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8" r:id="rId3"/>
    <p:sldId id="271" r:id="rId4"/>
    <p:sldId id="266" r:id="rId5"/>
    <p:sldId id="267" r:id="rId6"/>
    <p:sldId id="263" r:id="rId7"/>
    <p:sldId id="272" r:id="rId8"/>
    <p:sldId id="273" r:id="rId9"/>
    <p:sldId id="274" r:id="rId10"/>
    <p:sldId id="275" r:id="rId11"/>
    <p:sldId id="270" r:id="rId12"/>
    <p:sldId id="276" r:id="rId13"/>
    <p:sldId id="277" r:id="rId14"/>
    <p:sldId id="278" r:id="rId15"/>
    <p:sldId id="279" r:id="rId16"/>
    <p:sldId id="262"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87"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9/12/2022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c620bbb03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c620bbb03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9/12/2022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9/12/2022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9/12/2022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9/12/2022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9/12/2022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9/12/2022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9/12/2022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9/12/2022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9/12/2022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9/12/2022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9/12/2022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9/12/2022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 sz="4400" dirty="0"/>
              <a:t>Light speed cinema comparison.</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 sz="2000" dirty="0"/>
              <a:t>DATA STORYTELLING</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C7A789-4C6D-77D8-5058-93E8D8AD7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35" y="717065"/>
            <a:ext cx="10533530" cy="6140935"/>
          </a:xfrm>
          <a:prstGeom prst="rect">
            <a:avLst/>
          </a:prstGeom>
        </p:spPr>
      </p:pic>
      <p:sp>
        <p:nvSpPr>
          <p:cNvPr id="5" name="TextBox 4">
            <a:extLst>
              <a:ext uri="{FF2B5EF4-FFF2-40B4-BE49-F238E27FC236}">
                <a16:creationId xmlns:a16="http://schemas.microsoft.com/office/drawing/2014/main" id="{66A77CBD-8DE3-D485-A31A-7DBAD1B6DF4B}"/>
              </a:ext>
            </a:extLst>
          </p:cNvPr>
          <p:cNvSpPr txBox="1"/>
          <p:nvPr/>
        </p:nvSpPr>
        <p:spPr>
          <a:xfrm>
            <a:off x="2483223" y="242047"/>
            <a:ext cx="6831105" cy="369332"/>
          </a:xfrm>
          <a:prstGeom prst="rect">
            <a:avLst/>
          </a:prstGeom>
          <a:noFill/>
        </p:spPr>
        <p:txBody>
          <a:bodyPr wrap="square" rtlCol="0">
            <a:spAutoFit/>
          </a:bodyPr>
          <a:lstStyle/>
          <a:p>
            <a:r>
              <a:rPr lang="en-IN" dirty="0"/>
              <a:t>Movie vs Month vs Revenue</a:t>
            </a:r>
          </a:p>
        </p:txBody>
      </p:sp>
    </p:spTree>
    <p:extLst>
      <p:ext uri="{BB962C8B-B14F-4D97-AF65-F5344CB8AC3E}">
        <p14:creationId xmlns:p14="http://schemas.microsoft.com/office/powerpoint/2010/main" val="139113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548" y="63213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Points to Observe</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4742" y="816337"/>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Google Shape;816;p25">
            <a:extLst>
              <a:ext uri="{FF2B5EF4-FFF2-40B4-BE49-F238E27FC236}">
                <a16:creationId xmlns:a16="http://schemas.microsoft.com/office/drawing/2014/main" id="{D494483C-5CB3-8047-F0B8-C6DBF4E8ACE9}"/>
              </a:ext>
            </a:extLst>
          </p:cNvPr>
          <p:cNvSpPr txBox="1">
            <a:spLocks noGrp="1"/>
          </p:cNvSpPr>
          <p:nvPr>
            <p:ph idx="1"/>
          </p:nvPr>
        </p:nvSpPr>
        <p:spPr>
          <a:xfrm>
            <a:off x="1559859" y="2286302"/>
            <a:ext cx="6104591" cy="3755723"/>
          </a:xfrm>
          <a:prstGeom prst="rect">
            <a:avLst/>
          </a:prstGeom>
        </p:spPr>
        <p:txBody>
          <a:bodyPr spcFirstLastPara="1" wrap="square" lIns="0" tIns="0" rIns="0" bIns="0" anchor="t" anchorCtr="0">
            <a:noAutofit/>
          </a:bodyPr>
          <a:lstStyle/>
          <a:p>
            <a:pPr marL="457200" lvl="0" indent="-317500" algn="l" rtl="0">
              <a:spcBef>
                <a:spcPts val="600"/>
              </a:spcBef>
              <a:spcAft>
                <a:spcPts val="0"/>
              </a:spcAft>
              <a:buSzPts val="1400"/>
              <a:buFont typeface="Barlow"/>
              <a:buChar char="▸"/>
            </a:pPr>
            <a:r>
              <a:rPr lang="en" sz="1600" dirty="0">
                <a:solidFill>
                  <a:schemeClr val="accent4">
                    <a:lumMod val="75000"/>
                  </a:schemeClr>
                </a:solidFill>
                <a:latin typeface="Barlow"/>
                <a:ea typeface="Barlow"/>
                <a:cs typeface="Barlow"/>
                <a:sym typeface="Barlow"/>
              </a:rPr>
              <a:t>Uptil now , Cinema 3 has out performed (in terms of Sales) Cinema 1 and Cinema 2 in the following factors :</a:t>
            </a:r>
            <a:endParaRPr sz="1600" dirty="0">
              <a:solidFill>
                <a:schemeClr val="accent4">
                  <a:lumMod val="75000"/>
                </a:schemeClr>
              </a:solidFill>
              <a:latin typeface="Barlow"/>
              <a:ea typeface="Barlow"/>
              <a:cs typeface="Barlow"/>
              <a:sym typeface="Barlow"/>
            </a:endParaRPr>
          </a:p>
          <a:p>
            <a:pPr marL="914400" lvl="1" indent="-317500" algn="l" rtl="0">
              <a:spcBef>
                <a:spcPts val="0"/>
              </a:spcBef>
              <a:spcAft>
                <a:spcPts val="0"/>
              </a:spcAft>
              <a:buSzPts val="1400"/>
              <a:buFont typeface="Barlow"/>
              <a:buChar char="▹"/>
            </a:pPr>
            <a:r>
              <a:rPr lang="en" sz="1600" dirty="0">
                <a:solidFill>
                  <a:schemeClr val="accent4">
                    <a:lumMod val="75000"/>
                  </a:schemeClr>
                </a:solidFill>
                <a:latin typeface="Barlow"/>
                <a:ea typeface="Barlow"/>
                <a:cs typeface="Barlow"/>
                <a:sym typeface="Barlow"/>
              </a:rPr>
              <a:t>Tickets sold</a:t>
            </a:r>
            <a:endParaRPr sz="1600" dirty="0">
              <a:solidFill>
                <a:schemeClr val="accent4">
                  <a:lumMod val="75000"/>
                </a:schemeClr>
              </a:solidFill>
              <a:latin typeface="Barlow"/>
              <a:ea typeface="Barlow"/>
              <a:cs typeface="Barlow"/>
              <a:sym typeface="Barlow"/>
            </a:endParaRPr>
          </a:p>
          <a:p>
            <a:pPr marL="914400" lvl="1" indent="-317500" algn="l" rtl="0">
              <a:spcBef>
                <a:spcPts val="0"/>
              </a:spcBef>
              <a:spcAft>
                <a:spcPts val="0"/>
              </a:spcAft>
              <a:buSzPts val="1400"/>
              <a:buFont typeface="Barlow"/>
              <a:buChar char="▹"/>
            </a:pPr>
            <a:r>
              <a:rPr lang="en" sz="1600" dirty="0">
                <a:solidFill>
                  <a:schemeClr val="accent4">
                    <a:lumMod val="75000"/>
                  </a:schemeClr>
                </a:solidFill>
                <a:latin typeface="Barlow"/>
                <a:ea typeface="Barlow"/>
                <a:cs typeface="Barlow"/>
                <a:sym typeface="Barlow"/>
              </a:rPr>
              <a:t>Sales for concession stand</a:t>
            </a:r>
            <a:endParaRPr sz="1600" dirty="0">
              <a:solidFill>
                <a:schemeClr val="accent4">
                  <a:lumMod val="75000"/>
                </a:schemeClr>
              </a:solidFill>
              <a:latin typeface="Barlow"/>
              <a:ea typeface="Barlow"/>
              <a:cs typeface="Barlow"/>
              <a:sym typeface="Barlow"/>
            </a:endParaRPr>
          </a:p>
          <a:p>
            <a:pPr marL="914400" lvl="1" indent="-317500" algn="l" rtl="0">
              <a:spcBef>
                <a:spcPts val="0"/>
              </a:spcBef>
              <a:spcAft>
                <a:spcPts val="0"/>
              </a:spcAft>
              <a:buSzPts val="1400"/>
              <a:buFont typeface="Barlow"/>
              <a:buChar char="▹"/>
            </a:pPr>
            <a:r>
              <a:rPr lang="en" sz="1600" dirty="0">
                <a:solidFill>
                  <a:schemeClr val="accent4">
                    <a:lumMod val="75000"/>
                  </a:schemeClr>
                </a:solidFill>
                <a:latin typeface="Barlow"/>
                <a:ea typeface="Barlow"/>
                <a:cs typeface="Barlow"/>
                <a:sym typeface="Barlow"/>
              </a:rPr>
              <a:t>Total overall Sales for Cinema</a:t>
            </a:r>
            <a:endParaRPr sz="1600" dirty="0">
              <a:solidFill>
                <a:schemeClr val="accent4">
                  <a:lumMod val="75000"/>
                </a:schemeClr>
              </a:solidFill>
              <a:latin typeface="Barlow"/>
              <a:ea typeface="Barlow"/>
              <a:cs typeface="Barlow"/>
              <a:sym typeface="Barlow"/>
            </a:endParaRPr>
          </a:p>
        </p:txBody>
      </p:sp>
    </p:spTree>
    <p:extLst>
      <p:ext uri="{BB962C8B-B14F-4D97-AF65-F5344CB8AC3E}">
        <p14:creationId xmlns:p14="http://schemas.microsoft.com/office/powerpoint/2010/main" val="88263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931;p26">
            <a:extLst>
              <a:ext uri="{FF2B5EF4-FFF2-40B4-BE49-F238E27FC236}">
                <a16:creationId xmlns:a16="http://schemas.microsoft.com/office/drawing/2014/main" id="{78421C9A-0C83-2A27-C80A-579AF884C399}"/>
              </a:ext>
            </a:extLst>
          </p:cNvPr>
          <p:cNvPicPr preferRelativeResize="0"/>
          <p:nvPr/>
        </p:nvPicPr>
        <p:blipFill>
          <a:blip r:embed="rId2">
            <a:alphaModFix/>
          </a:blip>
          <a:stretch>
            <a:fillRect/>
          </a:stretch>
        </p:blipFill>
        <p:spPr>
          <a:xfrm>
            <a:off x="1577788" y="367553"/>
            <a:ext cx="9377083" cy="6140823"/>
          </a:xfrm>
          <a:prstGeom prst="rect">
            <a:avLst/>
          </a:prstGeom>
          <a:noFill/>
          <a:ln>
            <a:noFill/>
          </a:ln>
        </p:spPr>
      </p:pic>
    </p:spTree>
    <p:extLst>
      <p:ext uri="{BB962C8B-B14F-4D97-AF65-F5344CB8AC3E}">
        <p14:creationId xmlns:p14="http://schemas.microsoft.com/office/powerpoint/2010/main" val="206279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936;p27">
            <a:extLst>
              <a:ext uri="{FF2B5EF4-FFF2-40B4-BE49-F238E27FC236}">
                <a16:creationId xmlns:a16="http://schemas.microsoft.com/office/drawing/2014/main" id="{F646E0B6-8D5F-EB35-897F-F15E7C163940}"/>
              </a:ext>
            </a:extLst>
          </p:cNvPr>
          <p:cNvPicPr preferRelativeResize="0"/>
          <p:nvPr/>
        </p:nvPicPr>
        <p:blipFill>
          <a:blip r:embed="rId2">
            <a:alphaModFix/>
          </a:blip>
          <a:stretch>
            <a:fillRect/>
          </a:stretch>
        </p:blipFill>
        <p:spPr>
          <a:xfrm>
            <a:off x="1640542" y="537882"/>
            <a:ext cx="8803340" cy="5717241"/>
          </a:xfrm>
          <a:prstGeom prst="rect">
            <a:avLst/>
          </a:prstGeom>
          <a:noFill/>
          <a:ln>
            <a:noFill/>
          </a:ln>
        </p:spPr>
      </p:pic>
    </p:spTree>
    <p:extLst>
      <p:ext uri="{BB962C8B-B14F-4D97-AF65-F5344CB8AC3E}">
        <p14:creationId xmlns:p14="http://schemas.microsoft.com/office/powerpoint/2010/main" val="230643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941;p28">
            <a:extLst>
              <a:ext uri="{FF2B5EF4-FFF2-40B4-BE49-F238E27FC236}">
                <a16:creationId xmlns:a16="http://schemas.microsoft.com/office/drawing/2014/main" id="{080311F7-E69B-4617-55F3-2AB84E2DA9E8}"/>
              </a:ext>
            </a:extLst>
          </p:cNvPr>
          <p:cNvPicPr preferRelativeResize="0"/>
          <p:nvPr/>
        </p:nvPicPr>
        <p:blipFill>
          <a:blip r:embed="rId2">
            <a:alphaModFix/>
          </a:blip>
          <a:stretch>
            <a:fillRect/>
          </a:stretch>
        </p:blipFill>
        <p:spPr>
          <a:xfrm>
            <a:off x="1891553" y="663388"/>
            <a:ext cx="7951693" cy="5477436"/>
          </a:xfrm>
          <a:prstGeom prst="rect">
            <a:avLst/>
          </a:prstGeom>
          <a:noFill/>
          <a:ln>
            <a:noFill/>
          </a:ln>
        </p:spPr>
      </p:pic>
    </p:spTree>
    <p:extLst>
      <p:ext uri="{BB962C8B-B14F-4D97-AF65-F5344CB8AC3E}">
        <p14:creationId xmlns:p14="http://schemas.microsoft.com/office/powerpoint/2010/main" val="2139708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946;p29">
            <a:extLst>
              <a:ext uri="{FF2B5EF4-FFF2-40B4-BE49-F238E27FC236}">
                <a16:creationId xmlns:a16="http://schemas.microsoft.com/office/drawing/2014/main" id="{038B28AD-9D44-384F-2B35-7BAD851D4D96}"/>
              </a:ext>
            </a:extLst>
          </p:cNvPr>
          <p:cNvPicPr preferRelativeResize="0"/>
          <p:nvPr/>
        </p:nvPicPr>
        <p:blipFill>
          <a:blip r:embed="rId2">
            <a:alphaModFix/>
          </a:blip>
          <a:stretch>
            <a:fillRect/>
          </a:stretch>
        </p:blipFill>
        <p:spPr>
          <a:xfrm>
            <a:off x="2178424" y="394446"/>
            <a:ext cx="8104094" cy="6131859"/>
          </a:xfrm>
          <a:prstGeom prst="rect">
            <a:avLst/>
          </a:prstGeom>
          <a:noFill/>
          <a:ln>
            <a:noFill/>
          </a:ln>
        </p:spPr>
      </p:pic>
    </p:spTree>
    <p:extLst>
      <p:ext uri="{BB962C8B-B14F-4D97-AF65-F5344CB8AC3E}">
        <p14:creationId xmlns:p14="http://schemas.microsoft.com/office/powerpoint/2010/main" val="45859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935480" y="379684"/>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Conclusion</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518" y="566026"/>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Google Shape;952;p30">
            <a:extLst>
              <a:ext uri="{FF2B5EF4-FFF2-40B4-BE49-F238E27FC236}">
                <a16:creationId xmlns:a16="http://schemas.microsoft.com/office/drawing/2014/main" id="{92973775-E0FB-D506-0602-A16E91BF364A}"/>
              </a:ext>
            </a:extLst>
          </p:cNvPr>
          <p:cNvSpPr txBox="1">
            <a:spLocks noGrp="1"/>
          </p:cNvSpPr>
          <p:nvPr>
            <p:ph idx="1"/>
          </p:nvPr>
        </p:nvSpPr>
        <p:spPr>
          <a:xfrm>
            <a:off x="1145801" y="2093819"/>
            <a:ext cx="5407025" cy="3051922"/>
          </a:xfrm>
          <a:prstGeom prst="rect">
            <a:avLst/>
          </a:prstGeom>
        </p:spPr>
        <p:txBody>
          <a:bodyPr spcFirstLastPara="1" wrap="square" lIns="0" tIns="0" rIns="0" bIns="0" anchor="t" anchorCtr="0">
            <a:noAutofit/>
          </a:bodyPr>
          <a:lstStyle/>
          <a:p>
            <a:pPr marL="457200" lvl="0" indent="-336550" algn="l" rtl="0">
              <a:lnSpc>
                <a:spcPct val="90000"/>
              </a:lnSpc>
              <a:spcBef>
                <a:spcPts val="1000"/>
              </a:spcBef>
              <a:spcAft>
                <a:spcPts val="0"/>
              </a:spcAft>
              <a:buClr>
                <a:schemeClr val="dk1"/>
              </a:buClr>
              <a:buSzPts val="1700"/>
              <a:buFont typeface="Barlow"/>
              <a:buChar char="▸"/>
            </a:pPr>
            <a:r>
              <a:rPr lang="en" sz="1700" dirty="0">
                <a:solidFill>
                  <a:schemeClr val="accent2"/>
                </a:solidFill>
                <a:latin typeface="Barlow"/>
                <a:ea typeface="Barlow"/>
                <a:cs typeface="Barlow"/>
                <a:sym typeface="Barlow"/>
              </a:rPr>
              <a:t>To conclude, We can find that Cinema three performs the best by looking at the gross revenue collection by the concession stalls. It generates  40% of the total revenue collected by all three cinemas. </a:t>
            </a:r>
            <a:endParaRPr sz="1700" dirty="0">
              <a:solidFill>
                <a:schemeClr val="accent2"/>
              </a:solidFill>
              <a:latin typeface="Barlow"/>
              <a:ea typeface="Barlow"/>
              <a:cs typeface="Barlow"/>
              <a:sym typeface="Barlow"/>
            </a:endParaRPr>
          </a:p>
          <a:p>
            <a:pPr marL="457200" lvl="0" indent="-336550" algn="l" rtl="0">
              <a:spcBef>
                <a:spcPts val="0"/>
              </a:spcBef>
              <a:spcAft>
                <a:spcPts val="0"/>
              </a:spcAft>
              <a:buClr>
                <a:schemeClr val="dk1"/>
              </a:buClr>
              <a:buSzPts val="1700"/>
              <a:buFont typeface="Barlow"/>
              <a:buChar char="▸"/>
            </a:pPr>
            <a:r>
              <a:rPr lang="en" sz="1700" dirty="0">
                <a:solidFill>
                  <a:schemeClr val="accent2"/>
                </a:solidFill>
                <a:latin typeface="Barlow"/>
                <a:ea typeface="Barlow"/>
                <a:cs typeface="Barlow"/>
                <a:sym typeface="Barlow"/>
              </a:rPr>
              <a:t>Sales and revenue generated by Cinema 3 outperforms other Cinema</a:t>
            </a:r>
            <a:endParaRPr sz="1700" dirty="0">
              <a:solidFill>
                <a:schemeClr val="accent2"/>
              </a:solidFill>
              <a:latin typeface="Barlow"/>
              <a:ea typeface="Barlow"/>
              <a:cs typeface="Barlow"/>
              <a:sym typeface="Barlow"/>
            </a:endParaRPr>
          </a:p>
          <a:p>
            <a:pPr marL="457200" lvl="0" indent="-336550" algn="l" rtl="0">
              <a:spcBef>
                <a:spcPts val="0"/>
              </a:spcBef>
              <a:spcAft>
                <a:spcPts val="0"/>
              </a:spcAft>
              <a:buClr>
                <a:schemeClr val="dk1"/>
              </a:buClr>
              <a:buSzPts val="1700"/>
              <a:buFont typeface="Barlow"/>
              <a:buChar char="▸"/>
            </a:pPr>
            <a:r>
              <a:rPr lang="en" sz="1700" dirty="0">
                <a:solidFill>
                  <a:schemeClr val="accent2"/>
                </a:solidFill>
                <a:latin typeface="Barlow"/>
                <a:ea typeface="Barlow"/>
                <a:cs typeface="Barlow"/>
                <a:sym typeface="Barlow"/>
              </a:rPr>
              <a:t>Point for Further improvement :</a:t>
            </a:r>
            <a:endParaRPr sz="1700" dirty="0">
              <a:solidFill>
                <a:schemeClr val="accent2"/>
              </a:solidFill>
              <a:latin typeface="Barlow"/>
              <a:ea typeface="Barlow"/>
              <a:cs typeface="Barlow"/>
              <a:sym typeface="Barlow"/>
            </a:endParaRPr>
          </a:p>
          <a:p>
            <a:pPr marL="914400" lvl="1" indent="-336550" algn="l" rtl="0">
              <a:spcBef>
                <a:spcPts val="0"/>
              </a:spcBef>
              <a:spcAft>
                <a:spcPts val="0"/>
              </a:spcAft>
              <a:buClr>
                <a:schemeClr val="dk1"/>
              </a:buClr>
              <a:buSzPts val="1700"/>
              <a:buFont typeface="Barlow"/>
              <a:buChar char="▹"/>
            </a:pPr>
            <a:r>
              <a:rPr lang="en" sz="1700" dirty="0">
                <a:solidFill>
                  <a:schemeClr val="accent2"/>
                </a:solidFill>
                <a:latin typeface="Barlow"/>
                <a:ea typeface="Barlow"/>
                <a:cs typeface="Barlow"/>
                <a:sym typeface="Barlow"/>
              </a:rPr>
              <a:t>Cinema 3 should increase their Revenue per Ticket as it can further boost their revenue  </a:t>
            </a:r>
            <a:endParaRPr sz="1700" dirty="0">
              <a:solidFill>
                <a:schemeClr val="accent2"/>
              </a:solidFill>
              <a:latin typeface="Barlow"/>
              <a:ea typeface="Barlow"/>
              <a:cs typeface="Barlow"/>
              <a:sym typeface="Barlow"/>
            </a:endParaRPr>
          </a:p>
        </p:txBody>
      </p:sp>
    </p:spTree>
    <p:extLst>
      <p:ext uri="{BB962C8B-B14F-4D97-AF65-F5344CB8AC3E}">
        <p14:creationId xmlns:p14="http://schemas.microsoft.com/office/powerpoint/2010/main" val="288090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4"/>
          <p:cNvSpPr txBox="1">
            <a:spLocks noGrp="1"/>
          </p:cNvSpPr>
          <p:nvPr>
            <p:ph type="title"/>
          </p:nvPr>
        </p:nvSpPr>
        <p:spPr>
          <a:xfrm>
            <a:off x="609600" y="876867"/>
            <a:ext cx="3999600" cy="830800"/>
          </a:xfrm>
          <a:prstGeom prst="rect">
            <a:avLst/>
          </a:prstGeom>
        </p:spPr>
        <p:txBody>
          <a:bodyPr spcFirstLastPara="1" vert="horz" wrap="square" lIns="0" tIns="0" rIns="0" bIns="0" rtlCol="0" anchor="t" anchorCtr="0">
            <a:noAutofit/>
          </a:bodyPr>
          <a:lstStyle/>
          <a:p>
            <a:pPr>
              <a:spcBef>
                <a:spcPts val="0"/>
              </a:spcBef>
            </a:pPr>
            <a:r>
              <a:rPr lang="en" sz="5333"/>
              <a:t>Roadmap</a:t>
            </a:r>
            <a:endParaRPr sz="5333"/>
          </a:p>
        </p:txBody>
      </p:sp>
      <p:sp>
        <p:nvSpPr>
          <p:cNvPr id="353" name="Google Shape;353;p14"/>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fld id="{00000000-1234-1234-1234-123412341234}" type="slidenum">
              <a:rPr lang="en"/>
              <a:pPr/>
              <a:t>2</a:t>
            </a:fld>
            <a:endParaRPr/>
          </a:p>
        </p:txBody>
      </p:sp>
      <p:sp>
        <p:nvSpPr>
          <p:cNvPr id="354" name="Google Shape;354;p14"/>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5" name="Google Shape;355;p14"/>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121900" tIns="60933" rIns="121900" bIns="60933" anchor="ctr" anchorCtr="0">
            <a:noAutofit/>
          </a:bodyPr>
          <a:lstStyle/>
          <a:p>
            <a:endParaRPr sz="2400">
              <a:solidFill>
                <a:schemeClr val="lt1"/>
              </a:solidFill>
              <a:latin typeface="Calibri"/>
              <a:ea typeface="Calibri"/>
              <a:cs typeface="Calibri"/>
              <a:sym typeface="Calibri"/>
            </a:endParaRPr>
          </a:p>
        </p:txBody>
      </p:sp>
      <p:grpSp>
        <p:nvGrpSpPr>
          <p:cNvPr id="356" name="Google Shape;356;p14"/>
          <p:cNvGrpSpPr/>
          <p:nvPr/>
        </p:nvGrpSpPr>
        <p:grpSpPr>
          <a:xfrm>
            <a:off x="2381785" y="2271201"/>
            <a:ext cx="631200" cy="631200"/>
            <a:chOff x="1786339" y="1703401"/>
            <a:chExt cx="473400" cy="473400"/>
          </a:xfrm>
        </p:grpSpPr>
        <p:sp>
          <p:nvSpPr>
            <p:cNvPr id="357" name="Google Shape;357;p14"/>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endParaRPr sz="2400">
                <a:latin typeface="Barlow"/>
                <a:ea typeface="Barlow"/>
                <a:cs typeface="Barlow"/>
                <a:sym typeface="Barlow"/>
              </a:endParaRPr>
            </a:p>
          </p:txBody>
        </p:sp>
        <p:sp>
          <p:nvSpPr>
            <p:cNvPr id="358" name="Google Shape;358;p14"/>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Barlow"/>
                  <a:ea typeface="Barlow"/>
                  <a:cs typeface="Barlow"/>
                  <a:sym typeface="Barlow"/>
                </a:rPr>
                <a:t>1</a:t>
              </a:r>
              <a:endParaRPr sz="800">
                <a:solidFill>
                  <a:schemeClr val="dk2"/>
                </a:solidFill>
                <a:latin typeface="Barlow"/>
                <a:ea typeface="Barlow"/>
                <a:cs typeface="Barlow"/>
                <a:sym typeface="Barlow"/>
              </a:endParaRPr>
            </a:p>
          </p:txBody>
        </p:sp>
      </p:grpSp>
      <p:grpSp>
        <p:nvGrpSpPr>
          <p:cNvPr id="359" name="Google Shape;359;p14"/>
          <p:cNvGrpSpPr/>
          <p:nvPr/>
        </p:nvGrpSpPr>
        <p:grpSpPr>
          <a:xfrm>
            <a:off x="5085885" y="2271201"/>
            <a:ext cx="631200" cy="631200"/>
            <a:chOff x="3814414" y="1703401"/>
            <a:chExt cx="473400" cy="473400"/>
          </a:xfrm>
        </p:grpSpPr>
        <p:sp>
          <p:nvSpPr>
            <p:cNvPr id="360" name="Google Shape;360;p14"/>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endParaRPr sz="2400">
                <a:latin typeface="Barlow"/>
                <a:ea typeface="Barlow"/>
                <a:cs typeface="Barlow"/>
                <a:sym typeface="Barlow"/>
              </a:endParaRPr>
            </a:p>
          </p:txBody>
        </p:sp>
        <p:sp>
          <p:nvSpPr>
            <p:cNvPr id="361" name="Google Shape;361;p14"/>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Barlow"/>
                  <a:ea typeface="Barlow"/>
                  <a:cs typeface="Barlow"/>
                  <a:sym typeface="Barlow"/>
                </a:rPr>
                <a:t>3</a:t>
              </a:r>
              <a:endParaRPr sz="800">
                <a:solidFill>
                  <a:schemeClr val="dk2"/>
                </a:solidFill>
                <a:latin typeface="Barlow"/>
                <a:ea typeface="Barlow"/>
                <a:cs typeface="Barlow"/>
                <a:sym typeface="Barlow"/>
              </a:endParaRPr>
            </a:p>
          </p:txBody>
        </p:sp>
      </p:grpSp>
      <p:grpSp>
        <p:nvGrpSpPr>
          <p:cNvPr id="362" name="Google Shape;362;p14"/>
          <p:cNvGrpSpPr/>
          <p:nvPr/>
        </p:nvGrpSpPr>
        <p:grpSpPr>
          <a:xfrm>
            <a:off x="7789985" y="2271201"/>
            <a:ext cx="631200" cy="631200"/>
            <a:chOff x="5842489" y="1703401"/>
            <a:chExt cx="473400" cy="473400"/>
          </a:xfrm>
        </p:grpSpPr>
        <p:sp>
          <p:nvSpPr>
            <p:cNvPr id="363" name="Google Shape;363;p14"/>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endParaRPr sz="2400">
                <a:latin typeface="Barlow"/>
                <a:ea typeface="Barlow"/>
                <a:cs typeface="Barlow"/>
                <a:sym typeface="Barlow"/>
              </a:endParaRPr>
            </a:p>
          </p:txBody>
        </p:sp>
        <p:sp>
          <p:nvSpPr>
            <p:cNvPr id="364" name="Google Shape;364;p14"/>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Barlow"/>
                  <a:ea typeface="Barlow"/>
                  <a:cs typeface="Barlow"/>
                  <a:sym typeface="Barlow"/>
                </a:rPr>
                <a:t>5</a:t>
              </a:r>
              <a:endParaRPr sz="800">
                <a:solidFill>
                  <a:schemeClr val="dk2"/>
                </a:solidFill>
                <a:latin typeface="Barlow"/>
                <a:ea typeface="Barlow"/>
                <a:cs typeface="Barlow"/>
                <a:sym typeface="Barlow"/>
              </a:endParaRPr>
            </a:p>
          </p:txBody>
        </p:sp>
      </p:grpSp>
      <p:grpSp>
        <p:nvGrpSpPr>
          <p:cNvPr id="365" name="Google Shape;365;p14"/>
          <p:cNvGrpSpPr/>
          <p:nvPr/>
        </p:nvGrpSpPr>
        <p:grpSpPr>
          <a:xfrm>
            <a:off x="9174419" y="4768400"/>
            <a:ext cx="631200" cy="631200"/>
            <a:chOff x="6880814" y="3576300"/>
            <a:chExt cx="473400" cy="473400"/>
          </a:xfrm>
        </p:grpSpPr>
        <p:sp>
          <p:nvSpPr>
            <p:cNvPr id="366" name="Google Shape;366;p14"/>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endParaRPr sz="2400">
                <a:latin typeface="Barlow"/>
                <a:ea typeface="Barlow"/>
                <a:cs typeface="Barlow"/>
                <a:sym typeface="Barlow"/>
              </a:endParaRPr>
            </a:p>
          </p:txBody>
        </p:sp>
        <p:sp>
          <p:nvSpPr>
            <p:cNvPr id="367" name="Google Shape;367;p14"/>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Barlow"/>
                  <a:ea typeface="Barlow"/>
                  <a:cs typeface="Barlow"/>
                  <a:sym typeface="Barlow"/>
                </a:rPr>
                <a:t>6</a:t>
              </a:r>
              <a:endParaRPr sz="800">
                <a:solidFill>
                  <a:schemeClr val="dk2"/>
                </a:solidFill>
                <a:latin typeface="Barlow"/>
                <a:ea typeface="Barlow"/>
                <a:cs typeface="Barlow"/>
                <a:sym typeface="Barlow"/>
              </a:endParaRPr>
            </a:p>
          </p:txBody>
        </p:sp>
      </p:grpSp>
      <p:grpSp>
        <p:nvGrpSpPr>
          <p:cNvPr id="368" name="Google Shape;368;p14"/>
          <p:cNvGrpSpPr/>
          <p:nvPr/>
        </p:nvGrpSpPr>
        <p:grpSpPr>
          <a:xfrm>
            <a:off x="6470319" y="4768400"/>
            <a:ext cx="631200" cy="631200"/>
            <a:chOff x="4852739" y="3576300"/>
            <a:chExt cx="473400" cy="473400"/>
          </a:xfrm>
        </p:grpSpPr>
        <p:sp>
          <p:nvSpPr>
            <p:cNvPr id="369" name="Google Shape;369;p14"/>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endParaRPr sz="2400">
                <a:latin typeface="Barlow"/>
                <a:ea typeface="Barlow"/>
                <a:cs typeface="Barlow"/>
                <a:sym typeface="Barlow"/>
              </a:endParaRPr>
            </a:p>
          </p:txBody>
        </p:sp>
        <p:sp>
          <p:nvSpPr>
            <p:cNvPr id="370" name="Google Shape;370;p14"/>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Barlow"/>
                  <a:ea typeface="Barlow"/>
                  <a:cs typeface="Barlow"/>
                  <a:sym typeface="Barlow"/>
                </a:rPr>
                <a:t>4</a:t>
              </a:r>
              <a:endParaRPr sz="800">
                <a:solidFill>
                  <a:schemeClr val="dk2"/>
                </a:solidFill>
                <a:latin typeface="Barlow"/>
                <a:ea typeface="Barlow"/>
                <a:cs typeface="Barlow"/>
                <a:sym typeface="Barlow"/>
              </a:endParaRPr>
            </a:p>
          </p:txBody>
        </p:sp>
      </p:grpSp>
      <p:grpSp>
        <p:nvGrpSpPr>
          <p:cNvPr id="371" name="Google Shape;371;p14"/>
          <p:cNvGrpSpPr/>
          <p:nvPr/>
        </p:nvGrpSpPr>
        <p:grpSpPr>
          <a:xfrm>
            <a:off x="3766219" y="4768400"/>
            <a:ext cx="631200" cy="631200"/>
            <a:chOff x="2824664" y="3576300"/>
            <a:chExt cx="473400" cy="473400"/>
          </a:xfrm>
        </p:grpSpPr>
        <p:sp>
          <p:nvSpPr>
            <p:cNvPr id="372" name="Google Shape;372;p14"/>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121900" tIns="121900" rIns="121900" bIns="121900" anchor="ctr" anchorCtr="0">
              <a:noAutofit/>
            </a:bodyPr>
            <a:lstStyle/>
            <a:p>
              <a:endParaRPr sz="2400">
                <a:latin typeface="Barlow"/>
                <a:ea typeface="Barlow"/>
                <a:cs typeface="Barlow"/>
                <a:sym typeface="Barlow"/>
              </a:endParaRPr>
            </a:p>
          </p:txBody>
        </p:sp>
        <p:sp>
          <p:nvSpPr>
            <p:cNvPr id="373" name="Google Shape;373;p14"/>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Barlow"/>
                  <a:ea typeface="Barlow"/>
                  <a:cs typeface="Barlow"/>
                  <a:sym typeface="Barlow"/>
                </a:rPr>
                <a:t>2</a:t>
              </a:r>
              <a:endParaRPr sz="800">
                <a:solidFill>
                  <a:schemeClr val="dk2"/>
                </a:solidFill>
                <a:latin typeface="Barlow"/>
                <a:ea typeface="Barlow"/>
                <a:cs typeface="Barlow"/>
                <a:sym typeface="Barlow"/>
              </a:endParaRPr>
            </a:p>
          </p:txBody>
        </p:sp>
      </p:grpSp>
      <p:sp>
        <p:nvSpPr>
          <p:cNvPr id="374" name="Google Shape;374;p14"/>
          <p:cNvSpPr txBox="1"/>
          <p:nvPr/>
        </p:nvSpPr>
        <p:spPr>
          <a:xfrm>
            <a:off x="1839800" y="1541467"/>
            <a:ext cx="1715200" cy="711200"/>
          </a:xfrm>
          <a:prstGeom prst="rect">
            <a:avLst/>
          </a:prstGeom>
          <a:noFill/>
          <a:ln>
            <a:noFill/>
          </a:ln>
        </p:spPr>
        <p:txBody>
          <a:bodyPr spcFirstLastPara="1" wrap="square" lIns="0" tIns="0" rIns="0" bIns="0" anchor="b" anchorCtr="0">
            <a:noAutofit/>
          </a:bodyPr>
          <a:lstStyle/>
          <a:p>
            <a:pPr algn="ctr"/>
            <a:r>
              <a:rPr lang="en" sz="1467">
                <a:solidFill>
                  <a:schemeClr val="dk2"/>
                </a:solidFill>
                <a:latin typeface="Barlow"/>
                <a:ea typeface="Barlow"/>
                <a:cs typeface="Barlow"/>
                <a:sym typeface="Barlow"/>
              </a:rPr>
              <a:t>Brief And Task</a:t>
            </a:r>
            <a:endParaRPr sz="1467">
              <a:solidFill>
                <a:schemeClr val="dk2"/>
              </a:solidFill>
              <a:latin typeface="Barlow"/>
              <a:ea typeface="Barlow"/>
              <a:cs typeface="Barlow"/>
              <a:sym typeface="Barlow"/>
            </a:endParaRPr>
          </a:p>
        </p:txBody>
      </p:sp>
      <p:sp>
        <p:nvSpPr>
          <p:cNvPr id="375" name="Google Shape;375;p14"/>
          <p:cNvSpPr txBox="1"/>
          <p:nvPr/>
        </p:nvSpPr>
        <p:spPr>
          <a:xfrm>
            <a:off x="4502940" y="1541467"/>
            <a:ext cx="1715200" cy="711200"/>
          </a:xfrm>
          <a:prstGeom prst="rect">
            <a:avLst/>
          </a:prstGeom>
          <a:noFill/>
          <a:ln>
            <a:noFill/>
          </a:ln>
        </p:spPr>
        <p:txBody>
          <a:bodyPr spcFirstLastPara="1" wrap="square" lIns="0" tIns="0" rIns="0" bIns="0" anchor="b" anchorCtr="0">
            <a:noAutofit/>
          </a:bodyPr>
          <a:lstStyle/>
          <a:p>
            <a:pPr algn="ctr"/>
            <a:r>
              <a:rPr lang="en" sz="1467">
                <a:solidFill>
                  <a:schemeClr val="dk2"/>
                </a:solidFill>
                <a:latin typeface="Barlow"/>
                <a:ea typeface="Barlow"/>
                <a:cs typeface="Barlow"/>
                <a:sym typeface="Barlow"/>
              </a:rPr>
              <a:t>Resources </a:t>
            </a:r>
            <a:endParaRPr sz="1467">
              <a:solidFill>
                <a:schemeClr val="dk2"/>
              </a:solidFill>
              <a:latin typeface="Barlow"/>
              <a:ea typeface="Barlow"/>
              <a:cs typeface="Barlow"/>
              <a:sym typeface="Barlow"/>
            </a:endParaRPr>
          </a:p>
        </p:txBody>
      </p:sp>
      <p:sp>
        <p:nvSpPr>
          <p:cNvPr id="376" name="Google Shape;376;p14"/>
          <p:cNvSpPr txBox="1"/>
          <p:nvPr/>
        </p:nvSpPr>
        <p:spPr>
          <a:xfrm>
            <a:off x="7248013" y="1541467"/>
            <a:ext cx="1715200" cy="711200"/>
          </a:xfrm>
          <a:prstGeom prst="rect">
            <a:avLst/>
          </a:prstGeom>
          <a:noFill/>
          <a:ln>
            <a:noFill/>
          </a:ln>
        </p:spPr>
        <p:txBody>
          <a:bodyPr spcFirstLastPara="1" wrap="square" lIns="0" tIns="0" rIns="0" bIns="0" anchor="b" anchorCtr="0">
            <a:noAutofit/>
          </a:bodyPr>
          <a:lstStyle/>
          <a:p>
            <a:pPr algn="ctr"/>
            <a:r>
              <a:rPr lang="en" sz="1467">
                <a:solidFill>
                  <a:schemeClr val="dk2"/>
                </a:solidFill>
                <a:latin typeface="Barlow"/>
                <a:ea typeface="Barlow"/>
                <a:cs typeface="Barlow"/>
                <a:sym typeface="Barlow"/>
              </a:rPr>
              <a:t>Conclusion and Future Work</a:t>
            </a:r>
            <a:endParaRPr sz="1467">
              <a:solidFill>
                <a:schemeClr val="dk2"/>
              </a:solidFill>
              <a:latin typeface="Barlow"/>
              <a:ea typeface="Barlow"/>
              <a:cs typeface="Barlow"/>
              <a:sym typeface="Barlow"/>
            </a:endParaRPr>
          </a:p>
        </p:txBody>
      </p:sp>
      <p:sp>
        <p:nvSpPr>
          <p:cNvPr id="377" name="Google Shape;377;p14"/>
          <p:cNvSpPr txBox="1"/>
          <p:nvPr/>
        </p:nvSpPr>
        <p:spPr>
          <a:xfrm>
            <a:off x="3224233" y="5418133"/>
            <a:ext cx="1715200" cy="711200"/>
          </a:xfrm>
          <a:prstGeom prst="rect">
            <a:avLst/>
          </a:prstGeom>
          <a:noFill/>
          <a:ln>
            <a:noFill/>
          </a:ln>
        </p:spPr>
        <p:txBody>
          <a:bodyPr spcFirstLastPara="1" wrap="square" lIns="0" tIns="0" rIns="0" bIns="0" anchor="t" anchorCtr="0">
            <a:noAutofit/>
          </a:bodyPr>
          <a:lstStyle/>
          <a:p>
            <a:pPr algn="ctr"/>
            <a:r>
              <a:rPr lang="en" sz="1467">
                <a:solidFill>
                  <a:schemeClr val="dk2"/>
                </a:solidFill>
                <a:latin typeface="Barlow"/>
                <a:ea typeface="Barlow"/>
                <a:cs typeface="Barlow"/>
                <a:sym typeface="Barlow"/>
              </a:rPr>
              <a:t>Introduction And Motivation</a:t>
            </a:r>
            <a:endParaRPr sz="1467">
              <a:solidFill>
                <a:schemeClr val="dk2"/>
              </a:solidFill>
              <a:latin typeface="Barlow"/>
              <a:ea typeface="Barlow"/>
              <a:cs typeface="Barlow"/>
              <a:sym typeface="Barlow"/>
            </a:endParaRPr>
          </a:p>
        </p:txBody>
      </p:sp>
      <p:sp>
        <p:nvSpPr>
          <p:cNvPr id="378" name="Google Shape;378;p14"/>
          <p:cNvSpPr txBox="1"/>
          <p:nvPr/>
        </p:nvSpPr>
        <p:spPr>
          <a:xfrm>
            <a:off x="5928340" y="5418133"/>
            <a:ext cx="1715200" cy="711200"/>
          </a:xfrm>
          <a:prstGeom prst="rect">
            <a:avLst/>
          </a:prstGeom>
          <a:noFill/>
          <a:ln>
            <a:noFill/>
          </a:ln>
        </p:spPr>
        <p:txBody>
          <a:bodyPr spcFirstLastPara="1" wrap="square" lIns="0" tIns="0" rIns="0" bIns="0" anchor="t" anchorCtr="0">
            <a:noAutofit/>
          </a:bodyPr>
          <a:lstStyle/>
          <a:p>
            <a:pPr algn="ctr"/>
            <a:r>
              <a:rPr lang="en" sz="1467">
                <a:solidFill>
                  <a:schemeClr val="dk2"/>
                </a:solidFill>
                <a:latin typeface="Barlow"/>
                <a:ea typeface="Barlow"/>
                <a:cs typeface="Barlow"/>
                <a:sym typeface="Barlow"/>
              </a:rPr>
              <a:t>Proposed Work and Results </a:t>
            </a:r>
            <a:endParaRPr sz="1467">
              <a:solidFill>
                <a:schemeClr val="dk2"/>
              </a:solidFill>
              <a:latin typeface="Barlow"/>
              <a:ea typeface="Barlow"/>
              <a:cs typeface="Barlow"/>
              <a:sym typeface="Barlow"/>
            </a:endParaRPr>
          </a:p>
        </p:txBody>
      </p:sp>
      <p:sp>
        <p:nvSpPr>
          <p:cNvPr id="379" name="Google Shape;379;p14"/>
          <p:cNvSpPr txBox="1"/>
          <p:nvPr/>
        </p:nvSpPr>
        <p:spPr>
          <a:xfrm>
            <a:off x="8632447" y="5418133"/>
            <a:ext cx="1715200" cy="711200"/>
          </a:xfrm>
          <a:prstGeom prst="rect">
            <a:avLst/>
          </a:prstGeom>
          <a:noFill/>
          <a:ln>
            <a:noFill/>
          </a:ln>
        </p:spPr>
        <p:txBody>
          <a:bodyPr spcFirstLastPara="1" wrap="square" lIns="0" tIns="0" rIns="0" bIns="0" anchor="t" anchorCtr="0">
            <a:noAutofit/>
          </a:bodyPr>
          <a:lstStyle/>
          <a:p>
            <a:pPr algn="ctr"/>
            <a:r>
              <a:rPr lang="en" sz="1467">
                <a:solidFill>
                  <a:schemeClr val="dk2"/>
                </a:solidFill>
                <a:latin typeface="Barlow"/>
                <a:ea typeface="Barlow"/>
                <a:cs typeface="Barlow"/>
                <a:sym typeface="Barlow"/>
              </a:rPr>
              <a:t>References And Outro</a:t>
            </a:r>
            <a:endParaRPr sz="1467">
              <a:solidFill>
                <a:schemeClr val="dk2"/>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05D8-3EAF-DAA6-2A15-1B804A390401}"/>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A120F571-55CD-C7C9-6F48-D2E87105B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95247"/>
          </a:xfrm>
          <a:prstGeom prst="rect">
            <a:avLst/>
          </a:prstGeom>
        </p:spPr>
      </p:pic>
      <p:sp>
        <p:nvSpPr>
          <p:cNvPr id="5" name="TextBox 4">
            <a:extLst>
              <a:ext uri="{FF2B5EF4-FFF2-40B4-BE49-F238E27FC236}">
                <a16:creationId xmlns:a16="http://schemas.microsoft.com/office/drawing/2014/main" id="{3BC9E720-5C4A-F105-D4B9-111D4BD6E22A}"/>
              </a:ext>
            </a:extLst>
          </p:cNvPr>
          <p:cNvSpPr txBox="1"/>
          <p:nvPr/>
        </p:nvSpPr>
        <p:spPr>
          <a:xfrm>
            <a:off x="268941" y="365125"/>
            <a:ext cx="4446494" cy="1191736"/>
          </a:xfrm>
          <a:prstGeom prst="rect">
            <a:avLst/>
          </a:prstGeom>
          <a:noFill/>
        </p:spPr>
        <p:txBody>
          <a:bodyPr wrap="square" rtlCol="0">
            <a:spAutoFit/>
          </a:bodyPr>
          <a:lstStyle/>
          <a:p>
            <a:pPr marL="0" lvl="0" indent="0" algn="l" rtl="0">
              <a:lnSpc>
                <a:spcPct val="115000"/>
              </a:lnSpc>
              <a:spcBef>
                <a:spcPts val="0"/>
              </a:spcBef>
              <a:spcAft>
                <a:spcPts val="0"/>
              </a:spcAft>
              <a:buNone/>
            </a:pPr>
            <a:r>
              <a:rPr lang="en-IN" sz="3200" dirty="0">
                <a:solidFill>
                  <a:schemeClr val="lt1"/>
                </a:solidFill>
                <a:highlight>
                  <a:schemeClr val="accent1"/>
                </a:highlight>
              </a:rPr>
              <a:t>Light Speed Cinema</a:t>
            </a:r>
            <a:endParaRPr lang="en-IN" sz="3200" b="0" dirty="0">
              <a:solidFill>
                <a:schemeClr val="lt1"/>
              </a:solidFill>
              <a:highlight>
                <a:schemeClr val="accent1"/>
              </a:highlight>
            </a:endParaRPr>
          </a:p>
          <a:p>
            <a:pPr marL="0" lvl="0" indent="0" algn="l" rtl="0">
              <a:lnSpc>
                <a:spcPct val="115000"/>
              </a:lnSpc>
              <a:spcBef>
                <a:spcPts val="0"/>
              </a:spcBef>
              <a:spcAft>
                <a:spcPts val="0"/>
              </a:spcAft>
              <a:buNone/>
            </a:pPr>
            <a:r>
              <a:rPr lang="en-IN" sz="3200" dirty="0">
                <a:solidFill>
                  <a:schemeClr val="lt1"/>
                </a:solidFill>
                <a:highlight>
                  <a:schemeClr val="accent2"/>
                </a:highlight>
              </a:rPr>
              <a:t>Comparison </a:t>
            </a:r>
            <a:endParaRPr lang="en-IN" sz="3200" dirty="0"/>
          </a:p>
        </p:txBody>
      </p:sp>
    </p:spTree>
    <p:extLst>
      <p:ext uri="{BB962C8B-B14F-4D97-AF65-F5344CB8AC3E}">
        <p14:creationId xmlns:p14="http://schemas.microsoft.com/office/powerpoint/2010/main" val="122844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495214" y="291477"/>
            <a:ext cx="5406902" cy="1469965"/>
          </a:xfrm>
        </p:spPr>
        <p:txBody>
          <a:bodyPr anchor="ctr">
            <a:normAutofit/>
          </a:bodyPr>
          <a:lstStyle/>
          <a:p>
            <a:r>
              <a:rPr lang="en" sz="4400" b="1" dirty="0">
                <a:latin typeface="Raleway"/>
                <a:ea typeface="Raleway"/>
                <a:cs typeface="Raleway"/>
                <a:sym typeface="Raleway"/>
              </a:rPr>
              <a:t>Brief And Task</a:t>
            </a: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7934" y="477819"/>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4" name="Google Shape;467;p17">
            <a:extLst>
              <a:ext uri="{FF2B5EF4-FFF2-40B4-BE49-F238E27FC236}">
                <a16:creationId xmlns:a16="http://schemas.microsoft.com/office/drawing/2014/main" id="{7CBB6441-C502-6756-5482-18BFE4039CA2}"/>
              </a:ext>
            </a:extLst>
          </p:cNvPr>
          <p:cNvSpPr txBox="1">
            <a:spLocks noGrp="1"/>
          </p:cNvSpPr>
          <p:nvPr>
            <p:ph idx="1"/>
          </p:nvPr>
        </p:nvSpPr>
        <p:spPr>
          <a:xfrm>
            <a:off x="688975" y="1947784"/>
            <a:ext cx="5407025" cy="3466898"/>
          </a:xfrm>
          <a:prstGeom prst="rect">
            <a:avLst/>
          </a:prstGeom>
        </p:spPr>
        <p:txBody>
          <a:bodyPr spcFirstLastPara="1" wrap="square" lIns="0" tIns="0" rIns="0" bIns="0" anchor="t" anchorCtr="0">
            <a:noAutofit/>
          </a:bodyPr>
          <a:lstStyle/>
          <a:p>
            <a:pPr marL="457200" lvl="0" indent="-317500" algn="l" rtl="0">
              <a:spcBef>
                <a:spcPts val="600"/>
              </a:spcBef>
              <a:spcAft>
                <a:spcPts val="0"/>
              </a:spcAft>
              <a:buSzPts val="1400"/>
              <a:buFont typeface="Barlow"/>
              <a:buChar char="▸"/>
            </a:pPr>
            <a:r>
              <a:rPr lang="en" sz="2000" dirty="0">
                <a:solidFill>
                  <a:srgbClr val="00B050"/>
                </a:solidFill>
                <a:latin typeface="Barlow"/>
                <a:ea typeface="Barlow"/>
                <a:cs typeface="Barlow"/>
                <a:sym typeface="Barlow"/>
              </a:rPr>
              <a:t>Picture yourself working at the management offices for a chain of Cinemas called Light Speed cinemas.</a:t>
            </a:r>
          </a:p>
          <a:p>
            <a:pPr marL="457200" lvl="0" indent="-317500" algn="l" rtl="0">
              <a:spcBef>
                <a:spcPts val="600"/>
              </a:spcBef>
              <a:spcAft>
                <a:spcPts val="0"/>
              </a:spcAft>
              <a:buSzPts val="1400"/>
              <a:buFont typeface="Barlow"/>
              <a:buChar char="▸"/>
            </a:pPr>
            <a:endParaRPr sz="2000" dirty="0">
              <a:solidFill>
                <a:srgbClr val="00B050"/>
              </a:solidFill>
              <a:latin typeface="Barlow"/>
              <a:ea typeface="Barlow"/>
              <a:cs typeface="Barlow"/>
              <a:sym typeface="Barlow"/>
            </a:endParaRPr>
          </a:p>
          <a:p>
            <a:pPr marL="457200" lvl="0" indent="-317500" algn="l" rtl="0">
              <a:spcBef>
                <a:spcPts val="0"/>
              </a:spcBef>
              <a:spcAft>
                <a:spcPts val="0"/>
              </a:spcAft>
              <a:buSzPts val="1400"/>
              <a:buFont typeface="Barlow"/>
              <a:buChar char="▸"/>
            </a:pPr>
            <a:r>
              <a:rPr lang="en" sz="2000" dirty="0">
                <a:solidFill>
                  <a:srgbClr val="00B050"/>
                </a:solidFill>
                <a:latin typeface="Barlow"/>
                <a:ea typeface="Barlow"/>
                <a:cs typeface="Barlow"/>
                <a:sym typeface="Barlow"/>
              </a:rPr>
              <a:t>The management are interested in comparing the revenue of the concession stand between the three cinemas</a:t>
            </a:r>
          </a:p>
          <a:p>
            <a:pPr marL="457200" lvl="0" indent="-317500" algn="l" rtl="0">
              <a:spcBef>
                <a:spcPts val="0"/>
              </a:spcBef>
              <a:spcAft>
                <a:spcPts val="0"/>
              </a:spcAft>
              <a:buSzPts val="1400"/>
              <a:buFont typeface="Barlow"/>
              <a:buChar char="▸"/>
            </a:pPr>
            <a:endParaRPr sz="2000" dirty="0">
              <a:solidFill>
                <a:srgbClr val="00B050"/>
              </a:solidFill>
              <a:latin typeface="Barlow"/>
              <a:ea typeface="Barlow"/>
              <a:cs typeface="Barlow"/>
              <a:sym typeface="Barlow"/>
            </a:endParaRPr>
          </a:p>
          <a:p>
            <a:pPr marL="457200" lvl="0" indent="-330200" algn="l" rtl="0">
              <a:spcBef>
                <a:spcPts val="0"/>
              </a:spcBef>
              <a:spcAft>
                <a:spcPts val="0"/>
              </a:spcAft>
              <a:buSzPts val="1600"/>
              <a:buFont typeface="Barlow"/>
              <a:buChar char="▸"/>
            </a:pPr>
            <a:r>
              <a:rPr lang="en" sz="2000" dirty="0">
                <a:solidFill>
                  <a:srgbClr val="00B050"/>
                </a:solidFill>
                <a:latin typeface="Barlow"/>
                <a:ea typeface="Barlow"/>
                <a:cs typeface="Barlow"/>
                <a:sym typeface="Barlow"/>
              </a:rPr>
              <a:t>We have created a comprehensive presentation highlighting the details and showing which of the three cinemas has the most successful concession stand, and how the others compare to it.</a:t>
            </a:r>
            <a:endParaRPr sz="2000" dirty="0">
              <a:solidFill>
                <a:srgbClr val="00B050"/>
              </a:solidFill>
              <a:latin typeface="Barlow"/>
              <a:ea typeface="Barlow"/>
              <a:cs typeface="Barlow"/>
              <a:sym typeface="Barlow"/>
            </a:endParaRPr>
          </a:p>
        </p:txBody>
      </p:sp>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585005" y="291477"/>
            <a:ext cx="5406902" cy="1469965"/>
          </a:xfrm>
        </p:spPr>
        <p:txBody>
          <a:bodyPr anchor="ctr">
            <a:normAutofit/>
          </a:bodyPr>
          <a:lstStyle/>
          <a:p>
            <a:r>
              <a:rPr lang="en" sz="4400" dirty="0"/>
              <a:t>Introduction and Motivation</a:t>
            </a: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725" y="477819"/>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Google Shape;613;p18">
            <a:extLst>
              <a:ext uri="{FF2B5EF4-FFF2-40B4-BE49-F238E27FC236}">
                <a16:creationId xmlns:a16="http://schemas.microsoft.com/office/drawing/2014/main" id="{28EA03C6-1E57-2BCD-4BAB-4AF782F15134}"/>
              </a:ext>
            </a:extLst>
          </p:cNvPr>
          <p:cNvSpPr txBox="1">
            <a:spLocks noGrp="1"/>
          </p:cNvSpPr>
          <p:nvPr>
            <p:ph idx="1"/>
          </p:nvPr>
        </p:nvSpPr>
        <p:spPr>
          <a:xfrm>
            <a:off x="325243" y="1947783"/>
            <a:ext cx="3072382" cy="3404145"/>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700" b="1" dirty="0">
                <a:latin typeface="Barlow"/>
                <a:ea typeface="Barlow"/>
                <a:cs typeface="Barlow"/>
                <a:sym typeface="Barlow"/>
              </a:rPr>
              <a:t>Introduction</a:t>
            </a:r>
            <a:endParaRPr sz="1700" b="1" dirty="0">
              <a:latin typeface="Barlow"/>
              <a:ea typeface="Barlow"/>
              <a:cs typeface="Barlow"/>
              <a:sym typeface="Barlow"/>
            </a:endParaRPr>
          </a:p>
          <a:p>
            <a:pPr marL="457200" lvl="0" indent="-336550" algn="l" rtl="0">
              <a:spcBef>
                <a:spcPts val="600"/>
              </a:spcBef>
              <a:spcAft>
                <a:spcPts val="0"/>
              </a:spcAft>
              <a:buSzPts val="1700"/>
              <a:buFont typeface="Barlow"/>
              <a:buChar char="●"/>
            </a:pPr>
            <a:r>
              <a:rPr lang="en" sz="2400" dirty="0">
                <a:solidFill>
                  <a:srgbClr val="0070C0"/>
                </a:solidFill>
                <a:latin typeface="Barlow"/>
                <a:ea typeface="Barlow"/>
                <a:cs typeface="Barlow"/>
                <a:sym typeface="Barlow"/>
              </a:rPr>
              <a:t>As we are in the managerial role we have to analysis the sales and revenue of our businesses and based on the analysis carry out the necessary measures to further improve the business</a:t>
            </a:r>
            <a:endParaRPr sz="2400" dirty="0">
              <a:solidFill>
                <a:srgbClr val="0070C0"/>
              </a:solidFill>
              <a:latin typeface="Barlow"/>
              <a:ea typeface="Barlow"/>
              <a:cs typeface="Barlow"/>
              <a:sym typeface="Barlow"/>
            </a:endParaRPr>
          </a:p>
        </p:txBody>
      </p:sp>
      <p:sp>
        <p:nvSpPr>
          <p:cNvPr id="7" name="Google Shape;615;p18">
            <a:extLst>
              <a:ext uri="{FF2B5EF4-FFF2-40B4-BE49-F238E27FC236}">
                <a16:creationId xmlns:a16="http://schemas.microsoft.com/office/drawing/2014/main" id="{BD75FDDE-45A4-0E28-19BD-635286BDF087}"/>
              </a:ext>
            </a:extLst>
          </p:cNvPr>
          <p:cNvSpPr txBox="1">
            <a:spLocks/>
          </p:cNvSpPr>
          <p:nvPr/>
        </p:nvSpPr>
        <p:spPr>
          <a:xfrm>
            <a:off x="4309307" y="1947783"/>
            <a:ext cx="2682600" cy="3906170"/>
          </a:xfrm>
          <a:prstGeom prst="rect">
            <a:avLst/>
          </a:prstGeom>
        </p:spPr>
        <p:txBody>
          <a:bodyPr spcFirstLastPara="1" wrap="square" lIns="0" tIns="0" rIns="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600"/>
              </a:spcBef>
              <a:buFont typeface="Arial" panose="020B0604020202020204" pitchFamily="34" charset="0"/>
              <a:buNone/>
            </a:pPr>
            <a:r>
              <a:rPr lang="en-US" sz="1700" b="1" dirty="0">
                <a:latin typeface="Barlow"/>
                <a:ea typeface="Barlow"/>
                <a:cs typeface="Barlow"/>
                <a:sym typeface="Barlow"/>
              </a:rPr>
              <a:t>Motivation</a:t>
            </a:r>
          </a:p>
          <a:p>
            <a:pPr marL="457200" indent="-336550">
              <a:spcBef>
                <a:spcPts val="600"/>
              </a:spcBef>
              <a:buSzPts val="1700"/>
              <a:buFont typeface="Barlow"/>
              <a:buChar char="●"/>
            </a:pPr>
            <a:r>
              <a:rPr lang="en-US" sz="2400" dirty="0">
                <a:solidFill>
                  <a:srgbClr val="0070C0"/>
                </a:solidFill>
                <a:latin typeface="Barlow"/>
                <a:ea typeface="Barlow"/>
                <a:cs typeface="Barlow"/>
                <a:sym typeface="Barlow"/>
              </a:rPr>
              <a:t>Our assignment is based on real life scenario where we have to make informed decision based on the data at hand and make appropriate changes in our plan</a:t>
            </a:r>
          </a:p>
        </p:txBody>
      </p:sp>
    </p:spTree>
    <p:extLst>
      <p:ext uri="{BB962C8B-B14F-4D97-AF65-F5344CB8AC3E}">
        <p14:creationId xmlns:p14="http://schemas.microsoft.com/office/powerpoint/2010/main" val="39707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585005" y="145344"/>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Sources used</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59" y="424031"/>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5" name="Google Shape;783;p19">
            <a:extLst>
              <a:ext uri="{FF2B5EF4-FFF2-40B4-BE49-F238E27FC236}">
                <a16:creationId xmlns:a16="http://schemas.microsoft.com/office/drawing/2014/main" id="{C6EA4074-B578-784A-8B4C-98E1B5C11680}"/>
              </a:ext>
            </a:extLst>
          </p:cNvPr>
          <p:cNvPicPr preferRelativeResize="0">
            <a:picLocks noGrp="1"/>
          </p:cNvPicPr>
          <p:nvPr>
            <p:ph idx="1"/>
          </p:nvPr>
        </p:nvPicPr>
        <p:blipFill>
          <a:blip r:embed="rId6">
            <a:alphaModFix/>
          </a:blip>
          <a:stretch>
            <a:fillRect/>
          </a:stretch>
        </p:blipFill>
        <p:spPr>
          <a:xfrm>
            <a:off x="-275338" y="1751013"/>
            <a:ext cx="3439364" cy="2292350"/>
          </a:xfrm>
          <a:prstGeom prst="rect">
            <a:avLst/>
          </a:prstGeom>
          <a:noFill/>
          <a:ln>
            <a:noFill/>
          </a:ln>
        </p:spPr>
      </p:pic>
      <p:pic>
        <p:nvPicPr>
          <p:cNvPr id="9" name="Google Shape;781;p19">
            <a:extLst>
              <a:ext uri="{FF2B5EF4-FFF2-40B4-BE49-F238E27FC236}">
                <a16:creationId xmlns:a16="http://schemas.microsoft.com/office/drawing/2014/main" id="{A2AA80DC-E385-F5E4-239E-FEFEDA52F616}"/>
              </a:ext>
            </a:extLst>
          </p:cNvPr>
          <p:cNvPicPr preferRelativeResize="0"/>
          <p:nvPr/>
        </p:nvPicPr>
        <p:blipFill>
          <a:blip r:embed="rId7">
            <a:alphaModFix/>
          </a:blip>
          <a:stretch>
            <a:fillRect/>
          </a:stretch>
        </p:blipFill>
        <p:spPr>
          <a:xfrm>
            <a:off x="4006340" y="2326099"/>
            <a:ext cx="2349302" cy="1321474"/>
          </a:xfrm>
          <a:prstGeom prst="rect">
            <a:avLst/>
          </a:prstGeom>
          <a:noFill/>
          <a:ln>
            <a:noFill/>
          </a:ln>
        </p:spPr>
      </p:pic>
      <p:sp>
        <p:nvSpPr>
          <p:cNvPr id="10" name="TextBox 9">
            <a:extLst>
              <a:ext uri="{FF2B5EF4-FFF2-40B4-BE49-F238E27FC236}">
                <a16:creationId xmlns:a16="http://schemas.microsoft.com/office/drawing/2014/main" id="{F18E1200-9C81-2993-CB58-4DDA70027EDF}"/>
              </a:ext>
            </a:extLst>
          </p:cNvPr>
          <p:cNvSpPr txBox="1"/>
          <p:nvPr/>
        </p:nvSpPr>
        <p:spPr>
          <a:xfrm>
            <a:off x="690282" y="4222376"/>
            <a:ext cx="2043953" cy="369332"/>
          </a:xfrm>
          <a:prstGeom prst="rect">
            <a:avLst/>
          </a:prstGeom>
          <a:noFill/>
        </p:spPr>
        <p:txBody>
          <a:bodyPr wrap="square" rtlCol="0">
            <a:spAutoFit/>
          </a:bodyPr>
          <a:lstStyle/>
          <a:p>
            <a:r>
              <a:rPr lang="en-IN" dirty="0"/>
              <a:t>            EXCEL</a:t>
            </a:r>
          </a:p>
        </p:txBody>
      </p:sp>
      <p:sp>
        <p:nvSpPr>
          <p:cNvPr id="11" name="TextBox 10">
            <a:extLst>
              <a:ext uri="{FF2B5EF4-FFF2-40B4-BE49-F238E27FC236}">
                <a16:creationId xmlns:a16="http://schemas.microsoft.com/office/drawing/2014/main" id="{76AB0C9F-816D-220E-A2C4-AEAD52EAA5F6}"/>
              </a:ext>
            </a:extLst>
          </p:cNvPr>
          <p:cNvSpPr txBox="1"/>
          <p:nvPr/>
        </p:nvSpPr>
        <p:spPr>
          <a:xfrm>
            <a:off x="4392706" y="4222376"/>
            <a:ext cx="1818934" cy="369332"/>
          </a:xfrm>
          <a:prstGeom prst="rect">
            <a:avLst/>
          </a:prstGeom>
          <a:noFill/>
        </p:spPr>
        <p:txBody>
          <a:bodyPr wrap="square" rtlCol="0">
            <a:spAutoFit/>
          </a:bodyPr>
          <a:lstStyle/>
          <a:p>
            <a:r>
              <a:rPr lang="en-IN" dirty="0"/>
              <a:t>      TABLEAU</a:t>
            </a:r>
          </a:p>
        </p:txBody>
      </p:sp>
    </p:spTree>
    <p:extLst>
      <p:ext uri="{BB962C8B-B14F-4D97-AF65-F5344CB8AC3E}">
        <p14:creationId xmlns:p14="http://schemas.microsoft.com/office/powerpoint/2010/main" val="351489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795;p21">
            <a:extLst>
              <a:ext uri="{FF2B5EF4-FFF2-40B4-BE49-F238E27FC236}">
                <a16:creationId xmlns:a16="http://schemas.microsoft.com/office/drawing/2014/main" id="{907B17BC-06A4-49FF-3ECF-BFB988671024}"/>
              </a:ext>
            </a:extLst>
          </p:cNvPr>
          <p:cNvPicPr preferRelativeResize="0"/>
          <p:nvPr/>
        </p:nvPicPr>
        <p:blipFill>
          <a:blip r:embed="rId2">
            <a:alphaModFix/>
          </a:blip>
          <a:stretch>
            <a:fillRect/>
          </a:stretch>
        </p:blipFill>
        <p:spPr>
          <a:xfrm>
            <a:off x="0" y="0"/>
            <a:ext cx="12192000" cy="7225553"/>
          </a:xfrm>
          <a:prstGeom prst="rect">
            <a:avLst/>
          </a:prstGeom>
          <a:noFill/>
          <a:ln>
            <a:noFill/>
          </a:ln>
        </p:spPr>
      </p:pic>
    </p:spTree>
    <p:extLst>
      <p:ext uri="{BB962C8B-B14F-4D97-AF65-F5344CB8AC3E}">
        <p14:creationId xmlns:p14="http://schemas.microsoft.com/office/powerpoint/2010/main" val="151582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800;p22">
            <a:extLst>
              <a:ext uri="{FF2B5EF4-FFF2-40B4-BE49-F238E27FC236}">
                <a16:creationId xmlns:a16="http://schemas.microsoft.com/office/drawing/2014/main" id="{209974B7-7A41-5A98-3516-5C45D9D0499A}"/>
              </a:ext>
            </a:extLst>
          </p:cNvPr>
          <p:cNvPicPr preferRelativeResize="0"/>
          <p:nvPr/>
        </p:nvPicPr>
        <p:blipFill>
          <a:blip r:embed="rId2">
            <a:alphaModFix/>
          </a:blip>
          <a:stretch>
            <a:fillRect/>
          </a:stretch>
        </p:blipFill>
        <p:spPr>
          <a:xfrm>
            <a:off x="1219200" y="0"/>
            <a:ext cx="9888072" cy="6705600"/>
          </a:xfrm>
          <a:prstGeom prst="rect">
            <a:avLst/>
          </a:prstGeom>
          <a:noFill/>
          <a:ln>
            <a:noFill/>
          </a:ln>
        </p:spPr>
      </p:pic>
    </p:spTree>
    <p:extLst>
      <p:ext uri="{BB962C8B-B14F-4D97-AF65-F5344CB8AC3E}">
        <p14:creationId xmlns:p14="http://schemas.microsoft.com/office/powerpoint/2010/main" val="34785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805;p23">
            <a:extLst>
              <a:ext uri="{FF2B5EF4-FFF2-40B4-BE49-F238E27FC236}">
                <a16:creationId xmlns:a16="http://schemas.microsoft.com/office/drawing/2014/main" id="{0E65B616-B11D-C2B4-B2FF-E0FB50A52340}"/>
              </a:ext>
            </a:extLst>
          </p:cNvPr>
          <p:cNvPicPr preferRelativeResize="0"/>
          <p:nvPr/>
        </p:nvPicPr>
        <p:blipFill>
          <a:blip r:embed="rId2">
            <a:alphaModFix/>
          </a:blip>
          <a:stretch>
            <a:fillRect/>
          </a:stretch>
        </p:blipFill>
        <p:spPr>
          <a:xfrm>
            <a:off x="645458" y="152400"/>
            <a:ext cx="10434917" cy="6705600"/>
          </a:xfrm>
          <a:prstGeom prst="rect">
            <a:avLst/>
          </a:prstGeom>
          <a:noFill/>
          <a:ln>
            <a:noFill/>
          </a:ln>
        </p:spPr>
      </p:pic>
    </p:spTree>
    <p:extLst>
      <p:ext uri="{BB962C8B-B14F-4D97-AF65-F5344CB8AC3E}">
        <p14:creationId xmlns:p14="http://schemas.microsoft.com/office/powerpoint/2010/main" val="2133794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145</TotalTime>
  <Words>1591</Words>
  <Application>Microsoft Office PowerPoint</Application>
  <PresentationFormat>Widescreen</PresentationFormat>
  <Paragraphs>113</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Barlow</vt:lpstr>
      <vt:lpstr>Calibri</vt:lpstr>
      <vt:lpstr>Calibri Light</vt:lpstr>
      <vt:lpstr>Franklin Gothic Book</vt:lpstr>
      <vt:lpstr>Raleway</vt:lpstr>
      <vt:lpstr>Segoe UI</vt:lpstr>
      <vt:lpstr>Office Theme</vt:lpstr>
      <vt:lpstr>Light speed cinema comparison.</vt:lpstr>
      <vt:lpstr>Roadmap</vt:lpstr>
      <vt:lpstr>PowerPoint Presentation</vt:lpstr>
      <vt:lpstr>Brief And Task</vt:lpstr>
      <vt:lpstr>Introduction and Motivation</vt:lpstr>
      <vt:lpstr>Sources used</vt:lpstr>
      <vt:lpstr>PowerPoint Presentation</vt:lpstr>
      <vt:lpstr>PowerPoint Presentation</vt:lpstr>
      <vt:lpstr>PowerPoint Presentation</vt:lpstr>
      <vt:lpstr>PowerPoint Presentation</vt:lpstr>
      <vt:lpstr>Points to Observe</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speed cinema comparison.</dc:title>
  <dc:creator>AtharvaNandurkar45@outlook.com</dc:creator>
  <cp:lastModifiedBy>AtharvaNandurkar45@outlook.com</cp:lastModifiedBy>
  <cp:revision>1</cp:revision>
  <dcterms:created xsi:type="dcterms:W3CDTF">2022-09-12T15:52:16Z</dcterms:created>
  <dcterms:modified xsi:type="dcterms:W3CDTF">2022-09-12T18:18:04Z</dcterms:modified>
</cp:coreProperties>
</file>