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0" r:id="rId5"/>
    <p:sldId id="271" r:id="rId6"/>
    <p:sldId id="282" r:id="rId7"/>
    <p:sldId id="281" r:id="rId8"/>
    <p:sldId id="270" r:id="rId9"/>
    <p:sldId id="27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showGuides="1">
      <p:cViewPr varScale="1">
        <p:scale>
          <a:sx n="74" d="100"/>
          <a:sy n="74" d="100"/>
        </p:scale>
        <p:origin x="1042" y="67"/>
      </p:cViewPr>
      <p:guideLst>
        <p:guide orient="horz" pos="2160"/>
        <p:guide pos="38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10000"/>
          </a:blip>
          <a:srcRect/>
          <a:tile tx="0" ty="0" sx="100000" sy="100000" flip="none" algn="tl"/>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drive.google.com/file/d/1a0v7FVH6UgpU2FyGbhFYe3VSnWMRD58s/view?usp=drive_link" TargetMode="External"/><Relationship Id="rId2" Type="http://schemas.openxmlformats.org/officeDocument/2006/relationships/hyperlink" Target="https://drive.google.com/drive/folders/156S2nrJ1wXVWov3vX8VsOQzRs8z-h8fF?usp=drive_link" TargetMode="External"/><Relationship Id="rId1" Type="http://schemas.openxmlformats.org/officeDocument/2006/relationships/hyperlink" Target="https://drive.google.com/drive/folders/1f3xnLowx_outc9s_r_LYIQZoiu0Xd0Rn?usp=driv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726970" y="695201"/>
            <a:ext cx="10738059" cy="2005468"/>
          </a:xfrm>
          <a:prstGeom prst="rect">
            <a:avLst/>
          </a:prstGeom>
          <a:noFill/>
          <a:ln>
            <a:noFill/>
          </a:ln>
        </p:spPr>
        <p:txBody>
          <a:bodyPr spcFirstLastPara="1" wrap="square" lIns="91425" tIns="45700" rIns="91425" bIns="45700" anchor="t" anchorCtr="0">
            <a:normAutofit fontScale="35000" lnSpcReduction="20000"/>
          </a:bodyPr>
          <a:lstStyle/>
          <a:p>
            <a:pPr marL="342900" indent="-342900"/>
            <a:endParaRPr lang="en-US" altLang="en-US" sz="14400" b="1" dirty="0">
              <a:latin typeface="Times New Roman" panose="02020603050405020304" pitchFamily="18" charset="0"/>
              <a:cs typeface="Times New Roman" panose="02020603050405020304" pitchFamily="18" charset="0"/>
            </a:endParaRPr>
          </a:p>
          <a:p>
            <a:pPr marL="342900" indent="-342900"/>
            <a:r>
              <a:rPr lang="en-US" sz="14400" b="1" dirty="0">
                <a:latin typeface="Times New Roman" panose="02020603050405020304" pitchFamily="18" charset="0"/>
                <a:cs typeface="Times New Roman" panose="02020603050405020304" pitchFamily="18" charset="0"/>
              </a:rPr>
              <a:t>Smart  Train Ticket Verification System</a:t>
            </a:r>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endParaRPr lang="en-US" sz="14400" b="1" dirty="0">
              <a:latin typeface="Times New Roman" panose="02020603050405020304" pitchFamily="18" charset="0"/>
              <a:cs typeface="Times New Roman" panose="02020603050405020304" pitchFamily="18" charset="0"/>
            </a:endParaRPr>
          </a:p>
          <a:p>
            <a:pPr marL="342900" indent="-342900" algn="l"/>
            <a:endParaRPr lang="en-US" sz="3000" b="1" dirty="0"/>
          </a:p>
          <a:p>
            <a:pPr marL="342900" lvl="0" indent="-190500" algn="l" rtl="0">
              <a:lnSpc>
                <a:spcPct val="90000"/>
              </a:lnSpc>
              <a:spcBef>
                <a:spcPts val="1000"/>
              </a:spcBef>
              <a:spcAft>
                <a:spcPts val="0"/>
              </a:spcAft>
              <a:buClr>
                <a:schemeClr val="dk1"/>
              </a:buClr>
              <a:buSzPts val="2400"/>
              <a:buFont typeface="Arial" panose="020B0604020202020204"/>
              <a:buNone/>
            </a:pPr>
            <a:endParaRPr dirty="0"/>
          </a:p>
        </p:txBody>
      </p:sp>
      <p:sp>
        <p:nvSpPr>
          <p:cNvPr id="4" name="Rectangle 3"/>
          <p:cNvSpPr/>
          <p:nvPr/>
        </p:nvSpPr>
        <p:spPr>
          <a:xfrm>
            <a:off x="2459990" y="2980055"/>
            <a:ext cx="7435215" cy="3969385"/>
          </a:xfrm>
          <a:prstGeom prst="rect">
            <a:avLst/>
          </a:prstGeom>
        </p:spPr>
        <p:txBody>
          <a:bodyPr wrap="square">
            <a:spAutoFit/>
          </a:bodyPr>
          <a:lstStyle/>
          <a:p>
            <a:pPr marL="342900" indent="-342900" algn="ctr"/>
            <a:r>
              <a:rPr lang="en-US" sz="2800" b="1" dirty="0">
                <a:latin typeface="Times New Roman" panose="02020603050405020304" pitchFamily="18" charset="0"/>
                <a:cs typeface="Times New Roman" panose="02020603050405020304" pitchFamily="18" charset="0"/>
              </a:rPr>
              <a:t>Team Name: </a:t>
            </a:r>
            <a:r>
              <a:rPr lang="en-US" sz="2800" b="1" dirty="0">
                <a:solidFill>
                  <a:schemeClr val="accent1">
                    <a:lumMod val="75000"/>
                  </a:schemeClr>
                </a:solidFill>
                <a:latin typeface="Times New Roman" panose="02020603050405020304" pitchFamily="18" charset="0"/>
                <a:cs typeface="Times New Roman" panose="02020603050405020304" pitchFamily="18" charset="0"/>
              </a:rPr>
              <a:t>Social Workers</a:t>
            </a: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lgn="ctr"/>
            <a:r>
              <a:rPr lang="en-IN" altLang="en-US" sz="2800" b="1" dirty="0">
                <a:latin typeface="Times New Roman" panose="02020603050405020304" pitchFamily="18" charset="0"/>
                <a:cs typeface="Times New Roman" panose="02020603050405020304" pitchFamily="18" charset="0"/>
                <a:sym typeface="+mn-ea"/>
              </a:rPr>
              <a:t>Team members: </a:t>
            </a:r>
            <a:endParaRPr lang="en-IN" altLang="en-US" sz="2800" b="1" dirty="0">
              <a:latin typeface="Times New Roman" panose="02020603050405020304" pitchFamily="18" charset="0"/>
              <a:cs typeface="Times New Roman" panose="02020603050405020304" pitchFamily="18" charset="0"/>
              <a:sym typeface="+mn-ea"/>
            </a:endParaRPr>
          </a:p>
          <a:p>
            <a:pPr marL="342900" indent="-342900" algn="ctr"/>
            <a:r>
              <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rPr>
              <a:t>SIDDHARTH B</a:t>
            </a:r>
            <a:endPar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endParaRPr>
          </a:p>
          <a:p>
            <a:pPr marL="342900" indent="-342900" algn="ctr"/>
            <a:r>
              <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rPr>
              <a:t>YAZHINI G</a:t>
            </a:r>
            <a:endPar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endParaRPr>
          </a:p>
          <a:p>
            <a:pPr marL="342900" indent="-342900" algn="ctr"/>
            <a:r>
              <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rPr>
              <a:t>REVANTHKUMAR S</a:t>
            </a:r>
            <a:endPar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endParaRPr>
          </a:p>
          <a:p>
            <a:pPr marL="342900" indent="-342900" algn="ctr"/>
            <a:r>
              <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rPr>
              <a:t>PRAVEEN P</a:t>
            </a:r>
            <a:endPar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endParaRPr>
          </a:p>
          <a:p>
            <a:pPr marL="342900" indent="-342900" algn="ctr"/>
            <a:r>
              <a:rPr lang="en-IN" altLang="en-US" sz="2800" b="1" dirty="0">
                <a:solidFill>
                  <a:schemeClr val="accent1">
                    <a:lumMod val="75000"/>
                  </a:schemeClr>
                </a:solidFill>
                <a:latin typeface="Times New Roman" panose="02020603050405020304" pitchFamily="18" charset="0"/>
                <a:cs typeface="Times New Roman" panose="02020603050405020304" pitchFamily="18" charset="0"/>
                <a:sym typeface="+mn-ea"/>
              </a:rPr>
              <a:t>LOESGH KUMARAN D</a:t>
            </a:r>
            <a:endParaRPr lang="en-US" sz="2800" b="1" dirty="0">
              <a:solidFill>
                <a:schemeClr val="accent1">
                  <a:lumMod val="60000"/>
                  <a:lumOff val="40000"/>
                </a:schemeClr>
              </a:solidFill>
              <a:latin typeface="Times New Roman" panose="02020603050405020304" pitchFamily="18" charset="0"/>
              <a:cs typeface="Times New Roman" panose="02020603050405020304" pitchFamily="18" charset="0"/>
              <a:sym typeface="+mn-ea"/>
            </a:endParaRPr>
          </a:p>
          <a:p>
            <a:pPr marL="342900" indent="-342900" algn="ctr"/>
            <a:endParaRPr lang="en-IN" altLang="en-US" sz="2800" b="1" dirty="0">
              <a:solidFill>
                <a:schemeClr val="tx1"/>
              </a:solidFill>
              <a:latin typeface="Times New Roman" panose="02020603050405020304" pitchFamily="18" charset="0"/>
              <a:cs typeface="Times New Roman" panose="02020603050405020304" pitchFamily="18" charset="0"/>
            </a:endParaRPr>
          </a:p>
          <a:p>
            <a:pPr marL="342900" indent="-342900" algn="ctr"/>
            <a:endParaRPr lang="en-IN" altLang="en-US" sz="28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7826" y="2513791"/>
            <a:ext cx="390698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023"/>
            <a:ext cx="10515600" cy="1030217"/>
          </a:xfrm>
        </p:spPr>
        <p:txBody>
          <a:bodyPr>
            <a:normAutofit/>
          </a:bodyPr>
          <a:lstStyle/>
          <a:p>
            <a:pPr algn="ctr"/>
            <a:r>
              <a:rPr lang="en-US" b="1" u="sng" dirty="0">
                <a:latin typeface="Times New Roman" panose="02020603050405020304" pitchFamily="18" charset="0"/>
                <a:cs typeface="Times New Roman" panose="02020603050405020304" pitchFamily="18" charset="0"/>
              </a:rPr>
              <a:t>EXISTING SYSTEM</a:t>
            </a:r>
            <a:endParaRPr lang="en-US"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9207" y="1716832"/>
            <a:ext cx="11374015" cy="3415030"/>
          </a:xfrm>
          <a:prstGeom prst="rect">
            <a:avLst/>
          </a:prstGeom>
          <a:noFill/>
        </p:spPr>
        <p:txBody>
          <a:bodyPr wrap="square" rtlCol="0" anchor="t">
            <a:spAutoFit/>
          </a:bodyPr>
          <a:lstStyle/>
          <a:p>
            <a:pPr marL="114300" algn="just"/>
            <a:endParaRPr 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r>
              <a:rPr lang="en-US" altLang="en-US" sz="2400" dirty="0">
                <a:latin typeface="Times New Roman" panose="02020603050405020304" pitchFamily="18" charset="0"/>
                <a:cs typeface="Times New Roman" panose="02020603050405020304" pitchFamily="18" charset="0"/>
              </a:rPr>
              <a:t>Manual Ticket Checking is slow, labor-intensive, and prone to human errors.</a:t>
            </a: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r>
              <a:rPr lang="en-US" altLang="en-US" sz="2400" dirty="0">
                <a:latin typeface="Times New Roman" panose="02020603050405020304" pitchFamily="18" charset="0"/>
                <a:cs typeface="Times New Roman" panose="02020603050405020304" pitchFamily="18" charset="0"/>
              </a:rPr>
              <a:t>QR Code &amp; RFID Systems require passengers to actively scan their tickets, causing congestion at entry points.</a:t>
            </a: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r>
              <a:rPr lang="en-US" altLang="en-US" sz="2400" dirty="0">
                <a:latin typeface="Times New Roman" panose="02020603050405020304" pitchFamily="18" charset="0"/>
                <a:cs typeface="Times New Roman" panose="02020603050405020304" pitchFamily="18" charset="0"/>
              </a:rPr>
              <a:t>No Real-Time Tracking of passenger data, leading to inefficiencies in train occupancy management.</a:t>
            </a: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endParaRPr lang="en-US" altLang="en-US" sz="2400" dirty="0">
              <a:latin typeface="Times New Roman" panose="02020603050405020304" pitchFamily="18" charset="0"/>
              <a:cs typeface="Times New Roman" panose="02020603050405020304" pitchFamily="18" charset="0"/>
            </a:endParaRPr>
          </a:p>
        </p:txBody>
      </p:sp>
      <p:pic>
        <p:nvPicPr>
          <p:cNvPr id="3" name="Picture 2" descr="images (4)"/>
          <p:cNvPicPr>
            <a:picLocks noChangeAspect="1"/>
          </p:cNvPicPr>
          <p:nvPr/>
        </p:nvPicPr>
        <p:blipFill>
          <a:blip r:embed="rId1"/>
          <a:stretch>
            <a:fillRect/>
          </a:stretch>
        </p:blipFill>
        <p:spPr>
          <a:xfrm>
            <a:off x="509270" y="4904105"/>
            <a:ext cx="3261360" cy="1826260"/>
          </a:xfrm>
          <a:prstGeom prst="rect">
            <a:avLst/>
          </a:prstGeom>
        </p:spPr>
      </p:pic>
      <p:pic>
        <p:nvPicPr>
          <p:cNvPr id="4" name="Picture 3" descr="images (5)"/>
          <p:cNvPicPr>
            <a:picLocks noChangeAspect="1"/>
          </p:cNvPicPr>
          <p:nvPr/>
        </p:nvPicPr>
        <p:blipFill>
          <a:blip r:embed="rId2"/>
          <a:stretch>
            <a:fillRect/>
          </a:stretch>
        </p:blipFill>
        <p:spPr>
          <a:xfrm>
            <a:off x="8838565" y="4642485"/>
            <a:ext cx="2886075" cy="2087880"/>
          </a:xfrm>
          <a:prstGeom prst="rect">
            <a:avLst/>
          </a:prstGeom>
        </p:spPr>
      </p:pic>
      <p:sp>
        <p:nvSpPr>
          <p:cNvPr id="5" name="TextBox 8"/>
          <p:cNvSpPr txBox="1"/>
          <p:nvPr/>
        </p:nvSpPr>
        <p:spPr>
          <a:xfrm>
            <a:off x="4013200" y="4671695"/>
            <a:ext cx="4343400" cy="1938020"/>
          </a:xfrm>
          <a:prstGeom prst="rect">
            <a:avLst/>
          </a:prstGeom>
          <a:noFill/>
        </p:spPr>
        <p:txBody>
          <a:bodyPr wrap="square" rtlCol="0" anchor="t">
            <a:spAutoFit/>
          </a:bodyPr>
          <a:p>
            <a:pPr marL="114300" indent="0" algn="just">
              <a:buFont typeface="Wingdings" panose="05000000000000000000"/>
              <a:buNone/>
            </a:pP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Time-Consuming</a:t>
            </a:r>
            <a:endParaRPr lang="en-US" altLang="en-US" sz="2400" dirty="0">
              <a:latin typeface="Times New Roman" panose="02020603050405020304" pitchFamily="18" charset="0"/>
              <a:cs typeface="Times New Roman" panose="02020603050405020304" pitchFamily="18" charset="0"/>
            </a:endParaRPr>
          </a:p>
          <a:p>
            <a:pPr marL="114300" indent="0" algn="just">
              <a:buFont typeface="Wingdings" panose="05000000000000000000"/>
              <a:buNone/>
            </a:pP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Prone to Fraud</a:t>
            </a:r>
            <a:endParaRPr lang="en-US" altLang="en-US" sz="2400" dirty="0">
              <a:latin typeface="Times New Roman" panose="02020603050405020304" pitchFamily="18" charset="0"/>
              <a:cs typeface="Times New Roman" panose="02020603050405020304" pitchFamily="18" charset="0"/>
            </a:endParaRPr>
          </a:p>
          <a:p>
            <a:pPr marL="114300" indent="0" algn="just">
              <a:buFont typeface="Wingdings" panose="05000000000000000000"/>
              <a:buNone/>
            </a:pP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High Operational Costs</a:t>
            </a:r>
            <a:endParaRPr lang="en-US" altLang="en-US" sz="2400" dirty="0">
              <a:latin typeface="Times New Roman" panose="02020603050405020304" pitchFamily="18" charset="0"/>
              <a:cs typeface="Times New Roman" panose="02020603050405020304" pitchFamily="18" charset="0"/>
            </a:endParaRPr>
          </a:p>
          <a:p>
            <a:pPr marL="114300" indent="0" algn="just">
              <a:buFont typeface="Wingdings" panose="05000000000000000000"/>
              <a:buNone/>
            </a:pPr>
            <a:r>
              <a:rPr lang="en-US" altLang="en-US" sz="2400" dirty="0">
                <a:solidFill>
                  <a:srgbClr val="FF0000"/>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Lack of Automation</a:t>
            </a:r>
            <a:endParaRPr lang="en-US" altLang="en-US" sz="2400" dirty="0">
              <a:latin typeface="Times New Roman" panose="02020603050405020304" pitchFamily="18" charset="0"/>
              <a:cs typeface="Times New Roman" panose="02020603050405020304" pitchFamily="18" charset="0"/>
            </a:endParaRPr>
          </a:p>
          <a:p>
            <a:pPr marL="114300" indent="0" algn="just">
              <a:buFont typeface="Wingdings" panose="05000000000000000000"/>
              <a:buNone/>
            </a:pP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Limited Scalability</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4464" y="394855"/>
            <a:ext cx="1115983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Automated Train Ticket Verification Process</a:t>
            </a:r>
            <a:r>
              <a:rPr lang="en-IN" sz="4000" b="1" u="sng" dirty="0">
                <a:latin typeface="Times New Roman" panose="02020603050405020304" pitchFamily="18" charset="0"/>
                <a:ea typeface="Calibri" panose="020F0502020204030204" pitchFamily="34" charset="0"/>
                <a:cs typeface="Times New Roman" panose="02020603050405020304" pitchFamily="18" charset="0"/>
              </a:rPr>
              <a:t> </a:t>
            </a:r>
            <a:endParaRPr lang="en-IN" sz="4000" b="1"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408992" y="1422918"/>
            <a:ext cx="11374015" cy="307777"/>
          </a:xfrm>
          <a:prstGeom prst="rect">
            <a:avLst/>
          </a:prstGeom>
          <a:noFill/>
        </p:spPr>
        <p:txBody>
          <a:bodyPr wrap="square" rtlCol="0" anchor="t">
            <a:spAutoFit/>
          </a:bodyPr>
          <a:lstStyle/>
          <a:p>
            <a:pPr marL="571500" indent="-457200" algn="just">
              <a:buFont typeface="Wingdings" panose="05000000000000000000"/>
              <a:buChar char="Ø"/>
            </a:pPr>
            <a:endParaRPr lang="en-US" dirty="0"/>
          </a:p>
        </p:txBody>
      </p:sp>
      <p:sp>
        <p:nvSpPr>
          <p:cNvPr id="9" name="TextBox 8"/>
          <p:cNvSpPr txBox="1"/>
          <p:nvPr/>
        </p:nvSpPr>
        <p:spPr>
          <a:xfrm>
            <a:off x="429207" y="1716832"/>
            <a:ext cx="11374015" cy="2306955"/>
          </a:xfrm>
          <a:prstGeom prst="rect">
            <a:avLst/>
          </a:prstGeom>
          <a:noFill/>
        </p:spPr>
        <p:txBody>
          <a:bodyPr wrap="square" rtlCol="0" anchor="t">
            <a:spAutoFit/>
          </a:bodyPr>
          <a:p>
            <a:pPr marL="114300" algn="just"/>
            <a:endParaRPr 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r>
              <a:rPr lang="en-US" altLang="en-US" sz="2400" dirty="0">
                <a:latin typeface="Times New Roman" panose="02020603050405020304" pitchFamily="18" charset="0"/>
                <a:cs typeface="Times New Roman" panose="02020603050405020304" pitchFamily="18" charset="0"/>
              </a:rPr>
              <a:t>The AI-powered Smart Train Ticket Verification System leverages NFC, deep sensors, ESP32 AI Thinker, and Firebase to automate ticket validation and passenger detection.</a:t>
            </a: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endParaRPr lang="en-US" altLang="en-US" sz="2400" dirty="0">
              <a:latin typeface="Times New Roman" panose="02020603050405020304" pitchFamily="18" charset="0"/>
              <a:cs typeface="Times New Roman" panose="02020603050405020304" pitchFamily="18" charset="0"/>
            </a:endParaRPr>
          </a:p>
          <a:p>
            <a:pPr marL="571500" indent="-457200" algn="just">
              <a:buFont typeface="Wingdings" panose="05000000000000000000"/>
              <a:buChar char="Ø"/>
            </a:pPr>
            <a:r>
              <a:rPr lang="en-US" altLang="en-US" sz="2400" dirty="0">
                <a:latin typeface="Times New Roman" panose="02020603050405020304" pitchFamily="18" charset="0"/>
                <a:cs typeface="Times New Roman" panose="02020603050405020304" pitchFamily="18" charset="0"/>
              </a:rPr>
              <a:t>This system eliminates manual ticket checking, reduces fraud, and improves efficiency by using contactless NFC scanning and AI-driven human detection.</a:t>
            </a:r>
            <a:endParaRPr lang="en-US" altLang="en-US" sz="2400" dirty="0">
              <a:latin typeface="Times New Roman" panose="02020603050405020304" pitchFamily="18" charset="0"/>
              <a:cs typeface="Times New Roman" panose="02020603050405020304" pitchFamily="18" charset="0"/>
            </a:endParaRPr>
          </a:p>
        </p:txBody>
      </p:sp>
      <p:sp>
        <p:nvSpPr>
          <p:cNvPr id="3" name="TextBox 8"/>
          <p:cNvSpPr txBox="1"/>
          <p:nvPr/>
        </p:nvSpPr>
        <p:spPr>
          <a:xfrm>
            <a:off x="2974340" y="4308475"/>
            <a:ext cx="5511800" cy="2122805"/>
          </a:xfrm>
          <a:prstGeom prst="rect">
            <a:avLst/>
          </a:prstGeom>
          <a:noFill/>
        </p:spPr>
        <p:txBody>
          <a:bodyPr wrap="square" rtlCol="0" anchor="t">
            <a:spAutoFit/>
          </a:bodyPr>
          <a:p>
            <a:pPr marL="457200" indent="-342900" algn="just">
              <a:buFont typeface="Arial" panose="020B0604020202020204" pitchFamily="34" charset="0"/>
              <a:buChar char="•"/>
            </a:pPr>
            <a:r>
              <a:rPr lang="en-IN" altLang="en-US" sz="2200" dirty="0">
                <a:solidFill>
                  <a:srgbClr val="00B050"/>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NFC-Based Ticket Validation</a:t>
            </a:r>
            <a:endParaRPr lang="en-US" altLang="en-US" sz="2200" dirty="0">
              <a:latin typeface="Times New Roman" panose="02020603050405020304" pitchFamily="18" charset="0"/>
              <a:cs typeface="Times New Roman" panose="02020603050405020304" pitchFamily="18" charset="0"/>
            </a:endParaRPr>
          </a:p>
          <a:p>
            <a:pPr marL="4572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 Deep Sensors for Passenger Detection</a:t>
            </a:r>
            <a:endParaRPr lang="en-US" altLang="en-US" sz="2200" dirty="0">
              <a:latin typeface="Times New Roman" panose="02020603050405020304" pitchFamily="18" charset="0"/>
              <a:cs typeface="Times New Roman" panose="02020603050405020304" pitchFamily="18" charset="0"/>
            </a:endParaRPr>
          </a:p>
          <a:p>
            <a:pPr marL="4572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 ESP32 AI Thinker for Image Recognition</a:t>
            </a:r>
            <a:endParaRPr lang="en-US" altLang="en-US" sz="2200" dirty="0">
              <a:latin typeface="Times New Roman" panose="02020603050405020304" pitchFamily="18" charset="0"/>
              <a:cs typeface="Times New Roman" panose="02020603050405020304" pitchFamily="18" charset="0"/>
            </a:endParaRPr>
          </a:p>
          <a:p>
            <a:pPr marL="457200" indent="-342900" algn="just">
              <a:buFont typeface="Arial" panose="020B0604020202020204" pitchFamily="34" charset="0"/>
              <a:buChar char="•"/>
            </a:pPr>
            <a:r>
              <a:rPr lang="en-US" altLang="en-US" sz="2200" dirty="0">
                <a:solidFill>
                  <a:srgbClr val="00B050"/>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Real-Time Database with Firebase </a:t>
            </a:r>
            <a:endParaRPr lang="en-US" altLang="en-US" sz="2200" dirty="0">
              <a:latin typeface="Times New Roman" panose="02020603050405020304" pitchFamily="18" charset="0"/>
              <a:cs typeface="Times New Roman" panose="02020603050405020304" pitchFamily="18" charset="0"/>
            </a:endParaRPr>
          </a:p>
          <a:p>
            <a:pPr marL="4572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 Automated Alerts &amp; Reports</a:t>
            </a:r>
            <a:endParaRPr lang="en-US" altLang="en-US" sz="2200" dirty="0">
              <a:latin typeface="Times New Roman" panose="02020603050405020304" pitchFamily="18" charset="0"/>
              <a:cs typeface="Times New Roman" panose="02020603050405020304" pitchFamily="18" charset="0"/>
            </a:endParaRPr>
          </a:p>
          <a:p>
            <a:pPr marL="457200" indent="-342900" algn="jus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 Energy-Efficient &amp; Scalable</a:t>
            </a:r>
            <a:endParaRPr lang="en-US" altLang="en-US" sz="2200" dirty="0">
              <a:latin typeface="Times New Roman" panose="02020603050405020304" pitchFamily="18" charset="0"/>
              <a:cs typeface="Times New Roman" panose="02020603050405020304" pitchFamily="18" charset="0"/>
            </a:endParaRPr>
          </a:p>
        </p:txBody>
      </p:sp>
      <p:pic>
        <p:nvPicPr>
          <p:cNvPr id="4" name="Picture 3" descr="WhatsApp Image 2025-02-22 at 22.48.13_0cb3a6d8"/>
          <p:cNvPicPr>
            <a:picLocks noChangeAspect="1"/>
          </p:cNvPicPr>
          <p:nvPr/>
        </p:nvPicPr>
        <p:blipFill>
          <a:blip r:embed="rId1"/>
          <a:stretch>
            <a:fillRect/>
          </a:stretch>
        </p:blipFill>
        <p:spPr>
          <a:xfrm>
            <a:off x="530860" y="4143375"/>
            <a:ext cx="2007870" cy="2453640"/>
          </a:xfrm>
          <a:prstGeom prst="rect">
            <a:avLst/>
          </a:prstGeom>
        </p:spPr>
      </p:pic>
      <p:pic>
        <p:nvPicPr>
          <p:cNvPr id="5" name="Picture 4"/>
          <p:cNvPicPr>
            <a:picLocks noChangeAspect="1"/>
          </p:cNvPicPr>
          <p:nvPr/>
        </p:nvPicPr>
        <p:blipFill>
          <a:blip r:embed="rId2"/>
          <a:stretch>
            <a:fillRect/>
          </a:stretch>
        </p:blipFill>
        <p:spPr>
          <a:xfrm>
            <a:off x="9893935" y="3902710"/>
            <a:ext cx="1375410" cy="2628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rcRect l="1301" t="972" r="1918"/>
          <a:stretch>
            <a:fillRect/>
          </a:stretch>
        </p:blipFill>
        <p:spPr>
          <a:xfrm>
            <a:off x="1485265" y="481965"/>
            <a:ext cx="9163050" cy="59518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995"/>
            <a:ext cx="10515600" cy="1325563"/>
          </a:xfrm>
          <a:ln>
            <a:noFill/>
          </a:ln>
        </p:spPr>
        <p:txBody>
          <a:bodyPr>
            <a:normAutofit/>
          </a:bodyPr>
          <a:lstStyle/>
          <a:p>
            <a:pPr algn="ctr"/>
            <a:r>
              <a:rPr lang="en-US" b="1" u="sng" dirty="0">
                <a:latin typeface="Times New Roman" panose="02020603050405020304" pitchFamily="18" charset="0"/>
                <a:cs typeface="Times New Roman" panose="02020603050405020304" pitchFamily="18" charset="0"/>
              </a:rPr>
              <a:t>GENERAL BENIFITS</a:t>
            </a:r>
            <a:endParaRPr lang="en-US" b="1" u="sng"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29207" y="1290112"/>
            <a:ext cx="11374015" cy="5846445"/>
          </a:xfrm>
          <a:prstGeom prst="rect">
            <a:avLst/>
          </a:prstGeom>
          <a:noFill/>
        </p:spPr>
        <p:txBody>
          <a:bodyPr wrap="square" rtlCol="0" anchor="t">
            <a:spAutoFit/>
          </a:bodyPr>
          <a:p>
            <a:pPr marL="114300" algn="just"/>
            <a:r>
              <a:rPr lang="zh-CN" altLang="en-US" sz="2200" dirty="0">
                <a:solidFill>
                  <a:schemeClr val="accent5">
                    <a:lumMod val="75000"/>
                  </a:schemeClr>
                </a:solidFill>
                <a:latin typeface="Times New Roman" panose="02020603050405020304" pitchFamily="18" charset="0"/>
                <a:cs typeface="Times New Roman" panose="02020603050405020304" pitchFamily="18" charset="0"/>
              </a:rPr>
              <a:t>🔹</a:t>
            </a: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 For Users:</a:t>
            </a:r>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114300" algn="just"/>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Ease of Use: Contactless NFC ticketing simplifies boarding.</a:t>
            </a:r>
            <a:endParaRPr lang="en-US" altLang="en-US" sz="2200" dirty="0">
              <a:solidFill>
                <a:schemeClr val="tx1"/>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Better Experience: Eliminates long queues and manual ticket checking delays.</a:t>
            </a:r>
            <a:endParaRPr lang="en-US" altLang="en-US" sz="2200" dirty="0">
              <a:solidFill>
                <a:schemeClr val="tx1"/>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Convenience: Automated validation ensures a smooth and hassle-free journey.</a:t>
            </a:r>
            <a:endParaRPr lang="en-US" altLang="en-US" sz="2200" dirty="0">
              <a:solidFill>
                <a:schemeClr val="tx1"/>
              </a:solidFill>
              <a:latin typeface="Times New Roman" panose="02020603050405020304" pitchFamily="18" charset="0"/>
              <a:cs typeface="Times New Roman" panose="02020603050405020304" pitchFamily="18" charset="0"/>
            </a:endParaRPr>
          </a:p>
          <a:p>
            <a:pPr marL="571500" lvl="1" algn="just"/>
            <a:endParaRPr lang="en-US" altLang="en-US" sz="2200" dirty="0">
              <a:solidFill>
                <a:schemeClr val="tx1"/>
              </a:solidFill>
              <a:latin typeface="Times New Roman" panose="02020603050405020304" pitchFamily="18" charset="0"/>
              <a:cs typeface="Times New Roman" panose="02020603050405020304" pitchFamily="18" charset="0"/>
            </a:endParaRPr>
          </a:p>
          <a:p>
            <a:pPr marL="114300" lvl="0" algn="just"/>
            <a:r>
              <a:rPr lang="zh-CN" altLang="en-US" sz="2200" dirty="0">
                <a:solidFill>
                  <a:schemeClr val="accent5">
                    <a:lumMod val="75000"/>
                  </a:schemeClr>
                </a:solidFill>
                <a:latin typeface="Times New Roman" panose="02020603050405020304" pitchFamily="18" charset="0"/>
                <a:cs typeface="Times New Roman" panose="02020603050405020304" pitchFamily="18" charset="0"/>
              </a:rPr>
              <a:t>🔹</a:t>
            </a: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 For Businesses (Railway Operators &amp; Transit Authorities):</a:t>
            </a:r>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114300" lvl="0" algn="just"/>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Cost-Saving: Reduces labor costs by minimizing manual ticket checking.</a:t>
            </a:r>
            <a:endParaRPr lang="en-US" altLang="en-US" sz="2200" dirty="0">
              <a:solidFill>
                <a:schemeClr val="tx1"/>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Improved Efficiency: Real-time passenger tracking optimizes train operations.</a:t>
            </a:r>
            <a:endParaRPr lang="en-US" altLang="en-US" sz="2200" dirty="0">
              <a:solidFill>
                <a:schemeClr val="tx1"/>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Greater Customer Satisfaction: Faster ticket validation enhances the travel experience</a:t>
            </a:r>
            <a:endParaRPr lang="en-US" altLang="en-US" sz="2200" dirty="0">
              <a:solidFill>
                <a:schemeClr val="tx1"/>
              </a:solidFill>
              <a:latin typeface="Times New Roman" panose="02020603050405020304" pitchFamily="18" charset="0"/>
              <a:cs typeface="Times New Roman" panose="02020603050405020304" pitchFamily="18" charset="0"/>
            </a:endParaRPr>
          </a:p>
          <a:p>
            <a:pPr marL="571500" lvl="1" algn="just"/>
            <a:endParaRPr lang="en-US" altLang="en-US" sz="2200" dirty="0">
              <a:solidFill>
                <a:schemeClr val="tx1"/>
              </a:solidFill>
              <a:latin typeface="Times New Roman" panose="02020603050405020304" pitchFamily="18" charset="0"/>
              <a:cs typeface="Times New Roman" panose="02020603050405020304" pitchFamily="18" charset="0"/>
            </a:endParaRPr>
          </a:p>
          <a:p>
            <a:pPr marL="114300" lvl="0" algn="just"/>
            <a:r>
              <a:rPr lang="zh-CN" altLang="en-US" sz="2200" dirty="0">
                <a:solidFill>
                  <a:schemeClr val="accent5">
                    <a:lumMod val="75000"/>
                  </a:schemeClr>
                </a:solidFill>
                <a:latin typeface="Times New Roman" panose="02020603050405020304" pitchFamily="18" charset="0"/>
                <a:cs typeface="Times New Roman" panose="02020603050405020304" pitchFamily="18" charset="0"/>
              </a:rPr>
              <a:t>🔹</a:t>
            </a:r>
            <a:r>
              <a:rPr lang="en-US" altLang="en-US" sz="2200" dirty="0">
                <a:solidFill>
                  <a:schemeClr val="accent5">
                    <a:lumMod val="75000"/>
                  </a:schemeClr>
                </a:solidFill>
                <a:latin typeface="Times New Roman" panose="02020603050405020304" pitchFamily="18" charset="0"/>
                <a:cs typeface="Times New Roman" panose="02020603050405020304" pitchFamily="18" charset="0"/>
              </a:rPr>
              <a:t> Long-Term Impact:</a:t>
            </a:r>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114300" lvl="0" algn="just"/>
            <a:endParaRPr lang="en-US" altLang="en-US" sz="2200" dirty="0">
              <a:solidFill>
                <a:schemeClr val="accent5">
                  <a:lumMod val="75000"/>
                </a:schemeClr>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Industry Innovation: Sets a benchmark for AI-driven ticketing in public transport.</a:t>
            </a:r>
            <a:endParaRPr lang="en-US" altLang="en-US" sz="2200" dirty="0">
              <a:solidFill>
                <a:schemeClr val="tx1"/>
              </a:solidFill>
              <a:latin typeface="Times New Roman" panose="02020603050405020304" pitchFamily="18" charset="0"/>
              <a:cs typeface="Times New Roman" panose="02020603050405020304" pitchFamily="18" charset="0"/>
            </a:endParaRPr>
          </a:p>
          <a:p>
            <a:pPr marL="914400" lvl="1" indent="-342900" algn="just">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 Scalability &amp; Future Growth: Adaptable for metro, bus, and high-speed rail systems.</a:t>
            </a:r>
            <a:endParaRPr lang="en-US" altLang="en-US" sz="2200" dirty="0">
              <a:solidFill>
                <a:schemeClr val="tx1"/>
              </a:solidFill>
              <a:latin typeface="Times New Roman" panose="02020603050405020304" pitchFamily="18" charset="0"/>
              <a:cs typeface="Times New Roman" panose="02020603050405020304" pitchFamily="18" charset="0"/>
            </a:endParaRPr>
          </a:p>
          <a:p>
            <a:pPr marL="114300" algn="just"/>
            <a:endParaRPr lang="en-US" altLang="en-US" sz="22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32" y="521109"/>
            <a:ext cx="11651226" cy="768350"/>
          </a:xfrm>
          <a:prstGeom prst="rect">
            <a:avLst/>
          </a:prstGeom>
          <a:noFill/>
        </p:spPr>
        <p:txBody>
          <a:bodyPr wrap="square" rtlCol="0">
            <a:sp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                          </a:t>
            </a:r>
            <a:r>
              <a:rPr lang="en-US" sz="4400" u="sng" dirty="0">
                <a:latin typeface="Times New Roman" panose="02020603050405020304" pitchFamily="18" charset="0"/>
                <a:ea typeface="Calibri" panose="020F0502020204030204" pitchFamily="34" charset="0"/>
                <a:cs typeface="Times New Roman" panose="02020603050405020304" pitchFamily="18" charset="0"/>
              </a:rPr>
              <a:t>AI  FEATURES </a:t>
            </a:r>
            <a:endParaRPr lang="en-IN" sz="4400"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19432" y="1691148"/>
            <a:ext cx="11356258" cy="3815080"/>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Times New Roman" panose="02020603050405020304" pitchFamily="18" charset="0"/>
                <a:ea typeface="Calibri" panose="020F0502020204030204" pitchFamily="34" charset="0"/>
                <a:cs typeface="Times New Roman" panose="02020603050405020304" pitchFamily="18" charset="0"/>
              </a:rPr>
              <a:t>  Object Detection: </a:t>
            </a:r>
            <a:r>
              <a:rPr lang="en-US" sz="2200" dirty="0">
                <a:latin typeface="Times New Roman" panose="02020603050405020304" pitchFamily="18" charset="0"/>
                <a:ea typeface="Calibri" panose="020F0502020204030204" pitchFamily="34" charset="0"/>
                <a:cs typeface="Times New Roman" panose="02020603050405020304" pitchFamily="18" charset="0"/>
              </a:rPr>
              <a:t> To detect trains using the ESP32 Wi-Fi cam. By training a model to recognize specific shapes, sizes, or colors, the system can verify the presence of a train on the track.</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ea typeface="Calibri" panose="020F0502020204030204" pitchFamily="34" charset="0"/>
                <a:cs typeface="Times New Roman" panose="02020603050405020304" pitchFamily="18" charset="0"/>
              </a:rPr>
              <a:t>  Predictive Maintenance: </a:t>
            </a:r>
            <a:r>
              <a:rPr lang="en-US" sz="2200" dirty="0">
                <a:latin typeface="Times New Roman" panose="02020603050405020304" pitchFamily="18" charset="0"/>
                <a:ea typeface="Calibri" panose="020F0502020204030204" pitchFamily="34" charset="0"/>
                <a:cs typeface="Times New Roman" panose="02020603050405020304" pitchFamily="18" charset="0"/>
              </a:rPr>
              <a:t>By analyzing data from sensors over time, AI can predict when parts of the system (like RFID tags or components of the train) might fail, allowing for preemptive maintenance. </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200" b="1" dirty="0">
                <a:latin typeface="Times New Roman" panose="02020603050405020304" pitchFamily="18" charset="0"/>
                <a:ea typeface="Calibri" panose="020F0502020204030204" pitchFamily="34" charset="0"/>
                <a:cs typeface="Times New Roman" panose="02020603050405020304" pitchFamily="18" charset="0"/>
              </a:rPr>
              <a:t>  Threats Recognition: </a:t>
            </a:r>
            <a:r>
              <a:rPr lang="en-US" sz="2200" dirty="0">
                <a:latin typeface="Times New Roman" panose="02020603050405020304" pitchFamily="18" charset="0"/>
                <a:ea typeface="Calibri" panose="020F0502020204030204" pitchFamily="34" charset="0"/>
                <a:cs typeface="Times New Roman" panose="02020603050405020304" pitchFamily="18" charset="0"/>
              </a:rPr>
              <a:t>If your project involves verifying the identity of the train operator or passengers, AI can detect the person who are entering to the seats without scanning the tickets and capturing their photos.</a:t>
            </a:r>
            <a:endParaRPr lang="en-IN" sz="22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432" y="521109"/>
            <a:ext cx="11651226" cy="768350"/>
          </a:xfrm>
          <a:prstGeom prst="rect">
            <a:avLst/>
          </a:prstGeom>
          <a:noFill/>
        </p:spPr>
        <p:txBody>
          <a:bodyPr wrap="square" rtlCol="0">
            <a:spAutoFit/>
          </a:bodyPr>
          <a:lstStyle/>
          <a:p>
            <a:pPr algn="ctr"/>
            <a:r>
              <a:rPr lang="en-IN" altLang="en-US" sz="4400" u="sng" dirty="0">
                <a:latin typeface="Times New Roman" panose="02020603050405020304" pitchFamily="18" charset="0"/>
                <a:ea typeface="Calibri" panose="020F0502020204030204" pitchFamily="34" charset="0"/>
                <a:cs typeface="Times New Roman" panose="02020603050405020304" pitchFamily="18" charset="0"/>
              </a:rPr>
              <a:t>PROJECT DETAILS</a:t>
            </a:r>
            <a:endParaRPr lang="en-IN" altLang="en-US" sz="4400" u="sng"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09272" y="1350153"/>
            <a:ext cx="11356258" cy="4215765"/>
          </a:xfrm>
          <a:prstGeom prst="rect">
            <a:avLst/>
          </a:prstGeom>
          <a:noFill/>
        </p:spPr>
        <p:txBody>
          <a:bodyPr wrap="square" rtlCol="0">
            <a:spAutoFit/>
          </a:bodyPr>
          <a:lstStyle/>
          <a:p>
            <a:pPr>
              <a:buFont typeface="Wingdings" panose="05000000000000000000" pitchFamily="2" charset="2"/>
              <a:buChar char="Ø"/>
            </a:pPr>
            <a:endParaRPr lang="en-IN" altLang="en-US" sz="22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altLang="en-US" sz="22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altLang="en-US" sz="2200" dirty="0">
                <a:latin typeface="Times New Roman" panose="02020603050405020304" pitchFamily="18" charset="0"/>
                <a:ea typeface="Calibri" panose="020F0502020204030204" pitchFamily="34" charset="0"/>
                <a:cs typeface="Times New Roman" panose="02020603050405020304" pitchFamily="18" charset="0"/>
              </a:rPr>
              <a:t>Harware &amp; Completed prototype</a:t>
            </a:r>
            <a:endParaRPr lang="en-IN" altLang="en-US" sz="2200" dirty="0">
              <a:latin typeface="Times New Roman" panose="02020603050405020304" pitchFamily="18" charset="0"/>
              <a:ea typeface="Calibri" panose="020F0502020204030204" pitchFamily="34" charset="0"/>
              <a:cs typeface="Times New Roman" panose="02020603050405020304" pitchFamily="18" charset="0"/>
            </a:endParaRPr>
          </a:p>
          <a:p>
            <a:pPr indent="0">
              <a:buFont typeface="Wingdings" panose="05000000000000000000" pitchFamily="2" charset="2"/>
              <a:buNone/>
            </a:pPr>
            <a:endParaRPr lang="en-IN" altLang="en-US" sz="2200" dirty="0">
              <a:latin typeface="Times New Roman" panose="02020603050405020304" pitchFamily="18" charset="0"/>
              <a:ea typeface="Calibri" panose="020F0502020204030204" pitchFamily="34" charset="0"/>
              <a:cs typeface="Times New Roman" panose="02020603050405020304" pitchFamily="18" charset="0"/>
            </a:endParaRPr>
          </a:p>
          <a:p>
            <a:pPr lvl="1" indent="457200">
              <a:buFont typeface="Wingdings" panose="05000000000000000000" pitchFamily="2" charset="2"/>
              <a:buNone/>
            </a:pPr>
            <a:r>
              <a:rPr lang="en-US" altLang="en-US" sz="2000" dirty="0">
                <a:latin typeface="Times New Roman" panose="02020603050405020304" pitchFamily="18" charset="0"/>
                <a:ea typeface="Calibri" panose="020F0502020204030204" pitchFamily="34" charset="0"/>
                <a:cs typeface="Times New Roman" panose="02020603050405020304" pitchFamily="18" charset="0"/>
                <a:hlinkClick r:id="rId1" action="ppaction://hlinkfile"/>
              </a:rPr>
              <a:t>https://drive.google.com/drive/folders/1f3xnLowx_outc9s_r_LYIQZoiu0Xd0Rn?usp=drive_link</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hlinkClick r:id="rId1" action="ppaction://hlinkfile"/>
            </a:endParaRPr>
          </a:p>
          <a:p>
            <a:pPr lvl="1" indent="457200">
              <a:buFont typeface="Wingdings" panose="05000000000000000000" pitchFamily="2" charset="2"/>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charset="0"/>
              <a:buChar char="Ø"/>
            </a:pPr>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Software &amp; UI/UX design</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charset="0"/>
              <a:buChar char="Ø"/>
            </a:pP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457200">
              <a:buFont typeface="Wingdings" panose="05000000000000000000" charset="0"/>
              <a:buNone/>
            </a:pPr>
            <a:r>
              <a:rPr lang="en-US" altLang="en-US" sz="2000" dirty="0">
                <a:latin typeface="Times New Roman" panose="02020603050405020304" pitchFamily="18" charset="0"/>
                <a:ea typeface="Calibri" panose="020F0502020204030204" pitchFamily="34" charset="0"/>
                <a:cs typeface="Times New Roman" panose="02020603050405020304" pitchFamily="18" charset="0"/>
                <a:hlinkClick r:id="rId2" action="ppaction://hlinkfile"/>
              </a:rPr>
              <a:t>https://drive.google.com/drive/folders/156S2nrJ1wXVWov3vX8VsOQzRs8z-h8fF?usp=drive_link</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hlinkClick r:id="rId2" action="ppaction://hlinkfile"/>
            </a:endParaRPr>
          </a:p>
          <a:p>
            <a:pPr marL="0" indent="457200">
              <a:buFont typeface="Wingdings" panose="05000000000000000000" charset="0"/>
              <a:buNone/>
            </a:pPr>
            <a:endParaRPr lang="en-US"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charset="0"/>
              <a:buChar char="Ø"/>
            </a:pPr>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Abstract</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457200">
              <a:buFont typeface="Wingdings" panose="05000000000000000000" charset="0"/>
              <a:buNone/>
            </a:pP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indent="457200">
              <a:buFont typeface="Wingdings" panose="05000000000000000000" charset="0"/>
              <a:buNone/>
            </a:pPr>
            <a:r>
              <a:rPr lang="en-US" altLang="en-US" sz="2000" dirty="0">
                <a:latin typeface="Times New Roman" panose="02020603050405020304" pitchFamily="18" charset="0"/>
                <a:ea typeface="Calibri" panose="020F0502020204030204" pitchFamily="34" charset="0"/>
                <a:cs typeface="Times New Roman" panose="02020603050405020304" pitchFamily="18" charset="0"/>
                <a:hlinkClick r:id="rId3" action="ppaction://hlinkfile"/>
              </a:rPr>
              <a:t>https://drive.google.com/file/d/1a0v7FVH6UgpU2FyGbhFYe3VSnWMRD58s/view?usp=drive_link</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2824</Words>
  <Application>WPS Presentation</Application>
  <PresentationFormat>Widescreen</PresentationFormat>
  <Paragraphs>96</Paragraphs>
  <Slides>7</Slides>
  <Notes>1</Notes>
  <HiddenSlides>0</HiddenSlides>
  <MMClips>2</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vt:i4>
      </vt:variant>
    </vt:vector>
  </HeadingPairs>
  <TitlesOfParts>
    <vt:vector size="19" baseType="lpstr">
      <vt:lpstr>Arial</vt:lpstr>
      <vt:lpstr>SimSun</vt:lpstr>
      <vt:lpstr>Wingdings</vt:lpstr>
      <vt:lpstr>Arial</vt:lpstr>
      <vt:lpstr>Calibri</vt:lpstr>
      <vt:lpstr>Times New Roman</vt:lpstr>
      <vt:lpstr>Wingdings</vt:lpstr>
      <vt:lpstr>Calibri</vt:lpstr>
      <vt:lpstr>Wingdings</vt:lpstr>
      <vt:lpstr>Microsoft YaHei</vt:lpstr>
      <vt:lpstr>Arial Unicode MS</vt:lpstr>
      <vt:lpstr>Office Theme</vt:lpstr>
      <vt:lpstr>PowerPoint 演示文稿</vt:lpstr>
      <vt:lpstr>EXISTING SYSTEM</vt:lpstr>
      <vt:lpstr>PowerPoint 演示文稿</vt:lpstr>
      <vt:lpstr>PowerPoint 演示文稿</vt:lpstr>
      <vt:lpstr>GENERAL BENIFITS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 Page 1</dc:title>
  <dc:creator>AICTE</dc:creator>
  <cp:lastModifiedBy>SIDDHARTH B</cp:lastModifiedBy>
  <cp:revision>316</cp:revision>
  <dcterms:created xsi:type="dcterms:W3CDTF">2024-08-01T05:55:00Z</dcterms:created>
  <dcterms:modified xsi:type="dcterms:W3CDTF">2025-08-25T17:16:08Z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8E1800E34C7D49B89309A85EAD6C6176_13</vt:lpwstr>
  </property>
  <property fmtid="{D5CDD505-2E9C-101B-9397-08002B2CF9AE}" pid="3" name="KSOProductBuildVer">
    <vt:lpwstr>1033-12.2.0.22530</vt:lpwstr>
  </property>
</Properties>
</file>