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58" r:id="rId7"/>
  </p:sldIdLst>
  <p:sldSz cx="18288000" cy="10287000"/>
  <p:notesSz cx="6858000" cy="9144000"/>
  <p:embeddedFontLst>
    <p:embeddedFont>
      <p:font typeface="Calibri" panose="020F0502020204030204"/>
      <p:regular r:id="rId11"/>
      <p:bold r:id="rId12"/>
      <p:italic r:id="rId13"/>
      <p:boldItalic r:id="rId14"/>
    </p:embeddedFont>
    <p:embeddedFont>
      <p:font typeface="Times" panose="02020603050405020304"/>
      <p:regular r:id="rId15"/>
      <p:bold r:id="rId16"/>
      <p:italic r:id="rId17"/>
      <p:boldItalic r:id="rId18"/>
    </p:embeddedFont>
    <p:embeddedFont>
      <p:font typeface="Arimo" panose="020B0604020202020204"/>
      <p:regular r:id="rId19"/>
      <p:bold r:id="rId20"/>
      <p:italic r:id="rId21"/>
      <p:boldItalic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-850" y="-82"/>
      </p:cViewPr>
      <p:guideLst>
        <p:guide orient="horz" pos="21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16.fntdata"/><Relationship Id="rId25" Type="http://schemas.openxmlformats.org/officeDocument/2006/relationships/font" Target="fonts/font15.fntdata"/><Relationship Id="rId24" Type="http://schemas.openxmlformats.org/officeDocument/2006/relationships/font" Target="fonts/font14.fntdata"/><Relationship Id="rId23" Type="http://schemas.openxmlformats.org/officeDocument/2006/relationships/font" Target="fonts/font13.fntdata"/><Relationship Id="rId22" Type="http://schemas.openxmlformats.org/officeDocument/2006/relationships/font" Target="fonts/font12.fntdata"/><Relationship Id="rId21" Type="http://schemas.openxmlformats.org/officeDocument/2006/relationships/font" Target="fonts/font11.fntdata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44000" y="591608"/>
            <a:ext cx="16200000" cy="1188000"/>
          </a:xfrm>
        </p:spPr>
        <p:txBody>
          <a:bodyPr wrap="square" lIns="0" tIns="0" rIns="0" bIns="0">
            <a:normAutofit/>
          </a:bodyPr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drive.google.com/drive/folders/156S2nrJ1wXVWov3vX8VsOQzRs8z-h8fF?usp=drive_link" TargetMode="External"/><Relationship Id="rId2" Type="http://schemas.openxmlformats.org/officeDocument/2006/relationships/hyperlink" Target="https://drive.google.com/drive/folders/156S2nrJ1wXVWov3vX8VsOQzRs8z-h8fF?usp=sharing" TargetMode="External"/><Relationship Id="rId1" Type="http://schemas.openxmlformats.org/officeDocument/2006/relationships/hyperlink" Target="https://drive.google.com/drive/folders/149FsihxdhWgXt-yFUn_7yUrObHq0c_5Q?usp=sharing" TargetMode="Externa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304800" y="2834640"/>
            <a:ext cx="17678400" cy="72294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charset="0"/>
              <a:buChar char="Ø"/>
            </a:pPr>
            <a:r>
              <a:rPr lang="en-IN" sz="4000" b="1" i="0" u="none" strike="noStrike" cap="none">
                <a:solidFill>
                  <a:schemeClr val="tx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IoT-Based Smart Train Ticket Verification</a:t>
            </a:r>
            <a:r>
              <a:rPr lang="en-IN" sz="400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and Unauthorized Entry Prevention system designed to automate passenger authentication, reduce manual checks, and enhance security in rail transport.</a:t>
            </a:r>
            <a:endParaRPr lang="en-IN" sz="400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charset="0"/>
              <a:buChar char="Ø"/>
            </a:pPr>
            <a:endParaRPr lang="en-IN" sz="400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charset="0"/>
              <a:buChar char="Ø"/>
            </a:pPr>
            <a:r>
              <a:rPr lang="en-IN" sz="400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Our system integrates NFC technology, Deep sensor, and IoT connectivity to verify passengers tickets in real time as they board trains.</a:t>
            </a:r>
            <a:endParaRPr lang="en-IN" sz="400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charset="0"/>
              <a:buChar char="Ø"/>
            </a:pPr>
            <a:endParaRPr lang="en-IN" sz="400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charset="0"/>
              <a:buChar char="Ø"/>
            </a:pPr>
            <a:r>
              <a:rPr lang="en-IN" sz="4000" i="0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Prototype is 90% complete, testing phase is ongoing.</a:t>
            </a:r>
            <a:endParaRPr lang="en-IN" sz="4000" i="0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None/>
            </a:pPr>
            <a:r>
              <a:rPr lang="en-IN" sz="32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Hardware : </a:t>
            </a:r>
            <a:r>
              <a:rPr lang="en-US" altLang="en-US" sz="2800" i="0" u="none" strike="noStrike" cap="none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 action="ppaction://hlinkfile"/>
              </a:rPr>
              <a:t>https://drive.google.com/drive/folders/149FsihxdhWgXt-yFUn_7yUrObHq0c_5Q?usp=sharing</a:t>
            </a:r>
            <a:endParaRPr lang="en-US" altLang="en-US" sz="2800" i="0" u="none" strike="noStrike" cap="none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1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None/>
            </a:pPr>
            <a:r>
              <a:rPr lang="en-IN" sz="32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Software :</a:t>
            </a:r>
            <a:r>
              <a:rPr lang="en-IN" sz="28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i="0" u="none" strike="noStrike" cap="none">
                <a:solidFill>
                  <a:schemeClr val="bg2">
                    <a:lumMod val="60000"/>
                    <a:lumOff val="40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 action="ppaction://hlinkfile"/>
              </a:rPr>
              <a:t>https://drive.google.com/drive/folders/156S2nrJ1wXVWov3vX8VsOQzRs8z-h8fF?usp=sharing</a:t>
            </a:r>
            <a:endParaRPr lang="en-US" altLang="en-US" sz="2800" i="0" u="none" strike="noStrike" cap="none">
              <a:solidFill>
                <a:schemeClr val="bg2">
                  <a:lumMod val="60000"/>
                  <a:lumOff val="40000"/>
                </a:schemeClr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2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None/>
            </a:pPr>
            <a:endParaRPr lang="en-US" altLang="en-US" sz="2800" b="1" i="1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657600" marR="0" lvl="8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None/>
            </a:pPr>
            <a:r>
              <a:rPr lang="en-US" altLang="en-US" sz="2800" b="1" i="1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“Ensuring Secure, Smart, and Seamless Travel Experience”</a:t>
            </a:r>
            <a:endParaRPr lang="en-US" altLang="en-US" sz="2800" b="1" i="1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  <a:hlinkClick r:id="rId3" action="ppaction://hlinkfile"/>
            </a:endParaRPr>
          </a:p>
        </p:txBody>
      </p:sp>
      <p:sp>
        <p:nvSpPr>
          <p:cNvPr id="3" name="Google Shape;87;p1"/>
          <p:cNvSpPr/>
          <p:nvPr/>
        </p:nvSpPr>
        <p:spPr>
          <a:xfrm>
            <a:off x="304800" y="705485"/>
            <a:ext cx="17678400" cy="15976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charset="0"/>
              <a:buNone/>
            </a:pPr>
            <a:r>
              <a:rPr lang="en-IN" altLang="en-US" sz="6000" b="1" u="none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SMART TRAIN TICKET VERIFICATION SYSTEM</a:t>
            </a:r>
            <a:endParaRPr lang="en-IN" altLang="en-US" sz="6000" b="1" u="none" strike="noStrike" cap="none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860828" y="254544"/>
            <a:ext cx="1097226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" panose="02020603050405020304"/>
                <a:ea typeface="Times" panose="02020603050405020304"/>
                <a:cs typeface="Times" panose="02020603050405020304"/>
                <a:sym typeface="Times" panose="02020603050405020304"/>
              </a:rPr>
              <a:t>TECHNICAL APPROACH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5" name="Google Shape;95;p2"/>
          <p:cNvGrpSpPr/>
          <p:nvPr/>
        </p:nvGrpSpPr>
        <p:grpSpPr>
          <a:xfrm>
            <a:off x="475610" y="352175"/>
            <a:ext cx="1915886" cy="1256252"/>
            <a:chOff x="0" y="-9525"/>
            <a:chExt cx="2554514" cy="1675003"/>
          </a:xfrm>
        </p:grpSpPr>
        <p:sp>
          <p:nvSpPr>
            <p:cNvPr id="96" name="Google Shape;96;p2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 extrusionOk="0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2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 extrusionOk="0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 panose="020B0604020202020204"/>
                <a:buNone/>
              </a:pPr>
              <a:r>
                <a:rPr lang="en-IN" altLang="en-US" sz="2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Social Workers</a:t>
              </a:r>
              <a:endParaRPr lang="en-IN" altLang="en-US"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0" y="9531985"/>
            <a:ext cx="18288000" cy="755015"/>
          </a:xfrm>
          <a:custGeom>
            <a:avLst/>
            <a:gdLst/>
            <a:ahLst/>
            <a:cxnLst/>
            <a:rect l="l" t="t" r="r" b="b"/>
            <a:pathLst>
              <a:path w="24384000" h="1006475" extrusionOk="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14B798"/>
          </a:solid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528320" y="1743075"/>
            <a:ext cx="7827010" cy="3599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 algn="just">
              <a:buFont typeface="Wingdings" panose="05000000000000000000" charset="0"/>
              <a:buChar char="Ø"/>
            </a:pPr>
            <a:r>
              <a:rPr lang="en-IN" altLang="en-US" sz="3200" b="1" dirty="0">
                <a:latin typeface="Calibri" panose="020F0502020204030204" charset="0"/>
                <a:cs typeface="Calibri" panose="020F0502020204030204" charset="0"/>
              </a:rPr>
              <a:t>Software:</a:t>
            </a:r>
            <a:endParaRPr lang="en-IN" altLang="en-US" sz="3200" b="1" dirty="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Arduino</a:t>
            </a: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 IDE</a:t>
            </a:r>
            <a:r>
              <a:rPr lang="en-IN" altLang="en-US" sz="3200" dirty="0">
                <a:latin typeface="Calibri" panose="020F0502020204030204" charset="0"/>
                <a:cs typeface="Calibri" panose="020F0502020204030204" charset="0"/>
              </a:rPr>
              <a:t> - Coding the Hardware.</a:t>
            </a:r>
            <a:endParaRPr lang="en-IN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NodeJs</a:t>
            </a:r>
            <a:r>
              <a:rPr lang="en-IN" altLang="en-US" sz="3200" dirty="0">
                <a:latin typeface="Calibri" panose="020F0502020204030204" charset="0"/>
                <a:cs typeface="Calibri" panose="020F0502020204030204" charset="0"/>
              </a:rPr>
              <a:t> - For Hosting website.</a:t>
            </a:r>
            <a:endParaRPr lang="en-IN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Android Studio</a:t>
            </a:r>
            <a:r>
              <a:rPr lang="en-IN" altLang="en-US" sz="3200" dirty="0">
                <a:latin typeface="Calibri" panose="020F0502020204030204" charset="0"/>
                <a:cs typeface="Calibri" panose="020F0502020204030204" charset="0"/>
              </a:rPr>
              <a:t> - For Mobile Application.</a:t>
            </a:r>
            <a:endParaRPr lang="en-IN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Figma</a:t>
            </a:r>
            <a:r>
              <a:rPr lang="en-IN" altLang="en-US" sz="3200" dirty="0">
                <a:latin typeface="Calibri" panose="020F0502020204030204" charset="0"/>
                <a:cs typeface="Calibri" panose="020F0502020204030204" charset="0"/>
              </a:rPr>
              <a:t> - Designing the Application and </a:t>
            </a:r>
            <a:endParaRPr lang="en-IN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457200" lvl="1" indent="457200" algn="just">
              <a:buFont typeface="Arial" panose="020B0604020202020204" pitchFamily="34" charset="0"/>
              <a:buNone/>
            </a:pPr>
            <a:r>
              <a:rPr lang="en-IN" altLang="en-US" sz="3200" dirty="0">
                <a:latin typeface="Calibri" panose="020F0502020204030204" charset="0"/>
                <a:cs typeface="Calibri" panose="020F0502020204030204" charset="0"/>
              </a:rPr>
              <a:t> website.</a:t>
            </a:r>
            <a:endParaRPr lang="en-IN" altLang="en-US" sz="3200" dirty="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Firebase</a:t>
            </a:r>
            <a:r>
              <a:rPr lang="en-IN" altLang="en-US" sz="3200" dirty="0">
                <a:latin typeface="Calibri" panose="020F0502020204030204" charset="0"/>
                <a:cs typeface="Calibri" panose="020F0502020204030204" charset="0"/>
              </a:rPr>
              <a:t> - Authentication and Database.</a:t>
            </a:r>
            <a:endParaRPr lang="en-IN" altLang="en-US" sz="32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75615" y="5636260"/>
            <a:ext cx="9873615" cy="3006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 algn="just">
              <a:buFont typeface="Wingdings" panose="05000000000000000000" charset="0"/>
              <a:buChar char="Ø"/>
            </a:pPr>
            <a:r>
              <a:rPr lang="en-IN" altLang="en-US" sz="3200" b="1">
                <a:latin typeface="Calibri" panose="020F0502020204030204" charset="0"/>
                <a:cs typeface="Calibri" panose="020F0502020204030204" charset="0"/>
              </a:rPr>
              <a:t>Hardware:</a:t>
            </a:r>
            <a:endParaRPr lang="en-IN" altLang="en-US" sz="3200" b="1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Arduino UNO</a:t>
            </a:r>
            <a:r>
              <a:rPr lang="en-IN" altLang="en-US" sz="3200">
                <a:latin typeface="Calibri" panose="020F0502020204030204" charset="0"/>
                <a:cs typeface="Calibri" panose="020F0502020204030204" charset="0"/>
              </a:rPr>
              <a:t>- Central Controller for hardware.</a:t>
            </a:r>
            <a:endParaRPr lang="en-IN" altLang="en-US" sz="320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en-I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Deep sensor</a:t>
            </a:r>
            <a:r>
              <a:rPr lang="en-US" altLang="en-IN" sz="3200">
                <a:latin typeface="Calibri" panose="020F0502020204030204" charset="0"/>
                <a:cs typeface="Calibri" panose="020F0502020204030204" charset="0"/>
              </a:rPr>
              <a:t> - Detecting the </a:t>
            </a:r>
            <a:r>
              <a:rPr lang="en-IN" altLang="en-US" sz="3200">
                <a:latin typeface="Calibri" panose="020F0502020204030204" charset="0"/>
                <a:cs typeface="Calibri" panose="020F0502020204030204" charset="0"/>
              </a:rPr>
              <a:t>passengers</a:t>
            </a:r>
            <a:r>
              <a:rPr lang="en-US" altLang="en-IN" sz="320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altLang="en-IN" sz="320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ESP32-AI-Cam - </a:t>
            </a:r>
            <a:r>
              <a:rPr lang="en-IN" altLang="en-US" sz="3200">
                <a:effectLst/>
                <a:latin typeface="Calibri" panose="020F0502020204030204" charset="0"/>
                <a:cs typeface="Calibri" panose="020F0502020204030204" charset="0"/>
              </a:rPr>
              <a:t>Capturing the person without ticket.</a:t>
            </a:r>
            <a:endParaRPr lang="en-I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altLang="en-I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ESP32</a:t>
            </a:r>
            <a:r>
              <a:rPr lang="en-US" altLang="en-IN" sz="3200">
                <a:latin typeface="Calibri" panose="020F0502020204030204" charset="0"/>
                <a:cs typeface="Calibri" panose="020F0502020204030204" charset="0"/>
              </a:rPr>
              <a:t> - </a:t>
            </a:r>
            <a:r>
              <a:rPr lang="en-IN" altLang="en-US" sz="3200">
                <a:latin typeface="Calibri" panose="020F0502020204030204" charset="0"/>
                <a:cs typeface="Calibri" panose="020F0502020204030204" charset="0"/>
              </a:rPr>
              <a:t>Secure data transfer to TTE system.</a:t>
            </a:r>
            <a:endParaRPr lang="en-US" altLang="en-IN" sz="320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I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Buzzers &amp; LEDs</a:t>
            </a:r>
            <a:r>
              <a:rPr lang="en-IN" altLang="en-US" sz="3200">
                <a:latin typeface="Calibri" panose="020F0502020204030204" charset="0"/>
                <a:cs typeface="Calibri" panose="020F0502020204030204" charset="0"/>
              </a:rPr>
              <a:t> - Intimation for the passengers</a:t>
            </a:r>
            <a:endParaRPr lang="en-IN" altLang="en-US" sz="3200">
              <a:latin typeface="Calibri" panose="020F0502020204030204" charset="0"/>
              <a:cs typeface="Calibri" panose="020F0502020204030204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IN" altLang="en-US" sz="32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23605" y="1393825"/>
            <a:ext cx="9622790" cy="8642350"/>
            <a:chOff x="13423" y="2195"/>
            <a:chExt cx="15154" cy="13610"/>
          </a:xfrm>
        </p:grpSpPr>
        <p:sp>
          <p:nvSpPr>
            <p:cNvPr id="94" name="Google Shape;94;p2"/>
            <p:cNvSpPr txBox="1"/>
            <p:nvPr/>
          </p:nvSpPr>
          <p:spPr>
            <a:xfrm>
              <a:off x="20784" y="15057"/>
              <a:ext cx="6432" cy="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mo" panose="020B0604020202020204"/>
                  <a:ea typeface="Arimo" panose="020B0604020202020204"/>
                  <a:cs typeface="Arimo" panose="020B0604020202020204"/>
                  <a:sym typeface="Arimo" panose="020B0604020202020204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8" name="Picture 7" descr="WhatsApp Image 2025-08-05 at 00.49.48_a4689db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103" y="9337"/>
              <a:ext cx="5615" cy="4507"/>
            </a:xfrm>
            <a:prstGeom prst="rect">
              <a:avLst/>
            </a:prstGeom>
          </p:spPr>
        </p:pic>
        <p:pic>
          <p:nvPicPr>
            <p:cNvPr id="3" name="Picture 2" descr="WhatsApp Image 2025-08-17 at 19.33.41_6858b7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89" y="2195"/>
              <a:ext cx="6789" cy="11760"/>
            </a:xfrm>
            <a:prstGeom prst="rect">
              <a:avLst/>
            </a:prstGeom>
          </p:spPr>
        </p:pic>
        <p:pic>
          <p:nvPicPr>
            <p:cNvPr id="16" name="Picture 15" descr="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3" y="2743"/>
              <a:ext cx="2610" cy="538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8" y="2743"/>
              <a:ext cx="2853" cy="53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16" y="2743"/>
              <a:ext cx="2911" cy="537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2230129" y="159708"/>
            <a:ext cx="12718073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Times" panose="02020603050405020304"/>
                <a:ea typeface="Times" panose="02020603050405020304"/>
                <a:cs typeface="Times" panose="02020603050405020304"/>
                <a:sym typeface="Times" panose="02020603050405020304"/>
              </a:rPr>
              <a:t>FEASIBILITY AND IMPACT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84530" y="1977390"/>
            <a:ext cx="17084675" cy="74009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1865" marR="0" lvl="1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Wingdings" panose="05000000000000000000" charset="0"/>
              <a:buChar char="Ø"/>
            </a:pPr>
            <a:r>
              <a:rPr lang="en-IN" altLang="en-US" sz="3600" b="1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Technical Feasibility: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Built using cost-effective hardware with firebase ensuring</a:t>
            </a:r>
            <a:r>
              <a:rPr lang="en-US" altLang="en-IN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real-time validation and scalability.</a:t>
            </a:r>
            <a:endParaRPr lang="en-IN" altLang="en-US" sz="3600" b="0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951865" marR="0" lvl="1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Wingdings" panose="05000000000000000000" charset="0"/>
              <a:buChar char="Ø"/>
            </a:pPr>
            <a:r>
              <a:rPr lang="en-IN" altLang="en-US" sz="3600" b="1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Impact on Passengers &amp; TTEs: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Faster boarding, reduced waiting time, instant alerts, and improved safety through automated checks.</a:t>
            </a:r>
            <a:endParaRPr lang="en-IN" altLang="en-US" sz="3600" b="0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951865" marR="0" lvl="1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Wingdings" panose="05000000000000000000" charset="0"/>
              <a:buChar char="Ø"/>
            </a:pPr>
            <a:r>
              <a:rPr lang="en-IN" altLang="en-US" sz="3600" b="1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Enhanced Security: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ESP32</a:t>
            </a:r>
            <a:r>
              <a:rPr lang="en-US" altLang="en-IN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-</a:t>
            </a:r>
            <a:r>
              <a:rPr lang="en-US" altLang="en-IN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AI</a:t>
            </a:r>
            <a:r>
              <a:rPr lang="en-US" altLang="en-IN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-</a:t>
            </a:r>
            <a:r>
              <a:rPr lang="en-US" altLang="en-IN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</a:t>
            </a:r>
            <a:r>
              <a:rPr lang="en-IN" altLang="en-US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Cam captures visual evidence of unauthor</a:t>
            </a:r>
            <a:r>
              <a:rPr lang="en-US" altLang="en-IN" sz="3600" b="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ized entry, while the buzzer immediately alerts railway saff and passengers.</a:t>
            </a:r>
            <a:endParaRPr lang="en-US" altLang="en-IN" sz="3600" b="0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951865" marR="0" lvl="1" indent="-571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Wingdings" panose="05000000000000000000" charset="0"/>
              <a:buChar char="Ø"/>
            </a:pPr>
            <a:r>
              <a:rPr lang="en-US" altLang="en-IN" sz="3600" b="1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AI-Powered Monitoring: </a:t>
            </a:r>
            <a:r>
              <a:rPr lang="en-US" altLang="en-IN" sz="360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AI features like Object Detection &amp; Treat Recognition help identify unauthorized passengers or anomalies, ensuring higher accuracy and safety.</a:t>
            </a:r>
            <a:endParaRPr lang="en-US" altLang="en-IN" sz="3600" b="0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951865" marR="0" lvl="1" indent="-571500" algn="l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Wingdings" panose="05000000000000000000" charset="0"/>
              <a:buChar char="Ø"/>
            </a:pPr>
            <a:endParaRPr lang="en-US" altLang="en-IN" sz="3600" b="0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951865" marR="0" lvl="1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Wingdings" panose="05000000000000000000" charset="0"/>
              <a:buChar char="Ø"/>
            </a:pPr>
            <a:r>
              <a:rPr lang="en-US" altLang="en-IN" sz="3600" b="1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Social, Economic &amp; Environmental Benifits: </a:t>
            </a:r>
            <a:r>
              <a:rPr lang="en-US" altLang="en-IN" sz="3600" i="0" u="none" strike="noStrike" cap="none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Prevents revenue leakage from ticketless travel, ensures secure journeys, reduces manpoer dependency, and promotes eco-friendly digital ticketing.</a:t>
            </a:r>
            <a:endParaRPr lang="en-US" altLang="en-IN" sz="3600" i="0" u="none" strike="noStrike" cap="none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314244" y="255428"/>
            <a:ext cx="1915886" cy="1256252"/>
            <a:chOff x="0" y="-9525"/>
            <a:chExt cx="2554514" cy="1675003"/>
          </a:xfrm>
        </p:grpSpPr>
        <p:sp>
          <p:nvSpPr>
            <p:cNvPr id="111" name="Google Shape;111;p3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 extrusionOk="0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3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 extrusionOk="0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 panose="020B0604020202020204"/>
                <a:buNone/>
              </a:pPr>
              <a:r>
                <a:rPr lang="en-IN" altLang="en-US" sz="2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Social Workers</a:t>
              </a:r>
              <a:endParaRPr lang="en-IN" altLang="en-US"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0" y="9531985"/>
            <a:ext cx="18288000" cy="755015"/>
          </a:xfrm>
          <a:custGeom>
            <a:avLst/>
            <a:gdLst/>
            <a:ahLst/>
            <a:cxnLst/>
            <a:rect l="l" t="t" r="r" b="b"/>
            <a:pathLst>
              <a:path w="24384000" h="1006475" extrusionOk="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14B798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2391321" y="286585"/>
            <a:ext cx="12718073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  <a:buSzPts val="5400"/>
            </a:pPr>
            <a:r>
              <a:rPr lang="en-US" sz="4800" b="1" dirty="0">
                <a:latin typeface="Times" panose="02020603050405020304"/>
                <a:cs typeface="Times" panose="02020603050405020304"/>
                <a:sym typeface="Times" panose="02020603050405020304"/>
              </a:rPr>
              <a:t>FUTURE POTENTIAL &amp; SCALABILITY</a:t>
            </a:r>
            <a:endParaRPr sz="4800" b="0" i="0" u="none" strike="noStrike" cap="none" dirty="0">
              <a:solidFill>
                <a:srgbClr val="000000"/>
              </a:solidFill>
              <a:latin typeface="Times" panose="020206030504050203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91185" y="1848485"/>
            <a:ext cx="17186275" cy="7471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51865" lvl="1" indent="-571500" algn="l">
              <a:lnSpc>
                <a:spcPct val="120000"/>
              </a:lnSpc>
              <a:buSzPts val="4200"/>
              <a:buFont typeface="Wingdings" panose="05000000000000000000" charset="0"/>
              <a:buChar char="Ø"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Expansion: </a:t>
            </a:r>
            <a:r>
              <a:rPr 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Scale from local communities to nationwide disaster</a:t>
            </a: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 </a:t>
            </a:r>
            <a:r>
              <a:rPr 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management.</a:t>
            </a:r>
            <a:endParaRPr 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951865" lvl="1" indent="-571500" algn="just">
              <a:lnSpc>
                <a:spcPct val="120000"/>
              </a:lnSpc>
              <a:buSzPts val="4200"/>
              <a:buFont typeface="Wingdings" panose="05000000000000000000" charset="0"/>
              <a:buChar char="Ø"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Application: </a:t>
            </a:r>
            <a:r>
              <a:rPr 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Useful in mining, defence, healthcare &amp; transport safety.</a:t>
            </a:r>
            <a:endParaRPr 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951865" lvl="1" indent="-571500" algn="just">
              <a:lnSpc>
                <a:spcPct val="120000"/>
              </a:lnSpc>
              <a:buSzPts val="4200"/>
              <a:buFont typeface="Wingdings" panose="05000000000000000000" charset="0"/>
              <a:buChar char="Ø"/>
            </a:pPr>
            <a:r>
              <a:rPr lang="en-IN" altLang="en-US" sz="4000" b="1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Tech Growth: </a:t>
            </a: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Ready for AI, IoT &amp; 5G integration to make alerts smarter.</a:t>
            </a:r>
            <a:endParaRPr lang="en-IN" alt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951865" lvl="1" indent="-571500" algn="just">
              <a:lnSpc>
                <a:spcPct val="120000"/>
              </a:lnSpc>
              <a:buSzPts val="4200"/>
              <a:buFont typeface="Wingdings" panose="05000000000000000000" charset="0"/>
              <a:buChar char="Ø"/>
            </a:pPr>
            <a:r>
              <a:rPr lang="en-IN" altLang="en-US" sz="4000" b="1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Core Devices: </a:t>
            </a:r>
            <a:endParaRPr lang="en-US" altLang="en-US" sz="4000" b="1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951865" lvl="1" indent="-571500" algn="just">
              <a:lnSpc>
                <a:spcPct val="170000"/>
              </a:lnSpc>
              <a:buSzPts val="4200"/>
              <a:buFont typeface="Arial" panose="020B0604020202020204" pitchFamily="34" charset="0"/>
              <a:buChar char="•"/>
            </a:pPr>
            <a:r>
              <a:rPr lang="en-IN" altLang="en-US" sz="4000" b="1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Buzzers</a:t>
            </a: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 -&gt; Expand into multi-level emergency </a:t>
            </a:r>
            <a:endParaRPr lang="en-IN" alt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380365" lvl="1" indent="0" algn="just">
              <a:lnSpc>
                <a:spcPct val="100000"/>
              </a:lnSpc>
              <a:buSzPts val="4200"/>
              <a:buFont typeface="Arial" panose="020B0604020202020204" pitchFamily="34" charset="0"/>
              <a:buNone/>
            </a:pP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alert systems and plays little p</a:t>
            </a:r>
            <a:r>
              <a:rPr lang="en-US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sychology</a:t>
            </a: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.(Intimates </a:t>
            </a:r>
            <a:endParaRPr lang="en-IN" alt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380365" lvl="1" indent="0" algn="just">
              <a:lnSpc>
                <a:spcPct val="100000"/>
              </a:lnSpc>
              <a:buSzPts val="4200"/>
              <a:buFont typeface="Arial" panose="020B0604020202020204" pitchFamily="34" charset="0"/>
              <a:buNone/>
            </a:pP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passengers, person travelling without ticket).</a:t>
            </a:r>
            <a:endParaRPr lang="en-IN" alt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951865" lvl="1" indent="-571500" algn="l">
              <a:lnSpc>
                <a:spcPct val="200000"/>
              </a:lnSpc>
              <a:buSzPts val="4200"/>
              <a:buFont typeface="Arial" panose="020B0604020202020204" pitchFamily="34" charset="0"/>
              <a:buChar char="•"/>
            </a:pPr>
            <a:r>
              <a:rPr lang="en-IN" altLang="en-US" sz="4000" b="1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ESP32 AI Cam</a:t>
            </a: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 -&gt; Enables automated monitoring</a:t>
            </a:r>
            <a:endParaRPr lang="en-IN" alt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  <a:p>
            <a:pPr marL="380365" lvl="1" indent="0" algn="l">
              <a:lnSpc>
                <a:spcPct val="120000"/>
              </a:lnSpc>
              <a:buSzPts val="4200"/>
              <a:buFont typeface="Arial" panose="020B0604020202020204" pitchFamily="34" charset="0"/>
              <a:buNone/>
            </a:pPr>
            <a:r>
              <a:rPr lang="en-IN" altLang="en-US" sz="4000" i="0" u="none" strike="noStrike" cap="none" dirty="0">
                <a:solidFill>
                  <a:srgbClr val="000000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</a:rPr>
              <a:t>&amp; real-time visual evidence.</a:t>
            </a:r>
            <a:endParaRPr lang="en-US" altLang="en-US" sz="4000" i="0" u="none" strike="noStrike" cap="none" dirty="0">
              <a:solidFill>
                <a:srgbClr val="000000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3197840" y="9561200"/>
            <a:ext cx="4084320" cy="47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314244" y="255428"/>
            <a:ext cx="1915886" cy="1256252"/>
            <a:chOff x="0" y="-9525"/>
            <a:chExt cx="2554514" cy="1675003"/>
          </a:xfrm>
        </p:grpSpPr>
        <p:sp>
          <p:nvSpPr>
            <p:cNvPr id="111" name="Google Shape;111;p3" descr="Your startup LOGO"/>
            <p:cNvSpPr/>
            <p:nvPr/>
          </p:nvSpPr>
          <p:spPr>
            <a:xfrm>
              <a:off x="25400" y="25400"/>
              <a:ext cx="2503678" cy="1614678"/>
            </a:xfrm>
            <a:custGeom>
              <a:avLst/>
              <a:gdLst/>
              <a:ahLst/>
              <a:cxnLst/>
              <a:rect l="l" t="t" r="r" b="b"/>
              <a:pathLst>
                <a:path w="2503678" h="1614678" extrusionOk="0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3" descr="Your startup LOGO"/>
            <p:cNvSpPr/>
            <p:nvPr/>
          </p:nvSpPr>
          <p:spPr>
            <a:xfrm>
              <a:off x="0" y="0"/>
              <a:ext cx="2554478" cy="1665478"/>
            </a:xfrm>
            <a:custGeom>
              <a:avLst/>
              <a:gdLst/>
              <a:ahLst/>
              <a:cxnLst/>
              <a:rect l="l" t="t" r="r" b="b"/>
              <a:pathLst>
                <a:path w="2554478" h="1665478" extrusionOk="0">
                  <a:moveTo>
                    <a:pt x="0" y="832739"/>
                  </a:moveTo>
                  <a:cubicBezTo>
                    <a:pt x="0" y="363855"/>
                    <a:pt x="583057" y="0"/>
                    <a:pt x="1277239" y="0"/>
                  </a:cubicBezTo>
                  <a:cubicBezTo>
                    <a:pt x="1971421" y="0"/>
                    <a:pt x="2554478" y="363855"/>
                    <a:pt x="2554478" y="832739"/>
                  </a:cubicBezTo>
                  <a:lnTo>
                    <a:pt x="2529078" y="832739"/>
                  </a:lnTo>
                  <a:lnTo>
                    <a:pt x="2554478" y="832739"/>
                  </a:lnTo>
                  <a:cubicBezTo>
                    <a:pt x="2554478" y="1301623"/>
                    <a:pt x="1971421" y="1665478"/>
                    <a:pt x="1277239" y="1665478"/>
                  </a:cubicBezTo>
                  <a:lnTo>
                    <a:pt x="1277239" y="1640078"/>
                  </a:lnTo>
                  <a:lnTo>
                    <a:pt x="1277239" y="1665478"/>
                  </a:lnTo>
                  <a:cubicBezTo>
                    <a:pt x="583057" y="1665478"/>
                    <a:pt x="0" y="1301623"/>
                    <a:pt x="0" y="832739"/>
                  </a:cubicBezTo>
                  <a:lnTo>
                    <a:pt x="25400" y="832739"/>
                  </a:lnTo>
                  <a:lnTo>
                    <a:pt x="50800" y="832739"/>
                  </a:lnTo>
                  <a:lnTo>
                    <a:pt x="25400" y="832739"/>
                  </a:lnTo>
                  <a:lnTo>
                    <a:pt x="0" y="832739"/>
                  </a:lnTo>
                  <a:moveTo>
                    <a:pt x="50800" y="832739"/>
                  </a:moveTo>
                  <a:cubicBezTo>
                    <a:pt x="50800" y="846709"/>
                    <a:pt x="39370" y="858139"/>
                    <a:pt x="25400" y="858139"/>
                  </a:cubicBezTo>
                  <a:cubicBezTo>
                    <a:pt x="11430" y="858139"/>
                    <a:pt x="0" y="846709"/>
                    <a:pt x="0" y="832739"/>
                  </a:cubicBezTo>
                  <a:cubicBezTo>
                    <a:pt x="0" y="818769"/>
                    <a:pt x="11430" y="807339"/>
                    <a:pt x="25400" y="807339"/>
                  </a:cubicBezTo>
                  <a:cubicBezTo>
                    <a:pt x="39370" y="807339"/>
                    <a:pt x="50800" y="818769"/>
                    <a:pt x="50800" y="832739"/>
                  </a:cubicBezTo>
                  <a:cubicBezTo>
                    <a:pt x="50800" y="1255522"/>
                    <a:pt x="588772" y="1614678"/>
                    <a:pt x="1277239" y="1614678"/>
                  </a:cubicBezTo>
                  <a:cubicBezTo>
                    <a:pt x="1965706" y="1614678"/>
                    <a:pt x="2503678" y="1255522"/>
                    <a:pt x="2503678" y="832739"/>
                  </a:cubicBezTo>
                  <a:cubicBezTo>
                    <a:pt x="2503678" y="409956"/>
                    <a:pt x="1965833" y="50800"/>
                    <a:pt x="1277239" y="50800"/>
                  </a:cubicBezTo>
                  <a:lnTo>
                    <a:pt x="1277239" y="25400"/>
                  </a:lnTo>
                  <a:lnTo>
                    <a:pt x="1277239" y="50800"/>
                  </a:lnTo>
                  <a:cubicBezTo>
                    <a:pt x="588772" y="50800"/>
                    <a:pt x="50800" y="409956"/>
                    <a:pt x="50800" y="832739"/>
                  </a:cubicBezTo>
                  <a:close/>
                </a:path>
              </a:pathLst>
            </a:custGeom>
            <a:solidFill>
              <a:srgbClr val="8064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-9525"/>
              <a:ext cx="2554514" cy="1674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 panose="020B0604020202020204"/>
                <a:buNone/>
              </a:pPr>
              <a:r>
                <a:rPr lang="en-IN" altLang="en-US" sz="27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Social Workers</a:t>
              </a:r>
              <a:endParaRPr lang="en-IN" altLang="en-US" sz="2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0" y="9531985"/>
            <a:ext cx="18288000" cy="755015"/>
          </a:xfrm>
          <a:custGeom>
            <a:avLst/>
            <a:gdLst/>
            <a:ahLst/>
            <a:cxnLst/>
            <a:rect l="l" t="t" r="r" b="b"/>
            <a:pathLst>
              <a:path w="24384000" h="1006475" extrusionOk="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14B798"/>
          </a:solidFill>
          <a:ln>
            <a:noFill/>
          </a:ln>
        </p:spPr>
      </p:sp>
      <p:pic>
        <p:nvPicPr>
          <p:cNvPr id="4" name="Picture 3" descr="ChatGPT Image Aug 18, 2025, 01_57_3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6375" y="4397375"/>
            <a:ext cx="5911215" cy="40151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WPS Presentation</Application>
  <PresentationFormat>Custom</PresentationFormat>
  <Paragraphs>63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Wingdings</vt:lpstr>
      <vt:lpstr>Times</vt:lpstr>
      <vt:lpstr>Arimo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Bipin kumar Rai</dc:creator>
  <cp:lastModifiedBy>SIDDHARTH B</cp:lastModifiedBy>
  <cp:revision>131</cp:revision>
  <dcterms:created xsi:type="dcterms:W3CDTF">2006-08-16T00:00:00Z</dcterms:created>
  <dcterms:modified xsi:type="dcterms:W3CDTF">2025-08-22T05:11:40Z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ABD5EC924EF8497E9599275EAE0870A2_13</vt:lpwstr>
  </property>
  <property fmtid="{D5CDD505-2E9C-101B-9397-08002B2CF9AE}" pid="3" name="KSOProductBuildVer">
    <vt:lpwstr>1033-12.2.0.21931</vt:lpwstr>
  </property>
</Properties>
</file>