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73" r:id="rId6"/>
    <p:sldId id="260" r:id="rId7"/>
    <p:sldId id="261" r:id="rId8"/>
    <p:sldId id="262" r:id="rId9"/>
    <p:sldId id="269" r:id="rId10"/>
    <p:sldId id="264" r:id="rId11"/>
    <p:sldId id="263" r:id="rId12"/>
    <p:sldId id="265" r:id="rId13"/>
    <p:sldId id="270" r:id="rId14"/>
    <p:sldId id="271" r:id="rId15"/>
    <p:sldId id="266" r:id="rId16"/>
    <p:sldId id="267" r:id="rId17"/>
    <p:sldId id="268"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4510CB3-78E2-44CC-8352-647AB1378EFE}" type="datetimeFigureOut">
              <a:rPr lang="en-US" smtClean="0"/>
              <a:pPr/>
              <a:t>4/26/2024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E26896F9-F611-4AE6-BC62-28E4A08F241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510CB3-78E2-44CC-8352-647AB1378EFE}" type="datetimeFigureOut">
              <a:rPr lang="en-US" smtClean="0"/>
              <a:pPr/>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896F9-F611-4AE6-BC62-28E4A08F241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510CB3-78E2-44CC-8352-647AB1378EFE}" type="datetimeFigureOut">
              <a:rPr lang="en-US" smtClean="0"/>
              <a:pPr/>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896F9-F611-4AE6-BC62-28E4A08F241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4510CB3-78E2-44CC-8352-647AB1378EFE}" type="datetimeFigureOut">
              <a:rPr lang="en-US" smtClean="0"/>
              <a:pPr/>
              <a:t>4/26/2024</a:t>
            </a:fld>
            <a:endParaRPr lang="en-US"/>
          </a:p>
        </p:txBody>
      </p:sp>
      <p:sp>
        <p:nvSpPr>
          <p:cNvPr id="9" name="Slide Number Placeholder 8"/>
          <p:cNvSpPr>
            <a:spLocks noGrp="1"/>
          </p:cNvSpPr>
          <p:nvPr>
            <p:ph type="sldNum" sz="quarter" idx="15"/>
          </p:nvPr>
        </p:nvSpPr>
        <p:spPr/>
        <p:txBody>
          <a:bodyPr rtlCol="0"/>
          <a:lstStyle/>
          <a:p>
            <a:fld id="{E26896F9-F611-4AE6-BC62-28E4A08F241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4510CB3-78E2-44CC-8352-647AB1378EFE}" type="datetimeFigureOut">
              <a:rPr lang="en-US" smtClean="0"/>
              <a:pPr/>
              <a:t>4/26/2024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E26896F9-F611-4AE6-BC62-28E4A08F241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4510CB3-78E2-44CC-8352-647AB1378EFE}" type="datetimeFigureOut">
              <a:rPr lang="en-US" smtClean="0"/>
              <a:pPr/>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6896F9-F611-4AE6-BC62-28E4A08F241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4510CB3-78E2-44CC-8352-647AB1378EFE}" type="datetimeFigureOut">
              <a:rPr lang="en-US" smtClean="0"/>
              <a:pPr/>
              <a:t>4/26/2024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6896F9-F611-4AE6-BC62-28E4A08F241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4510CB3-78E2-44CC-8352-647AB1378EFE}" type="datetimeFigureOut">
              <a:rPr lang="en-US" smtClean="0"/>
              <a:pPr/>
              <a:t>4/26/2024</a:t>
            </a:fld>
            <a:endParaRPr lang="en-US"/>
          </a:p>
        </p:txBody>
      </p:sp>
      <p:sp>
        <p:nvSpPr>
          <p:cNvPr id="7" name="Slide Number Placeholder 6"/>
          <p:cNvSpPr>
            <a:spLocks noGrp="1"/>
          </p:cNvSpPr>
          <p:nvPr>
            <p:ph type="sldNum" sz="quarter" idx="11"/>
          </p:nvPr>
        </p:nvSpPr>
        <p:spPr/>
        <p:txBody>
          <a:bodyPr rtlCol="0"/>
          <a:lstStyle/>
          <a:p>
            <a:fld id="{E26896F9-F611-4AE6-BC62-28E4A08F241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510CB3-78E2-44CC-8352-647AB1378EFE}" type="datetimeFigureOut">
              <a:rPr lang="en-US" smtClean="0"/>
              <a:pPr/>
              <a:t>4/26/2024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6896F9-F611-4AE6-BC62-28E4A08F241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4510CB3-78E2-44CC-8352-647AB1378EFE}" type="datetimeFigureOut">
              <a:rPr lang="en-US" smtClean="0"/>
              <a:pPr/>
              <a:t>4/26/2024</a:t>
            </a:fld>
            <a:endParaRPr lang="en-US"/>
          </a:p>
        </p:txBody>
      </p:sp>
      <p:sp>
        <p:nvSpPr>
          <p:cNvPr id="22" name="Slide Number Placeholder 21"/>
          <p:cNvSpPr>
            <a:spLocks noGrp="1"/>
          </p:cNvSpPr>
          <p:nvPr>
            <p:ph type="sldNum" sz="quarter" idx="15"/>
          </p:nvPr>
        </p:nvSpPr>
        <p:spPr/>
        <p:txBody>
          <a:bodyPr rtlCol="0"/>
          <a:lstStyle/>
          <a:p>
            <a:fld id="{E26896F9-F611-4AE6-BC62-28E4A08F241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4510CB3-78E2-44CC-8352-647AB1378EFE}" type="datetimeFigureOut">
              <a:rPr lang="en-US" smtClean="0"/>
              <a:pPr/>
              <a:t>4/26/2024</a:t>
            </a:fld>
            <a:endParaRPr lang="en-US"/>
          </a:p>
        </p:txBody>
      </p:sp>
      <p:sp>
        <p:nvSpPr>
          <p:cNvPr id="18" name="Slide Number Placeholder 17"/>
          <p:cNvSpPr>
            <a:spLocks noGrp="1"/>
          </p:cNvSpPr>
          <p:nvPr>
            <p:ph type="sldNum" sz="quarter" idx="11"/>
          </p:nvPr>
        </p:nvSpPr>
        <p:spPr/>
        <p:txBody>
          <a:bodyPr rtlCol="0"/>
          <a:lstStyle/>
          <a:p>
            <a:fld id="{E26896F9-F611-4AE6-BC62-28E4A08F241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4510CB3-78E2-44CC-8352-647AB1378EFE}" type="datetimeFigureOut">
              <a:rPr lang="en-US" smtClean="0"/>
              <a:pPr/>
              <a:t>4/26/2024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26896F9-F611-4AE6-BC62-28E4A08F241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007/s40593-014-0026-8" TargetMode="External"/><Relationship Id="rId2" Type="http://schemas.openxmlformats.org/officeDocument/2006/relationships/hyperlink" Target="https://doi.org/10.1145/3412841.3442006" TargetMode="External"/><Relationship Id="rId1" Type="http://schemas.openxmlformats.org/officeDocument/2006/relationships/slideLayout" Target="../slideLayouts/slideLayout2.xml"/><Relationship Id="rId6" Type="http://schemas.openxmlformats.org/officeDocument/2006/relationships/hyperlink" Target="https://doi.org/10.1145/3591210" TargetMode="External"/><Relationship Id="rId5" Type="http://schemas.openxmlformats.org/officeDocument/2006/relationships/hyperlink" Target="https://doi.org/10.1145/3573051.3596195" TargetMode="External"/><Relationship Id="rId4" Type="http://schemas.openxmlformats.org/officeDocument/2006/relationships/hyperlink" Target="https://doi.org/10.1016/j.caeai.2022.100081"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r="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295400"/>
            <a:ext cx="6172200" cy="2819400"/>
          </a:xfrm>
        </p:spPr>
        <p:txBody>
          <a:bodyPr>
            <a:normAutofit/>
          </a:bodyPr>
          <a:lstStyle/>
          <a:p>
            <a:r>
              <a:rPr lang="en-US" dirty="0" smtClean="0"/>
              <a:t>AUTOMATIC FEEDBACK GENERATOR FOR STUDENT ANSWERS</a:t>
            </a:r>
            <a:br>
              <a:rPr lang="en-US" dirty="0" smtClean="0"/>
            </a:br>
            <a:r>
              <a:rPr lang="en-US" dirty="0" smtClean="0"/>
              <a:t/>
            </a:r>
            <a:br>
              <a:rPr lang="en-US" dirty="0" smtClean="0"/>
            </a:br>
            <a:r>
              <a:rPr lang="en-US" dirty="0" smtClean="0"/>
              <a:t>                               </a:t>
            </a:r>
            <a:r>
              <a:rPr lang="en-US" sz="1400" dirty="0" smtClean="0"/>
              <a:t>GUIDE: </a:t>
            </a:r>
            <a:r>
              <a:rPr lang="en-US" sz="1400" dirty="0" err="1" smtClean="0"/>
              <a:t>Mr.ramesh</a:t>
            </a:r>
            <a:r>
              <a:rPr lang="en-US" sz="1400" dirty="0" smtClean="0"/>
              <a:t> </a:t>
            </a:r>
            <a:r>
              <a:rPr lang="en-US" sz="1400" dirty="0" err="1" smtClean="0"/>
              <a:t>dadi</a:t>
            </a:r>
            <a:endParaRPr lang="en-US" dirty="0"/>
          </a:p>
        </p:txBody>
      </p:sp>
      <p:sp>
        <p:nvSpPr>
          <p:cNvPr id="3" name="Subtitle 2"/>
          <p:cNvSpPr>
            <a:spLocks noGrp="1"/>
          </p:cNvSpPr>
          <p:nvPr>
            <p:ph type="subTitle" idx="1"/>
          </p:nvPr>
        </p:nvSpPr>
        <p:spPr>
          <a:xfrm>
            <a:off x="2286000" y="4191000"/>
            <a:ext cx="6172200" cy="2183922"/>
          </a:xfrm>
        </p:spPr>
        <p:txBody>
          <a:bodyPr>
            <a:normAutofit/>
          </a:bodyPr>
          <a:lstStyle/>
          <a:p>
            <a:r>
              <a:rPr lang="en-US" dirty="0" smtClean="0"/>
              <a:t> BATCH - 91</a:t>
            </a:r>
          </a:p>
          <a:p>
            <a:r>
              <a:rPr lang="en-US" dirty="0" smtClean="0"/>
              <a:t>2003a52079 </a:t>
            </a:r>
            <a:r>
              <a:rPr lang="en-US" dirty="0" err="1" smtClean="0"/>
              <a:t>P.Shravya</a:t>
            </a:r>
            <a:endParaRPr lang="en-US" dirty="0" smtClean="0"/>
          </a:p>
          <a:p>
            <a:r>
              <a:rPr lang="en-US" dirty="0" smtClean="0"/>
              <a:t>2003a52016 </a:t>
            </a:r>
            <a:r>
              <a:rPr lang="en-US" dirty="0" err="1" smtClean="0"/>
              <a:t>S.Sai</a:t>
            </a:r>
            <a:r>
              <a:rPr lang="en-US" dirty="0" smtClean="0"/>
              <a:t> Siddhartha</a:t>
            </a:r>
          </a:p>
          <a:p>
            <a:r>
              <a:rPr lang="en-US" dirty="0" smtClean="0"/>
              <a:t>2003a52084 </a:t>
            </a:r>
            <a:r>
              <a:rPr lang="en-US" dirty="0" err="1" smtClean="0"/>
              <a:t>V.Akshaya</a:t>
            </a:r>
            <a:endParaRPr lang="en-US" dirty="0" smtClean="0"/>
          </a:p>
          <a:p>
            <a:r>
              <a:rPr lang="en-US" dirty="0" smtClean="0"/>
              <a:t>2003a52010 </a:t>
            </a:r>
            <a:r>
              <a:rPr lang="en-US" dirty="0" err="1" smtClean="0"/>
              <a:t>K.Sahith</a:t>
            </a:r>
            <a:r>
              <a:rPr lang="en-US" dirty="0" smtClean="0"/>
              <a:t> Reddy</a:t>
            </a:r>
          </a:p>
          <a:p>
            <a:r>
              <a:rPr lang="en-US" dirty="0" smtClean="0"/>
              <a:t>2003a52116 </a:t>
            </a:r>
            <a:r>
              <a:rPr lang="en-US" dirty="0" err="1" smtClean="0"/>
              <a:t>Md.Abdul</a:t>
            </a:r>
            <a:r>
              <a:rPr lang="en-US" dirty="0" smtClean="0"/>
              <a:t> </a:t>
            </a:r>
            <a:r>
              <a:rPr lang="en-US" dirty="0" err="1" smtClean="0"/>
              <a:t>Muqtadir</a:t>
            </a:r>
            <a:endParaRPr lang="en-US" dirty="0" smtClean="0"/>
          </a:p>
          <a:p>
            <a:endParaRPr lang="en-US" dirty="0"/>
          </a:p>
        </p:txBody>
      </p:sp>
      <p:pic>
        <p:nvPicPr>
          <p:cNvPr id="5" name="Picture 4" descr="C:\Users\HP\Downloads\SRU LOGO copy - Copy.jpg"/>
          <p:cNvPicPr/>
          <p:nvPr/>
        </p:nvPicPr>
        <p:blipFill>
          <a:blip r:embed="rId3" cstate="print"/>
          <a:srcRect/>
          <a:stretch>
            <a:fillRect/>
          </a:stretch>
        </p:blipFill>
        <p:spPr bwMode="auto">
          <a:xfrm>
            <a:off x="5334000" y="228600"/>
            <a:ext cx="3581400"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l="-15000" r="-1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t>
            </a:r>
            <a:endParaRPr lang="en-US" dirty="0"/>
          </a:p>
        </p:txBody>
      </p:sp>
      <p:sp>
        <p:nvSpPr>
          <p:cNvPr id="3" name="Content Placeholder 2"/>
          <p:cNvSpPr>
            <a:spLocks noGrp="1"/>
          </p:cNvSpPr>
          <p:nvPr>
            <p:ph sz="quarter" idx="1"/>
          </p:nvPr>
        </p:nvSpPr>
        <p:spPr>
          <a:xfrm>
            <a:off x="228600" y="1600200"/>
            <a:ext cx="8077200" cy="4873752"/>
          </a:xfrm>
        </p:spPr>
        <p:txBody>
          <a:bodyPr>
            <a:normAutofit fontScale="85000" lnSpcReduction="20000"/>
          </a:bodyPr>
          <a:lstStyle/>
          <a:p>
            <a:r>
              <a:rPr lang="en-US" dirty="0" smtClean="0"/>
              <a:t>Generative Pre-trained Transformer 2 (GPT-2) stands as a significant achievement in the field of natural language processing, crafted by </a:t>
            </a:r>
            <a:r>
              <a:rPr lang="en-US" dirty="0" err="1" smtClean="0"/>
              <a:t>OpenAI</a:t>
            </a:r>
            <a:r>
              <a:rPr lang="en-US" dirty="0" smtClean="0"/>
              <a:t> as the second iteration in their series of GPT models. Unlike its predecessor, GPT-1, GPT-2 was trained on an extensive dataset comprising 8 million web pages.</a:t>
            </a:r>
            <a:r>
              <a:rPr lang="en-US" dirty="0" smtClean="0"/>
              <a:t>. </a:t>
            </a:r>
            <a:endParaRPr lang="en-US" dirty="0" smtClean="0"/>
          </a:p>
          <a:p>
            <a:r>
              <a:rPr lang="en-US" dirty="0" smtClean="0"/>
              <a:t>This design greatly enhances parallelization and surpasses previous benchmarks set by models based on recurrent neural networks (RNNs), </a:t>
            </a:r>
            <a:r>
              <a:rPr lang="en-US" dirty="0" err="1" smtClean="0"/>
              <a:t>convolutional</a:t>
            </a:r>
            <a:r>
              <a:rPr lang="en-US" dirty="0" smtClean="0"/>
              <a:t> neural networks (CNNs), and long short-term memory (LSTM) networks. </a:t>
            </a:r>
            <a:endParaRPr lang="en-US" dirty="0" smtClean="0"/>
          </a:p>
          <a:p>
            <a:r>
              <a:rPr lang="en-US" dirty="0" smtClean="0"/>
              <a:t>GPT-2 is based on the Transformer model, which utilizes self-attention mechanisms to process input sequences in parallel, providing a powerful framework for natural language understanding and generation. </a:t>
            </a:r>
            <a:endParaRPr lang="en-US" dirty="0" smtClean="0"/>
          </a:p>
          <a:p>
            <a:r>
              <a:rPr lang="en-US" dirty="0" smtClean="0"/>
              <a:t>Unlike BERT, which has both encoder and decoder components, GPT-2 uses a decoder-only structure. This design is particularly suited for text generation, as it predicts the next word or token based on the preceding context.</a:t>
            </a:r>
            <a:endParaRPr lang="en-US" dirty="0"/>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ARCHITECTURE</a:t>
            </a:r>
            <a:endParaRPr lang="en-US" dirty="0"/>
          </a:p>
        </p:txBody>
      </p:sp>
      <p:pic>
        <p:nvPicPr>
          <p:cNvPr id="6" name="Content Placeholder 5" descr="modelarchi.PNG"/>
          <p:cNvPicPr>
            <a:picLocks noGrp="1" noChangeAspect="1"/>
          </p:cNvPicPr>
          <p:nvPr>
            <p:ph sz="quarter" idx="1"/>
          </p:nvPr>
        </p:nvPicPr>
        <p:blipFill>
          <a:blip r:embed="rId2"/>
          <a:stretch>
            <a:fillRect/>
          </a:stretch>
        </p:blipFill>
        <p:spPr>
          <a:xfrm>
            <a:off x="1275943" y="1790056"/>
            <a:ext cx="5830114" cy="4610744"/>
          </a:xfrm>
        </p:spPr>
      </p:pic>
    </p:spTree>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ANALYSIS</a:t>
            </a:r>
            <a:endParaRPr lang="en-US" dirty="0"/>
          </a:p>
        </p:txBody>
      </p:sp>
      <p:sp>
        <p:nvSpPr>
          <p:cNvPr id="5" name="Content Placeholder 4"/>
          <p:cNvSpPr>
            <a:spLocks noGrp="1"/>
          </p:cNvSpPr>
          <p:nvPr>
            <p:ph sz="quarter" idx="1"/>
          </p:nvPr>
        </p:nvSpPr>
        <p:spPr>
          <a:xfrm>
            <a:off x="457200" y="1752600"/>
            <a:ext cx="8077200" cy="4572000"/>
          </a:xfrm>
        </p:spPr>
        <p:txBody>
          <a:bodyPr>
            <a:normAutofit fontScale="92500" lnSpcReduction="10000"/>
          </a:bodyPr>
          <a:lstStyle/>
          <a:p>
            <a:r>
              <a:rPr lang="en-US" dirty="0" smtClean="0"/>
              <a:t>W</a:t>
            </a:r>
            <a:r>
              <a:rPr lang="en-US" dirty="0" smtClean="0"/>
              <a:t>e </a:t>
            </a:r>
            <a:r>
              <a:rPr lang="en-US" dirty="0" smtClean="0"/>
              <a:t>used established metrics such as ROUGE and BLEU scores to assess the quality of the generated feedback. ROUGE measures the overlap between the model-generated feedback and human-generated reference feedback, focusing on recall-oriented evaluation. </a:t>
            </a:r>
            <a:endParaRPr lang="en-US" dirty="0" smtClean="0"/>
          </a:p>
          <a:p>
            <a:r>
              <a:rPr lang="en-US" dirty="0" smtClean="0"/>
              <a:t>BLEU</a:t>
            </a:r>
            <a:r>
              <a:rPr lang="en-US" dirty="0" smtClean="0"/>
              <a:t>, on the other hand, evaluates the similarity between the model-generated feedback and reference feedback based on n-gram precision</a:t>
            </a:r>
            <a:r>
              <a:rPr lang="en-US" dirty="0" smtClean="0"/>
              <a:t>.</a:t>
            </a:r>
          </a:p>
          <a:p>
            <a:r>
              <a:rPr lang="en-US" dirty="0" smtClean="0"/>
              <a:t>Our </a:t>
            </a:r>
            <a:r>
              <a:rPr lang="en-US" dirty="0" smtClean="0"/>
              <a:t>feedback generation system achieved ROUGE scores ranging from 0.6 to 0.7 and BLEU scores within the same range, indicating a high level of correspondence between the model-generated feedback and human-generated reference </a:t>
            </a:r>
            <a:r>
              <a:rPr lang="en-US" dirty="0" smtClean="0"/>
              <a:t>feedback</a:t>
            </a:r>
            <a:endParaRPr lang="en-US" dirty="0"/>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1600" dirty="0" smtClean="0"/>
              <a:t>Table : ROUGE Score values </a:t>
            </a:r>
            <a:r>
              <a:rPr lang="en-US" sz="1600" dirty="0" smtClean="0"/>
              <a:t/>
            </a:r>
            <a:br>
              <a:rPr lang="en-US" sz="1600" dirty="0" smtClean="0"/>
            </a:br>
            <a:r>
              <a:rPr lang="en-US" sz="1600" dirty="0" smtClean="0"/>
              <a:t>.</a:t>
            </a:r>
            <a:endParaRPr lang="en-US" sz="1600" dirty="0"/>
          </a:p>
        </p:txBody>
      </p:sp>
      <p:graphicFrame>
        <p:nvGraphicFramePr>
          <p:cNvPr id="6" name="Table 5"/>
          <p:cNvGraphicFramePr>
            <a:graphicFrameLocks noGrp="1"/>
          </p:cNvGraphicFramePr>
          <p:nvPr/>
        </p:nvGraphicFramePr>
        <p:xfrm>
          <a:off x="762000" y="1295400"/>
          <a:ext cx="6858001" cy="1958574"/>
        </p:xfrm>
        <a:graphic>
          <a:graphicData uri="http://schemas.openxmlformats.org/drawingml/2006/table">
            <a:tbl>
              <a:tblPr firstRow="1" bandRow="1">
                <a:tableStyleId>{21E4AEA4-8DFA-4A89-87EB-49C32662AFE0}</a:tableStyleId>
              </a:tblPr>
              <a:tblGrid>
                <a:gridCol w="535680"/>
                <a:gridCol w="765257"/>
                <a:gridCol w="1836616"/>
                <a:gridCol w="1913141"/>
                <a:gridCol w="1807307"/>
              </a:tblGrid>
              <a:tr h="205693">
                <a:tc>
                  <a:txBody>
                    <a:bodyPr/>
                    <a:lstStyle/>
                    <a:p>
                      <a:pPr marL="0" marR="0" indent="0">
                        <a:lnSpc>
                          <a:spcPct val="150000"/>
                        </a:lnSpc>
                        <a:spcBef>
                          <a:spcPts val="0"/>
                        </a:spcBef>
                        <a:spcAft>
                          <a:spcPts val="0"/>
                        </a:spcAft>
                      </a:pPr>
                      <a:r>
                        <a:rPr lang="en-US" sz="1050">
                          <a:solidFill>
                            <a:srgbClr val="212121"/>
                          </a:solidFill>
                          <a:latin typeface="Segoe UI"/>
                          <a:ea typeface="Times New Roman"/>
                          <a:cs typeface="Times New Roman"/>
                        </a:rPr>
                        <a:t>s.no</a:t>
                      </a:r>
                      <a:endParaRPr lang="en-US" sz="1100">
                        <a:latin typeface="Calibri"/>
                        <a:ea typeface="Calibri"/>
                        <a:cs typeface="Times New Roman"/>
                      </a:endParaRPr>
                    </a:p>
                  </a:txBody>
                  <a:tcPr marL="68580" marR="68580" marT="0" marB="0"/>
                </a:tc>
                <a:tc>
                  <a:txBody>
                    <a:bodyPr/>
                    <a:lstStyle/>
                    <a:p>
                      <a:pPr marL="0" marR="0" indent="0">
                        <a:lnSpc>
                          <a:spcPct val="150000"/>
                        </a:lnSpc>
                        <a:spcBef>
                          <a:spcPts val="0"/>
                        </a:spcBef>
                        <a:spcAft>
                          <a:spcPts val="0"/>
                        </a:spcAft>
                      </a:pPr>
                      <a:r>
                        <a:rPr lang="en-US" sz="1050">
                          <a:solidFill>
                            <a:srgbClr val="212121"/>
                          </a:solidFill>
                          <a:latin typeface="Segoe UI"/>
                          <a:ea typeface="Times New Roman"/>
                          <a:cs typeface="Times New Roman"/>
                        </a:rPr>
                        <a:t>Data taken</a:t>
                      </a:r>
                      <a:endParaRPr lang="en-US" sz="1100">
                        <a:latin typeface="Calibri"/>
                        <a:ea typeface="Calibri"/>
                        <a:cs typeface="Times New Roman"/>
                      </a:endParaRPr>
                    </a:p>
                  </a:txBody>
                  <a:tcPr marL="68580" marR="68580" marT="0" marB="0"/>
                </a:tc>
                <a:tc>
                  <a:txBody>
                    <a:bodyPr/>
                    <a:lstStyle/>
                    <a:p>
                      <a:pPr marL="0" marR="0" indent="0">
                        <a:lnSpc>
                          <a:spcPct val="150000"/>
                        </a:lnSpc>
                        <a:spcBef>
                          <a:spcPts val="0"/>
                        </a:spcBef>
                        <a:spcAft>
                          <a:spcPts val="0"/>
                        </a:spcAft>
                      </a:pPr>
                      <a:r>
                        <a:rPr lang="en-US" sz="1050">
                          <a:solidFill>
                            <a:srgbClr val="212121"/>
                          </a:solidFill>
                          <a:latin typeface="Segoe UI"/>
                          <a:ea typeface="Times New Roman"/>
                          <a:cs typeface="Times New Roman"/>
                        </a:rPr>
                        <a:t>ROUGE-1</a:t>
                      </a:r>
                      <a:endParaRPr lang="en-US" sz="1100">
                        <a:latin typeface="Calibri"/>
                        <a:ea typeface="Calibri"/>
                        <a:cs typeface="Times New Roman"/>
                      </a:endParaRPr>
                    </a:p>
                  </a:txBody>
                  <a:tcPr marL="68580" marR="68580" marT="0" marB="0"/>
                </a:tc>
                <a:tc>
                  <a:txBody>
                    <a:bodyPr/>
                    <a:lstStyle/>
                    <a:p>
                      <a:pPr marL="0" marR="0" indent="0">
                        <a:lnSpc>
                          <a:spcPct val="150000"/>
                        </a:lnSpc>
                        <a:spcBef>
                          <a:spcPts val="0"/>
                        </a:spcBef>
                        <a:spcAft>
                          <a:spcPts val="0"/>
                        </a:spcAft>
                      </a:pPr>
                      <a:r>
                        <a:rPr lang="en-US" sz="1050">
                          <a:solidFill>
                            <a:srgbClr val="212121"/>
                          </a:solidFill>
                          <a:latin typeface="Segoe UI"/>
                          <a:ea typeface="Times New Roman"/>
                          <a:cs typeface="Times New Roman"/>
                        </a:rPr>
                        <a:t>ROUGE-2</a:t>
                      </a:r>
                      <a:endParaRPr lang="en-US" sz="1100">
                        <a:latin typeface="Calibri"/>
                        <a:ea typeface="Calibri"/>
                        <a:cs typeface="Times New Roman"/>
                      </a:endParaRPr>
                    </a:p>
                  </a:txBody>
                  <a:tcPr marL="68580" marR="68580" marT="0" marB="0"/>
                </a:tc>
                <a:tc>
                  <a:txBody>
                    <a:bodyPr/>
                    <a:lstStyle/>
                    <a:p>
                      <a:pPr marL="0" marR="0" indent="0">
                        <a:lnSpc>
                          <a:spcPct val="150000"/>
                        </a:lnSpc>
                        <a:spcBef>
                          <a:spcPts val="0"/>
                        </a:spcBef>
                        <a:spcAft>
                          <a:spcPts val="0"/>
                        </a:spcAft>
                      </a:pPr>
                      <a:r>
                        <a:rPr lang="en-US" sz="1050">
                          <a:solidFill>
                            <a:srgbClr val="212121"/>
                          </a:solidFill>
                          <a:latin typeface="Segoe UI"/>
                          <a:ea typeface="Times New Roman"/>
                          <a:cs typeface="Times New Roman"/>
                        </a:rPr>
                        <a:t>ROUGE-L</a:t>
                      </a:r>
                      <a:endParaRPr lang="en-US" sz="1100">
                        <a:latin typeface="Calibri"/>
                        <a:ea typeface="Calibri"/>
                        <a:cs typeface="Times New Roman"/>
                      </a:endParaRPr>
                    </a:p>
                  </a:txBody>
                  <a:tcPr marL="68580" marR="68580" marT="0" marB="0"/>
                </a:tc>
              </a:tr>
              <a:tr h="323967">
                <a:tc>
                  <a:txBody>
                    <a:bodyPr/>
                    <a:lstStyle/>
                    <a:p>
                      <a:pPr marL="0" marR="0" indent="0">
                        <a:lnSpc>
                          <a:spcPct val="150000"/>
                        </a:lnSpc>
                        <a:spcBef>
                          <a:spcPts val="0"/>
                        </a:spcBef>
                        <a:spcAft>
                          <a:spcPts val="0"/>
                        </a:spcAft>
                      </a:pPr>
                      <a:r>
                        <a:rPr lang="en-US" sz="1050">
                          <a:solidFill>
                            <a:srgbClr val="212121"/>
                          </a:solidFill>
                          <a:latin typeface="Segoe UI"/>
                          <a:ea typeface="Times New Roman"/>
                          <a:cs typeface="Times New Roman"/>
                        </a:rPr>
                        <a:t>1</a:t>
                      </a:r>
                      <a:endParaRPr lang="en-US" sz="1100">
                        <a:latin typeface="Calibri"/>
                        <a:ea typeface="Calibri"/>
                        <a:cs typeface="Times New Roman"/>
                      </a:endParaRPr>
                    </a:p>
                  </a:txBody>
                  <a:tcPr marL="68580" marR="68580" marT="0" marB="0"/>
                </a:tc>
                <a:tc>
                  <a:txBody>
                    <a:bodyPr/>
                    <a:lstStyle/>
                    <a:p>
                      <a:pPr marL="0" marR="0" indent="0">
                        <a:lnSpc>
                          <a:spcPct val="150000"/>
                        </a:lnSpc>
                        <a:spcBef>
                          <a:spcPts val="0"/>
                        </a:spcBef>
                        <a:spcAft>
                          <a:spcPts val="0"/>
                        </a:spcAft>
                      </a:pPr>
                      <a:r>
                        <a:rPr lang="en-US" sz="1050" dirty="0">
                          <a:solidFill>
                            <a:srgbClr val="212121"/>
                          </a:solidFill>
                          <a:latin typeface="Segoe UI"/>
                          <a:ea typeface="Times New Roman"/>
                          <a:cs typeface="Times New Roman"/>
                        </a:rPr>
                        <a:t>20%</a:t>
                      </a:r>
                      <a:endParaRPr lang="en-US" sz="1100" dirty="0">
                        <a:latin typeface="Calibri"/>
                        <a:ea typeface="Calibri"/>
                        <a:cs typeface="Times New Roman"/>
                      </a:endParaRPr>
                    </a:p>
                  </a:txBody>
                  <a:tcPr marL="68580" marR="68580" marT="0" marB="0"/>
                </a:tc>
                <a:tc>
                  <a:txBody>
                    <a:bodyPr/>
                    <a:lstStyle/>
                    <a:p>
                      <a:pPr marL="0" marR="0" indent="0">
                        <a:lnSpc>
                          <a:spcPct val="150000"/>
                        </a:lnSpc>
                        <a:spcBef>
                          <a:spcPts val="0"/>
                        </a:spcBef>
                        <a:spcAft>
                          <a:spcPts val="0"/>
                        </a:spcAft>
                      </a:pPr>
                      <a:r>
                        <a:rPr lang="en-US" sz="1050">
                          <a:solidFill>
                            <a:srgbClr val="212121"/>
                          </a:solidFill>
                          <a:latin typeface="Courier New"/>
                          <a:ea typeface="Times New Roman"/>
                          <a:cs typeface="Times New Roman"/>
                        </a:rPr>
                        <a:t>0.6204778176369085</a:t>
                      </a:r>
                      <a:endParaRPr lang="en-US" sz="1100">
                        <a:latin typeface="Calibri"/>
                        <a:ea typeface="Calibri"/>
                        <a:cs typeface="Times New Roman"/>
                      </a:endParaRPr>
                    </a:p>
                  </a:txBody>
                  <a:tcPr marL="68580" marR="68580" marT="0" marB="0"/>
                </a:tc>
                <a:tc>
                  <a:txBody>
                    <a:bodyPr/>
                    <a:lstStyle/>
                    <a:p>
                      <a:pPr marL="0" marR="0" indent="0">
                        <a:lnSpc>
                          <a:spcPct val="150000"/>
                        </a:lnSpc>
                        <a:spcBef>
                          <a:spcPts val="0"/>
                        </a:spcBef>
                        <a:spcAft>
                          <a:spcPts val="0"/>
                        </a:spcAft>
                      </a:pPr>
                      <a:r>
                        <a:rPr lang="en-US" sz="1050">
                          <a:solidFill>
                            <a:srgbClr val="212121"/>
                          </a:solidFill>
                          <a:latin typeface="Courier New"/>
                          <a:ea typeface="Times New Roman"/>
                          <a:cs typeface="Times New Roman"/>
                        </a:rPr>
                        <a:t>0.612545371637027</a:t>
                      </a:r>
                      <a:endParaRPr lang="en-US" sz="1100">
                        <a:latin typeface="Calibri"/>
                        <a:ea typeface="Calibri"/>
                        <a:cs typeface="Times New Roman"/>
                      </a:endParaRPr>
                    </a:p>
                  </a:txBody>
                  <a:tcPr marL="68580" marR="68580" marT="0" marB="0"/>
                </a:tc>
                <a:tc>
                  <a:txBody>
                    <a:bodyPr/>
                    <a:lstStyle/>
                    <a:p>
                      <a:pPr marL="0" marR="0" indent="0">
                        <a:lnSpc>
                          <a:spcPct val="150000"/>
                        </a:lnSpc>
                        <a:spcBef>
                          <a:spcPts val="0"/>
                        </a:spcBef>
                        <a:spcAft>
                          <a:spcPts val="0"/>
                        </a:spcAft>
                      </a:pPr>
                      <a:r>
                        <a:rPr lang="en-US" sz="1050">
                          <a:solidFill>
                            <a:srgbClr val="212121"/>
                          </a:solidFill>
                          <a:latin typeface="Courier New"/>
                          <a:ea typeface="Times New Roman"/>
                          <a:cs typeface="Times New Roman"/>
                        </a:rPr>
                        <a:t>0.6204778176369085</a:t>
                      </a:r>
                      <a:endParaRPr lang="en-US" sz="1100">
                        <a:latin typeface="Calibri"/>
                        <a:ea typeface="Calibri"/>
                        <a:cs typeface="Times New Roman"/>
                      </a:endParaRPr>
                    </a:p>
                  </a:txBody>
                  <a:tcPr marL="68580" marR="68580" marT="0" marB="0"/>
                </a:tc>
              </a:tr>
              <a:tr h="323967">
                <a:tc>
                  <a:txBody>
                    <a:bodyPr/>
                    <a:lstStyle/>
                    <a:p>
                      <a:pPr marL="0" marR="0" indent="0">
                        <a:lnSpc>
                          <a:spcPct val="150000"/>
                        </a:lnSpc>
                        <a:spcBef>
                          <a:spcPts val="0"/>
                        </a:spcBef>
                        <a:spcAft>
                          <a:spcPts val="0"/>
                        </a:spcAft>
                      </a:pPr>
                      <a:r>
                        <a:rPr lang="en-US" sz="1050">
                          <a:solidFill>
                            <a:srgbClr val="212121"/>
                          </a:solidFill>
                          <a:latin typeface="Segoe UI"/>
                          <a:ea typeface="Times New Roman"/>
                          <a:cs typeface="Times New Roman"/>
                        </a:rPr>
                        <a:t>2</a:t>
                      </a:r>
                      <a:endParaRPr lang="en-US" sz="1100">
                        <a:latin typeface="Calibri"/>
                        <a:ea typeface="Calibri"/>
                        <a:cs typeface="Times New Roman"/>
                      </a:endParaRPr>
                    </a:p>
                  </a:txBody>
                  <a:tcPr marL="68580" marR="68580" marT="0" marB="0"/>
                </a:tc>
                <a:tc>
                  <a:txBody>
                    <a:bodyPr/>
                    <a:lstStyle/>
                    <a:p>
                      <a:pPr marL="0" marR="0" indent="0">
                        <a:lnSpc>
                          <a:spcPct val="150000"/>
                        </a:lnSpc>
                        <a:spcBef>
                          <a:spcPts val="0"/>
                        </a:spcBef>
                        <a:spcAft>
                          <a:spcPts val="0"/>
                        </a:spcAft>
                      </a:pPr>
                      <a:r>
                        <a:rPr lang="en-US" sz="1050">
                          <a:solidFill>
                            <a:srgbClr val="212121"/>
                          </a:solidFill>
                          <a:latin typeface="Segoe UI"/>
                          <a:ea typeface="Times New Roman"/>
                          <a:cs typeface="Times New Roman"/>
                        </a:rPr>
                        <a:t>40%</a:t>
                      </a:r>
                      <a:endParaRPr lang="en-US" sz="1100">
                        <a:latin typeface="Calibri"/>
                        <a:ea typeface="Calibri"/>
                        <a:cs typeface="Times New Roman"/>
                      </a:endParaRPr>
                    </a:p>
                  </a:txBody>
                  <a:tcPr marL="68580" marR="68580" marT="0" marB="0"/>
                </a:tc>
                <a:tc>
                  <a:txBody>
                    <a:bodyPr/>
                    <a:lstStyle/>
                    <a:p>
                      <a:pPr marL="0" marR="0" indent="0">
                        <a:lnSpc>
                          <a:spcPct val="150000"/>
                        </a:lnSpc>
                        <a:spcBef>
                          <a:spcPts val="0"/>
                        </a:spcBef>
                        <a:spcAft>
                          <a:spcPts val="0"/>
                        </a:spcAft>
                      </a:pPr>
                      <a:r>
                        <a:rPr lang="en-US" sz="1050">
                          <a:solidFill>
                            <a:srgbClr val="212121"/>
                          </a:solidFill>
                          <a:latin typeface="Courier New"/>
                          <a:ea typeface="Times New Roman"/>
                          <a:cs typeface="Times New Roman"/>
                        </a:rPr>
                        <a:t>0.6745563661013575</a:t>
                      </a:r>
                      <a:endParaRPr lang="en-US" sz="1100">
                        <a:latin typeface="Calibri"/>
                        <a:ea typeface="Calibri"/>
                        <a:cs typeface="Times New Roman"/>
                      </a:endParaRPr>
                    </a:p>
                  </a:txBody>
                  <a:tcPr marL="68580" marR="68580" marT="0" marB="0"/>
                </a:tc>
                <a:tc>
                  <a:txBody>
                    <a:bodyPr/>
                    <a:lstStyle/>
                    <a:p>
                      <a:pPr marL="0" marR="0" indent="0">
                        <a:lnSpc>
                          <a:spcPct val="150000"/>
                        </a:lnSpc>
                        <a:spcBef>
                          <a:spcPts val="0"/>
                        </a:spcBef>
                        <a:spcAft>
                          <a:spcPts val="0"/>
                        </a:spcAft>
                      </a:pPr>
                      <a:r>
                        <a:rPr lang="en-US" sz="1050">
                          <a:solidFill>
                            <a:srgbClr val="212121"/>
                          </a:solidFill>
                          <a:latin typeface="Courier New"/>
                          <a:ea typeface="Times New Roman"/>
                          <a:cs typeface="Times New Roman"/>
                        </a:rPr>
                        <a:t>0.6670957290172047</a:t>
                      </a:r>
                      <a:endParaRPr lang="en-US" sz="1100">
                        <a:latin typeface="Calibri"/>
                        <a:ea typeface="Calibri"/>
                        <a:cs typeface="Times New Roman"/>
                      </a:endParaRPr>
                    </a:p>
                  </a:txBody>
                  <a:tcPr marL="68580" marR="68580" marT="0" marB="0"/>
                </a:tc>
                <a:tc>
                  <a:txBody>
                    <a:bodyPr/>
                    <a:lstStyle/>
                    <a:p>
                      <a:pPr marL="0" marR="0" indent="0">
                        <a:lnSpc>
                          <a:spcPct val="150000"/>
                        </a:lnSpc>
                        <a:spcBef>
                          <a:spcPts val="0"/>
                        </a:spcBef>
                        <a:spcAft>
                          <a:spcPts val="0"/>
                        </a:spcAft>
                      </a:pPr>
                      <a:r>
                        <a:rPr lang="en-US" sz="1050">
                          <a:solidFill>
                            <a:srgbClr val="212121"/>
                          </a:solidFill>
                          <a:latin typeface="Courier New"/>
                          <a:ea typeface="Times New Roman"/>
                          <a:cs typeface="Times New Roman"/>
                        </a:rPr>
                        <a:t>0.6745563661013575</a:t>
                      </a:r>
                      <a:endParaRPr lang="en-US" sz="1100">
                        <a:latin typeface="Calibri"/>
                        <a:ea typeface="Calibri"/>
                        <a:cs typeface="Times New Roman"/>
                      </a:endParaRPr>
                    </a:p>
                  </a:txBody>
                  <a:tcPr marL="68580" marR="68580" marT="0" marB="0"/>
                </a:tc>
              </a:tr>
              <a:tr h="205693">
                <a:tc>
                  <a:txBody>
                    <a:bodyPr/>
                    <a:lstStyle/>
                    <a:p>
                      <a:pPr marL="0" marR="0" indent="0">
                        <a:lnSpc>
                          <a:spcPct val="150000"/>
                        </a:lnSpc>
                        <a:spcBef>
                          <a:spcPts val="0"/>
                        </a:spcBef>
                        <a:spcAft>
                          <a:spcPts val="0"/>
                        </a:spcAft>
                      </a:pPr>
                      <a:r>
                        <a:rPr lang="en-US" sz="1050">
                          <a:solidFill>
                            <a:srgbClr val="212121"/>
                          </a:solidFill>
                          <a:latin typeface="Segoe UI"/>
                          <a:ea typeface="Times New Roman"/>
                          <a:cs typeface="Times New Roman"/>
                        </a:rPr>
                        <a:t>3</a:t>
                      </a:r>
                      <a:endParaRPr lang="en-US" sz="1100">
                        <a:latin typeface="Calibri"/>
                        <a:ea typeface="Calibri"/>
                        <a:cs typeface="Times New Roman"/>
                      </a:endParaRPr>
                    </a:p>
                  </a:txBody>
                  <a:tcPr marL="68580" marR="68580" marT="0" marB="0"/>
                </a:tc>
                <a:tc>
                  <a:txBody>
                    <a:bodyPr/>
                    <a:lstStyle/>
                    <a:p>
                      <a:pPr marL="0" marR="0" indent="0">
                        <a:lnSpc>
                          <a:spcPct val="150000"/>
                        </a:lnSpc>
                        <a:spcBef>
                          <a:spcPts val="0"/>
                        </a:spcBef>
                        <a:spcAft>
                          <a:spcPts val="0"/>
                        </a:spcAft>
                      </a:pPr>
                      <a:r>
                        <a:rPr lang="en-US" sz="1050">
                          <a:solidFill>
                            <a:srgbClr val="212121"/>
                          </a:solidFill>
                          <a:latin typeface="Segoe UI"/>
                          <a:ea typeface="Times New Roman"/>
                          <a:cs typeface="Times New Roman"/>
                        </a:rPr>
                        <a:t>50%</a:t>
                      </a:r>
                      <a:endParaRPr lang="en-US" sz="1100">
                        <a:latin typeface="Calibri"/>
                        <a:ea typeface="Calibri"/>
                        <a:cs typeface="Times New Roman"/>
                      </a:endParaRPr>
                    </a:p>
                  </a:txBody>
                  <a:tcPr marL="68580" marR="68580" marT="0" marB="0"/>
                </a:tc>
                <a:tc>
                  <a:txBody>
                    <a:bodyPr/>
                    <a:lstStyle/>
                    <a:p>
                      <a:pPr marL="0" marR="0" indent="0">
                        <a:lnSpc>
                          <a:spcPct val="150000"/>
                        </a:lnSpc>
                        <a:spcBef>
                          <a:spcPts val="0"/>
                        </a:spcBef>
                        <a:spcAft>
                          <a:spcPts val="0"/>
                        </a:spcAft>
                      </a:pPr>
                      <a:r>
                        <a:rPr lang="en-US" sz="950">
                          <a:solidFill>
                            <a:srgbClr val="212121"/>
                          </a:solidFill>
                          <a:latin typeface="Courier New"/>
                          <a:ea typeface="Calibri"/>
                          <a:cs typeface="Times New Roman"/>
                        </a:rPr>
                        <a:t>0.7432654193856669</a:t>
                      </a:r>
                      <a:endParaRPr lang="en-US" sz="1100">
                        <a:latin typeface="Calibri"/>
                        <a:ea typeface="Calibri"/>
                        <a:cs typeface="Times New Roman"/>
                      </a:endParaRPr>
                    </a:p>
                  </a:txBody>
                  <a:tcPr marL="68580" marR="68580" marT="0" marB="0"/>
                </a:tc>
                <a:tc>
                  <a:txBody>
                    <a:bodyPr/>
                    <a:lstStyle/>
                    <a:p>
                      <a:pPr marL="0" marR="0" indent="0">
                        <a:lnSpc>
                          <a:spcPct val="150000"/>
                        </a:lnSpc>
                        <a:spcBef>
                          <a:spcPts val="0"/>
                        </a:spcBef>
                        <a:spcAft>
                          <a:spcPts val="0"/>
                        </a:spcAft>
                      </a:pPr>
                      <a:r>
                        <a:rPr lang="en-US" sz="950">
                          <a:solidFill>
                            <a:srgbClr val="212121"/>
                          </a:solidFill>
                          <a:latin typeface="Courier New"/>
                          <a:ea typeface="Calibri"/>
                          <a:cs typeface="Times New Roman"/>
                        </a:rPr>
                        <a:t>0.7369402346643726</a:t>
                      </a:r>
                      <a:endParaRPr lang="en-US" sz="1100">
                        <a:latin typeface="Calibri"/>
                        <a:ea typeface="Calibri"/>
                        <a:cs typeface="Times New Roman"/>
                      </a:endParaRPr>
                    </a:p>
                  </a:txBody>
                  <a:tcPr marL="68580" marR="68580" marT="0" marB="0"/>
                </a:tc>
                <a:tc>
                  <a:txBody>
                    <a:bodyPr/>
                    <a:lstStyle/>
                    <a:p>
                      <a:pPr marL="0" marR="0" indent="0">
                        <a:lnSpc>
                          <a:spcPct val="150000"/>
                        </a:lnSpc>
                        <a:spcBef>
                          <a:spcPts val="0"/>
                        </a:spcBef>
                        <a:spcAft>
                          <a:spcPts val="0"/>
                        </a:spcAft>
                      </a:pPr>
                      <a:r>
                        <a:rPr lang="en-US" sz="950">
                          <a:solidFill>
                            <a:srgbClr val="212121"/>
                          </a:solidFill>
                          <a:latin typeface="Courier New"/>
                          <a:ea typeface="Calibri"/>
                          <a:cs typeface="Times New Roman"/>
                        </a:rPr>
                        <a:t>0.7432654193856669</a:t>
                      </a:r>
                      <a:endParaRPr lang="en-US" sz="1100">
                        <a:latin typeface="Calibri"/>
                        <a:ea typeface="Calibri"/>
                        <a:cs typeface="Times New Roman"/>
                      </a:endParaRPr>
                    </a:p>
                  </a:txBody>
                  <a:tcPr marL="68580" marR="68580" marT="0" marB="0"/>
                </a:tc>
              </a:tr>
              <a:tr h="205693">
                <a:tc>
                  <a:txBody>
                    <a:bodyPr/>
                    <a:lstStyle/>
                    <a:p>
                      <a:pPr marL="0" marR="0" indent="0">
                        <a:lnSpc>
                          <a:spcPct val="150000"/>
                        </a:lnSpc>
                        <a:spcBef>
                          <a:spcPts val="0"/>
                        </a:spcBef>
                        <a:spcAft>
                          <a:spcPts val="0"/>
                        </a:spcAft>
                      </a:pPr>
                      <a:r>
                        <a:rPr lang="en-US" sz="1050">
                          <a:solidFill>
                            <a:srgbClr val="212121"/>
                          </a:solidFill>
                          <a:latin typeface="Segoe UI"/>
                          <a:ea typeface="Times New Roman"/>
                          <a:cs typeface="Times New Roman"/>
                        </a:rPr>
                        <a:t>4</a:t>
                      </a:r>
                      <a:endParaRPr lang="en-US" sz="1100">
                        <a:latin typeface="Calibri"/>
                        <a:ea typeface="Calibri"/>
                        <a:cs typeface="Times New Roman"/>
                      </a:endParaRPr>
                    </a:p>
                  </a:txBody>
                  <a:tcPr marL="68580" marR="68580" marT="0" marB="0"/>
                </a:tc>
                <a:tc>
                  <a:txBody>
                    <a:bodyPr/>
                    <a:lstStyle/>
                    <a:p>
                      <a:pPr marL="0" marR="0" indent="0">
                        <a:lnSpc>
                          <a:spcPct val="150000"/>
                        </a:lnSpc>
                        <a:spcBef>
                          <a:spcPts val="0"/>
                        </a:spcBef>
                        <a:spcAft>
                          <a:spcPts val="0"/>
                        </a:spcAft>
                      </a:pPr>
                      <a:r>
                        <a:rPr lang="en-US" sz="1050">
                          <a:solidFill>
                            <a:srgbClr val="212121"/>
                          </a:solidFill>
                          <a:latin typeface="Segoe UI"/>
                          <a:ea typeface="Times New Roman"/>
                          <a:cs typeface="Times New Roman"/>
                        </a:rPr>
                        <a:t>60%</a:t>
                      </a:r>
                      <a:endParaRPr lang="en-US" sz="1100">
                        <a:latin typeface="Calibri"/>
                        <a:ea typeface="Calibri"/>
                        <a:cs typeface="Times New Roman"/>
                      </a:endParaRPr>
                    </a:p>
                  </a:txBody>
                  <a:tcPr marL="68580" marR="68580" marT="0" marB="0"/>
                </a:tc>
                <a:tc>
                  <a:txBody>
                    <a:bodyPr/>
                    <a:lstStyle/>
                    <a:p>
                      <a:pPr marL="0" marR="0" indent="0">
                        <a:lnSpc>
                          <a:spcPct val="150000"/>
                        </a:lnSpc>
                        <a:spcBef>
                          <a:spcPts val="0"/>
                        </a:spcBef>
                        <a:spcAft>
                          <a:spcPts val="0"/>
                        </a:spcAft>
                      </a:pPr>
                      <a:r>
                        <a:rPr lang="en-US" sz="950">
                          <a:solidFill>
                            <a:srgbClr val="212121"/>
                          </a:solidFill>
                          <a:latin typeface="Courier New"/>
                          <a:ea typeface="Calibri"/>
                          <a:cs typeface="Times New Roman"/>
                        </a:rPr>
                        <a:t>0.7471514025477571</a:t>
                      </a:r>
                      <a:endParaRPr lang="en-US" sz="1100">
                        <a:latin typeface="Calibri"/>
                        <a:ea typeface="Calibri"/>
                        <a:cs typeface="Times New Roman"/>
                      </a:endParaRPr>
                    </a:p>
                  </a:txBody>
                  <a:tcPr marL="68580" marR="68580" marT="0" marB="0"/>
                </a:tc>
                <a:tc>
                  <a:txBody>
                    <a:bodyPr/>
                    <a:lstStyle/>
                    <a:p>
                      <a:pPr marL="0" marR="0" indent="0">
                        <a:lnSpc>
                          <a:spcPct val="150000"/>
                        </a:lnSpc>
                        <a:spcBef>
                          <a:spcPts val="0"/>
                        </a:spcBef>
                        <a:spcAft>
                          <a:spcPts val="0"/>
                        </a:spcAft>
                      </a:pPr>
                      <a:r>
                        <a:rPr lang="en-US" sz="950">
                          <a:solidFill>
                            <a:srgbClr val="212121"/>
                          </a:solidFill>
                          <a:latin typeface="Courier New"/>
                          <a:ea typeface="Calibri"/>
                          <a:cs typeface="Times New Roman"/>
                        </a:rPr>
                        <a:t>0.7407687154262496</a:t>
                      </a:r>
                      <a:endParaRPr lang="en-US" sz="1100">
                        <a:latin typeface="Calibri"/>
                        <a:ea typeface="Calibri"/>
                        <a:cs typeface="Times New Roman"/>
                      </a:endParaRPr>
                    </a:p>
                  </a:txBody>
                  <a:tcPr marL="68580" marR="68580" marT="0" marB="0"/>
                </a:tc>
                <a:tc>
                  <a:txBody>
                    <a:bodyPr/>
                    <a:lstStyle/>
                    <a:p>
                      <a:pPr marL="0" marR="0" indent="0">
                        <a:lnSpc>
                          <a:spcPct val="150000"/>
                        </a:lnSpc>
                        <a:spcBef>
                          <a:spcPts val="0"/>
                        </a:spcBef>
                        <a:spcAft>
                          <a:spcPts val="0"/>
                        </a:spcAft>
                      </a:pPr>
                      <a:r>
                        <a:rPr lang="en-US" sz="950">
                          <a:solidFill>
                            <a:srgbClr val="212121"/>
                          </a:solidFill>
                          <a:latin typeface="Courier New"/>
                          <a:ea typeface="Calibri"/>
                          <a:cs typeface="Times New Roman"/>
                        </a:rPr>
                        <a:t>0.7471514025477571</a:t>
                      </a:r>
                      <a:endParaRPr lang="en-US" sz="1100">
                        <a:latin typeface="Calibri"/>
                        <a:ea typeface="Calibri"/>
                        <a:cs typeface="Times New Roman"/>
                      </a:endParaRPr>
                    </a:p>
                  </a:txBody>
                  <a:tcPr marL="68580" marR="68580" marT="0" marB="0"/>
                </a:tc>
              </a:tr>
              <a:tr h="205693">
                <a:tc>
                  <a:txBody>
                    <a:bodyPr/>
                    <a:lstStyle/>
                    <a:p>
                      <a:pPr marL="0" marR="0" indent="0">
                        <a:lnSpc>
                          <a:spcPct val="150000"/>
                        </a:lnSpc>
                        <a:spcBef>
                          <a:spcPts val="0"/>
                        </a:spcBef>
                        <a:spcAft>
                          <a:spcPts val="0"/>
                        </a:spcAft>
                      </a:pPr>
                      <a:r>
                        <a:rPr lang="en-US" sz="1050">
                          <a:solidFill>
                            <a:srgbClr val="212121"/>
                          </a:solidFill>
                          <a:latin typeface="Segoe UI"/>
                          <a:ea typeface="Times New Roman"/>
                          <a:cs typeface="Times New Roman"/>
                        </a:rPr>
                        <a:t>5</a:t>
                      </a:r>
                      <a:endParaRPr lang="en-US" sz="1100">
                        <a:latin typeface="Calibri"/>
                        <a:ea typeface="Calibri"/>
                        <a:cs typeface="Times New Roman"/>
                      </a:endParaRPr>
                    </a:p>
                  </a:txBody>
                  <a:tcPr marL="68580" marR="68580" marT="0" marB="0"/>
                </a:tc>
                <a:tc>
                  <a:txBody>
                    <a:bodyPr/>
                    <a:lstStyle/>
                    <a:p>
                      <a:pPr marL="0" marR="0" indent="0">
                        <a:lnSpc>
                          <a:spcPct val="150000"/>
                        </a:lnSpc>
                        <a:spcBef>
                          <a:spcPts val="0"/>
                        </a:spcBef>
                        <a:spcAft>
                          <a:spcPts val="0"/>
                        </a:spcAft>
                      </a:pPr>
                      <a:r>
                        <a:rPr lang="en-US" sz="1050">
                          <a:solidFill>
                            <a:srgbClr val="212121"/>
                          </a:solidFill>
                          <a:latin typeface="Segoe UI"/>
                          <a:ea typeface="Times New Roman"/>
                          <a:cs typeface="Times New Roman"/>
                        </a:rPr>
                        <a:t>70%</a:t>
                      </a:r>
                      <a:endParaRPr lang="en-US" sz="1100">
                        <a:latin typeface="Calibri"/>
                        <a:ea typeface="Calibri"/>
                        <a:cs typeface="Times New Roman"/>
                      </a:endParaRPr>
                    </a:p>
                  </a:txBody>
                  <a:tcPr marL="68580" marR="68580" marT="0" marB="0"/>
                </a:tc>
                <a:tc>
                  <a:txBody>
                    <a:bodyPr/>
                    <a:lstStyle/>
                    <a:p>
                      <a:pPr marL="0" marR="0" indent="0">
                        <a:lnSpc>
                          <a:spcPct val="150000"/>
                        </a:lnSpc>
                        <a:spcBef>
                          <a:spcPts val="0"/>
                        </a:spcBef>
                        <a:spcAft>
                          <a:spcPts val="0"/>
                        </a:spcAft>
                      </a:pPr>
                      <a:r>
                        <a:rPr lang="en-US" sz="950">
                          <a:solidFill>
                            <a:srgbClr val="212121"/>
                          </a:solidFill>
                          <a:latin typeface="Courier New"/>
                          <a:ea typeface="Calibri"/>
                          <a:cs typeface="Times New Roman"/>
                        </a:rPr>
                        <a:t>0.7043232676220402</a:t>
                      </a:r>
                      <a:endParaRPr lang="en-US" sz="1100">
                        <a:latin typeface="Calibri"/>
                        <a:ea typeface="Calibri"/>
                        <a:cs typeface="Times New Roman"/>
                      </a:endParaRPr>
                    </a:p>
                  </a:txBody>
                  <a:tcPr marL="68580" marR="68580" marT="0" marB="0"/>
                </a:tc>
                <a:tc>
                  <a:txBody>
                    <a:bodyPr/>
                    <a:lstStyle/>
                    <a:p>
                      <a:pPr marL="0" marR="0" indent="0">
                        <a:lnSpc>
                          <a:spcPct val="150000"/>
                        </a:lnSpc>
                        <a:spcBef>
                          <a:spcPts val="0"/>
                        </a:spcBef>
                        <a:spcAft>
                          <a:spcPts val="0"/>
                        </a:spcAft>
                      </a:pPr>
                      <a:r>
                        <a:rPr lang="en-US" sz="950">
                          <a:solidFill>
                            <a:srgbClr val="212121"/>
                          </a:solidFill>
                          <a:latin typeface="Courier New"/>
                          <a:ea typeface="Calibri"/>
                          <a:cs typeface="Times New Roman"/>
                        </a:rPr>
                        <a:t>0.6972569753944899</a:t>
                      </a:r>
                      <a:endParaRPr lang="en-US" sz="1100">
                        <a:latin typeface="Calibri"/>
                        <a:ea typeface="Calibri"/>
                        <a:cs typeface="Times New Roman"/>
                      </a:endParaRPr>
                    </a:p>
                  </a:txBody>
                  <a:tcPr marL="68580" marR="68580" marT="0" marB="0"/>
                </a:tc>
                <a:tc>
                  <a:txBody>
                    <a:bodyPr/>
                    <a:lstStyle/>
                    <a:p>
                      <a:pPr marL="0" marR="0" indent="0">
                        <a:lnSpc>
                          <a:spcPct val="150000"/>
                        </a:lnSpc>
                        <a:spcBef>
                          <a:spcPts val="0"/>
                        </a:spcBef>
                        <a:spcAft>
                          <a:spcPts val="0"/>
                        </a:spcAft>
                      </a:pPr>
                      <a:r>
                        <a:rPr lang="en-US" sz="950">
                          <a:solidFill>
                            <a:srgbClr val="212121"/>
                          </a:solidFill>
                          <a:latin typeface="Courier New"/>
                          <a:ea typeface="Calibri"/>
                          <a:cs typeface="Times New Roman"/>
                        </a:rPr>
                        <a:t>0.7043232676220402</a:t>
                      </a:r>
                      <a:endParaRPr lang="en-US" sz="1100">
                        <a:latin typeface="Calibri"/>
                        <a:ea typeface="Calibri"/>
                        <a:cs typeface="Times New Roman"/>
                      </a:endParaRPr>
                    </a:p>
                  </a:txBody>
                  <a:tcPr marL="68580" marR="68580" marT="0" marB="0"/>
                </a:tc>
              </a:tr>
              <a:tr h="205693">
                <a:tc>
                  <a:txBody>
                    <a:bodyPr/>
                    <a:lstStyle/>
                    <a:p>
                      <a:pPr marL="0" marR="0" indent="0">
                        <a:lnSpc>
                          <a:spcPct val="150000"/>
                        </a:lnSpc>
                        <a:spcBef>
                          <a:spcPts val="0"/>
                        </a:spcBef>
                        <a:spcAft>
                          <a:spcPts val="0"/>
                        </a:spcAft>
                      </a:pPr>
                      <a:r>
                        <a:rPr lang="en-US" sz="1050">
                          <a:solidFill>
                            <a:srgbClr val="212121"/>
                          </a:solidFill>
                          <a:latin typeface="Segoe UI"/>
                          <a:ea typeface="Times New Roman"/>
                          <a:cs typeface="Times New Roman"/>
                        </a:rPr>
                        <a:t>6</a:t>
                      </a:r>
                      <a:endParaRPr lang="en-US" sz="1100">
                        <a:latin typeface="Calibri"/>
                        <a:ea typeface="Calibri"/>
                        <a:cs typeface="Times New Roman"/>
                      </a:endParaRPr>
                    </a:p>
                  </a:txBody>
                  <a:tcPr marL="68580" marR="68580" marT="0" marB="0"/>
                </a:tc>
                <a:tc>
                  <a:txBody>
                    <a:bodyPr/>
                    <a:lstStyle/>
                    <a:p>
                      <a:pPr marL="0" marR="0" indent="0">
                        <a:lnSpc>
                          <a:spcPct val="150000"/>
                        </a:lnSpc>
                        <a:spcBef>
                          <a:spcPts val="0"/>
                        </a:spcBef>
                        <a:spcAft>
                          <a:spcPts val="0"/>
                        </a:spcAft>
                      </a:pPr>
                      <a:r>
                        <a:rPr lang="en-US" sz="1050">
                          <a:solidFill>
                            <a:srgbClr val="212121"/>
                          </a:solidFill>
                          <a:latin typeface="Segoe UI"/>
                          <a:ea typeface="Times New Roman"/>
                          <a:cs typeface="Times New Roman"/>
                        </a:rPr>
                        <a:t>80%</a:t>
                      </a:r>
                      <a:endParaRPr lang="en-US" sz="1100">
                        <a:latin typeface="Calibri"/>
                        <a:ea typeface="Calibri"/>
                        <a:cs typeface="Times New Roman"/>
                      </a:endParaRPr>
                    </a:p>
                  </a:txBody>
                  <a:tcPr marL="68580" marR="68580" marT="0" marB="0"/>
                </a:tc>
                <a:tc>
                  <a:txBody>
                    <a:bodyPr/>
                    <a:lstStyle/>
                    <a:p>
                      <a:pPr marL="0" marR="0" indent="0">
                        <a:lnSpc>
                          <a:spcPct val="150000"/>
                        </a:lnSpc>
                        <a:spcBef>
                          <a:spcPts val="0"/>
                        </a:spcBef>
                        <a:spcAft>
                          <a:spcPts val="0"/>
                        </a:spcAft>
                      </a:pPr>
                      <a:r>
                        <a:rPr lang="en-US" sz="950">
                          <a:solidFill>
                            <a:srgbClr val="212121"/>
                          </a:solidFill>
                          <a:latin typeface="Courier New"/>
                          <a:ea typeface="Calibri"/>
                          <a:cs typeface="Times New Roman"/>
                        </a:rPr>
                        <a:t>0.7836477698828341</a:t>
                      </a:r>
                      <a:endParaRPr lang="en-US" sz="1100">
                        <a:latin typeface="Calibri"/>
                        <a:ea typeface="Calibri"/>
                        <a:cs typeface="Times New Roman"/>
                      </a:endParaRPr>
                    </a:p>
                  </a:txBody>
                  <a:tcPr marL="68580" marR="68580" marT="0" marB="0"/>
                </a:tc>
                <a:tc>
                  <a:txBody>
                    <a:bodyPr/>
                    <a:lstStyle/>
                    <a:p>
                      <a:pPr marL="0" marR="0" indent="0">
                        <a:lnSpc>
                          <a:spcPct val="150000"/>
                        </a:lnSpc>
                        <a:spcBef>
                          <a:spcPts val="0"/>
                        </a:spcBef>
                        <a:spcAft>
                          <a:spcPts val="0"/>
                        </a:spcAft>
                      </a:pPr>
                      <a:r>
                        <a:rPr lang="en-US" sz="950">
                          <a:solidFill>
                            <a:srgbClr val="212121"/>
                          </a:solidFill>
                          <a:latin typeface="Courier New"/>
                          <a:ea typeface="Calibri"/>
                          <a:cs typeface="Times New Roman"/>
                        </a:rPr>
                        <a:t>0.7778276078276078</a:t>
                      </a:r>
                      <a:endParaRPr lang="en-US" sz="1100">
                        <a:latin typeface="Calibri"/>
                        <a:ea typeface="Calibri"/>
                        <a:cs typeface="Times New Roman"/>
                      </a:endParaRPr>
                    </a:p>
                  </a:txBody>
                  <a:tcPr marL="68580" marR="68580" marT="0" marB="0"/>
                </a:tc>
                <a:tc>
                  <a:txBody>
                    <a:bodyPr/>
                    <a:lstStyle/>
                    <a:p>
                      <a:pPr marL="0" marR="0" indent="0">
                        <a:lnSpc>
                          <a:spcPct val="150000"/>
                        </a:lnSpc>
                        <a:spcBef>
                          <a:spcPts val="0"/>
                        </a:spcBef>
                        <a:spcAft>
                          <a:spcPts val="0"/>
                        </a:spcAft>
                      </a:pPr>
                      <a:r>
                        <a:rPr lang="en-US" sz="950" dirty="0">
                          <a:solidFill>
                            <a:srgbClr val="212121"/>
                          </a:solidFill>
                          <a:latin typeface="Courier New"/>
                          <a:ea typeface="Calibri"/>
                          <a:cs typeface="Times New Roman"/>
                        </a:rPr>
                        <a:t>0.7836477698828341</a:t>
                      </a:r>
                      <a:endParaRPr lang="en-US" sz="1100" dirty="0">
                        <a:latin typeface="Calibri"/>
                        <a:ea typeface="Calibri"/>
                        <a:cs typeface="Times New Roman"/>
                      </a:endParaRPr>
                    </a:p>
                  </a:txBody>
                  <a:tcPr marL="68580" marR="68580" marT="0" marB="0"/>
                </a:tc>
              </a:tr>
            </a:tbl>
          </a:graphicData>
        </a:graphic>
      </p:graphicFrame>
      <p:pic>
        <p:nvPicPr>
          <p:cNvPr id="7" name="Content Placeholder 6" descr="rouge 100also.png"/>
          <p:cNvPicPr>
            <a:picLocks noGrp="1" noChangeAspect="1"/>
          </p:cNvPicPr>
          <p:nvPr>
            <p:ph sz="quarter" idx="1"/>
          </p:nvPr>
        </p:nvPicPr>
        <p:blipFill>
          <a:blip r:embed="rId2"/>
          <a:stretch>
            <a:fillRect/>
          </a:stretch>
        </p:blipFill>
        <p:spPr>
          <a:xfrm>
            <a:off x="1310634" y="4038600"/>
            <a:ext cx="4251966" cy="2147257"/>
          </a:xfrm>
        </p:spPr>
      </p:pic>
    </p:spTree>
  </p:cSld>
  <p:clrMapOvr>
    <a:masterClrMapping/>
  </p:clrMapOvr>
  <p:transition>
    <p:wipe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BLEU Scores</a:t>
            </a:r>
            <a:endParaRPr lang="en-US" dirty="0"/>
          </a:p>
        </p:txBody>
      </p:sp>
      <p:pic>
        <p:nvPicPr>
          <p:cNvPr id="7" name="Content Placeholder 6" descr="all bleu 100 also.png"/>
          <p:cNvPicPr>
            <a:picLocks noGrp="1" noChangeAspect="1"/>
          </p:cNvPicPr>
          <p:nvPr>
            <p:ph sz="quarter" idx="1"/>
          </p:nvPr>
        </p:nvPicPr>
        <p:blipFill>
          <a:blip r:embed="rId2"/>
          <a:stretch>
            <a:fillRect/>
          </a:stretch>
        </p:blipFill>
        <p:spPr>
          <a:xfrm>
            <a:off x="457200" y="1622841"/>
            <a:ext cx="7467600" cy="4828342"/>
          </a:xfrm>
        </p:spPr>
      </p:pic>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t="-25000" b="-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p:txBody>
          <a:bodyPr>
            <a:normAutofit fontScale="92500" lnSpcReduction="20000"/>
          </a:bodyPr>
          <a:lstStyle/>
          <a:p>
            <a:r>
              <a:rPr lang="en-US" b="1" dirty="0" smtClean="0"/>
              <a:t> </a:t>
            </a:r>
            <a:r>
              <a:rPr lang="en-US" dirty="0" smtClean="0"/>
              <a:t>In this project, the implementation of natural language processing techniques for feedback generation in assessing student answers has showcased significant advancements and promising outcomes</a:t>
            </a:r>
            <a:r>
              <a:rPr lang="en-US" dirty="0" smtClean="0"/>
              <a:t>. The </a:t>
            </a:r>
            <a:r>
              <a:rPr lang="en-US" dirty="0" smtClean="0"/>
              <a:t>successful fine-tuning of language models with domain-specific content has wide-reaching implications.</a:t>
            </a:r>
          </a:p>
          <a:p>
            <a:r>
              <a:rPr lang="en-US" dirty="0" smtClean="0"/>
              <a:t>These developments hold the potential to significantly improve educational support systems, providing students with personalized and detailed feedback to augment their learning experiences.</a:t>
            </a:r>
          </a:p>
          <a:p>
            <a:r>
              <a:rPr lang="en-US" dirty="0" smtClean="0"/>
              <a:t> The project's outcomes suggest a pathway for more automated and efficient assessment of student answers across diverse subjects, potentially reducing the workload for educators and speeding up the feedback loop for students</a:t>
            </a:r>
            <a:endParaRPr lang="en-US" dirty="0"/>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1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 The future scope for the project on automatic feedback generation for student responses using NLP involves leveraging domain-specific content, like textbooks, slides, and lecture notes, to fine-tune language models.</a:t>
            </a:r>
          </a:p>
          <a:p>
            <a:r>
              <a:rPr lang="en-US" dirty="0" smtClean="0"/>
              <a:t> Transfer learning, a technique for adapting a general-purpose neural network to a specific task, could be applied in this context to refine the model for evaluating student responses.</a:t>
            </a:r>
          </a:p>
          <a:p>
            <a:r>
              <a:rPr lang="en-US" dirty="0" smtClean="0"/>
              <a:t>Customizing these models can significantly enhance the assessment of exercises that demand specialized domain knowledge.</a:t>
            </a:r>
          </a:p>
          <a:p>
            <a:r>
              <a:rPr lang="en-US" dirty="0" smtClean="0"/>
              <a:t>Domain-Specific Model Refinement: Incorporating educational materials into the training process can create more specialized language models. These models will be better equipped to understand and evaluate student answers in a specific subject area, potentially improving the accuracy and depth of feedback.</a:t>
            </a:r>
          </a:p>
          <a:p>
            <a:endParaRPr lang="en-US" dirty="0"/>
          </a:p>
        </p:txBody>
      </p:sp>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5"/>
          </a:fillRef>
          <a:effectRef idx="1">
            <a:schemeClr val="accent5"/>
          </a:effectRef>
          <a:fontRef idx="minor">
            <a:schemeClr val="lt1"/>
          </a:fontRef>
        </p:style>
        <p:txBody>
          <a:bodyPr/>
          <a:lstStyle/>
          <a:p>
            <a:r>
              <a:rPr lang="en-US" dirty="0" smtClean="0"/>
              <a:t>REFERENCES</a:t>
            </a:r>
            <a:endParaRPr lang="en-US" dirty="0"/>
          </a:p>
        </p:txBody>
      </p:sp>
      <p:sp>
        <p:nvSpPr>
          <p:cNvPr id="3" name="Content Placeholder 2"/>
          <p:cNvSpPr>
            <a:spLocks noGrp="1"/>
          </p:cNvSpPr>
          <p:nvPr>
            <p:ph sz="quarter" idx="1"/>
          </p:nvPr>
        </p:nvSpPr>
        <p:spPr/>
        <p:txBody>
          <a:bodyPr>
            <a:normAutofit/>
          </a:bodyPr>
          <a:lstStyle/>
          <a:p>
            <a:r>
              <a:rPr lang="en-US" sz="1000" dirty="0" smtClean="0"/>
              <a:t>1.Adailton Ferreira and </a:t>
            </a:r>
            <a:r>
              <a:rPr lang="en-US" sz="1000" dirty="0" err="1" smtClean="0"/>
              <a:t>Marcacini</a:t>
            </a:r>
            <a:r>
              <a:rPr lang="en-US" sz="1000" dirty="0" smtClean="0"/>
              <a:t>, R. M. (2021). RE-BERT: Automatic Extraction of Software Requirements from App Reviews Using BERT Language Model. </a:t>
            </a:r>
          </a:p>
          <a:p>
            <a:r>
              <a:rPr lang="en-US" sz="1000" u="sng" dirty="0" smtClean="0">
                <a:hlinkClick r:id="rId2"/>
              </a:rPr>
              <a:t>https://doi.org/10.1145/3412841.3442006</a:t>
            </a:r>
            <a:endParaRPr lang="en-US" sz="1000" dirty="0" smtClean="0"/>
          </a:p>
          <a:p>
            <a:r>
              <a:rPr lang="en-US" sz="1000" dirty="0" smtClean="0"/>
              <a:t>2. Burrows, S., </a:t>
            </a:r>
            <a:r>
              <a:rPr lang="en-US" sz="1000" dirty="0" err="1" smtClean="0"/>
              <a:t>Gurevych</a:t>
            </a:r>
            <a:r>
              <a:rPr lang="en-US" sz="1000" dirty="0" smtClean="0"/>
              <a:t>, I. &amp; Stein, B. The Eras and Trends of Automatic Short Answer Grading. </a:t>
            </a:r>
            <a:r>
              <a:rPr lang="en-US" sz="1000" dirty="0" err="1" smtClean="0"/>
              <a:t>Int</a:t>
            </a:r>
            <a:r>
              <a:rPr lang="en-US" sz="1000" dirty="0" smtClean="0"/>
              <a:t> J </a:t>
            </a:r>
            <a:r>
              <a:rPr lang="en-US" sz="1000" dirty="0" err="1" smtClean="0"/>
              <a:t>Artif</a:t>
            </a:r>
            <a:r>
              <a:rPr lang="en-US" sz="1000" dirty="0" smtClean="0"/>
              <a:t> </a:t>
            </a:r>
            <a:r>
              <a:rPr lang="en-US" sz="1000" dirty="0" err="1" smtClean="0"/>
              <a:t>Intell</a:t>
            </a:r>
            <a:r>
              <a:rPr lang="en-US" sz="1000" dirty="0" smtClean="0"/>
              <a:t> </a:t>
            </a:r>
            <a:r>
              <a:rPr lang="en-US" sz="1000" dirty="0" err="1" smtClean="0"/>
              <a:t>Educ</a:t>
            </a:r>
            <a:r>
              <a:rPr lang="en-US" sz="1000" dirty="0" smtClean="0"/>
              <a:t> 25, 60–117 (2015).</a:t>
            </a:r>
          </a:p>
          <a:p>
            <a:r>
              <a:rPr lang="en-US" sz="1000" dirty="0" smtClean="0"/>
              <a:t> </a:t>
            </a:r>
            <a:r>
              <a:rPr lang="en-US" sz="1000" u="sng" dirty="0" smtClean="0">
                <a:hlinkClick r:id="rId3"/>
              </a:rPr>
              <a:t>https://doi.org/10.1007/s40593-014-0026-8</a:t>
            </a:r>
            <a:endParaRPr lang="en-US" sz="1000" dirty="0" smtClean="0"/>
          </a:p>
          <a:p>
            <a:r>
              <a:rPr lang="en-US" sz="1000" dirty="0" smtClean="0"/>
              <a:t> 3.Chatterjee, S. B. Adoption of artificial intelligence in higher education: a quantitative analysis using structural equation </a:t>
            </a:r>
            <a:r>
              <a:rPr lang="en-US" sz="1000" dirty="0" err="1" smtClean="0"/>
              <a:t>modelling</a:t>
            </a:r>
            <a:r>
              <a:rPr lang="en-US" sz="1000" dirty="0" smtClean="0"/>
              <a:t>. . </a:t>
            </a:r>
          </a:p>
          <a:p>
            <a:r>
              <a:rPr lang="en-US" sz="1000" dirty="0" smtClean="0"/>
              <a:t>4.DEEVA, G. B. (2021). automated feedback systems for learners: Classification framework, challenges and opportunities. </a:t>
            </a:r>
          </a:p>
          <a:p>
            <a:r>
              <a:rPr lang="en-US" sz="1000" dirty="0" smtClean="0"/>
              <a:t>5.DEVLIN, J. C.-W. (2019).FAN, A. J. Eli5: Long form question answering. </a:t>
            </a:r>
          </a:p>
          <a:p>
            <a:r>
              <a:rPr lang="en-US" sz="1000" dirty="0" smtClean="0"/>
              <a:t>6.Jan Philip </a:t>
            </a:r>
            <a:r>
              <a:rPr lang="en-US" sz="1000" dirty="0" err="1" smtClean="0"/>
              <a:t>Bernius</a:t>
            </a:r>
            <a:r>
              <a:rPr lang="en-US" sz="1000" dirty="0" smtClean="0"/>
              <a:t>, S. K. (2022). Machine learning based feedback on textual student answers in large courses,</a:t>
            </a:r>
          </a:p>
          <a:p>
            <a:r>
              <a:rPr lang="en-US" sz="1000" dirty="0" smtClean="0"/>
              <a:t> </a:t>
            </a:r>
            <a:r>
              <a:rPr lang="en-US" sz="1000" u="sng" dirty="0" smtClean="0">
                <a:hlinkClick r:id="rId4"/>
              </a:rPr>
              <a:t>https://doi.org/10.1016/j.caeai.2022.100081</a:t>
            </a:r>
            <a:endParaRPr lang="en-US" sz="1000" dirty="0" smtClean="0"/>
          </a:p>
          <a:p>
            <a:r>
              <a:rPr lang="en-US" sz="1000" dirty="0" smtClean="0"/>
              <a:t>(https://www.sciencedirect.com/science/article/pii/S2666920X22000364)</a:t>
            </a:r>
          </a:p>
          <a:p>
            <a:r>
              <a:rPr lang="en-US" sz="1000" dirty="0" smtClean="0"/>
              <a:t>7.Jeffrey Pennington, R. S. </a:t>
            </a:r>
            <a:r>
              <a:rPr lang="en-US" sz="1000" dirty="0" err="1" smtClean="0"/>
              <a:t>GloVe:Global</a:t>
            </a:r>
            <a:r>
              <a:rPr lang="en-US" sz="1000" dirty="0" smtClean="0"/>
              <a:t> Vectors for Word Representation. </a:t>
            </a:r>
          </a:p>
          <a:p>
            <a:r>
              <a:rPr lang="en-US" sz="1000" dirty="0" smtClean="0"/>
              <a:t>8.Karnalim, O. a. (2022). Educating Students about Programming Plagiarism and Collusion via Formative Feedback. </a:t>
            </a:r>
          </a:p>
          <a:p>
            <a:r>
              <a:rPr lang="en-US" sz="1000" dirty="0" smtClean="0"/>
              <a:t>9.Kok, C. a. (2023). Comb: Giving Feedback to Short Answer at Scale with Human-in-the-Loop Rubric Creation.</a:t>
            </a:r>
          </a:p>
          <a:p>
            <a:r>
              <a:rPr lang="en-US" sz="1000" dirty="0" smtClean="0"/>
              <a:t> </a:t>
            </a:r>
            <a:r>
              <a:rPr lang="en-US" sz="1000" u="sng" dirty="0" smtClean="0">
                <a:hlinkClick r:id="rId5"/>
              </a:rPr>
              <a:t>https://doi.org/10.1145/3573051.3596195</a:t>
            </a:r>
            <a:endParaRPr lang="en-US" sz="1000" dirty="0" smtClean="0"/>
          </a:p>
          <a:p>
            <a:r>
              <a:rPr lang="en-US" sz="1000" dirty="0" smtClean="0"/>
              <a:t>10.Lawrence, R. a. (2023). Evaluation of Submission Limits and Regression Penalties to Improve Student Behavior with Automatic Assessment Systems. </a:t>
            </a:r>
          </a:p>
          <a:p>
            <a:r>
              <a:rPr lang="en-US" sz="1000" u="sng" dirty="0" smtClean="0">
                <a:hlinkClick r:id="rId6"/>
              </a:rPr>
              <a:t>https://doi.org/10.1145/3591210</a:t>
            </a:r>
            <a:endParaRPr lang="en-US" sz="1000" dirty="0" smtClean="0"/>
          </a:p>
          <a:p>
            <a:endParaRPr lang="en-US" sz="900" dirty="0"/>
          </a:p>
        </p:txBody>
      </p:sp>
    </p:spTree>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pic>
        <p:nvPicPr>
          <p:cNvPr id="27650" name="Picture 2" descr="C:\Users\dell\AppData\Local\Microsoft\Windows\INetCache\IE\67HGB3GV\thank-you-394180_960_720[1].png"/>
          <p:cNvPicPr>
            <a:picLocks noGrp="1" noChangeAspect="1" noChangeArrowheads="1"/>
          </p:cNvPicPr>
          <p:nvPr>
            <p:ph sz="quarter" idx="1"/>
          </p:nvPr>
        </p:nvPicPr>
        <p:blipFill>
          <a:blip r:embed="rId2"/>
          <a:srcRect/>
          <a:stretch>
            <a:fillRect/>
          </a:stretch>
        </p:blipFill>
        <p:spPr bwMode="auto">
          <a:xfrm>
            <a:off x="941916" y="1600200"/>
            <a:ext cx="6498167" cy="4873625"/>
          </a:xfrm>
          <a:prstGeom prst="rect">
            <a:avLst/>
          </a:prstGeom>
          <a:noFill/>
        </p:spPr>
      </p:pic>
    </p:spTree>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sz="quarter" idx="1"/>
          </p:nvPr>
        </p:nvSpPr>
        <p:spPr/>
        <p:txBody>
          <a:bodyPr/>
          <a:lstStyle/>
          <a:p>
            <a:r>
              <a:rPr lang="en-US" dirty="0" smtClean="0"/>
              <a:t>Abstract</a:t>
            </a:r>
          </a:p>
          <a:p>
            <a:r>
              <a:rPr lang="en-US" dirty="0" smtClean="0"/>
              <a:t>Introduction</a:t>
            </a:r>
          </a:p>
          <a:p>
            <a:r>
              <a:rPr lang="en-US" dirty="0" smtClean="0"/>
              <a:t>Problem Statement</a:t>
            </a:r>
          </a:p>
          <a:p>
            <a:r>
              <a:rPr lang="en-US" dirty="0" smtClean="0"/>
              <a:t>Existed system </a:t>
            </a:r>
          </a:p>
          <a:p>
            <a:r>
              <a:rPr lang="en-US" dirty="0" smtClean="0"/>
              <a:t>Proposed System</a:t>
            </a:r>
          </a:p>
          <a:p>
            <a:r>
              <a:rPr lang="en-US" dirty="0" smtClean="0"/>
              <a:t>Model Architecture</a:t>
            </a:r>
          </a:p>
          <a:p>
            <a:r>
              <a:rPr lang="en-US" dirty="0" smtClean="0"/>
              <a:t>Result Analysis</a:t>
            </a:r>
          </a:p>
          <a:p>
            <a:r>
              <a:rPr lang="en-US" dirty="0" smtClean="0"/>
              <a:t>Conclusion </a:t>
            </a:r>
          </a:p>
          <a:p>
            <a:r>
              <a:rPr lang="en-US" dirty="0" smtClean="0"/>
              <a:t>Future Scope</a:t>
            </a:r>
          </a:p>
          <a:p>
            <a:r>
              <a:rPr lang="en-US" dirty="0" smtClean="0"/>
              <a:t>References</a:t>
            </a:r>
          </a:p>
          <a:p>
            <a:pPr>
              <a:buNone/>
            </a:pPr>
            <a:endParaRPr lang="en-US" dirty="0"/>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000"/>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a:xfrm>
            <a:off x="457200" y="1600200"/>
            <a:ext cx="8077200" cy="4873752"/>
          </a:xfrm>
        </p:spPr>
        <p:txBody>
          <a:bodyPr>
            <a:normAutofit fontScale="92500" lnSpcReduction="20000"/>
          </a:bodyPr>
          <a:lstStyle/>
          <a:p>
            <a:pPr algn="just">
              <a:buNone/>
            </a:pPr>
            <a:r>
              <a:rPr lang="en-US" dirty="0" smtClean="0"/>
              <a:t>    In the field of education, punctual and constructive feedback is paramount for student growth and academic success. This research paper introduces an innovative approach to feedback generation for student answers, using advanced natural language processing (NLP) techniques. The primary objective is to develop an intelligent system capable of assessing and providing feedback on student responses to various academic tasks. The system utilizes a pre-trained NLP model, adapted to the refinement of academic writing, to evaluate key criteria such as clarity, relevance, coherence, and originality. To train the model, a diverse dataset of well-crafted responses was gathered </a:t>
            </a:r>
            <a:r>
              <a:rPr lang="en-US" dirty="0" smtClean="0"/>
              <a:t>ensuring </a:t>
            </a:r>
            <a:r>
              <a:rPr lang="en-US" dirty="0" smtClean="0"/>
              <a:t>representation across different disciplines and writing styles. The feedback generated is not only based on correctness but also provides insights into areas of </a:t>
            </a:r>
            <a:r>
              <a:rPr lang="en-US" dirty="0" smtClean="0"/>
              <a:t>improvement</a:t>
            </a:r>
            <a:endParaRPr lang="en-US" dirty="0"/>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blip>
          <a:srcRect/>
          <a:stretch>
            <a:fillRect l="-2000" r="-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As educators strive to provide personalized guidance to a diverse range of learners, technology emerges as a pivot in meeting this pedagogical challenge. </a:t>
            </a:r>
          </a:p>
          <a:p>
            <a:r>
              <a:rPr lang="en-US" dirty="0" smtClean="0"/>
              <a:t>This project embarks on a journey into the realm of educational technology, focusing on the development and implementation of an Automatic Feedback Generator designed to enhance the assessment and learning experience for students.</a:t>
            </a:r>
          </a:p>
          <a:p>
            <a:r>
              <a:rPr lang="en-US" dirty="0" smtClean="0"/>
              <a:t>In response to this dilemma, our research endeavors to bridge the gap between the need for swift feedback and  the desire for meaningful, constructive insights.</a:t>
            </a:r>
          </a:p>
          <a:p>
            <a:r>
              <a:rPr lang="en-US" dirty="0" smtClean="0"/>
              <a:t>By employing advanced natural language processing (NLP) algorithms, the system aims to analyze input data comprehensively and generate constructive feedback that is both accurate and tailored to individual needs. </a:t>
            </a:r>
          </a:p>
          <a:p>
            <a:r>
              <a:rPr lang="en-US" dirty="0" smtClean="0"/>
              <a:t>This project addresses this limitation by introducing automation, thereby ensuring that feedback is delivered promptly, consistently, and in a manner that aligns with the specific requirements of the learner or individual receiving feedback</a:t>
            </a:r>
            <a:endParaRPr lang="en-US" dirty="0"/>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pic>
        <p:nvPicPr>
          <p:cNvPr id="4" name="Content Placeholder 3" descr="logo1.PNG"/>
          <p:cNvPicPr>
            <a:picLocks noGrp="1" noChangeAspect="1"/>
          </p:cNvPicPr>
          <p:nvPr>
            <p:ph sz="quarter" idx="1"/>
          </p:nvPr>
        </p:nvPicPr>
        <p:blipFill>
          <a:blip r:embed="rId2"/>
          <a:stretch>
            <a:fillRect/>
          </a:stretch>
        </p:blipFill>
        <p:spPr>
          <a:xfrm>
            <a:off x="457200" y="762000"/>
            <a:ext cx="8077200" cy="5425905"/>
          </a:xfrm>
        </p:spPr>
      </p:pic>
    </p:spTree>
  </p:cSld>
  <p:clrMapOvr>
    <a:masterClrMapping/>
  </p:clrMapOvr>
  <p:transition>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t="7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In traditional educational settings, providing timely and constructive feedback on student assessments is a time-consuming task that often demands significant effort from  educators. </a:t>
            </a:r>
          </a:p>
          <a:p>
            <a:r>
              <a:rPr lang="en-US" dirty="0" smtClean="0"/>
              <a:t>As class sizes grow and the demand for online education increases, the need for an efficient and scalable solution to deliver personalized feedback becomes paramount.</a:t>
            </a:r>
          </a:p>
          <a:p>
            <a:r>
              <a:rPr lang="en-US" dirty="0" smtClean="0"/>
              <a:t>  The challenge lies in developing a system that  can  automatically generate accurate and insightful feedback for a diverse range of student answers across various subjects and assessment types.</a:t>
            </a:r>
          </a:p>
          <a:p>
            <a:r>
              <a:rPr lang="en-US" dirty="0" smtClean="0"/>
              <a:t>Current automated  feedback systems often lack the nuance and specificity required to address individual student needs, leading to generic responses that may not effectively guide student learning.</a:t>
            </a:r>
          </a:p>
          <a:p>
            <a:endParaRPr lang="en-US" dirty="0"/>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
            <a:lum/>
          </a:blip>
          <a:srcRect/>
          <a:stretch>
            <a:fillRect l="-7000" r="-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EXISTED SYSTEM</a:t>
            </a: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smtClean="0"/>
              <a:t>More recent work has begun to use large-scale pre-trained language models such as BERT (DEVLIN, 2019), BART (LEWIS, 2020) and GPT-2 (RADFORD, 2019), for giving feedback. These language models use an attention mechanism to learn long-term dependencies and are pre-trained on large unsupervised generic corpora to reduce the need for labeled data. </a:t>
            </a:r>
          </a:p>
          <a:p>
            <a:r>
              <a:rPr lang="en-US" dirty="0" smtClean="0"/>
              <a:t>(Olney, 2021) attempted to generate elaborate feedback for student responses using the ELI5 model (FAN) and got good results.</a:t>
            </a:r>
          </a:p>
          <a:p>
            <a:r>
              <a:rPr lang="en-US" dirty="0" smtClean="0"/>
              <a:t>Data-driven methods generate feedback by implicitly learning mappings from student work to expert feedback using deep learning algorithms (DEEVA, 2021). For example, (LU, 2021) implemented several models, including CNN, CNN+LSTM, and </a:t>
            </a:r>
            <a:r>
              <a:rPr lang="en-US" dirty="0" err="1" smtClean="0"/>
              <a:t>CNN+Bi</a:t>
            </a:r>
            <a:r>
              <a:rPr lang="en-US" dirty="0" smtClean="0"/>
              <a:t>-LSTM for generating textual feedback on student essays.</a:t>
            </a:r>
          </a:p>
          <a:p>
            <a:endParaRPr lang="en-US" dirty="0"/>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smtClean="0"/>
              <a:t>The Automatic Feedback Generator For Student Responses system is designed to streamline the feedback process for educators by automating the evaluation of student answers  and  providing  personalized, constructive feedback. </a:t>
            </a:r>
          </a:p>
          <a:p>
            <a:r>
              <a:rPr lang="en-US" dirty="0" smtClean="0"/>
              <a:t>The system employs a combination of advanced algorithms, natural language processing (NLP), and  machine  learning  techniques to achieve accurate and insightful assessments.</a:t>
            </a:r>
          </a:p>
          <a:p>
            <a:pPr lvl="0"/>
            <a:r>
              <a:rPr lang="en-US" dirty="0" smtClean="0"/>
              <a:t>Automated feedback can provide a more objective assessment of student responses, minimizing the impact of subjective biases that might arise in human grading.</a:t>
            </a:r>
          </a:p>
          <a:p>
            <a:pPr lvl="0"/>
            <a:r>
              <a:rPr lang="en-US" dirty="0" smtClean="0"/>
              <a:t>In this we </a:t>
            </a:r>
            <a:r>
              <a:rPr lang="en-US" dirty="0" smtClean="0"/>
              <a:t>used GPT-2 </a:t>
            </a:r>
            <a:r>
              <a:rPr lang="en-US" dirty="0" smtClean="0"/>
              <a:t>to capture the contextual information, relationships between words, and overall semantics of the input text.</a:t>
            </a:r>
          </a:p>
          <a:p>
            <a:r>
              <a:rPr lang="en-US" dirty="0" smtClean="0"/>
              <a:t>This model of text-to-text approach offers flexibility and simplicity when adapting the model to different tasks and can be used in different domains related to text</a:t>
            </a:r>
            <a:endParaRPr lang="en-US" dirty="0"/>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a:t>
            </a:r>
            <a:endParaRPr lang="en-US" dirty="0"/>
          </a:p>
        </p:txBody>
      </p:sp>
      <p:graphicFrame>
        <p:nvGraphicFramePr>
          <p:cNvPr id="4" name="Content Placeholder 3"/>
          <p:cNvGraphicFramePr>
            <a:graphicFrameLocks noGrp="1"/>
          </p:cNvGraphicFramePr>
          <p:nvPr>
            <p:ph sz="quarter" idx="1"/>
          </p:nvPr>
        </p:nvGraphicFramePr>
        <p:xfrm>
          <a:off x="457200" y="1600200"/>
          <a:ext cx="6934200" cy="1905000"/>
        </p:xfrm>
        <a:graphic>
          <a:graphicData uri="http://schemas.openxmlformats.org/drawingml/2006/table">
            <a:tbl>
              <a:tblPr firstRow="1" bandRow="1">
                <a:tableStyleId>{72833802-FEF1-4C79-8D5D-14CF1EAF98D9}</a:tableStyleId>
              </a:tblPr>
              <a:tblGrid>
                <a:gridCol w="2311400"/>
                <a:gridCol w="2311400"/>
                <a:gridCol w="2311400"/>
              </a:tblGrid>
              <a:tr h="304800">
                <a:tc>
                  <a:txBody>
                    <a:bodyPr/>
                    <a:lstStyle/>
                    <a:p>
                      <a:pPr marL="0" marR="0" algn="just">
                        <a:lnSpc>
                          <a:spcPct val="115000"/>
                        </a:lnSpc>
                        <a:spcBef>
                          <a:spcPts val="0"/>
                        </a:spcBef>
                        <a:spcAft>
                          <a:spcPts val="0"/>
                        </a:spcAft>
                      </a:pPr>
                      <a:r>
                        <a:rPr lang="en-US" sz="1200" dirty="0" err="1"/>
                        <a:t>S.No</a:t>
                      </a:r>
                      <a:r>
                        <a:rPr lang="en-US" sz="1200" dirty="0"/>
                        <a:t>.</a:t>
                      </a:r>
                      <a:endParaRPr lang="en-US" sz="1100" dirty="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t>Attribute</a:t>
                      </a:r>
                      <a:endParaRPr lang="en-US" sz="11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t>Data Type</a:t>
                      </a:r>
                      <a:endParaRPr lang="en-US" sz="1100">
                        <a:latin typeface="Calibri"/>
                        <a:ea typeface="Calibri"/>
                        <a:cs typeface="Times New Roman"/>
                      </a:endParaRPr>
                    </a:p>
                  </a:txBody>
                  <a:tcPr marL="68580" marR="68580" marT="0" marB="0"/>
                </a:tc>
              </a:tr>
              <a:tr h="304800">
                <a:tc>
                  <a:txBody>
                    <a:bodyPr/>
                    <a:lstStyle/>
                    <a:p>
                      <a:pPr marL="0" marR="0" algn="just">
                        <a:lnSpc>
                          <a:spcPct val="115000"/>
                        </a:lnSpc>
                        <a:spcBef>
                          <a:spcPts val="0"/>
                        </a:spcBef>
                        <a:spcAft>
                          <a:spcPts val="0"/>
                        </a:spcAft>
                      </a:pPr>
                      <a:r>
                        <a:rPr lang="en-US" sz="1200"/>
                        <a:t>1</a:t>
                      </a:r>
                      <a:endParaRPr lang="en-US" sz="11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dirty="0" smtClean="0">
                          <a:latin typeface="Calibri"/>
                          <a:ea typeface="Calibri"/>
                          <a:cs typeface="Times New Roman"/>
                        </a:rPr>
                        <a:t>ID</a:t>
                      </a:r>
                      <a:endParaRPr lang="en-US" sz="1100" dirty="0">
                        <a:latin typeface="Calibri"/>
                        <a:ea typeface="Calibri"/>
                        <a:cs typeface="Times New Roman"/>
                      </a:endParaRPr>
                    </a:p>
                  </a:txBody>
                  <a:tcPr marL="68580" marR="68580" marT="0" marB="0"/>
                </a:tc>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1200" dirty="0" smtClean="0"/>
                        <a:t>Numeric(integer or float)</a:t>
                      </a:r>
                      <a:endParaRPr lang="en-US" sz="1100" dirty="0" smtClean="0">
                        <a:latin typeface="Calibri"/>
                        <a:ea typeface="Calibri"/>
                        <a:cs typeface="Times New Roman"/>
                      </a:endParaRPr>
                    </a:p>
                  </a:txBody>
                  <a:tcPr marL="68580" marR="68580" marT="0" marB="0"/>
                </a:tc>
              </a:tr>
              <a:tr h="304800">
                <a:tc>
                  <a:txBody>
                    <a:bodyPr/>
                    <a:lstStyle/>
                    <a:p>
                      <a:pPr marL="0" marR="0" algn="just">
                        <a:lnSpc>
                          <a:spcPct val="115000"/>
                        </a:lnSpc>
                        <a:spcBef>
                          <a:spcPts val="0"/>
                        </a:spcBef>
                        <a:spcAft>
                          <a:spcPts val="0"/>
                        </a:spcAft>
                      </a:pPr>
                      <a:r>
                        <a:rPr lang="en-US" sz="1200"/>
                        <a:t>2</a:t>
                      </a:r>
                      <a:endParaRPr lang="en-US" sz="11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400" dirty="0" smtClean="0">
                          <a:latin typeface="Calibri"/>
                          <a:ea typeface="Calibri"/>
                          <a:cs typeface="Times New Roman"/>
                        </a:rPr>
                        <a:t>PROMPT</a:t>
                      </a:r>
                      <a:endParaRPr lang="en-US" sz="1200" dirty="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400" dirty="0" smtClean="0">
                          <a:latin typeface="Calibri"/>
                          <a:ea typeface="Calibri"/>
                          <a:cs typeface="Times New Roman"/>
                        </a:rPr>
                        <a:t>Text/String</a:t>
                      </a:r>
                      <a:endParaRPr lang="en-US" sz="1400" dirty="0">
                        <a:latin typeface="Calibri"/>
                        <a:ea typeface="Calibri"/>
                        <a:cs typeface="Times New Roman"/>
                      </a:endParaRPr>
                    </a:p>
                  </a:txBody>
                  <a:tcPr marL="68580" marR="68580" marT="0" marB="0"/>
                </a:tc>
              </a:tr>
              <a:tr h="381000">
                <a:tc>
                  <a:txBody>
                    <a:bodyPr/>
                    <a:lstStyle/>
                    <a:p>
                      <a:pPr marL="0" marR="0" algn="just">
                        <a:lnSpc>
                          <a:spcPct val="115000"/>
                        </a:lnSpc>
                        <a:spcBef>
                          <a:spcPts val="0"/>
                        </a:spcBef>
                        <a:spcAft>
                          <a:spcPts val="0"/>
                        </a:spcAft>
                      </a:pPr>
                      <a:r>
                        <a:rPr lang="en-US" sz="1200"/>
                        <a:t>3</a:t>
                      </a:r>
                      <a:endParaRPr lang="en-US" sz="11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dirty="0" smtClean="0"/>
                        <a:t>RESPONSE</a:t>
                      </a:r>
                      <a:endParaRPr lang="en-US" sz="1100" dirty="0">
                        <a:latin typeface="Calibri"/>
                        <a:ea typeface="Calibri"/>
                        <a:cs typeface="Times New Roman"/>
                      </a:endParaRPr>
                    </a:p>
                  </a:txBody>
                  <a:tcPr marL="68580" marR="68580" marT="0" marB="0"/>
                </a:tc>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1400" dirty="0" smtClean="0"/>
                        <a:t>Text/string</a:t>
                      </a:r>
                      <a:endParaRPr lang="en-US" sz="1200" dirty="0" smtClean="0">
                        <a:latin typeface="Calibri"/>
                        <a:ea typeface="Calibri"/>
                        <a:cs typeface="Times New Roman"/>
                      </a:endParaRPr>
                    </a:p>
                  </a:txBody>
                  <a:tcPr marL="68580" marR="68580" marT="0" marB="0"/>
                </a:tc>
              </a:tr>
              <a:tr h="304800">
                <a:tc>
                  <a:txBody>
                    <a:bodyPr/>
                    <a:lstStyle/>
                    <a:p>
                      <a:pPr marL="0" marR="0" algn="just">
                        <a:lnSpc>
                          <a:spcPct val="115000"/>
                        </a:lnSpc>
                        <a:spcBef>
                          <a:spcPts val="0"/>
                        </a:spcBef>
                        <a:spcAft>
                          <a:spcPts val="0"/>
                        </a:spcAft>
                      </a:pPr>
                      <a:r>
                        <a:rPr lang="en-US" sz="1200" dirty="0"/>
                        <a:t>4</a:t>
                      </a:r>
                      <a:endParaRPr lang="en-US" sz="1100" dirty="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dirty="0" smtClean="0">
                          <a:latin typeface="Calibri"/>
                          <a:ea typeface="Calibri"/>
                          <a:cs typeface="Times New Roman"/>
                        </a:rPr>
                        <a:t>MARKS</a:t>
                      </a:r>
                      <a:endParaRPr lang="en-US" sz="1100" dirty="0">
                        <a:latin typeface="Calibri"/>
                        <a:ea typeface="Calibri"/>
                        <a:cs typeface="Times New Roman"/>
                      </a:endParaRPr>
                    </a:p>
                  </a:txBody>
                  <a:tcPr marL="68580" marR="68580" marT="0" marB="0"/>
                </a:tc>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1400" dirty="0" smtClean="0"/>
                        <a:t>Numeric(integer or float)</a:t>
                      </a:r>
                      <a:endParaRPr lang="en-US" sz="1200" dirty="0" smtClean="0">
                        <a:latin typeface="Calibri"/>
                        <a:ea typeface="Calibri"/>
                        <a:cs typeface="Times New Roman"/>
                      </a:endParaRPr>
                    </a:p>
                  </a:txBody>
                  <a:tcPr marL="68580" marR="68580" marT="0" marB="0"/>
                </a:tc>
              </a:tr>
              <a:tr h="304800">
                <a:tc>
                  <a:txBody>
                    <a:bodyPr/>
                    <a:lstStyle/>
                    <a:p>
                      <a:pPr marL="0" marR="0" algn="just">
                        <a:lnSpc>
                          <a:spcPct val="115000"/>
                        </a:lnSpc>
                        <a:spcBef>
                          <a:spcPts val="0"/>
                        </a:spcBef>
                        <a:spcAft>
                          <a:spcPts val="0"/>
                        </a:spcAft>
                      </a:pPr>
                      <a:r>
                        <a:rPr lang="en-US" sz="1100" dirty="0" smtClean="0">
                          <a:latin typeface="Calibri"/>
                          <a:ea typeface="Calibri"/>
                          <a:cs typeface="Times New Roman"/>
                        </a:rPr>
                        <a:t>5</a:t>
                      </a:r>
                      <a:endParaRPr lang="en-US" sz="1100" dirty="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100" dirty="0" smtClean="0">
                          <a:latin typeface="Calibri"/>
                          <a:ea typeface="Calibri"/>
                          <a:cs typeface="Times New Roman"/>
                        </a:rPr>
                        <a:t>FEEDBACK</a:t>
                      </a:r>
                      <a:endParaRPr lang="en-US" sz="1100" dirty="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400" dirty="0" smtClean="0">
                          <a:latin typeface="Calibri"/>
                          <a:ea typeface="Calibri"/>
                          <a:cs typeface="Times New Roman"/>
                        </a:rPr>
                        <a:t>Text/String</a:t>
                      </a:r>
                      <a:endParaRPr lang="en-US" sz="1400" dirty="0">
                        <a:latin typeface="Calibri"/>
                        <a:ea typeface="Calibri"/>
                        <a:cs typeface="Times New Roman"/>
                      </a:endParaRPr>
                    </a:p>
                  </a:txBody>
                  <a:tcPr marL="68580" marR="68580" marT="0" marB="0"/>
                </a:tc>
              </a:tr>
            </a:tbl>
          </a:graphicData>
        </a:graphic>
      </p:graphicFrame>
      <p:pic>
        <p:nvPicPr>
          <p:cNvPr id="6" name="Picture 5" descr="outputresult.PNG"/>
          <p:cNvPicPr>
            <a:picLocks noChangeAspect="1"/>
          </p:cNvPicPr>
          <p:nvPr/>
        </p:nvPicPr>
        <p:blipFill>
          <a:blip r:embed="rId2"/>
          <a:stretch>
            <a:fillRect/>
          </a:stretch>
        </p:blipFill>
        <p:spPr>
          <a:xfrm>
            <a:off x="0" y="4114800"/>
            <a:ext cx="9144000" cy="1801351"/>
          </a:xfrm>
          <a:prstGeom prst="rect">
            <a:avLst/>
          </a:prstGeom>
        </p:spPr>
      </p:pic>
    </p:spTree>
  </p:cSld>
  <p:clrMapOvr>
    <a:masterClrMapping/>
  </p:clrMapOvr>
  <p:transition>
    <p:pull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TotalTime>
  <Words>1547</Words>
  <Application>Microsoft Office PowerPoint</Application>
  <PresentationFormat>On-screen Show (4:3)</PresentationFormat>
  <Paragraphs>135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Oriel</vt:lpstr>
      <vt:lpstr>AUTOMATIC FEEDBACK GENERATOR FOR STUDENT ANSWERS                                 GUIDE: Mr.ramesh dadi</vt:lpstr>
      <vt:lpstr>CONTENTS</vt:lpstr>
      <vt:lpstr>ABSTRACT</vt:lpstr>
      <vt:lpstr>INTRODUCTION</vt:lpstr>
      <vt:lpstr>.</vt:lpstr>
      <vt:lpstr>PROBLEM STATEMENT</vt:lpstr>
      <vt:lpstr>EXISTED SYSTEM</vt:lpstr>
      <vt:lpstr>PROPOSED SYSTEM</vt:lpstr>
      <vt:lpstr>DATASET </vt:lpstr>
      <vt:lpstr>MODEL </vt:lpstr>
      <vt:lpstr>MODEL ARCHITECTURE</vt:lpstr>
      <vt:lpstr>RESULT ANALYSIS</vt:lpstr>
      <vt:lpstr>Table : ROUGE Score values  .</vt:lpstr>
      <vt:lpstr>BLEU Scores</vt:lpstr>
      <vt:lpstr>CONCLUSION</vt:lpstr>
      <vt:lpstr>FUTURE SCOPE</vt:lpstr>
      <vt:lpstr>REFERENCES</vt:lpstr>
      <vt:lpst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FEEDBACK GENERATOR FOR STUDENT ANSWERS                                 GUIDE: Mr.ramesh dadi</dc:title>
  <dc:creator>dell</dc:creator>
  <cp:lastModifiedBy>dell</cp:lastModifiedBy>
  <cp:revision>13</cp:revision>
  <dcterms:created xsi:type="dcterms:W3CDTF">2023-12-03T08:29:36Z</dcterms:created>
  <dcterms:modified xsi:type="dcterms:W3CDTF">2024-04-26T09:52:32Z</dcterms:modified>
</cp:coreProperties>
</file>