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e4d6411f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e4d6411f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e4d6411f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e4d6411f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4d6411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4d6411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e4d6411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e4d6411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e4d6411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e4d6411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e4d6411f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e4d6411f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e4d6411f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e4d6411f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e4d6411f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e4d6411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e4d6411f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e4d6411f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e4d6411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e4d6411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08200" y="1515075"/>
            <a:ext cx="8520600" cy="2286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000"/>
              <a:t>     </a:t>
            </a:r>
            <a:r>
              <a:rPr lang="en" sz="2555"/>
              <a:t>          FINAL MAJOR PROJECT EXTERNAL EVALUATION </a:t>
            </a:r>
            <a:endParaRPr sz="2555"/>
          </a:p>
          <a:p>
            <a:pPr indent="0" lvl="0" marL="0" rtl="0" algn="l">
              <a:spcBef>
                <a:spcPts val="0"/>
              </a:spcBef>
              <a:spcAft>
                <a:spcPts val="0"/>
              </a:spcAft>
              <a:buNone/>
            </a:pPr>
            <a:r>
              <a:t/>
            </a:r>
            <a:endParaRPr sz="2555"/>
          </a:p>
          <a:p>
            <a:pPr indent="0" lvl="0" marL="0" rtl="0" algn="l">
              <a:spcBef>
                <a:spcPts val="0"/>
              </a:spcBef>
              <a:spcAft>
                <a:spcPts val="0"/>
              </a:spcAft>
              <a:buNone/>
            </a:pPr>
            <a:r>
              <a:rPr b="1" lang="en" sz="2300"/>
              <a:t>    </a:t>
            </a:r>
            <a:r>
              <a:rPr b="1" lang="en" sz="2300">
                <a:latin typeface="Times New Roman"/>
                <a:ea typeface="Times New Roman"/>
                <a:cs typeface="Times New Roman"/>
                <a:sym typeface="Times New Roman"/>
              </a:rPr>
              <a:t>      </a:t>
            </a:r>
            <a:r>
              <a:rPr b="1" lang="en" sz="2300">
                <a:latin typeface="Times New Roman"/>
                <a:ea typeface="Times New Roman"/>
                <a:cs typeface="Times New Roman"/>
                <a:sym typeface="Times New Roman"/>
              </a:rPr>
              <a:t>Indoor Air Quality Determination and Purification Using  IOT</a:t>
            </a:r>
            <a:endParaRPr b="1" sz="2300">
              <a:latin typeface="Times New Roman"/>
              <a:ea typeface="Times New Roman"/>
              <a:cs typeface="Times New Roman"/>
              <a:sym typeface="Times New Roman"/>
            </a:endParaRPr>
          </a:p>
          <a:p>
            <a:pPr indent="0" lvl="0" marL="0" rtl="0" algn="l">
              <a:spcBef>
                <a:spcPts val="0"/>
              </a:spcBef>
              <a:spcAft>
                <a:spcPts val="0"/>
              </a:spcAft>
              <a:buNone/>
            </a:pPr>
            <a:r>
              <a:rPr lang="en" sz="2000"/>
              <a:t>                </a:t>
            </a:r>
            <a:endParaRPr sz="2000"/>
          </a:p>
          <a:p>
            <a:pPr indent="0" lvl="0" marL="0" rtl="0" algn="l">
              <a:spcBef>
                <a:spcPts val="0"/>
              </a:spcBef>
              <a:spcAft>
                <a:spcPts val="0"/>
              </a:spcAft>
              <a:buNone/>
            </a:pPr>
            <a:r>
              <a:rPr lang="en" sz="2000"/>
              <a:t>   </a:t>
            </a:r>
            <a:endParaRPr sz="1888">
              <a:latin typeface="Times New Roman"/>
              <a:ea typeface="Times New Roman"/>
              <a:cs typeface="Times New Roman"/>
              <a:sym typeface="Times New Roman"/>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  </a:t>
            </a:r>
            <a:endParaRPr sz="2000"/>
          </a:p>
        </p:txBody>
      </p:sp>
      <p:sp>
        <p:nvSpPr>
          <p:cNvPr id="86" name="Google Shape;86;p13"/>
          <p:cNvSpPr txBox="1"/>
          <p:nvPr>
            <p:ph idx="1" type="subTitle"/>
          </p:nvPr>
        </p:nvSpPr>
        <p:spPr>
          <a:xfrm>
            <a:off x="249600" y="3357250"/>
            <a:ext cx="8520600" cy="102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latin typeface="Times New Roman"/>
                <a:ea typeface="Times New Roman"/>
                <a:cs typeface="Times New Roman"/>
                <a:sym typeface="Times New Roman"/>
              </a:rPr>
              <a:t> PRESENTED BY:  </a:t>
            </a:r>
            <a:endParaRPr b="1"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VINEET VATS</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ABHIJEET SINGH</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 SIDHANTH SUMAN</a:t>
            </a:r>
            <a:endParaRPr sz="2100">
              <a:latin typeface="Times New Roman"/>
              <a:ea typeface="Times New Roman"/>
              <a:cs typeface="Times New Roman"/>
              <a:sym typeface="Times New Roman"/>
            </a:endParaRPr>
          </a:p>
        </p:txBody>
      </p:sp>
      <p:pic>
        <p:nvPicPr>
          <p:cNvPr id="87" name="Google Shape;87;p13"/>
          <p:cNvPicPr preferRelativeResize="0"/>
          <p:nvPr/>
        </p:nvPicPr>
        <p:blipFill>
          <a:blip r:embed="rId3">
            <a:alphaModFix/>
          </a:blip>
          <a:stretch>
            <a:fillRect/>
          </a:stretch>
        </p:blipFill>
        <p:spPr>
          <a:xfrm>
            <a:off x="2735700" y="238150"/>
            <a:ext cx="3816050" cy="83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CONCLUSION</a:t>
            </a:r>
            <a:endParaRPr/>
          </a:p>
        </p:txBody>
      </p:sp>
      <p:sp>
        <p:nvSpPr>
          <p:cNvPr id="147" name="Google Shape;147;p22"/>
          <p:cNvSpPr txBox="1"/>
          <p:nvPr>
            <p:ph idx="1" type="body"/>
          </p:nvPr>
        </p:nvSpPr>
        <p:spPr>
          <a:xfrm>
            <a:off x="1117500" y="1142550"/>
            <a:ext cx="7030500" cy="3202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500">
                <a:latin typeface="Times New Roman"/>
                <a:ea typeface="Times New Roman"/>
                <a:cs typeface="Times New Roman"/>
                <a:sym typeface="Times New Roman"/>
              </a:rPr>
              <a:t>The IoT-based air quality monitoring and low-cost air filter system prototype improved indoor air quality and cost-effective. The DHT11 sensor, ESP8266 WiFi module, Arduino microcontroller, MQ135 and MQ6 gas sensors, and ThingSpeak platform provided real-time air quality data and enabled prompt air pollution mitigation.</a:t>
            </a:r>
            <a:endParaRPr sz="2500">
              <a:latin typeface="Times New Roman"/>
              <a:ea typeface="Times New Roman"/>
              <a:cs typeface="Times New Roman"/>
              <a:sym typeface="Times New Roman"/>
            </a:endParaRPr>
          </a:p>
          <a:p>
            <a:pPr indent="0" lvl="0" marL="0" rtl="0" algn="l">
              <a:spcBef>
                <a:spcPts val="1200"/>
              </a:spcBef>
              <a:spcAft>
                <a:spcPts val="0"/>
              </a:spcAft>
              <a:buNone/>
            </a:pPr>
            <a:r>
              <a:rPr lang="en" sz="2500">
                <a:latin typeface="Times New Roman"/>
                <a:ea typeface="Times New Roman"/>
                <a:cs typeface="Times New Roman"/>
                <a:sym typeface="Times New Roman"/>
              </a:rPr>
              <a:t>The system's accuracy, reliability, and usability were confirmed through indoor testing. The sensors measured temperature, humidity, and pollutant concentrations accurately, and ThingSpeak real-time data presentation let users monitor air quality. The estimated AQI values indicated air quality, enabling users to detect health hazards and take action</a:t>
            </a:r>
            <a:r>
              <a:rPr b="1" lang="en" sz="2500" u="sng">
                <a:latin typeface="Times New Roman"/>
                <a:ea typeface="Times New Roman"/>
                <a:cs typeface="Times New Roman"/>
                <a:sym typeface="Times New Roman"/>
              </a:rPr>
              <a:t>(PURIFICATION)</a:t>
            </a:r>
            <a:r>
              <a:rPr lang="en" sz="2500">
                <a:latin typeface="Times New Roman"/>
                <a:ea typeface="Times New Roman"/>
                <a:cs typeface="Times New Roman"/>
                <a:sym typeface="Times New Roman"/>
              </a:rPr>
              <a:t>.</a:t>
            </a:r>
            <a:endParaRPr sz="2500">
              <a:latin typeface="Times New Roman"/>
              <a:ea typeface="Times New Roman"/>
              <a:cs typeface="Times New Roman"/>
              <a:sym typeface="Times New Roman"/>
            </a:endParaRPr>
          </a:p>
          <a:p>
            <a:pPr indent="0" lvl="0" marL="0" rtl="0" algn="l">
              <a:spcBef>
                <a:spcPts val="1200"/>
              </a:spcBef>
              <a:spcAft>
                <a:spcPts val="0"/>
              </a:spcAft>
              <a:buClr>
                <a:schemeClr val="dk1"/>
              </a:buClr>
              <a:buSzPct val="44000"/>
              <a:buFont typeface="Arial"/>
              <a:buNone/>
            </a:pPr>
            <a:r>
              <a:rPr lang="en" sz="2500">
                <a:latin typeface="Times New Roman"/>
                <a:ea typeface="Times New Roman"/>
                <a:cs typeface="Times New Roman"/>
                <a:sym typeface="Times New Roman"/>
              </a:rPr>
              <a:t>Finally, the IoT-based air quality monitoring and low-cost air filter technology may help solve indoor air pollution. Its price and efficiency make it appropriate for broad use in homes, workplaces, and public venues. The technology improves human and environmental health and quality of life by delivering real-time air quality data and an economical air purification solution.</a:t>
            </a:r>
            <a:endParaRPr sz="2500">
              <a:latin typeface="Times New Roman"/>
              <a:ea typeface="Times New Roman"/>
              <a:cs typeface="Times New Roman"/>
              <a:sym typeface="Times New Roman"/>
            </a:endParaRPr>
          </a:p>
          <a:p>
            <a:pPr indent="0" lvl="0" marL="0" rtl="0" algn="l">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311700" y="86700"/>
            <a:ext cx="8520600" cy="46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      </a:t>
            </a:r>
            <a:endParaRPr sz="4300">
              <a:latin typeface="Times New Roman"/>
              <a:ea typeface="Times New Roman"/>
              <a:cs typeface="Times New Roman"/>
              <a:sym typeface="Times New Roman"/>
            </a:endParaRPr>
          </a:p>
          <a:p>
            <a:pPr indent="0" lvl="0" marL="0" rtl="0" algn="l">
              <a:spcBef>
                <a:spcPts val="1200"/>
              </a:spcBef>
              <a:spcAft>
                <a:spcPts val="0"/>
              </a:spcAft>
              <a:buNone/>
            </a:pPr>
            <a:r>
              <a:rPr lang="en" sz="4300">
                <a:latin typeface="Times New Roman"/>
                <a:ea typeface="Times New Roman"/>
                <a:cs typeface="Times New Roman"/>
                <a:sym typeface="Times New Roman"/>
              </a:rPr>
              <a:t>                 </a:t>
            </a:r>
            <a:endParaRPr sz="4300">
              <a:latin typeface="Times New Roman"/>
              <a:ea typeface="Times New Roman"/>
              <a:cs typeface="Times New Roman"/>
              <a:sym typeface="Times New Roman"/>
            </a:endParaRPr>
          </a:p>
          <a:p>
            <a:pPr indent="0" lvl="0" marL="0" rtl="0" algn="l">
              <a:spcBef>
                <a:spcPts val="1200"/>
              </a:spcBef>
              <a:spcAft>
                <a:spcPts val="1200"/>
              </a:spcAft>
              <a:buNone/>
            </a:pPr>
            <a:r>
              <a:rPr lang="en" sz="4300">
                <a:latin typeface="Times New Roman"/>
                <a:ea typeface="Times New Roman"/>
                <a:cs typeface="Times New Roman"/>
                <a:sym typeface="Times New Roman"/>
              </a:rPr>
              <a:t>                   </a:t>
            </a:r>
            <a:r>
              <a:rPr lang="en" sz="4300">
                <a:latin typeface="Times New Roman"/>
                <a:ea typeface="Times New Roman"/>
                <a:cs typeface="Times New Roman"/>
                <a:sym typeface="Times New Roman"/>
              </a:rPr>
              <a:t>THANK YOU</a:t>
            </a:r>
            <a:endParaRPr sz="4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INTRODUCTION</a:t>
            </a:r>
            <a:endParaRPr/>
          </a:p>
        </p:txBody>
      </p:sp>
      <p:sp>
        <p:nvSpPr>
          <p:cNvPr id="93" name="Google Shape;93;p14"/>
          <p:cNvSpPr txBox="1"/>
          <p:nvPr>
            <p:ph idx="1" type="body"/>
          </p:nvPr>
        </p:nvSpPr>
        <p:spPr>
          <a:xfrm>
            <a:off x="1056750" y="1161750"/>
            <a:ext cx="7030500" cy="28200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research paper showcases a tool that has been developed to monitor the air quality in our surroundings. The paper covers the implementation, methodology, and related research on this tool.</a:t>
            </a:r>
            <a:endParaRPr sz="1400">
              <a:solidFill>
                <a:srgbClr val="202124"/>
              </a:solidFill>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methodology used in this research paper involves a systematic approach to developing the air quality monitoring tool. It includes defining the problem statement, identifying the requirements and constraints, designing the solution, implementing the solution, and testing and evaluating the tool's performance.</a:t>
            </a:r>
            <a:endParaRPr sz="1400">
              <a:solidFill>
                <a:srgbClr val="202124"/>
              </a:solidFill>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air quality monitoring will be carried out using ThingSpeak, which will enable users to access the data and take corrective measures to prevent air pollution. </a:t>
            </a:r>
            <a:endParaRPr sz="1400">
              <a:solidFill>
                <a:srgbClr val="202124"/>
              </a:solidFill>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The system will provide real-time air quality data on an LCD display (16*2) and a webpage, making it convenient for users to monitor the air quality without any hassle.</a:t>
            </a:r>
            <a:endParaRPr sz="1400">
              <a:solidFill>
                <a:srgbClr val="202124"/>
              </a:solidFill>
              <a:latin typeface="Times New Roman"/>
              <a:ea typeface="Times New Roman"/>
              <a:cs typeface="Times New Roman"/>
              <a:sym typeface="Times New Roman"/>
            </a:endParaRPr>
          </a:p>
          <a:p>
            <a:pPr indent="0" lvl="0" marL="0" rtl="0" algn="l">
              <a:spcBef>
                <a:spcPts val="1500"/>
              </a:spcBef>
              <a:spcAft>
                <a:spcPts val="0"/>
              </a:spcAft>
              <a:buNone/>
            </a:pPr>
            <a:r>
              <a:t/>
            </a:r>
            <a:endParaRPr sz="1400">
              <a:solidFill>
                <a:srgbClr val="D1D5DB"/>
              </a:solidFill>
              <a:highlight>
                <a:srgbClr val="444654"/>
              </a:highlight>
              <a:latin typeface="Times New Roman"/>
              <a:ea typeface="Times New Roman"/>
              <a:cs typeface="Times New Roman"/>
              <a:sym typeface="Times New Roman"/>
            </a:endParaRPr>
          </a:p>
          <a:p>
            <a:pPr indent="0" lvl="0" marL="0" rtl="0" algn="l">
              <a:spcBef>
                <a:spcPts val="1500"/>
              </a:spcBef>
              <a:spcAft>
                <a:spcPts val="1500"/>
              </a:spcAft>
              <a:buNone/>
            </a:pPr>
            <a:r>
              <a:t/>
            </a:r>
            <a:endParaRPr sz="1400">
              <a:solidFill>
                <a:srgbClr val="20212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OBJECTIVES OF THE TOOL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4"/>
                </a:solidFill>
                <a:latin typeface="Times New Roman"/>
                <a:ea typeface="Times New Roman"/>
                <a:cs typeface="Times New Roman"/>
                <a:sym typeface="Times New Roman"/>
              </a:rPr>
              <a:t>The objectives of the tool are as follows:</a:t>
            </a:r>
            <a:endParaRPr sz="1400">
              <a:solidFill>
                <a:srgbClr val="202124"/>
              </a:solidFill>
              <a:latin typeface="Times New Roman"/>
              <a:ea typeface="Times New Roman"/>
              <a:cs typeface="Times New Roman"/>
              <a:sym typeface="Times New Roman"/>
            </a:endParaRPr>
          </a:p>
          <a:p>
            <a:pPr indent="-317500" lvl="0" marL="457200" rtl="0" algn="l">
              <a:spcBef>
                <a:spcPts val="120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Determination of harmful gases in vicinity of tool Like ammonia, sulfur dioxide, and carbon dioxide</a:t>
            </a:r>
            <a:endParaRPr sz="1400">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D</a:t>
            </a:r>
            <a:r>
              <a:rPr lang="en" sz="1400">
                <a:solidFill>
                  <a:srgbClr val="202124"/>
                </a:solidFill>
                <a:latin typeface="Times New Roman"/>
                <a:ea typeface="Times New Roman"/>
                <a:cs typeface="Times New Roman"/>
                <a:sym typeface="Times New Roman"/>
              </a:rPr>
              <a:t>etection of LPG, propane, and butane from gas leaks in homes or businesses.</a:t>
            </a:r>
            <a:endParaRPr sz="1400">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Measure the temperature and humidity of the surrounding environment</a:t>
            </a:r>
            <a:endParaRPr sz="1400">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Process All the data retrieved and avail the same to the user periodically</a:t>
            </a:r>
            <a:endParaRPr sz="1400">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sz="1400">
                <a:solidFill>
                  <a:srgbClr val="202124"/>
                </a:solidFill>
                <a:latin typeface="Times New Roman"/>
                <a:ea typeface="Times New Roman"/>
                <a:cs typeface="Times New Roman"/>
                <a:sym typeface="Times New Roman"/>
              </a:rPr>
              <a:t>Purification</a:t>
            </a:r>
            <a:r>
              <a:rPr lang="en" sz="1400">
                <a:solidFill>
                  <a:srgbClr val="202124"/>
                </a:solidFill>
                <a:latin typeface="Times New Roman"/>
                <a:ea typeface="Times New Roman"/>
                <a:cs typeface="Times New Roman"/>
                <a:sym typeface="Times New Roman"/>
              </a:rPr>
              <a:t> of the Polluted environment after being detected</a:t>
            </a:r>
            <a:endParaRPr sz="1400">
              <a:solidFill>
                <a:srgbClr val="202124"/>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IMPLEMENTATION</a:t>
            </a:r>
            <a:endParaRPr/>
          </a:p>
        </p:txBody>
      </p:sp>
      <p:sp>
        <p:nvSpPr>
          <p:cNvPr id="105" name="Google Shape;105;p16"/>
          <p:cNvSpPr txBox="1"/>
          <p:nvPr>
            <p:ph idx="1" type="body"/>
          </p:nvPr>
        </p:nvSpPr>
        <p:spPr>
          <a:xfrm>
            <a:off x="247925" y="11205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202124"/>
                </a:solidFill>
                <a:latin typeface="Times New Roman"/>
                <a:ea typeface="Times New Roman"/>
                <a:cs typeface="Times New Roman"/>
                <a:sym typeface="Times New Roman"/>
              </a:rPr>
              <a:t>The Internet of Things-based air quality monitoring and low-cost air filter system is meant to assess important air contaminants and present real-time data on air quality using an interface that is appealing to users.</a:t>
            </a:r>
            <a:endParaRPr sz="1400">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202124"/>
                </a:solidFill>
                <a:latin typeface="Times New Roman"/>
                <a:ea typeface="Times New Roman"/>
                <a:cs typeface="Times New Roman"/>
                <a:sym typeface="Times New Roman"/>
              </a:rPr>
              <a:t>The data is first displayed on the LCD screen and then sent to the Wi-Fi module. The Wi-Fi module transfers the measured data valve to the server via internet. The Wi-Fi module is configured to transfer measured data an application on a remote server called “</a:t>
            </a:r>
            <a:r>
              <a:rPr b="1" lang="en" sz="1400">
                <a:solidFill>
                  <a:srgbClr val="202124"/>
                </a:solidFill>
                <a:latin typeface="Times New Roman"/>
                <a:ea typeface="Times New Roman"/>
                <a:cs typeface="Times New Roman"/>
                <a:sym typeface="Times New Roman"/>
              </a:rPr>
              <a:t>Thing speak</a:t>
            </a:r>
            <a:r>
              <a:rPr lang="en" sz="1400">
                <a:solidFill>
                  <a:srgbClr val="202124"/>
                </a:solidFill>
                <a:latin typeface="Times New Roman"/>
                <a:ea typeface="Times New Roman"/>
                <a:cs typeface="Times New Roman"/>
                <a:sym typeface="Times New Roman"/>
              </a:rPr>
              <a:t>”. </a:t>
            </a:r>
            <a:endParaRPr sz="1400">
              <a:solidFill>
                <a:srgbClr val="202124"/>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202124"/>
                </a:solidFill>
                <a:latin typeface="Times New Roman"/>
                <a:ea typeface="Times New Roman"/>
                <a:cs typeface="Times New Roman"/>
                <a:sym typeface="Times New Roman"/>
              </a:rPr>
              <a:t>The online application provides global access to measured data via any device that has internet connection capabilities. Data collected from the sensor was converted into a string and used to update the information sent to the remote server.</a:t>
            </a:r>
            <a:endParaRPr sz="1400">
              <a:solidFill>
                <a:srgbClr val="202124"/>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02124"/>
                </a:solidFill>
                <a:latin typeface="Times New Roman"/>
                <a:ea typeface="Times New Roman"/>
                <a:cs typeface="Times New Roman"/>
                <a:sym typeface="Times New Roman"/>
              </a:rPr>
              <a:t>Users of the ThingSpeak platform may be informed when the air quality reaches levels that are harmful via the use of warnings and notifications that can be set up on the platform.</a:t>
            </a:r>
            <a:endParaRPr sz="1400">
              <a:solidFill>
                <a:srgbClr val="202124"/>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0" l="7918" r="0" t="0"/>
          <a:stretch/>
        </p:blipFill>
        <p:spPr>
          <a:xfrm>
            <a:off x="1030500" y="646500"/>
            <a:ext cx="6654925" cy="3934850"/>
          </a:xfrm>
          <a:prstGeom prst="rect">
            <a:avLst/>
          </a:prstGeom>
          <a:noFill/>
          <a:ln cap="flat" cmpd="sng" w="28575">
            <a:solidFill>
              <a:srgbClr val="2A3990"/>
            </a:solidFill>
            <a:prstDash val="solid"/>
            <a:round/>
            <a:headEnd len="sm" w="sm" type="none"/>
            <a:tailEnd len="sm" w="sm" type="none"/>
          </a:ln>
        </p:spPr>
      </p:pic>
      <p:sp>
        <p:nvSpPr>
          <p:cNvPr id="111" name="Google Shape;111;p17"/>
          <p:cNvSpPr txBox="1"/>
          <p:nvPr/>
        </p:nvSpPr>
        <p:spPr>
          <a:xfrm>
            <a:off x="2790850" y="0"/>
            <a:ext cx="382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  FLOWCHART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86837" y="231800"/>
            <a:ext cx="8570326" cy="3609425"/>
          </a:xfrm>
          <a:prstGeom prst="rect">
            <a:avLst/>
          </a:prstGeom>
          <a:noFill/>
          <a:ln cap="flat" cmpd="sng" w="28575">
            <a:solidFill>
              <a:srgbClr val="2A3990"/>
            </a:solidFill>
            <a:prstDash val="solid"/>
            <a:round/>
            <a:headEnd len="sm" w="sm" type="none"/>
            <a:tailEnd len="sm" w="sm" type="none"/>
          </a:ln>
        </p:spPr>
      </p:pic>
      <p:sp>
        <p:nvSpPr>
          <p:cNvPr id="117" name="Google Shape;117;p18"/>
          <p:cNvSpPr txBox="1"/>
          <p:nvPr/>
        </p:nvSpPr>
        <p:spPr>
          <a:xfrm>
            <a:off x="2919600" y="4070150"/>
            <a:ext cx="30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Maven Pro"/>
                <a:ea typeface="Maven Pro"/>
                <a:cs typeface="Maven Pro"/>
                <a:sym typeface="Maven Pro"/>
              </a:rPr>
              <a:t>      </a:t>
            </a:r>
            <a:r>
              <a:rPr b="1" lang="en" sz="1700">
                <a:solidFill>
                  <a:schemeClr val="dk2"/>
                </a:solidFill>
                <a:latin typeface="Maven Pro"/>
                <a:ea typeface="Maven Pro"/>
                <a:cs typeface="Maven Pro"/>
                <a:sym typeface="Maven Pro"/>
              </a:rPr>
              <a:t>I</a:t>
            </a:r>
            <a:r>
              <a:rPr b="1" lang="en" sz="1700">
                <a:solidFill>
                  <a:schemeClr val="dk2"/>
                </a:solidFill>
                <a:latin typeface="Maven Pro"/>
                <a:ea typeface="Maven Pro"/>
                <a:cs typeface="Maven Pro"/>
                <a:sym typeface="Maven Pro"/>
              </a:rPr>
              <a:t>MPLEMENTATION</a:t>
            </a:r>
            <a:endParaRPr sz="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Overview Of The Tool</a:t>
            </a:r>
            <a:endParaRPr/>
          </a:p>
        </p:txBody>
      </p:sp>
      <p:pic>
        <p:nvPicPr>
          <p:cNvPr id="123" name="Google Shape;123;p19"/>
          <p:cNvPicPr preferRelativeResize="0"/>
          <p:nvPr/>
        </p:nvPicPr>
        <p:blipFill>
          <a:blip r:embed="rId3">
            <a:alphaModFix/>
          </a:blip>
          <a:stretch>
            <a:fillRect/>
          </a:stretch>
        </p:blipFill>
        <p:spPr>
          <a:xfrm>
            <a:off x="2903425" y="1265000"/>
            <a:ext cx="2576499" cy="2754600"/>
          </a:xfrm>
          <a:prstGeom prst="rect">
            <a:avLst/>
          </a:prstGeom>
          <a:noFill/>
          <a:ln>
            <a:noFill/>
          </a:ln>
        </p:spPr>
      </p:pic>
      <p:pic>
        <p:nvPicPr>
          <p:cNvPr id="124" name="Google Shape;124;p19"/>
          <p:cNvPicPr preferRelativeResize="0"/>
          <p:nvPr/>
        </p:nvPicPr>
        <p:blipFill rotWithShape="1">
          <a:blip r:embed="rId4">
            <a:alphaModFix/>
          </a:blip>
          <a:srcRect b="2999" l="0" r="6226" t="36150"/>
          <a:stretch/>
        </p:blipFill>
        <p:spPr>
          <a:xfrm>
            <a:off x="437250" y="1265000"/>
            <a:ext cx="1908726" cy="1955376"/>
          </a:xfrm>
          <a:prstGeom prst="rect">
            <a:avLst/>
          </a:prstGeom>
          <a:noFill/>
          <a:ln cap="flat" cmpd="sng" w="9525">
            <a:solidFill>
              <a:schemeClr val="dk1"/>
            </a:solidFill>
            <a:prstDash val="solid"/>
            <a:round/>
            <a:headEnd len="sm" w="sm" type="none"/>
            <a:tailEnd len="sm" w="sm" type="none"/>
          </a:ln>
        </p:spPr>
      </p:pic>
      <p:pic>
        <p:nvPicPr>
          <p:cNvPr id="125" name="Google Shape;125;p19"/>
          <p:cNvPicPr preferRelativeResize="0"/>
          <p:nvPr/>
        </p:nvPicPr>
        <p:blipFill rotWithShape="1">
          <a:blip r:embed="rId5">
            <a:alphaModFix/>
          </a:blip>
          <a:srcRect b="-26280" l="-23887" r="-22034" t="-19237"/>
          <a:stretch/>
        </p:blipFill>
        <p:spPr>
          <a:xfrm rot="-5400000">
            <a:off x="5636986" y="552138"/>
            <a:ext cx="3035376" cy="3754648"/>
          </a:xfrm>
          <a:prstGeom prst="rect">
            <a:avLst/>
          </a:prstGeom>
          <a:noFill/>
          <a:ln>
            <a:noFill/>
          </a:ln>
        </p:spPr>
      </p:pic>
      <p:sp>
        <p:nvSpPr>
          <p:cNvPr id="126" name="Google Shape;126;p19"/>
          <p:cNvSpPr txBox="1"/>
          <p:nvPr/>
        </p:nvSpPr>
        <p:spPr>
          <a:xfrm>
            <a:off x="6002900" y="3446625"/>
            <a:ext cx="200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274E13"/>
                </a:solidFill>
              </a:rPr>
              <a:t>  </a:t>
            </a:r>
            <a:r>
              <a:rPr b="1" i="1" lang="en">
                <a:solidFill>
                  <a:srgbClr val="274E13"/>
                </a:solidFill>
              </a:rPr>
              <a:t>LCD DISPLAY(16*2)</a:t>
            </a:r>
            <a:endParaRPr b="1" i="1">
              <a:solidFill>
                <a:srgbClr val="274E13"/>
              </a:solidFill>
            </a:endParaRPr>
          </a:p>
        </p:txBody>
      </p:sp>
      <p:sp>
        <p:nvSpPr>
          <p:cNvPr id="127" name="Google Shape;127;p19"/>
          <p:cNvSpPr txBox="1"/>
          <p:nvPr/>
        </p:nvSpPr>
        <p:spPr>
          <a:xfrm>
            <a:off x="6132125" y="3803750"/>
            <a:ext cx="28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8" name="Google Shape;128;p19"/>
          <p:cNvSpPr txBox="1"/>
          <p:nvPr/>
        </p:nvSpPr>
        <p:spPr>
          <a:xfrm>
            <a:off x="2806525" y="4019600"/>
            <a:ext cx="26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274E13"/>
                </a:solidFill>
              </a:rPr>
              <a:t>    </a:t>
            </a:r>
            <a:r>
              <a:rPr b="1" i="1" lang="en">
                <a:solidFill>
                  <a:srgbClr val="274E13"/>
                </a:solidFill>
              </a:rPr>
              <a:t>PROJECT PROTOTYPE</a:t>
            </a:r>
            <a:endParaRPr b="1" i="1">
              <a:solidFill>
                <a:srgbClr val="274E13"/>
              </a:solidFill>
            </a:endParaRPr>
          </a:p>
        </p:txBody>
      </p:sp>
      <p:sp>
        <p:nvSpPr>
          <p:cNvPr id="129" name="Google Shape;129;p19"/>
          <p:cNvSpPr txBox="1"/>
          <p:nvPr/>
        </p:nvSpPr>
        <p:spPr>
          <a:xfrm>
            <a:off x="394175" y="3403550"/>
            <a:ext cx="190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rgbClr val="202124"/>
                </a:solidFill>
              </a:rPr>
              <a:t>FILTRATION</a:t>
            </a:r>
            <a:endParaRPr b="1" i="1">
              <a:solidFill>
                <a:srgbClr val="20212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86550"/>
            <a:ext cx="6966300" cy="49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RESULT</a:t>
            </a:r>
            <a:endParaRPr/>
          </a:p>
        </p:txBody>
      </p:sp>
      <p:pic>
        <p:nvPicPr>
          <p:cNvPr id="135" name="Google Shape;135;p20"/>
          <p:cNvPicPr preferRelativeResize="0"/>
          <p:nvPr/>
        </p:nvPicPr>
        <p:blipFill>
          <a:blip r:embed="rId3">
            <a:alphaModFix/>
          </a:blip>
          <a:stretch>
            <a:fillRect/>
          </a:stretch>
        </p:blipFill>
        <p:spPr>
          <a:xfrm>
            <a:off x="365300" y="586050"/>
            <a:ext cx="5827225" cy="39434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FUTURE SCOPE </a:t>
            </a:r>
            <a:endParaRPr>
              <a:latin typeface="Times New Roman"/>
              <a:ea typeface="Times New Roman"/>
              <a:cs typeface="Times New Roman"/>
              <a:sym typeface="Times New Roman"/>
            </a:endParaRPr>
          </a:p>
        </p:txBody>
      </p:sp>
      <p:sp>
        <p:nvSpPr>
          <p:cNvPr id="141" name="Google Shape;141;p21"/>
          <p:cNvSpPr txBox="1"/>
          <p:nvPr>
            <p:ph idx="1" type="body"/>
          </p:nvPr>
        </p:nvSpPr>
        <p:spPr>
          <a:xfrm>
            <a:off x="623025" y="1101150"/>
            <a:ext cx="7741200" cy="347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air quality monitoring tool could be used in schools and universities to educate students on air pollution and its effects on health and the environment.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tool could be integrated with mobile applications, allowing users to access real-time air quality data on their smartphones and receive alerts and recommendations based on their location.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system could be expanded to include a network of sensors across a region or city, providing a more comprehensive understanding of air quality patterns and sources of pollution.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air quality monitoring tool could be integrated with smart home technology, allowing users to automate actions such as turning on air purifiers or adjusting Heating,Ventilation and Air Conditioning(HVAC) systems based on the real-time air quality data.</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The tool could be used to track and analyze trends in air quality over time, enabling governments and policymakers to make data-driven decisions and implement targeted interventions to improve air quality.</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