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h3P4jRrD7H13R2saABdFz9knOX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40422e3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40422e3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40422e39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40422e39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9"/>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9"/>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9"/>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9"/>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4" name="Google Shape;14;p29"/>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cxnSp>
        <p:nvCxnSpPr>
          <p:cNvPr id="58" name="Google Shape;58;p38"/>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9" name="Google Shape;59;p38"/>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60" name="Google Shape;60;p38"/>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1" name="Google Shape;61;p3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 name="Shape 62"/>
        <p:cNvGrpSpPr/>
        <p:nvPr/>
      </p:nvGrpSpPr>
      <p:grpSpPr>
        <a:xfrm>
          <a:off x="0" y="0"/>
          <a:ext cx="0" cy="0"/>
          <a:chOff x="0" y="0"/>
          <a:chExt cx="0" cy="0"/>
        </a:xfrm>
      </p:grpSpPr>
      <p:cxnSp>
        <p:nvCxnSpPr>
          <p:cNvPr id="63" name="Google Shape;63;p39"/>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4" name="Google Shape;64;p39"/>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5" name="Google Shape;65;p39"/>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6" name="Google Shape;66;p39"/>
          <p:cNvSpPr txBox="1"/>
          <p:nvPr>
            <p:ph idx="1" type="body"/>
          </p:nvPr>
        </p:nvSpPr>
        <p:spPr>
          <a:xfrm>
            <a:off x="853950" y="2919450"/>
            <a:ext cx="74361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7" name="Google Shape;67;p3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3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18" name="Shape 18"/>
        <p:cNvGrpSpPr/>
        <p:nvPr/>
      </p:nvGrpSpPr>
      <p:grpSpPr>
        <a:xfrm>
          <a:off x="0" y="0"/>
          <a:ext cx="0" cy="0"/>
          <a:chOff x="0" y="0"/>
          <a:chExt cx="0" cy="0"/>
        </a:xfrm>
      </p:grpSpPr>
      <p:cxnSp>
        <p:nvCxnSpPr>
          <p:cNvPr id="19" name="Google Shape;19;p31"/>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20" name="Google Shape;20;p31"/>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1" name="Google Shape;21;p3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 name="Shape 22"/>
        <p:cNvGrpSpPr/>
        <p:nvPr/>
      </p:nvGrpSpPr>
      <p:grpSpPr>
        <a:xfrm>
          <a:off x="0" y="0"/>
          <a:ext cx="0" cy="0"/>
          <a:chOff x="0" y="0"/>
          <a:chExt cx="0" cy="0"/>
        </a:xfrm>
      </p:grpSpPr>
      <p:sp>
        <p:nvSpPr>
          <p:cNvPr id="23" name="Google Shape;23;p32"/>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 name="Google Shape;24;p3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5" name="Google Shape;25;p32"/>
          <p:cNvSpPr txBox="1"/>
          <p:nvPr>
            <p:ph type="title"/>
          </p:nvPr>
        </p:nvSpPr>
        <p:spPr>
          <a:xfrm>
            <a:off x="265500" y="1397350"/>
            <a:ext cx="4045200" cy="131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sp>
        <p:nvSpPr>
          <p:cNvPr id="26" name="Google Shape;26;p32"/>
          <p:cNvSpPr txBox="1"/>
          <p:nvPr>
            <p:ph idx="1" type="subTitle"/>
          </p:nvPr>
        </p:nvSpPr>
        <p:spPr>
          <a:xfrm>
            <a:off x="265500" y="273537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7" name="Google Shape;27;p3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8" name="Google Shape;28;p3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cxnSp>
        <p:nvCxnSpPr>
          <p:cNvPr id="30" name="Google Shape;30;p33"/>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1" name="Google Shape;31;p33"/>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33"/>
          <p:cNvSpPr txBox="1"/>
          <p:nvPr>
            <p:ph idx="1" type="body"/>
          </p:nvPr>
        </p:nvSpPr>
        <p:spPr>
          <a:xfrm>
            <a:off x="319500" y="1846804"/>
            <a:ext cx="2808000" cy="2806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3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cxnSp>
        <p:nvCxnSpPr>
          <p:cNvPr id="35" name="Google Shape;35;p3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6" name="Google Shape;36;p3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7" name="Google Shape;37;p3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8" name="Google Shape;38;p34"/>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9" name="Google Shape;39;p34"/>
          <p:cNvSpPr txBox="1"/>
          <p:nvPr>
            <p:ph idx="1" type="body"/>
          </p:nvPr>
        </p:nvSpPr>
        <p:spPr>
          <a:xfrm>
            <a:off x="2400303"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0" name="Google Shape;40;p34"/>
          <p:cNvSpPr txBox="1"/>
          <p:nvPr>
            <p:ph idx="2" type="body"/>
          </p:nvPr>
        </p:nvSpPr>
        <p:spPr>
          <a:xfrm>
            <a:off x="5650572"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3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35"/>
          <p:cNvSpPr txBox="1"/>
          <p:nvPr>
            <p:ph type="title"/>
          </p:nvPr>
        </p:nvSpPr>
        <p:spPr>
          <a:xfrm>
            <a:off x="303300" y="411575"/>
            <a:ext cx="8520600" cy="63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4" name="Google Shape;44;p3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cxnSp>
        <p:nvCxnSpPr>
          <p:cNvPr id="46" name="Google Shape;46;p36"/>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47" name="Google Shape;47;p36"/>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48" name="Google Shape;48;p36"/>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9" name="Google Shape;49;p3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0" name="Google Shape;50;p36"/>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1" name="Google Shape;51;p3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2" name="Shape 52"/>
        <p:cNvGrpSpPr/>
        <p:nvPr/>
      </p:nvGrpSpPr>
      <p:grpSpPr>
        <a:xfrm>
          <a:off x="0" y="0"/>
          <a:ext cx="0" cy="0"/>
          <a:chOff x="0" y="0"/>
          <a:chExt cx="0" cy="0"/>
        </a:xfrm>
      </p:grpSpPr>
      <p:cxnSp>
        <p:nvCxnSpPr>
          <p:cNvPr id="53" name="Google Shape;53;p37"/>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54" name="Google Shape;54;p37"/>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55" name="Google Shape;55;p37"/>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56" name="Google Shape;56;p3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28"/>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2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Home Automation System</a:t>
            </a:r>
            <a:endParaRPr/>
          </a:p>
        </p:txBody>
      </p:sp>
      <p:sp>
        <p:nvSpPr>
          <p:cNvPr id="73" name="Google Shape;73;p1"/>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p>
            <a:pPr indent="-450850" lvl="0" marL="457200" rtl="0" algn="l">
              <a:spcBef>
                <a:spcPts val="0"/>
              </a:spcBef>
              <a:spcAft>
                <a:spcPts val="0"/>
              </a:spcAft>
              <a:buSzPts val="1700"/>
              <a:buChar char="●"/>
            </a:pPr>
            <a:r>
              <a:rPr lang="en" sz="1700"/>
              <a:t>Sidhant Kumar (20BCS2725)</a:t>
            </a:r>
            <a:endParaRPr sz="1700"/>
          </a:p>
          <a:p>
            <a:pPr indent="-450850" lvl="0" marL="457200" rtl="0" algn="l">
              <a:spcBef>
                <a:spcPts val="0"/>
              </a:spcBef>
              <a:spcAft>
                <a:spcPts val="0"/>
              </a:spcAft>
              <a:buSzPts val="1700"/>
              <a:buChar char="●"/>
            </a:pPr>
            <a:r>
              <a:rPr lang="en" sz="1700"/>
              <a:t>Divyanshu Rana (20BCS2718)</a:t>
            </a:r>
            <a:endParaRPr sz="1700"/>
          </a:p>
          <a:p>
            <a:pPr indent="-450850" lvl="0" marL="457200" rtl="0" algn="l">
              <a:spcBef>
                <a:spcPts val="0"/>
              </a:spcBef>
              <a:spcAft>
                <a:spcPts val="0"/>
              </a:spcAft>
              <a:buSzPts val="1700"/>
              <a:buChar char="●"/>
            </a:pPr>
            <a:r>
              <a:rPr lang="en" sz="1700"/>
              <a:t>Subham Chowdhury (20BCS2699)</a:t>
            </a:r>
            <a:endParaRPr sz="1700"/>
          </a:p>
          <a:p>
            <a:pPr indent="-450850" lvl="0" marL="457200" rtl="0" algn="l">
              <a:spcBef>
                <a:spcPts val="0"/>
              </a:spcBef>
              <a:spcAft>
                <a:spcPts val="0"/>
              </a:spcAft>
              <a:buSzPts val="1700"/>
              <a:buChar char="●"/>
            </a:pPr>
            <a:r>
              <a:rPr lang="en" sz="1700"/>
              <a:t>Deepak Kumar (20BCS2739)</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d40422e390_0_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9" name="Google Shape;79;gd40422e390_0_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times when we are doing something important or are just tired we always wished that someone could switch off the washing machine or turn on the light but we always end up getting things done by ourselves. So to solve these problems we have come up with this </a:t>
            </a:r>
            <a:r>
              <a:rPr lang="en"/>
              <a:t>project</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ph idx="4294967295" type="title"/>
          </p:nvPr>
        </p:nvSpPr>
        <p:spPr>
          <a:xfrm>
            <a:off x="535775" y="712150"/>
            <a:ext cx="5197200"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3000"/>
              <a:buNone/>
            </a:pPr>
            <a:r>
              <a:rPr lang="en" sz="3600">
                <a:solidFill>
                  <a:schemeClr val="dk1"/>
                </a:solidFill>
              </a:rPr>
              <a:t>Introduction</a:t>
            </a:r>
            <a:endParaRPr sz="2400"/>
          </a:p>
        </p:txBody>
      </p:sp>
      <p:sp>
        <p:nvSpPr>
          <p:cNvPr id="85" name="Google Shape;85;p2"/>
          <p:cNvSpPr txBox="1"/>
          <p:nvPr>
            <p:ph idx="4294967295" type="title"/>
          </p:nvPr>
        </p:nvSpPr>
        <p:spPr>
          <a:xfrm>
            <a:off x="535775" y="1480150"/>
            <a:ext cx="5197200" cy="306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800">
              <a:latin typeface="Lato"/>
              <a:ea typeface="Lato"/>
              <a:cs typeface="Lato"/>
              <a:sym typeface="Lato"/>
            </a:endParaRPr>
          </a:p>
          <a:p>
            <a:pPr indent="0" lvl="0" marL="12700" rtl="0" algn="l">
              <a:lnSpc>
                <a:spcPct val="99400"/>
              </a:lnSpc>
              <a:spcBef>
                <a:spcPts val="1600"/>
              </a:spcBef>
              <a:spcAft>
                <a:spcPts val="0"/>
              </a:spcAft>
              <a:buClr>
                <a:schemeClr val="dk2"/>
              </a:buClr>
              <a:buSzPts val="3000"/>
              <a:buFont typeface="Arial"/>
              <a:buNone/>
            </a:pPr>
            <a:r>
              <a:rPr b="0" lang="en" sz="1900">
                <a:latin typeface="Times New Roman"/>
                <a:ea typeface="Times New Roman"/>
                <a:cs typeface="Times New Roman"/>
                <a:sym typeface="Times New Roman"/>
              </a:rPr>
              <a:t>In this project we will be making “Home Automation System” by ESP32 using IFTTT and Adafruit as remote control for most of the electronics at home be it lights, washing machine, tv, doors,etc.</a:t>
            </a:r>
            <a:endParaRPr b="0" sz="17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9" name="Shape 89"/>
        <p:cNvGrpSpPr/>
        <p:nvPr/>
      </p:nvGrpSpPr>
      <p:grpSpPr>
        <a:xfrm>
          <a:off x="0" y="0"/>
          <a:ext cx="0" cy="0"/>
          <a:chOff x="0" y="0"/>
          <a:chExt cx="0" cy="0"/>
        </a:xfrm>
      </p:grpSpPr>
      <p:sp>
        <p:nvSpPr>
          <p:cNvPr id="90" name="Google Shape;90;p4"/>
          <p:cNvSpPr txBox="1"/>
          <p:nvPr>
            <p:ph type="title"/>
          </p:nvPr>
        </p:nvSpPr>
        <p:spPr>
          <a:xfrm>
            <a:off x="283099" y="712150"/>
            <a:ext cx="8622300" cy="3835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800"/>
              <a:buNone/>
            </a:pPr>
            <a:r>
              <a:rPr lang="en">
                <a:solidFill>
                  <a:schemeClr val="dk1"/>
                </a:solidFill>
              </a:rPr>
              <a:t>Features</a:t>
            </a:r>
            <a:endParaRPr>
              <a:solidFill>
                <a:schemeClr val="dk1"/>
              </a:solidFill>
            </a:endParaRPr>
          </a:p>
          <a:p>
            <a:pPr indent="0" lvl="0" marL="0" rtl="0" algn="l">
              <a:lnSpc>
                <a:spcPct val="100000"/>
              </a:lnSpc>
              <a:spcBef>
                <a:spcPts val="200"/>
              </a:spcBef>
              <a:spcAft>
                <a:spcPts val="0"/>
              </a:spcAft>
              <a:buNone/>
            </a:pPr>
            <a:r>
              <a:t/>
            </a:r>
            <a:endParaRPr b="0" sz="2200">
              <a:latin typeface="Times New Roman"/>
              <a:ea typeface="Times New Roman"/>
              <a:cs typeface="Times New Roman"/>
              <a:sym typeface="Times New Roman"/>
            </a:endParaRPr>
          </a:p>
          <a:p>
            <a:pPr indent="-203200" lvl="0" marL="203200" rtl="0" algn="l">
              <a:lnSpc>
                <a:spcPct val="100000"/>
              </a:lnSpc>
              <a:spcBef>
                <a:spcPts val="200"/>
              </a:spcBef>
              <a:spcAft>
                <a:spcPts val="0"/>
              </a:spcAft>
              <a:buSzPts val="2200"/>
              <a:buFont typeface="Times New Roman"/>
              <a:buChar char="∙"/>
            </a:pPr>
            <a:r>
              <a:rPr b="0" lang="en" sz="2200">
                <a:latin typeface="Times New Roman"/>
                <a:ea typeface="Times New Roman"/>
                <a:cs typeface="Times New Roman"/>
                <a:sym typeface="Times New Roman"/>
              </a:rPr>
              <a:t>Comfortable to use</a:t>
            </a:r>
            <a:endParaRPr b="0" sz="2200">
              <a:latin typeface="Times New Roman"/>
              <a:ea typeface="Times New Roman"/>
              <a:cs typeface="Times New Roman"/>
              <a:sym typeface="Times New Roman"/>
            </a:endParaRPr>
          </a:p>
          <a:p>
            <a:pPr indent="-203200" lvl="0" marL="203200" rtl="0" algn="l">
              <a:lnSpc>
                <a:spcPct val="100000"/>
              </a:lnSpc>
              <a:spcBef>
                <a:spcPts val="200"/>
              </a:spcBef>
              <a:spcAft>
                <a:spcPts val="0"/>
              </a:spcAft>
              <a:buSzPts val="2200"/>
              <a:buFont typeface="Times New Roman"/>
              <a:buChar char="∙"/>
            </a:pPr>
            <a:r>
              <a:rPr b="0" lang="en" sz="2200">
                <a:latin typeface="Times New Roman"/>
                <a:ea typeface="Times New Roman"/>
                <a:cs typeface="Times New Roman"/>
                <a:sym typeface="Times New Roman"/>
              </a:rPr>
              <a:t>User friendly </a:t>
            </a:r>
            <a:endParaRPr b="0" sz="2200">
              <a:latin typeface="Times New Roman"/>
              <a:ea typeface="Times New Roman"/>
              <a:cs typeface="Times New Roman"/>
              <a:sym typeface="Times New Roman"/>
            </a:endParaRPr>
          </a:p>
          <a:p>
            <a:pPr indent="-203200" lvl="0" marL="203200" rtl="0" algn="l">
              <a:lnSpc>
                <a:spcPct val="100000"/>
              </a:lnSpc>
              <a:spcBef>
                <a:spcPts val="200"/>
              </a:spcBef>
              <a:spcAft>
                <a:spcPts val="0"/>
              </a:spcAft>
              <a:buSzPts val="2200"/>
              <a:buFont typeface="Times New Roman"/>
              <a:buChar char="∙"/>
            </a:pPr>
            <a:r>
              <a:rPr b="0" lang="en" sz="2200">
                <a:latin typeface="Times New Roman"/>
                <a:ea typeface="Times New Roman"/>
                <a:cs typeface="Times New Roman"/>
                <a:sym typeface="Times New Roman"/>
              </a:rPr>
              <a:t>Cost Effective</a:t>
            </a:r>
            <a:endParaRPr b="0" sz="2200">
              <a:latin typeface="Times New Roman"/>
              <a:ea typeface="Times New Roman"/>
              <a:cs typeface="Times New Roman"/>
              <a:sym typeface="Times New Roman"/>
            </a:endParaRPr>
          </a:p>
          <a:p>
            <a:pPr indent="-203200" lvl="0" marL="203200" rtl="0" algn="l">
              <a:lnSpc>
                <a:spcPct val="100000"/>
              </a:lnSpc>
              <a:spcBef>
                <a:spcPts val="200"/>
              </a:spcBef>
              <a:spcAft>
                <a:spcPts val="0"/>
              </a:spcAft>
              <a:buSzPts val="2200"/>
              <a:buFont typeface="Times New Roman"/>
              <a:buChar char="∙"/>
            </a:pPr>
            <a:r>
              <a:rPr b="0" lang="en" sz="2200">
                <a:latin typeface="Times New Roman"/>
                <a:ea typeface="Times New Roman"/>
                <a:cs typeface="Times New Roman"/>
                <a:sym typeface="Times New Roman"/>
              </a:rPr>
              <a:t>Can be used remotely</a:t>
            </a:r>
            <a:endParaRPr b="0" sz="2200">
              <a:latin typeface="Times New Roman"/>
              <a:ea typeface="Times New Roman"/>
              <a:cs typeface="Times New Roman"/>
              <a:sym typeface="Times New Roman"/>
            </a:endParaRPr>
          </a:p>
          <a:p>
            <a:pPr indent="-203200" lvl="0" marL="203200" rtl="0" algn="l">
              <a:lnSpc>
                <a:spcPct val="100000"/>
              </a:lnSpc>
              <a:spcBef>
                <a:spcPts val="200"/>
              </a:spcBef>
              <a:spcAft>
                <a:spcPts val="0"/>
              </a:spcAft>
              <a:buSzPts val="2200"/>
              <a:buFont typeface="Times New Roman"/>
              <a:buChar char="∙"/>
            </a:pPr>
            <a:r>
              <a:rPr b="0" lang="en" sz="2200">
                <a:latin typeface="Times New Roman"/>
                <a:ea typeface="Times New Roman"/>
                <a:cs typeface="Times New Roman"/>
                <a:sym typeface="Times New Roman"/>
              </a:rPr>
              <a:t>Can be used from any room to control different things in the house.</a:t>
            </a:r>
            <a:endParaRPr b="0" sz="2200">
              <a:latin typeface="Times New Roman"/>
              <a:ea typeface="Times New Roman"/>
              <a:cs typeface="Times New Roman"/>
              <a:sym typeface="Times New Roman"/>
            </a:endParaRPr>
          </a:p>
          <a:p>
            <a:pPr indent="0" lvl="0" marL="0" rtl="0" algn="l">
              <a:lnSpc>
                <a:spcPct val="100000"/>
              </a:lnSpc>
              <a:spcBef>
                <a:spcPts val="200"/>
              </a:spcBef>
              <a:spcAft>
                <a:spcPts val="0"/>
              </a:spcAft>
              <a:buNone/>
            </a:pPr>
            <a:r>
              <a:t/>
            </a:r>
            <a:endParaRPr b="0" sz="2200">
              <a:latin typeface="Times New Roman"/>
              <a:ea typeface="Times New Roman"/>
              <a:cs typeface="Times New Roman"/>
              <a:sym typeface="Times New Roman"/>
            </a:endParaRPr>
          </a:p>
          <a:p>
            <a:pPr indent="0" lvl="0" marL="0" rtl="0" algn="l">
              <a:lnSpc>
                <a:spcPct val="100000"/>
              </a:lnSpc>
              <a:spcBef>
                <a:spcPts val="0"/>
              </a:spcBef>
              <a:spcAft>
                <a:spcPts val="1000"/>
              </a:spcAft>
              <a:buSzPts val="4800"/>
              <a:buNone/>
            </a:pPr>
            <a:r>
              <a:t/>
            </a:r>
            <a:endParaRPr sz="5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d40422e390_0_5"/>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Working</a:t>
            </a:r>
            <a:endParaRPr/>
          </a:p>
        </p:txBody>
      </p:sp>
      <p:sp>
        <p:nvSpPr>
          <p:cNvPr id="96" name="Google Shape;96;gd40422e390_0_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Working of our project has been given in the documentation which is attached with this presentation.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sp>
        <p:nvSpPr>
          <p:cNvPr id="101" name="Google Shape;101;p26"/>
          <p:cNvSpPr txBox="1"/>
          <p:nvPr>
            <p:ph type="title"/>
          </p:nvPr>
        </p:nvSpPr>
        <p:spPr>
          <a:xfrm>
            <a:off x="326250" y="2251950"/>
            <a:ext cx="8491500" cy="639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Open for 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5" name="Shape 105"/>
        <p:cNvGrpSpPr/>
        <p:nvPr/>
      </p:nvGrpSpPr>
      <p:grpSpPr>
        <a:xfrm>
          <a:off x="0" y="0"/>
          <a:ext cx="0" cy="0"/>
          <a:chOff x="0" y="0"/>
          <a:chExt cx="0" cy="0"/>
        </a:xfrm>
      </p:grpSpPr>
      <p:sp>
        <p:nvSpPr>
          <p:cNvPr id="106" name="Google Shape;106;p27"/>
          <p:cNvSpPr txBox="1"/>
          <p:nvPr>
            <p:ph type="title"/>
          </p:nvPr>
        </p:nvSpPr>
        <p:spPr>
          <a:xfrm>
            <a:off x="311700" y="2251950"/>
            <a:ext cx="8520600" cy="639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4800">
                <a:solidFill>
                  <a:schemeClr val="lt1"/>
                </a:solidFill>
              </a:rPr>
              <a:t>Thank You</a:t>
            </a:r>
            <a:endParaRPr sz="4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