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rchivo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chivoNarrow-regular.fntdata"/><Relationship Id="rId14" Type="http://schemas.openxmlformats.org/officeDocument/2006/relationships/slide" Target="slides/slide8.xml"/><Relationship Id="rId17" Type="http://schemas.openxmlformats.org/officeDocument/2006/relationships/font" Target="fonts/ArchivoNarrow-italic.fntdata"/><Relationship Id="rId16" Type="http://schemas.openxmlformats.org/officeDocument/2006/relationships/font" Target="fonts/ArchivoNarrow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ArchivoNarrow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678a1553c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2678a1553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678a1553c_0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2678a1553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678a1553c_0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2678a1553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678a1553c_0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2678a1553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678a1553c_0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2678a1553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678a1553c_0_4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2678a1553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678a1553c_0_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2678a1553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678a1553c_0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2678a1553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0" y="1415098"/>
            <a:ext cx="85206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/>
          <p:nvPr/>
        </p:nvSpPr>
        <p:spPr>
          <a:xfrm flipH="1">
            <a:off x="18" y="50475"/>
            <a:ext cx="9143982" cy="1065204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flipH="1">
            <a:off x="18" y="0"/>
            <a:ext cx="9143982" cy="106520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-11025" y="4439925"/>
            <a:ext cx="9155100" cy="7035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5" y="4439925"/>
            <a:ext cx="35721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09075" y="4439925"/>
            <a:ext cx="20307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067875" y="4439925"/>
            <a:ext cx="2984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3450" y="174125"/>
            <a:ext cx="2073508" cy="75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6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7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8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9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0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1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22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3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-11025" y="4760831"/>
            <a:ext cx="9155100" cy="382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343200" y="4823355"/>
            <a:ext cx="2457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4"/>
          <p:cNvSpPr/>
          <p:nvPr/>
        </p:nvSpPr>
        <p:spPr>
          <a:xfrm rot="10800000">
            <a:off x="6945800" y="131"/>
            <a:ext cx="2207100" cy="461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/>
          <p:nvPr/>
        </p:nvSpPr>
        <p:spPr>
          <a:xfrm rot="10800000">
            <a:off x="-2200" y="-19"/>
            <a:ext cx="9155100" cy="2736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6945800" y="186071"/>
            <a:ext cx="22071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b="0" i="0" sz="22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5165938" y="2881825"/>
            <a:ext cx="29253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40288" y="2881825"/>
            <a:ext cx="3327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783788" y="2816575"/>
            <a:ext cx="32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Text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5242213" y="2827450"/>
            <a:ext cx="2925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Sentiments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740288" y="3643825"/>
            <a:ext cx="3327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783788" y="3578575"/>
            <a:ext cx="32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X features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4778888" y="2881825"/>
            <a:ext cx="3327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822388" y="2816575"/>
            <a:ext cx="32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Sentiments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4778888" y="3643825"/>
            <a:ext cx="3327600" cy="46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4822388" y="3578575"/>
            <a:ext cx="32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Y Feature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2132188" y="1248850"/>
            <a:ext cx="4284600" cy="91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Part</a:t>
            </a:r>
            <a:endParaRPr/>
          </a:p>
        </p:txBody>
      </p:sp>
      <p:cxnSp>
        <p:nvCxnSpPr>
          <p:cNvPr id="167" name="Google Shape;167;p25"/>
          <p:cNvCxnSpPr>
            <a:stCxn id="166" idx="2"/>
            <a:endCxn id="158" idx="0"/>
          </p:cNvCxnSpPr>
          <p:nvPr/>
        </p:nvCxnSpPr>
        <p:spPr>
          <a:xfrm flipH="1">
            <a:off x="2403988" y="2162350"/>
            <a:ext cx="18705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5"/>
          <p:cNvCxnSpPr>
            <a:stCxn id="166" idx="2"/>
            <a:endCxn id="163" idx="0"/>
          </p:cNvCxnSpPr>
          <p:nvPr/>
        </p:nvCxnSpPr>
        <p:spPr>
          <a:xfrm>
            <a:off x="4274488" y="2162350"/>
            <a:ext cx="2168100" cy="6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5"/>
          <p:cNvCxnSpPr/>
          <p:nvPr/>
        </p:nvCxnSpPr>
        <p:spPr>
          <a:xfrm>
            <a:off x="6137888" y="3354475"/>
            <a:ext cx="0" cy="300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5"/>
          <p:cNvCxnSpPr/>
          <p:nvPr/>
        </p:nvCxnSpPr>
        <p:spPr>
          <a:xfrm>
            <a:off x="2099288" y="3354475"/>
            <a:ext cx="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6"/>
          <p:cNvCxnSpPr>
            <a:stCxn id="176" idx="2"/>
            <a:endCxn id="177" idx="0"/>
          </p:cNvCxnSpPr>
          <p:nvPr/>
        </p:nvCxnSpPr>
        <p:spPr>
          <a:xfrm>
            <a:off x="4572000" y="1288563"/>
            <a:ext cx="0" cy="18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6"/>
          <p:cNvSpPr/>
          <p:nvPr/>
        </p:nvSpPr>
        <p:spPr>
          <a:xfrm>
            <a:off x="3348600" y="973263"/>
            <a:ext cx="2446800" cy="315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FEATURE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548900" y="1718100"/>
            <a:ext cx="6046200" cy="34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+VE , -VE , NEUTRAL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1548900" y="2495663"/>
            <a:ext cx="6046200" cy="315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ONEHOT ENCODING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1548900" y="3105238"/>
            <a:ext cx="6046200" cy="10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+VE           - 1 0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-VE            - 0 1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NEUTRAL - 0 0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7"/>
          <p:cNvCxnSpPr>
            <a:stCxn id="185" idx="2"/>
            <a:endCxn id="186" idx="0"/>
          </p:cNvCxnSpPr>
          <p:nvPr/>
        </p:nvCxnSpPr>
        <p:spPr>
          <a:xfrm>
            <a:off x="4593807" y="788025"/>
            <a:ext cx="25200" cy="355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7"/>
          <p:cNvSpPr/>
          <p:nvPr/>
        </p:nvSpPr>
        <p:spPr>
          <a:xfrm>
            <a:off x="3463257" y="509325"/>
            <a:ext cx="2261100" cy="27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FEATURE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1825300" y="1032734"/>
            <a:ext cx="5587500" cy="30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1825300" y="1585033"/>
            <a:ext cx="5587500" cy="27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 THE TEXT DATA , PRE-PROCESSING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1825300" y="2123604"/>
            <a:ext cx="5587500" cy="42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ALL THE WORDS IN SENTENCES AND MERGE TO MAKE A CORPUS(AVOID REPETITION)</a:t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1825300" y="2796819"/>
            <a:ext cx="5587500" cy="27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WORDVECTORS USING WORD2VEC</a:t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1825300" y="3268069"/>
            <a:ext cx="5587500" cy="27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SENTENCE VECTOR BY AVERAGING WORDVECTOR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1825300" y="3806641"/>
            <a:ext cx="5587500" cy="27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VECTOR INTO 3 DIMENSION(NN NETWORK)</a:t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1825300" y="4345213"/>
            <a:ext cx="5587500" cy="27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SOFTMAX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8"/>
          <p:cNvCxnSpPr>
            <a:stCxn id="198" idx="2"/>
            <a:endCxn id="199" idx="0"/>
          </p:cNvCxnSpPr>
          <p:nvPr/>
        </p:nvCxnSpPr>
        <p:spPr>
          <a:xfrm>
            <a:off x="4544713" y="1088925"/>
            <a:ext cx="27300" cy="250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8"/>
          <p:cNvSpPr/>
          <p:nvPr/>
        </p:nvSpPr>
        <p:spPr>
          <a:xfrm>
            <a:off x="3321313" y="773625"/>
            <a:ext cx="2446800" cy="315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PHASE</a:t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8888" y="1741675"/>
            <a:ext cx="6046200" cy="34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X AND Y 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1548913" y="2600800"/>
            <a:ext cx="60462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INDEX OF Y HAVING 1 AND INCREASE THE PROBABILITY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X AT THE SAME INDEX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1548913" y="3591400"/>
            <a:ext cx="6046200" cy="793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IS INCREASED BY FINDING THE LOSS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BACKPROPOGATION TO REDUCE LOSS</a:t>
            </a:r>
            <a:br>
              <a:rPr lang="en"/>
            </a:br>
            <a:r>
              <a:rPr lang="en"/>
              <a:t>(TAKE REFERENCE OF WORD22VEC)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9"/>
          <p:cNvCxnSpPr>
            <a:stCxn id="207" idx="2"/>
            <a:endCxn id="208" idx="0"/>
          </p:cNvCxnSpPr>
          <p:nvPr/>
        </p:nvCxnSpPr>
        <p:spPr>
          <a:xfrm>
            <a:off x="4544713" y="1307100"/>
            <a:ext cx="27300" cy="23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3321313" y="991800"/>
            <a:ext cx="2446800" cy="315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PHASE</a:t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1548888" y="1731250"/>
            <a:ext cx="6046200" cy="34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 SENTIMENT TO THE MODEL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1548913" y="2285575"/>
            <a:ext cx="60462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3 DIMENSION VECTOR AFTER SOFTMAX</a:t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1548913" y="2971375"/>
            <a:ext cx="60462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INDEX HAVING HIGHER PROBABILITY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1548888" y="3688975"/>
            <a:ext cx="6046200" cy="40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IS THE OUTPUT GIVING SENTIMENT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776400" y="743300"/>
            <a:ext cx="6899400" cy="36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OPTIMIZING WORD2VEC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OPTIMIZING THE FULL MODEL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776400" y="743300"/>
            <a:ext cx="3642900" cy="6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WORD2VEC PARAMETERS TO BE OPTIMIZED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813200" y="1718400"/>
            <a:ext cx="3606000" cy="253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1.WEIGHT 1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2.WEIGHT 2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3.LEARING RATE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4.WINDOW SIZE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5.NO OF DIMENSION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6.NO OF NEURONS IN HIDDEN LAYER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776400" y="743300"/>
            <a:ext cx="3642900" cy="6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OPTIMIZING THE MODEL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813200" y="1534425"/>
            <a:ext cx="3606000" cy="27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CONVERTING Ndim TO 3dim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1.</a:t>
            </a:r>
            <a:r>
              <a:rPr lang="en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Ndim X 128dim (NEURAL NETWORK)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2.LAYER NORMALIZATION/ RELU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3.128dim X 64dim(NEURAL NETWORK)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5.LAYER NORMALIZATION / RELU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6.64dim X 3dim(NEURAL NETWORK)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4.ADDING DROPOUTS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5.</a:t>
            </a:r>
            <a:r>
              <a:rPr lang="en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NO OF NEURONS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6.NO OF EPOCHS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7.LEARNING RATE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 Narrow"/>
                <a:ea typeface="Archivo Narrow"/>
                <a:cs typeface="Archivo Narrow"/>
                <a:sym typeface="Archivo Narrow"/>
              </a:rPr>
              <a:t>8.</a:t>
            </a:r>
            <a:r>
              <a:rPr lang="en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BATCH SIZE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