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da98225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da98225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d8dbfb7a4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d8dbfb7a4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d8dbfb7a4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d8dbfb7a4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ddba3acd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ddba3acd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d8dbfb7a4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d8dbfb7a4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ddba3acd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ddba3acd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d8dbfb7a4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d8dbfb7a4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ddba3acd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ddba3acd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(Mirac):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Propagating through an embedding lookup layer in PyTorch and Tensorflow -- these platforms do not support such functionalities.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In CV, the input is static and one-time presented; whereas, in NLP, the input is sequential and highly-structured.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/>
              <a:t>Capturing compositionality in languages </a:t>
            </a:r>
            <a:r>
              <a:rPr lang="en"/>
              <a:t>is a challenging task.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Negations, context-dependent phrases, etc.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Saliency measures for text are not formally defined.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Some saliency measures in CV (e.g., input x gradient, smooth grad) cannot be immediately applied to text.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For example, how should you pick your baseline?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Would the baseline be a full sequence of zero vectors? Or should you randomly zero out the embedding vector of one word and leave the embedding vectors for other words untouched in a sentence?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d8dbfb7a4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d8dbfb7a4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ddba3acda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ddba3acda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da9822596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da9822596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dcd704f5_9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dcd704f5_9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dcd704f5_7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ddcd704f5_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da9822596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da9822596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de4258de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de4258de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ddba3acd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ddba3acd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d7a0e20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d7a0e20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ddba3acda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ddba3acd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d8dbfb7a4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d8dbfb7a4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5.png"/><Relationship Id="rId8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hyperlink" Target="https://github.com/albermax/innvestigat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tiny.cc/1teziz" TargetMode="External"/><Relationship Id="rId4" Type="http://schemas.openxmlformats.org/officeDocument/2006/relationships/hyperlink" Target="http://tiny.cc/cveziz" TargetMode="External"/><Relationship Id="rId5" Type="http://schemas.openxmlformats.org/officeDocument/2006/relationships/hyperlink" Target="http://tiny.cc/ibg0iz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tiny.cc/ara0iz" TargetMode="External"/><Relationship Id="rId4" Type="http://schemas.openxmlformats.org/officeDocument/2006/relationships/hyperlink" Target="http://tiny.cc/1na0iz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1683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Explaining Decisions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An IAP Practicum 2020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Vitali Petsuik, Julius Adebayo, Mirac Suzgun, Sebastian Gehrmann.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695275"/>
            <a:ext cx="8520600" cy="10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of noisy gradients.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465" y="1533075"/>
            <a:ext cx="6339060" cy="33829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>
            <p:ph type="title"/>
          </p:nvPr>
        </p:nvSpPr>
        <p:spPr>
          <a:xfrm>
            <a:off x="0" y="0"/>
            <a:ext cx="9144000" cy="8292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SmoothGrad</a:t>
            </a:r>
            <a:endParaRPr b="1"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695275"/>
            <a:ext cx="8520600" cy="10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of gradients over interpolations of the input.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550" y="1576675"/>
            <a:ext cx="6286838" cy="30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>
            <p:ph type="title"/>
          </p:nvPr>
        </p:nvSpPr>
        <p:spPr>
          <a:xfrm>
            <a:off x="0" y="0"/>
            <a:ext cx="9144000" cy="8292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Integrated Gradients</a:t>
            </a:r>
            <a:endParaRPr b="1"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695275"/>
            <a:ext cx="85206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Probe model with masked inputs and weight results</a:t>
            </a:r>
            <a:r>
              <a:rPr lang="en"/>
              <a:t> (Petsuik et. al.).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88" y="1268275"/>
            <a:ext cx="7958823" cy="372282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>
            <p:ph type="title"/>
          </p:nvPr>
        </p:nvSpPr>
        <p:spPr>
          <a:xfrm>
            <a:off x="0" y="0"/>
            <a:ext cx="9144000" cy="8292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Perturbation Method: RISE</a:t>
            </a:r>
            <a:endParaRPr b="1"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695275"/>
            <a:ext cx="8520600" cy="10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literature is vast!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 b="50099" l="0" r="0" t="0"/>
          <a:stretch/>
        </p:blipFill>
        <p:spPr>
          <a:xfrm>
            <a:off x="1300211" y="2726450"/>
            <a:ext cx="6543588" cy="11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 rotWithShape="1">
          <a:blip r:embed="rId3">
            <a:alphaModFix/>
          </a:blip>
          <a:srcRect b="0" l="0" r="13412" t="50099"/>
          <a:stretch/>
        </p:blipFill>
        <p:spPr>
          <a:xfrm>
            <a:off x="1739015" y="3857825"/>
            <a:ext cx="5665960" cy="11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 rotWithShape="1">
          <a:blip r:embed="rId4">
            <a:alphaModFix/>
          </a:blip>
          <a:srcRect b="60868" l="0" r="0" t="0"/>
          <a:stretch/>
        </p:blipFill>
        <p:spPr>
          <a:xfrm>
            <a:off x="1703513" y="1328375"/>
            <a:ext cx="5736974" cy="113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>
            <p:ph type="title"/>
          </p:nvPr>
        </p:nvSpPr>
        <p:spPr>
          <a:xfrm>
            <a:off x="0" y="0"/>
            <a:ext cx="9144000" cy="8292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Several Others</a:t>
            </a:r>
            <a:endParaRPr b="1"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6"/>
          <p:cNvPicPr preferRelativeResize="0"/>
          <p:nvPr/>
        </p:nvPicPr>
        <p:blipFill rotWithShape="1">
          <a:blip r:embed="rId3">
            <a:alphaModFix/>
          </a:blip>
          <a:srcRect b="6023" l="11300" r="0" t="0"/>
          <a:stretch/>
        </p:blipFill>
        <p:spPr>
          <a:xfrm>
            <a:off x="2078213" y="3565021"/>
            <a:ext cx="1494250" cy="154237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/>
        </p:nvSpPr>
        <p:spPr>
          <a:xfrm>
            <a:off x="2078225" y="2858475"/>
            <a:ext cx="17370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Integrated Gradients: Positive and Negative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200" y="3544550"/>
            <a:ext cx="1597734" cy="158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250200" y="2934075"/>
            <a:ext cx="1737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Vanilla Gradients: Positive Only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2062" y="920550"/>
            <a:ext cx="1421375" cy="16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02775" y="3592359"/>
            <a:ext cx="306300" cy="14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8775" y="1350846"/>
            <a:ext cx="3998576" cy="124631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/>
        </p:nvSpPr>
        <p:spPr>
          <a:xfrm>
            <a:off x="6116538" y="902175"/>
            <a:ext cx="17370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Segments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 rotWithShape="1">
          <a:blip r:embed="rId8">
            <a:alphaModFix/>
          </a:blip>
          <a:srcRect b="-9" l="0" r="0" t="8063"/>
          <a:stretch/>
        </p:blipFill>
        <p:spPr>
          <a:xfrm>
            <a:off x="6425750" y="3282775"/>
            <a:ext cx="1421400" cy="139254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/>
        </p:nvSpPr>
        <p:spPr>
          <a:xfrm>
            <a:off x="6162513" y="2974125"/>
            <a:ext cx="17370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Outlines</a:t>
            </a:r>
            <a:endParaRPr/>
          </a:p>
        </p:txBody>
      </p:sp>
      <p:sp>
        <p:nvSpPr>
          <p:cNvPr id="154" name="Google Shape;154;p26"/>
          <p:cNvSpPr txBox="1"/>
          <p:nvPr>
            <p:ph type="title"/>
          </p:nvPr>
        </p:nvSpPr>
        <p:spPr>
          <a:xfrm>
            <a:off x="0" y="0"/>
            <a:ext cx="9144000" cy="8292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Visualization Scheme Matters</a:t>
            </a:r>
            <a:endParaRPr b="1" sz="3600"/>
          </a:p>
        </p:txBody>
      </p:sp>
      <p:sp>
        <p:nvSpPr>
          <p:cNvPr id="155" name="Google Shape;155;p26"/>
          <p:cNvSpPr txBox="1"/>
          <p:nvPr/>
        </p:nvSpPr>
        <p:spPr>
          <a:xfrm>
            <a:off x="4868775" y="2623200"/>
            <a:ext cx="39987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Source: Pair package by Smilkov et. al., 2017.</a:t>
            </a:r>
            <a:endParaRPr i="1"/>
          </a:p>
        </p:txBody>
      </p:sp>
      <p:sp>
        <p:nvSpPr>
          <p:cNvPr id="156" name="Google Shape;156;p26"/>
          <p:cNvSpPr txBox="1"/>
          <p:nvPr/>
        </p:nvSpPr>
        <p:spPr>
          <a:xfrm>
            <a:off x="5107875" y="4666200"/>
            <a:ext cx="39987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Source: Integrated Gradients by  Taly et. al., 2017.</a:t>
            </a:r>
            <a:endParaRPr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325" y="1128575"/>
            <a:ext cx="7477333" cy="30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1143425" y="4382475"/>
            <a:ext cx="64323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Source: </a:t>
            </a:r>
            <a:r>
              <a:rPr i="1" lang="en" u="sng">
                <a:solidFill>
                  <a:schemeClr val="hlink"/>
                </a:solidFill>
                <a:hlinkClick r:id="rId4"/>
              </a:rPr>
              <a:t>Innvestigate</a:t>
            </a:r>
            <a:r>
              <a:rPr i="1" lang="en"/>
              <a:t> by Alber et. al., 2018.</a:t>
            </a:r>
            <a:endParaRPr i="1"/>
          </a:p>
        </p:txBody>
      </p:sp>
      <p:sp>
        <p:nvSpPr>
          <p:cNvPr id="163" name="Google Shape;163;p27"/>
          <p:cNvSpPr txBox="1"/>
          <p:nvPr>
            <p:ph type="title"/>
          </p:nvPr>
        </p:nvSpPr>
        <p:spPr>
          <a:xfrm>
            <a:off x="0" y="0"/>
            <a:ext cx="9144000" cy="8292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NLP: Sentiment Analysis on SST</a:t>
            </a:r>
            <a:endParaRPr b="1"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102200" y="892300"/>
            <a:ext cx="8950200" cy="4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Insight about the model or representations beyond a single example.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debugging perspective.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Interactivity.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Benchmarking and assessment.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Hyperparameters and choice of baseline input.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data modality matters; gradient based methods are difficult to use with text. </a:t>
            </a:r>
            <a:endParaRPr>
              <a:solidFill>
                <a:srgbClr val="0000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>
                <a:solidFill>
                  <a:srgbClr val="000000"/>
                </a:solidFill>
              </a:rPr>
              <a:t>Sequential nature.</a:t>
            </a:r>
            <a:endParaRPr sz="1800">
              <a:solidFill>
                <a:srgbClr val="0000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>
                <a:solidFill>
                  <a:srgbClr val="000000"/>
                </a:solidFill>
              </a:rPr>
              <a:t>Input-gradient and smoothgrad not readily applicable.</a:t>
            </a:r>
            <a:endParaRPr sz="1800">
              <a:solidFill>
                <a:srgbClr val="0000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>
                <a:solidFill>
                  <a:srgbClr val="000000"/>
                </a:solidFill>
              </a:rPr>
              <a:t>Can be difficult to capture compositionality.</a:t>
            </a:r>
            <a:endParaRPr sz="1800">
              <a:solidFill>
                <a:srgbClr val="0000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>
                <a:solidFill>
                  <a:srgbClr val="000000"/>
                </a:solidFill>
              </a:rPr>
              <a:t>Implementation challenge: backprop through an embedding lookup layer.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 txBox="1"/>
          <p:nvPr>
            <p:ph type="title"/>
          </p:nvPr>
        </p:nvSpPr>
        <p:spPr>
          <a:xfrm>
            <a:off x="0" y="0"/>
            <a:ext cx="9144000" cy="8292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Challenges</a:t>
            </a:r>
            <a:endParaRPr b="1"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9"/>
          <p:cNvPicPr preferRelativeResize="0"/>
          <p:nvPr/>
        </p:nvPicPr>
        <p:blipFill rotWithShape="1">
          <a:blip r:embed="rId3">
            <a:alphaModFix/>
          </a:blip>
          <a:srcRect b="0" l="0" r="0" t="20286"/>
          <a:stretch/>
        </p:blipFill>
        <p:spPr>
          <a:xfrm>
            <a:off x="883600" y="1691200"/>
            <a:ext cx="7376825" cy="328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842325"/>
            <a:ext cx="85206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What I cannot fix, I do not understand (Lazbnick et. al).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176" name="Google Shape;176;p29"/>
          <p:cNvSpPr txBox="1"/>
          <p:nvPr>
            <p:ph type="title"/>
          </p:nvPr>
        </p:nvSpPr>
        <p:spPr>
          <a:xfrm>
            <a:off x="0" y="0"/>
            <a:ext cx="9144000" cy="8292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Model Debugging</a:t>
            </a:r>
            <a:endParaRPr b="1" sz="3600"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5640375" y="4321375"/>
            <a:ext cx="35037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Source: Ribeiro et. al. 2016.</a:t>
            </a:r>
            <a:endParaRPr b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000075"/>
            <a:ext cx="8520600" cy="41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We have seen a class of methods for interpreting DNNs. Attribution maps are increasingly popular in both vision and nlp settings.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However, these methods constitute one set of tools, amongst a potentially large class of methods for interpreting DNNs.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In future sessions, you will get to see these other perspectives. 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83" name="Google Shape;183;p30"/>
          <p:cNvSpPr txBox="1"/>
          <p:nvPr>
            <p:ph type="title"/>
          </p:nvPr>
        </p:nvSpPr>
        <p:spPr>
          <a:xfrm>
            <a:off x="0" y="0"/>
            <a:ext cx="9144000" cy="8292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Wrap Up</a:t>
            </a:r>
            <a:endParaRPr b="1"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End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237250"/>
            <a:ext cx="8590500" cy="3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Pre-lab: </a:t>
            </a:r>
            <a:r>
              <a:rPr lang="en" sz="2400">
                <a:solidFill>
                  <a:schemeClr val="dk1"/>
                </a:solidFill>
              </a:rPr>
              <a:t>You will get to play with a VGG-16 model and 3 gradient attribution maps. The goal here is to familiarize you with these methods for Lab 1 and 2.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Lab 1: </a:t>
            </a:r>
            <a:r>
              <a:rPr lang="en" sz="2400">
                <a:solidFill>
                  <a:schemeClr val="dk1"/>
                </a:solidFill>
              </a:rPr>
              <a:t>RISE method on an image captioning example.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Lab 2: </a:t>
            </a:r>
            <a:r>
              <a:rPr lang="en" sz="2400">
                <a:solidFill>
                  <a:schemeClr val="dk1"/>
                </a:solidFill>
              </a:rPr>
              <a:t>Saliency for NLP.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0" y="0"/>
            <a:ext cx="9144000" cy="8292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Overview of the lab</a:t>
            </a:r>
            <a:endParaRPr b="1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60575" y="1237250"/>
            <a:ext cx="8998200" cy="3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Pre-lab: </a:t>
            </a:r>
            <a:r>
              <a:rPr b="1" lang="en" sz="2400" u="sng">
                <a:solidFill>
                  <a:schemeClr val="hlink"/>
                </a:solidFill>
                <a:hlinkClick r:id="rId3"/>
              </a:rPr>
              <a:t>http://tiny.cc/1teziz</a:t>
            </a:r>
            <a:r>
              <a:rPr b="1" lang="en" sz="2400">
                <a:solidFill>
                  <a:schemeClr val="dk1"/>
                </a:solidFill>
              </a:rPr>
              <a:t> (10 mins, read)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Lab 1: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b="1" lang="en" sz="2400" u="sng">
                <a:solidFill>
                  <a:schemeClr val="hlink"/>
                </a:solidFill>
                <a:hlinkClick r:id="rId4"/>
              </a:rPr>
              <a:t>http://tiny.cc/cveziz</a:t>
            </a:r>
            <a:r>
              <a:rPr b="1" lang="en" sz="2400">
                <a:solidFill>
                  <a:schemeClr val="dk1"/>
                </a:solidFill>
              </a:rPr>
              <a:t>  </a:t>
            </a:r>
            <a:r>
              <a:rPr b="1" lang="en" sz="2400">
                <a:solidFill>
                  <a:schemeClr val="dk1"/>
                </a:solidFill>
              </a:rPr>
              <a:t>(20 mins)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Lab 2: </a:t>
            </a:r>
            <a:r>
              <a:rPr b="1" lang="en" sz="2400" u="sng">
                <a:solidFill>
                  <a:schemeClr val="hlink"/>
                </a:solidFill>
                <a:hlinkClick r:id="rId5"/>
              </a:rPr>
              <a:t>http://tiny.cc/ibg0iz</a:t>
            </a:r>
            <a:r>
              <a:rPr b="1" lang="en" sz="2400">
                <a:solidFill>
                  <a:schemeClr val="dk1"/>
                </a:solidFill>
              </a:rPr>
              <a:t> (25 mins)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0" y="0"/>
            <a:ext cx="9144000" cy="8292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LAB LINKS</a:t>
            </a:r>
            <a:endParaRPr b="1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Discussion &amp; Wrap-Up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60575" y="1237250"/>
            <a:ext cx="8998200" cy="3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Lab 1: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b="1" lang="en" sz="2400" u="sng">
                <a:solidFill>
                  <a:schemeClr val="hlink"/>
                </a:solidFill>
                <a:hlinkClick r:id="rId3"/>
              </a:rPr>
              <a:t>http://tiny.cc/ara0iz</a:t>
            </a:r>
            <a:r>
              <a:rPr b="1" lang="en" sz="2400">
                <a:solidFill>
                  <a:schemeClr val="dk1"/>
                </a:solidFill>
              </a:rPr>
              <a:t> 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Lab 2: </a:t>
            </a:r>
            <a:r>
              <a:rPr b="1" lang="en" sz="2400" u="sng">
                <a:solidFill>
                  <a:schemeClr val="hlink"/>
                </a:solidFill>
                <a:hlinkClick r:id="rId4"/>
              </a:rPr>
              <a:t>http://tiny.cc/1na0iz</a:t>
            </a:r>
            <a:r>
              <a:rPr b="1"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0" y="0"/>
            <a:ext cx="9144000" cy="8292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Lab Solutions</a:t>
            </a:r>
            <a:endParaRPr b="1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76750" y="1152475"/>
            <a:ext cx="8755500" cy="3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1: </a:t>
            </a:r>
            <a:r>
              <a:rPr lang="en" sz="2400">
                <a:solidFill>
                  <a:srgbClr val="000000"/>
                </a:solidFill>
              </a:rPr>
              <a:t> Several different methods and visualization schemes. 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2:</a:t>
            </a:r>
            <a:r>
              <a:rPr lang="en" sz="2400">
                <a:solidFill>
                  <a:srgbClr val="000000"/>
                </a:solidFill>
              </a:rPr>
              <a:t>  Data modality (i.e, NLP vs Vision) can lead to different challenges.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3:</a:t>
            </a:r>
            <a:r>
              <a:rPr lang="en" sz="2400">
                <a:solidFill>
                  <a:srgbClr val="000000"/>
                </a:solidFill>
              </a:rPr>
              <a:t>  Model type (classification vs recurrent) can also affect how sensitivity is  computed. 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0" y="0"/>
            <a:ext cx="9144000" cy="8292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Takeaways from the lab</a:t>
            </a:r>
            <a:endParaRPr b="1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1425"/>
            <a:ext cx="8839199" cy="1680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5775" y="2173698"/>
            <a:ext cx="24765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/>
        </p:nvSpPr>
        <p:spPr>
          <a:xfrm>
            <a:off x="3848050" y="3324350"/>
            <a:ext cx="1157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5">
            <a:alphaModFix/>
          </a:blip>
          <a:srcRect b="59157" l="40001" r="42239" t="31947"/>
          <a:stretch/>
        </p:blipFill>
        <p:spPr>
          <a:xfrm>
            <a:off x="3917338" y="2750250"/>
            <a:ext cx="1018825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3324350"/>
            <a:ext cx="8520600" cy="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dominating characteristic of these class of methods is a focus on ‘explaining’ the prediction of a model for a single example.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0" y="0"/>
            <a:ext cx="9144000" cy="8292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Explaining Decisions</a:t>
            </a:r>
            <a:endParaRPr b="1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918525"/>
            <a:ext cx="8520600" cy="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Functions linear in their parameters can be characterized globally by a single weight vector. For non-linear models, this is not the case, so </a:t>
            </a:r>
            <a:r>
              <a:rPr i="1" lang="en"/>
              <a:t>local approximations</a:t>
            </a:r>
            <a:r>
              <a:rPr lang="en"/>
              <a:t> around individual examples provide a reasonable inroad.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650" y="2419350"/>
            <a:ext cx="6616700" cy="1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>
            <p:ph type="title"/>
          </p:nvPr>
        </p:nvSpPr>
        <p:spPr>
          <a:xfrm>
            <a:off x="0" y="0"/>
            <a:ext cx="9144000" cy="8292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Why focus on a single example?</a:t>
            </a:r>
            <a:endParaRPr b="1"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695275"/>
            <a:ext cx="8520600" cy="10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 model, an input, and the output of the model for the input in question, an attribution method returns the </a:t>
            </a:r>
            <a:r>
              <a:rPr b="1" i="1" lang="en"/>
              <a:t>‘relevance’</a:t>
            </a:r>
            <a:r>
              <a:rPr lang="en"/>
              <a:t> of each input dimension to the output.</a:t>
            </a:r>
            <a:endParaRPr sz="2400"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025" y="2242425"/>
            <a:ext cx="5736974" cy="28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3466" y="1836775"/>
            <a:ext cx="1437732" cy="67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>
            <p:ph type="title"/>
          </p:nvPr>
        </p:nvSpPr>
        <p:spPr>
          <a:xfrm>
            <a:off x="0" y="0"/>
            <a:ext cx="9144000" cy="8292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Attribution: Sensitivity Map</a:t>
            </a:r>
            <a:endParaRPr b="1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