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4"/>
  </p:notesMasterIdLst>
  <p:sldIdLst>
    <p:sldId id="264" r:id="rId2"/>
    <p:sldId id="265" r:id="rId3"/>
  </p:sldIdLst>
  <p:sldSz cx="12192000" cy="6858000"/>
  <p:notesSz cx="6858000" cy="9144000"/>
  <p:embeddedFontLst>
    <p:embeddedFont>
      <p:font typeface="Roboto Light" panose="02000000000000000000" pitchFamily="2" charset="0"/>
      <p:regular r:id="rId5"/>
      <p:bold r:id="rId6"/>
      <p:italic r:id="rId7"/>
      <p:boldItalic r:id="rId8"/>
    </p:embeddedFont>
    <p:embeddedFont>
      <p:font typeface="Encode Sans" pitchFamily="2" charset="0"/>
      <p:regular r:id="rId9"/>
      <p:bold r:id="rId10"/>
    </p:embeddedFont>
    <p:embeddedFont>
      <p:font typeface="Calibri" panose="020F0502020204030204" pitchFamily="34"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3" roundtripDataSignature="AMtx7mgv7w+O/EMyuUL3gk7fsakfLbGmM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060C2F0-3575-495F-A09A-F761DE0B88D6}">
  <a:tblStyle styleId="{F060C2F0-3575-495F-A09A-F761DE0B88D6}"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font" Target="fonts/font9.fntdata"/><Relationship Id="rId3" Type="http://schemas.openxmlformats.org/officeDocument/2006/relationships/slide" Target="slides/slide2.xml"/><Relationship Id="rId34" Type="http://schemas.openxmlformats.org/officeDocument/2006/relationships/presProps" Target="presProps.xml"/><Relationship Id="rId7" Type="http://schemas.openxmlformats.org/officeDocument/2006/relationships/font" Target="fonts/font3.fntdata"/><Relationship Id="rId12" Type="http://schemas.openxmlformats.org/officeDocument/2006/relationships/font" Target="fonts/font8.fntdata"/><Relationship Id="rId33"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font" Target="fonts/font1.fntdata"/><Relationship Id="rId36" Type="http://schemas.openxmlformats.org/officeDocument/2006/relationships/theme" Target="theme/theme1.xml"/><Relationship Id="rId10" Type="http://schemas.openxmlformats.org/officeDocument/2006/relationships/font" Target="fonts/font6.fntdata"/><Relationship Id="rId4" Type="http://schemas.openxmlformats.org/officeDocument/2006/relationships/notesMaster" Target="notesMasters/notesMaster1.xml"/><Relationship Id="rId9" Type="http://schemas.openxmlformats.org/officeDocument/2006/relationships/font" Target="fonts/font5.fntdata"/><Relationship Id="rId14" Type="http://schemas.openxmlformats.org/officeDocument/2006/relationships/font" Target="fonts/font10.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0" name="Google Shape;63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9" name="Google Shape;64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65"/>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95"/>
        <p:cNvGrpSpPr/>
        <p:nvPr/>
      </p:nvGrpSpPr>
      <p:grpSpPr>
        <a:xfrm>
          <a:off x="0" y="0"/>
          <a:ext cx="0" cy="0"/>
          <a:chOff x="0" y="0"/>
          <a:chExt cx="0" cy="0"/>
        </a:xfrm>
      </p:grpSpPr>
      <p:sp>
        <p:nvSpPr>
          <p:cNvPr id="96" name="Google Shape;96;p35"/>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35"/>
          <p:cNvSpPr txBox="1">
            <a:spLocks noGrp="1"/>
          </p:cNvSpPr>
          <p:nvPr>
            <p:ph type="body" idx="1"/>
          </p:nvPr>
        </p:nvSpPr>
        <p:spPr>
          <a:xfrm>
            <a:off x="838080" y="1825560"/>
            <a:ext cx="10515240" cy="20750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8" name="Google Shape;98;p35"/>
          <p:cNvSpPr txBox="1">
            <a:spLocks noGrp="1"/>
          </p:cNvSpPr>
          <p:nvPr>
            <p:ph type="body" idx="2"/>
          </p:nvPr>
        </p:nvSpPr>
        <p:spPr>
          <a:xfrm>
            <a:off x="838080" y="4098240"/>
            <a:ext cx="10515240" cy="20750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99"/>
        <p:cNvGrpSpPr/>
        <p:nvPr/>
      </p:nvGrpSpPr>
      <p:grpSpPr>
        <a:xfrm>
          <a:off x="0" y="0"/>
          <a:ext cx="0" cy="0"/>
          <a:chOff x="0" y="0"/>
          <a:chExt cx="0" cy="0"/>
        </a:xfrm>
      </p:grpSpPr>
      <p:sp>
        <p:nvSpPr>
          <p:cNvPr id="100" name="Google Shape;100;p36"/>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36"/>
          <p:cNvSpPr txBox="1">
            <a:spLocks noGrp="1"/>
          </p:cNvSpPr>
          <p:nvPr>
            <p:ph type="body" idx="1"/>
          </p:nvPr>
        </p:nvSpPr>
        <p:spPr>
          <a:xfrm>
            <a:off x="838080" y="1825560"/>
            <a:ext cx="5131080" cy="20750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 name="Google Shape;102;p36"/>
          <p:cNvSpPr txBox="1">
            <a:spLocks noGrp="1"/>
          </p:cNvSpPr>
          <p:nvPr>
            <p:ph type="body" idx="2"/>
          </p:nvPr>
        </p:nvSpPr>
        <p:spPr>
          <a:xfrm>
            <a:off x="6226200" y="1825560"/>
            <a:ext cx="5131080" cy="20750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3" name="Google Shape;103;p36"/>
          <p:cNvSpPr txBox="1">
            <a:spLocks noGrp="1"/>
          </p:cNvSpPr>
          <p:nvPr>
            <p:ph type="body" idx="3"/>
          </p:nvPr>
        </p:nvSpPr>
        <p:spPr>
          <a:xfrm>
            <a:off x="838080" y="4098240"/>
            <a:ext cx="5131080" cy="20750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4" name="Google Shape;104;p36"/>
          <p:cNvSpPr txBox="1">
            <a:spLocks noGrp="1"/>
          </p:cNvSpPr>
          <p:nvPr>
            <p:ph type="body" idx="4"/>
          </p:nvPr>
        </p:nvSpPr>
        <p:spPr>
          <a:xfrm>
            <a:off x="6226200" y="4098240"/>
            <a:ext cx="5131080" cy="20750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05"/>
        <p:cNvGrpSpPr/>
        <p:nvPr/>
      </p:nvGrpSpPr>
      <p:grpSpPr>
        <a:xfrm>
          <a:off x="0" y="0"/>
          <a:ext cx="0" cy="0"/>
          <a:chOff x="0" y="0"/>
          <a:chExt cx="0" cy="0"/>
        </a:xfrm>
      </p:grpSpPr>
      <p:sp>
        <p:nvSpPr>
          <p:cNvPr id="106" name="Google Shape;106;p37"/>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7" name="Google Shape;107;p37"/>
          <p:cNvSpPr txBox="1">
            <a:spLocks noGrp="1"/>
          </p:cNvSpPr>
          <p:nvPr>
            <p:ph type="body" idx="1"/>
          </p:nvPr>
        </p:nvSpPr>
        <p:spPr>
          <a:xfrm>
            <a:off x="838080" y="1825560"/>
            <a:ext cx="3385800" cy="20750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8" name="Google Shape;108;p37"/>
          <p:cNvSpPr txBox="1">
            <a:spLocks noGrp="1"/>
          </p:cNvSpPr>
          <p:nvPr>
            <p:ph type="body" idx="2"/>
          </p:nvPr>
        </p:nvSpPr>
        <p:spPr>
          <a:xfrm>
            <a:off x="4393440" y="1825560"/>
            <a:ext cx="3385800" cy="20750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9" name="Google Shape;109;p37"/>
          <p:cNvSpPr txBox="1">
            <a:spLocks noGrp="1"/>
          </p:cNvSpPr>
          <p:nvPr>
            <p:ph type="body" idx="3"/>
          </p:nvPr>
        </p:nvSpPr>
        <p:spPr>
          <a:xfrm>
            <a:off x="7949160" y="1825560"/>
            <a:ext cx="3385800" cy="20750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0" name="Google Shape;110;p37"/>
          <p:cNvSpPr txBox="1">
            <a:spLocks noGrp="1"/>
          </p:cNvSpPr>
          <p:nvPr>
            <p:ph type="body" idx="4"/>
          </p:nvPr>
        </p:nvSpPr>
        <p:spPr>
          <a:xfrm>
            <a:off x="838080" y="4098240"/>
            <a:ext cx="3385800" cy="20750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1" name="Google Shape;111;p37"/>
          <p:cNvSpPr txBox="1">
            <a:spLocks noGrp="1"/>
          </p:cNvSpPr>
          <p:nvPr>
            <p:ph type="body" idx="5"/>
          </p:nvPr>
        </p:nvSpPr>
        <p:spPr>
          <a:xfrm>
            <a:off x="4393440" y="4098240"/>
            <a:ext cx="3385800" cy="20750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37"/>
          <p:cNvSpPr txBox="1">
            <a:spLocks noGrp="1"/>
          </p:cNvSpPr>
          <p:nvPr>
            <p:ph type="body" idx="6"/>
          </p:nvPr>
        </p:nvSpPr>
        <p:spPr>
          <a:xfrm>
            <a:off x="7949160" y="4098240"/>
            <a:ext cx="3385800" cy="20750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66"/>
        <p:cNvGrpSpPr/>
        <p:nvPr/>
      </p:nvGrpSpPr>
      <p:grpSpPr>
        <a:xfrm>
          <a:off x="0" y="0"/>
          <a:ext cx="0" cy="0"/>
          <a:chOff x="0" y="0"/>
          <a:chExt cx="0" cy="0"/>
        </a:xfrm>
      </p:grpSpPr>
      <p:sp>
        <p:nvSpPr>
          <p:cNvPr id="67" name="Google Shape;67;p27"/>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27"/>
          <p:cNvSpPr txBox="1">
            <a:spLocks noGrp="1"/>
          </p:cNvSpPr>
          <p:nvPr>
            <p:ph type="subTitle" idx="1"/>
          </p:nvPr>
        </p:nvSpPr>
        <p:spPr>
          <a:xfrm>
            <a:off x="838080" y="1825560"/>
            <a:ext cx="10515240" cy="435096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69"/>
        <p:cNvGrpSpPr/>
        <p:nvPr/>
      </p:nvGrpSpPr>
      <p:grpSpPr>
        <a:xfrm>
          <a:off x="0" y="0"/>
          <a:ext cx="0" cy="0"/>
          <a:chOff x="0" y="0"/>
          <a:chExt cx="0" cy="0"/>
        </a:xfrm>
      </p:grpSpPr>
      <p:sp>
        <p:nvSpPr>
          <p:cNvPr id="70" name="Google Shape;70;p28"/>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28"/>
          <p:cNvSpPr txBox="1">
            <a:spLocks noGrp="1"/>
          </p:cNvSpPr>
          <p:nvPr>
            <p:ph type="body" idx="1"/>
          </p:nvPr>
        </p:nvSpPr>
        <p:spPr>
          <a:xfrm>
            <a:off x="838080" y="1825560"/>
            <a:ext cx="10515240" cy="43509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72"/>
        <p:cNvGrpSpPr/>
        <p:nvPr/>
      </p:nvGrpSpPr>
      <p:grpSpPr>
        <a:xfrm>
          <a:off x="0" y="0"/>
          <a:ext cx="0" cy="0"/>
          <a:chOff x="0" y="0"/>
          <a:chExt cx="0" cy="0"/>
        </a:xfrm>
      </p:grpSpPr>
      <p:sp>
        <p:nvSpPr>
          <p:cNvPr id="73" name="Google Shape;73;p29"/>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9"/>
          <p:cNvSpPr txBox="1">
            <a:spLocks noGrp="1"/>
          </p:cNvSpPr>
          <p:nvPr>
            <p:ph type="body" idx="1"/>
          </p:nvPr>
        </p:nvSpPr>
        <p:spPr>
          <a:xfrm>
            <a:off x="838080" y="1825560"/>
            <a:ext cx="5131080" cy="43509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9"/>
          <p:cNvSpPr txBox="1">
            <a:spLocks noGrp="1"/>
          </p:cNvSpPr>
          <p:nvPr>
            <p:ph type="body" idx="2"/>
          </p:nvPr>
        </p:nvSpPr>
        <p:spPr>
          <a:xfrm>
            <a:off x="6226200" y="1825560"/>
            <a:ext cx="5131080" cy="43509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6"/>
        <p:cNvGrpSpPr/>
        <p:nvPr/>
      </p:nvGrpSpPr>
      <p:grpSpPr>
        <a:xfrm>
          <a:off x="0" y="0"/>
          <a:ext cx="0" cy="0"/>
          <a:chOff x="0" y="0"/>
          <a:chExt cx="0" cy="0"/>
        </a:xfrm>
      </p:grpSpPr>
      <p:sp>
        <p:nvSpPr>
          <p:cNvPr id="77" name="Google Shape;77;p30"/>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78"/>
        <p:cNvGrpSpPr/>
        <p:nvPr/>
      </p:nvGrpSpPr>
      <p:grpSpPr>
        <a:xfrm>
          <a:off x="0" y="0"/>
          <a:ext cx="0" cy="0"/>
          <a:chOff x="0" y="0"/>
          <a:chExt cx="0" cy="0"/>
        </a:xfrm>
      </p:grpSpPr>
      <p:sp>
        <p:nvSpPr>
          <p:cNvPr id="79" name="Google Shape;79;p31"/>
          <p:cNvSpPr txBox="1">
            <a:spLocks noGrp="1"/>
          </p:cNvSpPr>
          <p:nvPr>
            <p:ph type="subTitle" idx="1"/>
          </p:nvPr>
        </p:nvSpPr>
        <p:spPr>
          <a:xfrm>
            <a:off x="838080" y="365040"/>
            <a:ext cx="10515240" cy="614412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80"/>
        <p:cNvGrpSpPr/>
        <p:nvPr/>
      </p:nvGrpSpPr>
      <p:grpSpPr>
        <a:xfrm>
          <a:off x="0" y="0"/>
          <a:ext cx="0" cy="0"/>
          <a:chOff x="0" y="0"/>
          <a:chExt cx="0" cy="0"/>
        </a:xfrm>
      </p:grpSpPr>
      <p:sp>
        <p:nvSpPr>
          <p:cNvPr id="81" name="Google Shape;81;p32"/>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32"/>
          <p:cNvSpPr txBox="1">
            <a:spLocks noGrp="1"/>
          </p:cNvSpPr>
          <p:nvPr>
            <p:ph type="body" idx="1"/>
          </p:nvPr>
        </p:nvSpPr>
        <p:spPr>
          <a:xfrm>
            <a:off x="838080" y="1825560"/>
            <a:ext cx="5131080" cy="20750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32"/>
          <p:cNvSpPr txBox="1">
            <a:spLocks noGrp="1"/>
          </p:cNvSpPr>
          <p:nvPr>
            <p:ph type="body" idx="2"/>
          </p:nvPr>
        </p:nvSpPr>
        <p:spPr>
          <a:xfrm>
            <a:off x="6226200" y="1825560"/>
            <a:ext cx="5131080" cy="43509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32"/>
          <p:cNvSpPr txBox="1">
            <a:spLocks noGrp="1"/>
          </p:cNvSpPr>
          <p:nvPr>
            <p:ph type="body" idx="3"/>
          </p:nvPr>
        </p:nvSpPr>
        <p:spPr>
          <a:xfrm>
            <a:off x="838080" y="4098240"/>
            <a:ext cx="5131080" cy="20750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85"/>
        <p:cNvGrpSpPr/>
        <p:nvPr/>
      </p:nvGrpSpPr>
      <p:grpSpPr>
        <a:xfrm>
          <a:off x="0" y="0"/>
          <a:ext cx="0" cy="0"/>
          <a:chOff x="0" y="0"/>
          <a:chExt cx="0" cy="0"/>
        </a:xfrm>
      </p:grpSpPr>
      <p:sp>
        <p:nvSpPr>
          <p:cNvPr id="86" name="Google Shape;86;p33"/>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33"/>
          <p:cNvSpPr txBox="1">
            <a:spLocks noGrp="1"/>
          </p:cNvSpPr>
          <p:nvPr>
            <p:ph type="body" idx="1"/>
          </p:nvPr>
        </p:nvSpPr>
        <p:spPr>
          <a:xfrm>
            <a:off x="838080" y="1825560"/>
            <a:ext cx="5131080" cy="43509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33"/>
          <p:cNvSpPr txBox="1">
            <a:spLocks noGrp="1"/>
          </p:cNvSpPr>
          <p:nvPr>
            <p:ph type="body" idx="2"/>
          </p:nvPr>
        </p:nvSpPr>
        <p:spPr>
          <a:xfrm>
            <a:off x="6226200" y="1825560"/>
            <a:ext cx="5131080" cy="20750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9" name="Google Shape;89;p33"/>
          <p:cNvSpPr txBox="1">
            <a:spLocks noGrp="1"/>
          </p:cNvSpPr>
          <p:nvPr>
            <p:ph type="body" idx="3"/>
          </p:nvPr>
        </p:nvSpPr>
        <p:spPr>
          <a:xfrm>
            <a:off x="6226200" y="4098240"/>
            <a:ext cx="5131080" cy="20750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90"/>
        <p:cNvGrpSpPr/>
        <p:nvPr/>
      </p:nvGrpSpPr>
      <p:grpSpPr>
        <a:xfrm>
          <a:off x="0" y="0"/>
          <a:ext cx="0" cy="0"/>
          <a:chOff x="0" y="0"/>
          <a:chExt cx="0" cy="0"/>
        </a:xfrm>
      </p:grpSpPr>
      <p:sp>
        <p:nvSpPr>
          <p:cNvPr id="91" name="Google Shape;91;p34"/>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34"/>
          <p:cNvSpPr txBox="1">
            <a:spLocks noGrp="1"/>
          </p:cNvSpPr>
          <p:nvPr>
            <p:ph type="body" idx="1"/>
          </p:nvPr>
        </p:nvSpPr>
        <p:spPr>
          <a:xfrm>
            <a:off x="838080" y="1825560"/>
            <a:ext cx="5131080" cy="20750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34"/>
          <p:cNvSpPr txBox="1">
            <a:spLocks noGrp="1"/>
          </p:cNvSpPr>
          <p:nvPr>
            <p:ph type="body" idx="2"/>
          </p:nvPr>
        </p:nvSpPr>
        <p:spPr>
          <a:xfrm>
            <a:off x="6226200" y="1825560"/>
            <a:ext cx="5131080" cy="20750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34"/>
          <p:cNvSpPr txBox="1">
            <a:spLocks noGrp="1"/>
          </p:cNvSpPr>
          <p:nvPr>
            <p:ph type="body" idx="3"/>
          </p:nvPr>
        </p:nvSpPr>
        <p:spPr>
          <a:xfrm>
            <a:off x="838080" y="4098240"/>
            <a:ext cx="10515240" cy="20750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838080" y="365040"/>
            <a:ext cx="10515240" cy="132516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1" name="Google Shape;61;p14"/>
          <p:cNvSpPr txBox="1">
            <a:spLocks noGrp="1"/>
          </p:cNvSpPr>
          <p:nvPr>
            <p:ph type="body" idx="1"/>
          </p:nvPr>
        </p:nvSpPr>
        <p:spPr>
          <a:xfrm>
            <a:off x="838080" y="1825560"/>
            <a:ext cx="10515240" cy="435096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2" name="Google Shape;62;p14"/>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3" name="Google Shape;63;p14"/>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4" name="Google Shape;64;p14"/>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w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wmf"/></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wmf"/><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31"/>
        <p:cNvGrpSpPr/>
        <p:nvPr/>
      </p:nvGrpSpPr>
      <p:grpSpPr>
        <a:xfrm>
          <a:off x="0" y="0"/>
          <a:ext cx="0" cy="0"/>
          <a:chOff x="0" y="0"/>
          <a:chExt cx="0" cy="0"/>
        </a:xfrm>
      </p:grpSpPr>
      <p:sp>
        <p:nvSpPr>
          <p:cNvPr id="632" name="Google Shape;632;p9"/>
          <p:cNvSpPr/>
          <p:nvPr/>
        </p:nvSpPr>
        <p:spPr>
          <a:xfrm>
            <a:off x="104760" y="19800"/>
            <a:ext cx="9459720" cy="9442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2800" b="1" strike="noStrike">
                <a:solidFill>
                  <a:srgbClr val="64C0EC"/>
                </a:solidFill>
                <a:latin typeface="Encode Sans"/>
                <a:ea typeface="Encode Sans"/>
                <a:cs typeface="Encode Sans"/>
                <a:sym typeface="Encode Sans"/>
              </a:rPr>
              <a:t>Resumen de Indicadores y Programas Sociales</a:t>
            </a:r>
            <a:endParaRPr sz="2800" b="0" strike="noStrike">
              <a:solidFill>
                <a:schemeClr val="dk1"/>
              </a:solidFill>
              <a:latin typeface="Arial"/>
              <a:ea typeface="Arial"/>
              <a:cs typeface="Arial"/>
              <a:sym typeface="Arial"/>
            </a:endParaRPr>
          </a:p>
        </p:txBody>
      </p:sp>
      <p:cxnSp>
        <p:nvCxnSpPr>
          <p:cNvPr id="633" name="Google Shape;633;p9"/>
          <p:cNvCxnSpPr/>
          <p:nvPr/>
        </p:nvCxnSpPr>
        <p:spPr>
          <a:xfrm>
            <a:off x="0" y="535903"/>
            <a:ext cx="11157120" cy="0"/>
          </a:xfrm>
          <a:prstGeom prst="straightConnector1">
            <a:avLst/>
          </a:prstGeom>
          <a:noFill/>
          <a:ln w="38150" cap="flat" cmpd="sng">
            <a:solidFill>
              <a:srgbClr val="64C0EC"/>
            </a:solidFill>
            <a:prstDash val="solid"/>
            <a:round/>
            <a:headEnd type="none" w="sm" len="sm"/>
            <a:tailEnd type="none" w="sm" len="sm"/>
          </a:ln>
          <a:effectLst>
            <a:outerShdw blurRad="40000" dist="20000" dir="5400000" rotWithShape="0">
              <a:srgbClr val="000000">
                <a:alpha val="37647"/>
              </a:srgbClr>
            </a:outerShdw>
          </a:effectLst>
        </p:spPr>
      </p:cxnSp>
      <p:cxnSp>
        <p:nvCxnSpPr>
          <p:cNvPr id="634" name="Google Shape;634;p9"/>
          <p:cNvCxnSpPr/>
          <p:nvPr/>
        </p:nvCxnSpPr>
        <p:spPr>
          <a:xfrm>
            <a:off x="0" y="6678000"/>
            <a:ext cx="12191760" cy="21600"/>
          </a:xfrm>
          <a:prstGeom prst="straightConnector1">
            <a:avLst/>
          </a:prstGeom>
          <a:noFill/>
          <a:ln w="76300" cap="flat" cmpd="sng">
            <a:solidFill>
              <a:srgbClr val="64C0EC"/>
            </a:solidFill>
            <a:prstDash val="solid"/>
            <a:round/>
            <a:headEnd type="none" w="sm" len="sm"/>
            <a:tailEnd type="none" w="sm" len="sm"/>
          </a:ln>
          <a:effectLst>
            <a:outerShdw blurRad="40000" dist="20000" dir="5400000" rotWithShape="0">
              <a:srgbClr val="000000">
                <a:alpha val="37647"/>
              </a:srgbClr>
            </a:outerShdw>
          </a:effectLst>
        </p:spPr>
      </p:cxnSp>
      <p:sp>
        <p:nvSpPr>
          <p:cNvPr id="635" name="Google Shape;635;p9"/>
          <p:cNvSpPr txBox="1"/>
          <p:nvPr/>
        </p:nvSpPr>
        <p:spPr>
          <a:xfrm>
            <a:off x="382680" y="6549480"/>
            <a:ext cx="431280" cy="24876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s-AR" sz="1200" b="0" strike="noStrike">
                <a:solidFill>
                  <a:srgbClr val="0076B2"/>
                </a:solidFill>
                <a:latin typeface="Encode Sans" pitchFamily="2" charset="0"/>
                <a:ea typeface="Encode Sans"/>
                <a:cs typeface="Encode Sans"/>
                <a:sym typeface="Encode Sans"/>
              </a:rPr>
              <a:t>10</a:t>
            </a:r>
            <a:endParaRPr sz="1200" b="0" strike="noStrike">
              <a:solidFill>
                <a:schemeClr val="dk1"/>
              </a:solidFill>
              <a:latin typeface="Encode Sans" pitchFamily="2" charset="0"/>
              <a:ea typeface="Times New Roman"/>
              <a:cs typeface="Times New Roman"/>
              <a:sym typeface="Times New Roman"/>
            </a:endParaRPr>
          </a:p>
        </p:txBody>
      </p:sp>
      <p:cxnSp>
        <p:nvCxnSpPr>
          <p:cNvPr id="636" name="Google Shape;636;p9"/>
          <p:cNvCxnSpPr/>
          <p:nvPr/>
        </p:nvCxnSpPr>
        <p:spPr>
          <a:xfrm>
            <a:off x="0" y="6678000"/>
            <a:ext cx="12191760" cy="21600"/>
          </a:xfrm>
          <a:prstGeom prst="straightConnector1">
            <a:avLst/>
          </a:prstGeom>
          <a:noFill/>
          <a:ln w="76300" cap="flat" cmpd="sng">
            <a:solidFill>
              <a:srgbClr val="64C0EC"/>
            </a:solidFill>
            <a:prstDash val="solid"/>
            <a:round/>
            <a:headEnd type="none" w="sm" len="sm"/>
            <a:tailEnd type="none" w="sm" len="sm"/>
          </a:ln>
          <a:effectLst>
            <a:outerShdw blurRad="40000" dist="20000" dir="5400000" rotWithShape="0">
              <a:srgbClr val="000000">
                <a:alpha val="37647"/>
              </a:srgbClr>
            </a:outerShdw>
          </a:effectLst>
        </p:spPr>
      </p:cxnSp>
      <p:sp>
        <p:nvSpPr>
          <p:cNvPr id="637" name="Google Shape;637;p9"/>
          <p:cNvSpPr/>
          <p:nvPr/>
        </p:nvSpPr>
        <p:spPr>
          <a:xfrm>
            <a:off x="382680" y="6549480"/>
            <a:ext cx="431280" cy="24876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s-AR" sz="1200" b="0" strike="noStrike">
                <a:solidFill>
                  <a:srgbClr val="0076B2"/>
                </a:solidFill>
                <a:latin typeface="Encode Sans" pitchFamily="2" charset="0"/>
                <a:ea typeface="Encode Sans"/>
                <a:cs typeface="Encode Sans"/>
                <a:sym typeface="Encode Sans"/>
              </a:rPr>
              <a:t>8</a:t>
            </a:r>
            <a:endParaRPr sz="1200" b="0" strike="noStrike">
              <a:solidFill>
                <a:schemeClr val="dk1"/>
              </a:solidFill>
              <a:latin typeface="Encode Sans" pitchFamily="2" charset="0"/>
              <a:sym typeface="Arial"/>
            </a:endParaRPr>
          </a:p>
        </p:txBody>
      </p:sp>
      <p:sp>
        <p:nvSpPr>
          <p:cNvPr id="17" name="Line 7"/>
          <p:cNvSpPr/>
          <p:nvPr/>
        </p:nvSpPr>
        <p:spPr>
          <a:xfrm>
            <a:off x="1018749" y="750386"/>
            <a:ext cx="8750520" cy="0"/>
          </a:xfrm>
          <a:prstGeom prst="line">
            <a:avLst/>
          </a:prstGeom>
          <a:ln w="38160">
            <a:solidFill>
              <a:srgbClr val="0176B2"/>
            </a:solidFill>
            <a:round/>
          </a:ln>
        </p:spPr>
        <p:style>
          <a:lnRef idx="2">
            <a:schemeClr val="accent1"/>
          </a:lnRef>
          <a:fillRef idx="0">
            <a:schemeClr val="accent1"/>
          </a:fillRef>
          <a:effectRef idx="1">
            <a:schemeClr val="accent1"/>
          </a:effectRef>
          <a:fontRef idx="minor"/>
        </p:style>
      </p:sp>
      <p:sp>
        <p:nvSpPr>
          <p:cNvPr id="18" name="CustomShape 8"/>
          <p:cNvSpPr/>
          <p:nvPr/>
        </p:nvSpPr>
        <p:spPr>
          <a:xfrm>
            <a:off x="979868" y="1695746"/>
            <a:ext cx="9985774" cy="4786630"/>
          </a:xfrm>
          <a:custGeom>
            <a:avLst/>
            <a:gdLst/>
            <a:ahLst/>
            <a:cxnLst/>
            <a:rect l="l" t="t" r="r" b="b"/>
            <a:pathLst>
              <a:path w="7247155" h="1296559">
                <a:moveTo>
                  <a:pt x="0" y="0"/>
                </a:moveTo>
                <a:cubicBezTo>
                  <a:pt x="2960" y="432186"/>
                  <a:pt x="5921" y="864373"/>
                  <a:pt x="8881" y="1296559"/>
                </a:cubicBezTo>
                <a:lnTo>
                  <a:pt x="7247155" y="1287679"/>
                </a:lnTo>
                <a:lnTo>
                  <a:pt x="7247155" y="1287679"/>
                </a:lnTo>
              </a:path>
            </a:pathLst>
          </a:custGeom>
          <a:noFill/>
          <a:ln w="38160">
            <a:solidFill>
              <a:srgbClr val="0176B2"/>
            </a:solidFill>
            <a:round/>
          </a:ln>
          <a:effectLst>
            <a:outerShdw blurRad="40000" dist="20160" dir="5400000" rotWithShape="0">
              <a:srgbClr val="000000">
                <a:alpha val="38000"/>
              </a:srgbClr>
            </a:outerShdw>
          </a:effectLst>
        </p:spPr>
        <p:style>
          <a:lnRef idx="2">
            <a:schemeClr val="accent1"/>
          </a:lnRef>
          <a:fillRef idx="0">
            <a:schemeClr val="accent1"/>
          </a:fillRef>
          <a:effectRef idx="1">
            <a:schemeClr val="accent1"/>
          </a:effectRef>
          <a:fontRef idx="minor"/>
        </p:style>
      </p:sp>
      <p:pic>
        <p:nvPicPr>
          <p:cNvPr id="19" name="Imagen 16"/>
          <p:cNvPicPr/>
          <p:nvPr/>
        </p:nvPicPr>
        <p:blipFill>
          <a:blip r:embed="rId4"/>
          <a:stretch/>
        </p:blipFill>
        <p:spPr>
          <a:xfrm>
            <a:off x="587109" y="693506"/>
            <a:ext cx="723600" cy="717120"/>
          </a:xfrm>
          <a:prstGeom prst="rect">
            <a:avLst/>
          </a:prstGeom>
          <a:ln>
            <a:noFill/>
          </a:ln>
        </p:spPr>
      </p:pic>
      <p:pic>
        <p:nvPicPr>
          <p:cNvPr id="20" name="Imagen 17"/>
          <p:cNvPicPr/>
          <p:nvPr/>
        </p:nvPicPr>
        <p:blipFill>
          <a:blip r:embed="rId5"/>
          <a:stretch/>
        </p:blipFill>
        <p:spPr>
          <a:xfrm>
            <a:off x="587469" y="1651826"/>
            <a:ext cx="723960" cy="723960"/>
          </a:xfrm>
          <a:prstGeom prst="rect">
            <a:avLst/>
          </a:prstGeom>
          <a:ln>
            <a:noFill/>
          </a:ln>
        </p:spPr>
      </p:pic>
      <p:pic>
        <p:nvPicPr>
          <p:cNvPr id="21" name="Imagen 18"/>
          <p:cNvPicPr/>
          <p:nvPr/>
        </p:nvPicPr>
        <p:blipFill>
          <a:blip r:embed="rId6"/>
          <a:stretch/>
        </p:blipFill>
        <p:spPr>
          <a:xfrm>
            <a:off x="575589" y="2342666"/>
            <a:ext cx="731160" cy="731160"/>
          </a:xfrm>
          <a:prstGeom prst="rect">
            <a:avLst/>
          </a:prstGeom>
          <a:ln>
            <a:noFill/>
          </a:ln>
        </p:spPr>
      </p:pic>
      <p:sp>
        <p:nvSpPr>
          <p:cNvPr id="22" name="CustomShape 9"/>
          <p:cNvSpPr/>
          <p:nvPr/>
        </p:nvSpPr>
        <p:spPr>
          <a:xfrm>
            <a:off x="700869" y="1426826"/>
            <a:ext cx="444266" cy="252462"/>
          </a:xfrm>
          <a:prstGeom prst="rect">
            <a:avLst/>
          </a:prstGeom>
          <a:solidFill>
            <a:schemeClr val="bg1"/>
          </a:solid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s-AR" sz="1050" b="0" strike="noStrike" spc="-1">
                <a:solidFill>
                  <a:srgbClr val="808080"/>
                </a:solidFill>
                <a:latin typeface="Encode Sans" pitchFamily="2" charset="0"/>
                <a:ea typeface="Encode Sans"/>
              </a:rPr>
              <a:t>ODS</a:t>
            </a:r>
            <a:endParaRPr lang="es-AR" sz="1050" b="0" strike="noStrike" spc="-1">
              <a:latin typeface="Encode Sans" pitchFamily="2" charset="0"/>
            </a:endParaRPr>
          </a:p>
        </p:txBody>
      </p:sp>
      <p:sp>
        <p:nvSpPr>
          <p:cNvPr id="23" name="Line 10"/>
          <p:cNvSpPr/>
          <p:nvPr/>
        </p:nvSpPr>
        <p:spPr>
          <a:xfrm>
            <a:off x="721029" y="1662266"/>
            <a:ext cx="428400" cy="0"/>
          </a:xfrm>
          <a:prstGeom prst="line">
            <a:avLst/>
          </a:prstGeom>
          <a:ln>
            <a:solidFill>
              <a:schemeClr val="bg1">
                <a:lumMod val="75000"/>
              </a:schemeClr>
            </a:solidFill>
            <a:round/>
          </a:ln>
        </p:spPr>
        <p:style>
          <a:lnRef idx="1">
            <a:schemeClr val="accent5"/>
          </a:lnRef>
          <a:fillRef idx="0">
            <a:schemeClr val="accent5"/>
          </a:fillRef>
          <a:effectRef idx="0">
            <a:schemeClr val="accent5"/>
          </a:effectRef>
          <a:fontRef idx="minor"/>
        </p:style>
      </p:sp>
      <p:pic>
        <p:nvPicPr>
          <p:cNvPr id="24" name="Imagen 22"/>
          <p:cNvPicPr/>
          <p:nvPr/>
        </p:nvPicPr>
        <p:blipFill>
          <a:blip r:embed="rId7"/>
          <a:stretch/>
        </p:blipFill>
        <p:spPr>
          <a:xfrm>
            <a:off x="582429" y="688466"/>
            <a:ext cx="730440" cy="730440"/>
          </a:xfrm>
          <a:prstGeom prst="rect">
            <a:avLst/>
          </a:prstGeom>
          <a:ln>
            <a:noFill/>
          </a:ln>
        </p:spPr>
      </p:pic>
      <p:graphicFrame>
        <p:nvGraphicFramePr>
          <p:cNvPr id="25" name="Table 11"/>
          <p:cNvGraphicFramePr/>
          <p:nvPr>
            <p:extLst>
              <p:ext uri="{D42A27DB-BD31-4B8C-83A1-F6EECF244321}">
                <p14:modId xmlns:p14="http://schemas.microsoft.com/office/powerpoint/2010/main" val="3758705894"/>
              </p:ext>
            </p:extLst>
          </p:nvPr>
        </p:nvGraphicFramePr>
        <p:xfrm>
          <a:off x="1258004" y="1063129"/>
          <a:ext cx="9665665" cy="5266871"/>
        </p:xfrm>
        <a:graphic>
          <a:graphicData uri="http://schemas.openxmlformats.org/drawingml/2006/table">
            <a:tbl>
              <a:tblPr/>
              <a:tblGrid>
                <a:gridCol w="2272055">
                  <a:extLst>
                    <a:ext uri="{9D8B030D-6E8A-4147-A177-3AD203B41FA5}">
                      <a16:colId xmlns:a16="http://schemas.microsoft.com/office/drawing/2014/main" val="20000"/>
                    </a:ext>
                  </a:extLst>
                </a:gridCol>
                <a:gridCol w="2085656">
                  <a:extLst>
                    <a:ext uri="{9D8B030D-6E8A-4147-A177-3AD203B41FA5}">
                      <a16:colId xmlns:a16="http://schemas.microsoft.com/office/drawing/2014/main" val="20001"/>
                    </a:ext>
                  </a:extLst>
                </a:gridCol>
                <a:gridCol w="2077169">
                  <a:extLst>
                    <a:ext uri="{9D8B030D-6E8A-4147-A177-3AD203B41FA5}">
                      <a16:colId xmlns:a16="http://schemas.microsoft.com/office/drawing/2014/main" val="20002"/>
                    </a:ext>
                  </a:extLst>
                </a:gridCol>
                <a:gridCol w="1575942">
                  <a:extLst>
                    <a:ext uri="{9D8B030D-6E8A-4147-A177-3AD203B41FA5}">
                      <a16:colId xmlns:a16="http://schemas.microsoft.com/office/drawing/2014/main" val="20003"/>
                    </a:ext>
                  </a:extLst>
                </a:gridCol>
                <a:gridCol w="1654843">
                  <a:extLst>
                    <a:ext uri="{9D8B030D-6E8A-4147-A177-3AD203B41FA5}">
                      <a16:colId xmlns:a16="http://schemas.microsoft.com/office/drawing/2014/main" val="20004"/>
                    </a:ext>
                  </a:extLst>
                </a:gridCol>
              </a:tblGrid>
              <a:tr h="487706">
                <a:tc>
                  <a:txBody>
                    <a:bodyPr/>
                    <a:lstStyle/>
                    <a:p>
                      <a:pPr algn="ctr">
                        <a:lnSpc>
                          <a:spcPct val="100000"/>
                        </a:lnSpc>
                        <a:tabLst>
                          <a:tab pos="0" algn="l"/>
                        </a:tabLst>
                      </a:pPr>
                      <a:r>
                        <a:rPr lang="en-US" sz="1000" b="0" strike="noStrike" spc="-1" dirty="0">
                          <a:solidFill>
                            <a:srgbClr val="0176B2"/>
                          </a:solidFill>
                          <a:latin typeface="Encode Sans" pitchFamily="2" charset="0"/>
                          <a:ea typeface="Arial"/>
                        </a:rPr>
                        <a:t>PLANES Y PROGRAMAS</a:t>
                      </a:r>
                      <a:endParaRPr lang="es-AR" sz="1000" b="0" strike="noStrike" spc="-1" dirty="0">
                        <a:latin typeface="Encode Sans" pitchFamily="2" charset="0"/>
                      </a:endParaRPr>
                    </a:p>
                  </a:txBody>
                  <a:tcPr marL="90000" marR="90000">
                    <a:lnL w="12240">
                      <a:noFill/>
                    </a:lnL>
                    <a:lnR w="12240">
                      <a:noFill/>
                    </a:lnR>
                    <a:lnT w="12240">
                      <a:noFill/>
                    </a:lnT>
                    <a:lnB w="18720">
                      <a:solidFill>
                        <a:srgbClr val="5B9BD5"/>
                      </a:solidFill>
                    </a:lnB>
                    <a:noFill/>
                  </a:tcPr>
                </a:tc>
                <a:tc>
                  <a:txBody>
                    <a:bodyPr/>
                    <a:lstStyle/>
                    <a:p>
                      <a:pPr algn="ctr">
                        <a:lnSpc>
                          <a:spcPct val="100000"/>
                        </a:lnSpc>
                      </a:pPr>
                      <a:r>
                        <a:rPr lang="en-US" sz="1000" b="0" strike="noStrike" spc="-1" dirty="0">
                          <a:solidFill>
                            <a:srgbClr val="0176B2"/>
                          </a:solidFill>
                          <a:latin typeface="Encode Sans" pitchFamily="2" charset="0"/>
                          <a:ea typeface="Arial"/>
                        </a:rPr>
                        <a:t>INDICADOR</a:t>
                      </a:r>
                      <a:endParaRPr lang="es-AR" sz="1000" b="0" strike="noStrike" spc="-1" dirty="0">
                        <a:latin typeface="Encode Sans" pitchFamily="2" charset="0"/>
                      </a:endParaRPr>
                    </a:p>
                  </a:txBody>
                  <a:tcPr marL="90000" marR="90000">
                    <a:lnL w="12240">
                      <a:noFill/>
                    </a:lnL>
                    <a:lnR w="12240">
                      <a:noFill/>
                    </a:lnR>
                    <a:lnT w="12240">
                      <a:noFill/>
                    </a:lnT>
                    <a:lnB w="18720">
                      <a:solidFill>
                        <a:srgbClr val="5B9BD5"/>
                      </a:solidFill>
                    </a:lnB>
                    <a:noFill/>
                  </a:tcPr>
                </a:tc>
                <a:tc>
                  <a:txBody>
                    <a:bodyPr/>
                    <a:lstStyle/>
                    <a:p>
                      <a:pPr algn="ctr">
                        <a:lnSpc>
                          <a:spcPct val="100000"/>
                        </a:lnSpc>
                      </a:pPr>
                      <a:r>
                        <a:rPr lang="en-US" sz="1000" b="0" strike="noStrike" spc="-1" dirty="0">
                          <a:solidFill>
                            <a:srgbClr val="0176B2"/>
                          </a:solidFill>
                          <a:latin typeface="Encode Sans" pitchFamily="2" charset="0"/>
                          <a:ea typeface="Arial"/>
                        </a:rPr>
                        <a:t>VALOR</a:t>
                      </a:r>
                      <a:endParaRPr lang="es-AR" sz="1000" b="0" strike="noStrike" spc="-1" dirty="0">
                        <a:latin typeface="Encode Sans" pitchFamily="2" charset="0"/>
                      </a:endParaRPr>
                    </a:p>
                  </a:txBody>
                  <a:tcPr marL="90000" marR="90000">
                    <a:lnL w="12240">
                      <a:noFill/>
                    </a:lnL>
                    <a:lnR w="12240">
                      <a:noFill/>
                    </a:lnR>
                    <a:lnT w="12240">
                      <a:noFill/>
                    </a:lnT>
                    <a:lnB w="18720">
                      <a:solidFill>
                        <a:srgbClr val="5B9BD5"/>
                      </a:solidFill>
                    </a:lnB>
                    <a:noFill/>
                  </a:tcPr>
                </a:tc>
                <a:tc>
                  <a:txBody>
                    <a:bodyPr/>
                    <a:lstStyle/>
                    <a:p>
                      <a:pPr algn="ctr">
                        <a:lnSpc>
                          <a:spcPct val="100000"/>
                        </a:lnSpc>
                      </a:pPr>
                      <a:r>
                        <a:rPr lang="en-US" sz="1000" b="0" strike="noStrike" spc="-1">
                          <a:solidFill>
                            <a:srgbClr val="0176B2"/>
                          </a:solidFill>
                          <a:latin typeface="Encode Sans" pitchFamily="2" charset="0"/>
                          <a:ea typeface="Arial"/>
                        </a:rPr>
                        <a:t>PERÍODO</a:t>
                      </a:r>
                      <a:endParaRPr lang="es-AR" sz="1000" b="0" strike="noStrike" spc="-1">
                        <a:latin typeface="Encode Sans" pitchFamily="2" charset="0"/>
                      </a:endParaRPr>
                    </a:p>
                  </a:txBody>
                  <a:tcPr marL="90000" marR="90000">
                    <a:lnL w="12240">
                      <a:noFill/>
                    </a:lnL>
                    <a:lnR w="12240">
                      <a:noFill/>
                    </a:lnR>
                    <a:lnT w="12240">
                      <a:noFill/>
                    </a:lnT>
                    <a:lnB w="18720">
                      <a:solidFill>
                        <a:srgbClr val="5B9BD5"/>
                      </a:solidFill>
                    </a:lnB>
                    <a:noFill/>
                  </a:tcPr>
                </a:tc>
                <a:tc>
                  <a:txBody>
                    <a:bodyPr/>
                    <a:lstStyle/>
                    <a:p>
                      <a:pPr algn="ctr">
                        <a:lnSpc>
                          <a:spcPct val="100000"/>
                        </a:lnSpc>
                      </a:pPr>
                      <a:r>
                        <a:rPr lang="en-US" sz="1000" b="0" strike="noStrike" spc="-1">
                          <a:solidFill>
                            <a:srgbClr val="0176B2"/>
                          </a:solidFill>
                          <a:latin typeface="Encode Sans" pitchFamily="2" charset="0"/>
                          <a:ea typeface="Arial"/>
                        </a:rPr>
                        <a:t>FUENTE</a:t>
                      </a:r>
                      <a:endParaRPr lang="es-AR" sz="1000" b="0" strike="noStrike" spc="-1">
                        <a:latin typeface="Encode Sans" pitchFamily="2" charset="0"/>
                      </a:endParaRPr>
                    </a:p>
                  </a:txBody>
                  <a:tcPr marL="90000" marR="90000">
                    <a:lnL w="12240">
                      <a:noFill/>
                    </a:lnL>
                    <a:lnR w="12240">
                      <a:noFill/>
                    </a:lnR>
                    <a:lnT w="12240">
                      <a:noFill/>
                    </a:lnT>
                    <a:lnB w="18720">
                      <a:solidFill>
                        <a:srgbClr val="5B9BD5"/>
                      </a:solidFill>
                    </a:lnB>
                    <a:noFill/>
                  </a:tcPr>
                </a:tc>
                <a:extLst>
                  <a:ext uri="{0D108BD9-81ED-4DB2-BD59-A6C34878D82A}">
                    <a16:rowId xmlns:a16="http://schemas.microsoft.com/office/drawing/2014/main" val="10000"/>
                  </a:ext>
                </a:extLst>
              </a:tr>
              <a:tr h="450190">
                <a:tc>
                  <a:txBody>
                    <a:bodyPr/>
                    <a:lstStyle/>
                    <a:p>
                      <a:pPr>
                        <a:lnSpc>
                          <a:spcPct val="100000"/>
                        </a:lnSpc>
                        <a:tabLst>
                          <a:tab pos="0" algn="l"/>
                        </a:tabLst>
                      </a:pPr>
                      <a:r>
                        <a:rPr lang="en-US" sz="900" b="0" strike="noStrike" spc="-1">
                          <a:solidFill>
                            <a:srgbClr val="0176B2"/>
                          </a:solidFill>
                          <a:latin typeface="Encode Sans" pitchFamily="2" charset="0"/>
                        </a:rPr>
                        <a:t>PNC Invalidez</a:t>
                      </a:r>
                      <a:endParaRPr lang="es-AR" sz="900" b="0" strike="noStrike" spc="-1">
                        <a:latin typeface="Encode Sans" pitchFamily="2" charset="0"/>
                      </a:endParaRPr>
                    </a:p>
                  </a:txBody>
                  <a:tcPr marL="90000" marR="90000">
                    <a:lnL w="12240">
                      <a:noFill/>
                    </a:lnL>
                    <a:lnR w="12240">
                      <a:noFill/>
                    </a:lnR>
                    <a:lnT w="18720">
                      <a:solidFill>
                        <a:srgbClr val="5B9BD5"/>
                      </a:solidFill>
                    </a:lnT>
                    <a:lnB w="6480">
                      <a:solidFill>
                        <a:srgbClr val="F1F0F0"/>
                      </a:solidFill>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tab pos="0" algn="l"/>
                        </a:tabLst>
                        <a:defRPr/>
                      </a:pPr>
                      <a:r>
                        <a:rPr lang="en-US" sz="900" b="0" strike="noStrike" spc="-1" dirty="0" err="1">
                          <a:solidFill>
                            <a:srgbClr val="000000"/>
                          </a:solidFill>
                          <a:latin typeface="Encode Sans" pitchFamily="2" charset="0"/>
                        </a:rPr>
                        <a:t>Cantidad</a:t>
                      </a:r>
                      <a:r>
                        <a:rPr lang="en-US" sz="900" b="0" strike="noStrike" spc="-1" dirty="0">
                          <a:solidFill>
                            <a:srgbClr val="000000"/>
                          </a:solidFill>
                          <a:latin typeface="Encode Sans" pitchFamily="2" charset="0"/>
                        </a:rPr>
                        <a:t> de </a:t>
                      </a:r>
                      <a:r>
                        <a:rPr lang="en-US" sz="900" b="0" strike="noStrike" spc="-1" dirty="0" err="1">
                          <a:solidFill>
                            <a:srgbClr val="000000"/>
                          </a:solidFill>
                          <a:latin typeface="Encode Sans" pitchFamily="2" charset="0"/>
                        </a:rPr>
                        <a:t>titulares</a:t>
                      </a:r>
                      <a:endParaRPr lang="es-AR" sz="900" b="0" strike="noStrike" spc="-1" dirty="0">
                        <a:latin typeface="Encode Sans" pitchFamily="2" charset="0"/>
                      </a:endParaRPr>
                    </a:p>
                    <a:p>
                      <a:pPr>
                        <a:lnSpc>
                          <a:spcPct val="100000"/>
                        </a:lnSpc>
                        <a:tabLst>
                          <a:tab pos="0" algn="l"/>
                        </a:tabLst>
                      </a:pPr>
                      <a:r>
                        <a:rPr lang="en-US" sz="900" b="0" strike="noStrike" spc="-1" dirty="0">
                          <a:solidFill>
                            <a:srgbClr val="FFFFFF"/>
                          </a:solidFill>
                          <a:latin typeface="Encode Sans" pitchFamily="2" charset="0"/>
                          <a:ea typeface="Arial"/>
                        </a:rPr>
                        <a:t>de</a:t>
                      </a:r>
                      <a:endParaRPr lang="es-AR" sz="900" b="0" strike="noStrike" spc="-1" dirty="0">
                        <a:latin typeface="Encode Sans" pitchFamily="2" charset="0"/>
                      </a:endParaRPr>
                    </a:p>
                  </a:txBody>
                  <a:tcPr marL="90000" marR="90000">
                    <a:lnL w="12240">
                      <a:noFill/>
                    </a:lnL>
                    <a:lnR w="12240">
                      <a:noFill/>
                    </a:lnR>
                    <a:lnT w="18720">
                      <a:solidFill>
                        <a:srgbClr val="5B9BD5"/>
                      </a:solidFill>
                    </a:lnT>
                    <a:lnB w="6480">
                      <a:solidFill>
                        <a:srgbClr val="F1F0F0"/>
                      </a:solidFill>
                    </a:lnB>
                    <a:noFill/>
                  </a:tcPr>
                </a:tc>
                <a:tc>
                  <a:txBody>
                    <a:bodyPr/>
                    <a:lstStyle/>
                    <a:p>
                      <a:pPr marR="0" algn="ctr" rtl="0">
                        <a:lnSpc>
                          <a:spcPct val="100000"/>
                        </a:lnSpc>
                        <a:spcBef>
                          <a:spcPts val="0"/>
                        </a:spcBef>
                        <a:spcAft>
                          <a:spcPts val="0"/>
                        </a:spcAft>
                        <a:buClr>
                          <a:srgbClr val="000000"/>
                        </a:buClr>
                        <a:buFont typeface="Arial"/>
                        <a:tabLst>
                          <a:tab pos="0" algn="l"/>
                        </a:tabLst>
                      </a:pPr>
                      <a:r>
                        <a:rPr lang="es-AR" sz="900" b="0" i="0" u="none" strike="noStrike" cap="none" spc="-1" dirty="0" smtClean="0">
                          <a:solidFill>
                            <a:srgbClr val="0176B2"/>
                          </a:solidFill>
                          <a:latin typeface="Encode Sans" pitchFamily="2" charset="0"/>
                          <a:ea typeface="+mn-ea"/>
                          <a:cs typeface="+mn-cs"/>
                          <a:sym typeface="Arial"/>
                        </a:rPr>
                        <a:t>1.173.805</a:t>
                      </a:r>
                      <a:endParaRPr lang="es-AR" sz="900" b="0" i="0" u="none" strike="noStrike" cap="none" spc="-1" dirty="0">
                        <a:solidFill>
                          <a:srgbClr val="0176B2"/>
                        </a:solidFill>
                        <a:latin typeface="Encode Sans" pitchFamily="2" charset="0"/>
                        <a:ea typeface="+mn-ea"/>
                        <a:cs typeface="+mn-cs"/>
                        <a:sym typeface="Arial"/>
                      </a:endParaRPr>
                    </a:p>
                  </a:txBody>
                  <a:tcPr marL="90000" marR="90000">
                    <a:lnL w="12240">
                      <a:noFill/>
                    </a:lnL>
                    <a:lnR w="12240">
                      <a:noFill/>
                    </a:lnR>
                    <a:lnT w="18720">
                      <a:solidFill>
                        <a:srgbClr val="5B9BD5"/>
                      </a:solidFill>
                    </a:lnT>
                    <a:lnB w="6480">
                      <a:solidFill>
                        <a:srgbClr val="F1F0F0"/>
                      </a:solidFill>
                    </a:lnB>
                    <a:noFill/>
                  </a:tcPr>
                </a:tc>
                <a:tc>
                  <a:txBody>
                    <a:bodyPr/>
                    <a:lstStyle/>
                    <a:p>
                      <a:pPr algn="ctr">
                        <a:lnSpc>
                          <a:spcPct val="100000"/>
                        </a:lnSpc>
                      </a:pPr>
                      <a:r>
                        <a:rPr lang="en-US" sz="900" b="0" strike="noStrike" spc="-1" dirty="0" smtClean="0">
                          <a:solidFill>
                            <a:schemeClr val="tx1"/>
                          </a:solidFill>
                          <a:latin typeface="Encode Sans" pitchFamily="2" charset="0"/>
                        </a:rPr>
                        <a:t>1° </a:t>
                      </a:r>
                      <a:r>
                        <a:rPr lang="en-US" sz="900" b="0" strike="noStrike" spc="-1" dirty="0" err="1">
                          <a:solidFill>
                            <a:schemeClr val="tx1"/>
                          </a:solidFill>
                          <a:latin typeface="Encode Sans" pitchFamily="2" charset="0"/>
                        </a:rPr>
                        <a:t>Trimestre</a:t>
                      </a:r>
                      <a:r>
                        <a:rPr lang="en-US" sz="900" b="0" strike="noStrike" spc="-1" dirty="0">
                          <a:solidFill>
                            <a:schemeClr val="tx1"/>
                          </a:solidFill>
                          <a:latin typeface="Encode Sans" pitchFamily="2" charset="0"/>
                        </a:rPr>
                        <a:t> </a:t>
                      </a:r>
                      <a:r>
                        <a:rPr lang="en-US" sz="900" b="0" strike="noStrike" spc="-1" dirty="0" smtClean="0">
                          <a:solidFill>
                            <a:schemeClr val="tx1"/>
                          </a:solidFill>
                          <a:latin typeface="Encode Sans" pitchFamily="2" charset="0"/>
                        </a:rPr>
                        <a:t>2023</a:t>
                      </a:r>
                      <a:endParaRPr lang="es-AR" sz="900" b="0" strike="noStrike" spc="-1" dirty="0">
                        <a:solidFill>
                          <a:schemeClr val="tx1"/>
                        </a:solidFill>
                        <a:latin typeface="Encode Sans" pitchFamily="2" charset="0"/>
                      </a:endParaRPr>
                    </a:p>
                  </a:txBody>
                  <a:tcPr marL="90000" marR="90000">
                    <a:lnL w="12240">
                      <a:noFill/>
                    </a:lnL>
                    <a:lnR w="12240">
                      <a:noFill/>
                    </a:lnR>
                    <a:lnT w="18720">
                      <a:solidFill>
                        <a:srgbClr val="5B9BD5"/>
                      </a:solidFill>
                    </a:lnT>
                    <a:lnB w="6480">
                      <a:solidFill>
                        <a:srgbClr val="F1F0F0"/>
                      </a:solidFill>
                    </a:lnB>
                    <a:noFill/>
                  </a:tcPr>
                </a:tc>
                <a:tc>
                  <a:txBody>
                    <a:bodyPr/>
                    <a:lstStyle/>
                    <a:p>
                      <a:pPr>
                        <a:lnSpc>
                          <a:spcPct val="100000"/>
                        </a:lnSpc>
                        <a:tabLst>
                          <a:tab pos="0" algn="l"/>
                        </a:tabLst>
                      </a:pPr>
                      <a:r>
                        <a:rPr lang="en-US" sz="900" b="0" strike="noStrike" spc="-1">
                          <a:solidFill>
                            <a:schemeClr val="tx1"/>
                          </a:solidFill>
                          <a:latin typeface="Encode Sans" pitchFamily="2" charset="0"/>
                          <a:ea typeface="Arial"/>
                        </a:rPr>
                        <a:t>SIEMPRO – ANDIS</a:t>
                      </a:r>
                      <a:endParaRPr lang="es-AR" sz="900" b="0" strike="noStrike" spc="-1">
                        <a:solidFill>
                          <a:schemeClr val="tx1"/>
                        </a:solidFill>
                        <a:latin typeface="Encode Sans" pitchFamily="2" charset="0"/>
                      </a:endParaRPr>
                    </a:p>
                  </a:txBody>
                  <a:tcPr marL="90000" marR="90000">
                    <a:lnL w="12240">
                      <a:noFill/>
                    </a:lnL>
                    <a:lnR w="12240">
                      <a:noFill/>
                    </a:lnR>
                    <a:lnT w="18720">
                      <a:solidFill>
                        <a:srgbClr val="5B9BD5"/>
                      </a:solidFill>
                    </a:lnT>
                    <a:lnB w="6480">
                      <a:solidFill>
                        <a:srgbClr val="F1F0F0"/>
                      </a:solidFill>
                    </a:lnB>
                    <a:noFill/>
                  </a:tcPr>
                </a:tc>
                <a:extLst>
                  <a:ext uri="{0D108BD9-81ED-4DB2-BD59-A6C34878D82A}">
                    <a16:rowId xmlns:a16="http://schemas.microsoft.com/office/drawing/2014/main" val="10001"/>
                  </a:ext>
                </a:extLst>
              </a:tr>
              <a:tr h="512039">
                <a:tc>
                  <a:txBody>
                    <a:bodyPr/>
                    <a:lstStyle/>
                    <a:p>
                      <a:pPr>
                        <a:lnSpc>
                          <a:spcPct val="100000"/>
                        </a:lnSpc>
                        <a:tabLst>
                          <a:tab pos="0" algn="l"/>
                        </a:tabLst>
                      </a:pPr>
                      <a:r>
                        <a:rPr lang="en-US" sz="900" b="0" strike="noStrike" spc="-1">
                          <a:solidFill>
                            <a:srgbClr val="0176B2"/>
                          </a:solidFill>
                          <a:latin typeface="Encode Sans" pitchFamily="2" charset="0"/>
                        </a:rPr>
                        <a:t>PNC Madres de 7 o más hijos</a:t>
                      </a:r>
                      <a:endParaRPr lang="es-AR" sz="900" b="0" strike="noStrike" spc="-1">
                        <a:latin typeface="Encode Sans" pitchFamily="2" charset="0"/>
                      </a:endParaRPr>
                    </a:p>
                  </a:txBody>
                  <a:tcPr marL="90000" marR="90000">
                    <a:lnL w="12240">
                      <a:noFill/>
                    </a:lnL>
                    <a:lnR w="12240">
                      <a:noFill/>
                    </a:lnR>
                    <a:lnT w="6480">
                      <a:solidFill>
                        <a:srgbClr val="F1F0F0"/>
                      </a:solidFill>
                    </a:lnT>
                    <a:lnB w="6480">
                      <a:solidFill>
                        <a:srgbClr val="F1F0F0"/>
                      </a:solidFill>
                    </a:lnB>
                    <a:noFill/>
                  </a:tcPr>
                </a:tc>
                <a:tc>
                  <a:txBody>
                    <a:bodyPr/>
                    <a:lstStyle/>
                    <a:p>
                      <a:pPr>
                        <a:lnSpc>
                          <a:spcPct val="100000"/>
                        </a:lnSpc>
                        <a:tabLst>
                          <a:tab pos="0" algn="l"/>
                        </a:tabLst>
                      </a:pPr>
                      <a:r>
                        <a:rPr lang="en-US" sz="900" b="0" strike="noStrike" spc="-1" dirty="0" err="1">
                          <a:solidFill>
                            <a:srgbClr val="000000"/>
                          </a:solidFill>
                          <a:latin typeface="Encode Sans" pitchFamily="2" charset="0"/>
                        </a:rPr>
                        <a:t>Cantidad</a:t>
                      </a:r>
                      <a:r>
                        <a:rPr lang="en-US" sz="900" b="0" strike="noStrike" spc="-1" dirty="0">
                          <a:solidFill>
                            <a:srgbClr val="000000"/>
                          </a:solidFill>
                          <a:latin typeface="Encode Sans" pitchFamily="2" charset="0"/>
                        </a:rPr>
                        <a:t> de </a:t>
                      </a:r>
                      <a:r>
                        <a:rPr lang="en-US" sz="900" b="0" strike="noStrike" spc="-1" dirty="0" err="1">
                          <a:solidFill>
                            <a:srgbClr val="000000"/>
                          </a:solidFill>
                          <a:latin typeface="Encode Sans" pitchFamily="2" charset="0"/>
                        </a:rPr>
                        <a:t>titulares</a:t>
                      </a:r>
                      <a:endParaRPr lang="es-AR" sz="900" b="0" strike="noStrike" spc="-1" dirty="0">
                        <a:latin typeface="Encode Sans" pitchFamily="2" charset="0"/>
                      </a:endParaRPr>
                    </a:p>
                  </a:txBody>
                  <a:tcPr marL="90000" marR="90000">
                    <a:lnL w="12240">
                      <a:noFill/>
                    </a:lnL>
                    <a:lnR w="12240">
                      <a:noFill/>
                    </a:lnR>
                    <a:lnT w="6480">
                      <a:solidFill>
                        <a:srgbClr val="F1F0F0"/>
                      </a:solidFill>
                    </a:lnT>
                    <a:lnB w="6480">
                      <a:solidFill>
                        <a:srgbClr val="F1F0F0"/>
                      </a:solidFill>
                    </a:lnB>
                    <a:noFill/>
                  </a:tcPr>
                </a:tc>
                <a:tc>
                  <a:txBody>
                    <a:bodyPr/>
                    <a:lstStyle/>
                    <a:p>
                      <a:pPr algn="ctr">
                        <a:lnSpc>
                          <a:spcPct val="100000"/>
                        </a:lnSpc>
                        <a:tabLst>
                          <a:tab pos="0" algn="l"/>
                        </a:tabLst>
                      </a:pPr>
                      <a:r>
                        <a:rPr lang="es-AR" sz="900" b="0" strike="noStrike" spc="-1" dirty="0" smtClean="0">
                          <a:solidFill>
                            <a:srgbClr val="0176B2"/>
                          </a:solidFill>
                          <a:latin typeface="Encode Sans" pitchFamily="2" charset="0"/>
                        </a:rPr>
                        <a:t>295.086</a:t>
                      </a:r>
                      <a:endParaRPr lang="es-AR" sz="900" b="0" strike="noStrike" spc="-1" dirty="0">
                        <a:latin typeface="Encode Sans" pitchFamily="2" charset="0"/>
                      </a:endParaRPr>
                    </a:p>
                  </a:txBody>
                  <a:tcPr marL="90000" marR="90000">
                    <a:lnL w="12240">
                      <a:noFill/>
                    </a:lnL>
                    <a:lnR w="12240">
                      <a:noFill/>
                    </a:lnR>
                    <a:lnT w="6480">
                      <a:solidFill>
                        <a:srgbClr val="F1F0F0"/>
                      </a:solidFill>
                    </a:lnT>
                    <a:lnB w="6480">
                      <a:solidFill>
                        <a:srgbClr val="F1F0F0"/>
                      </a:solidFill>
                    </a:lnB>
                    <a:noFill/>
                  </a:tcPr>
                </a:tc>
                <a:tc>
                  <a:txBody>
                    <a:bodyPr/>
                    <a:lstStyle/>
                    <a:p>
                      <a:pPr algn="ctr">
                        <a:lnSpc>
                          <a:spcPct val="100000"/>
                        </a:lnSpc>
                        <a:tabLst>
                          <a:tab pos="0" algn="l"/>
                        </a:tabLst>
                      </a:pPr>
                      <a:r>
                        <a:rPr lang="en-US" sz="900" b="0" strike="noStrike" spc="-1" dirty="0" smtClean="0">
                          <a:solidFill>
                            <a:schemeClr val="tx1"/>
                          </a:solidFill>
                          <a:latin typeface="Encode Sans" pitchFamily="2" charset="0"/>
                        </a:rPr>
                        <a:t>1° </a:t>
                      </a:r>
                      <a:r>
                        <a:rPr lang="en-US" sz="900" b="0" strike="noStrike" spc="-1" dirty="0" err="1">
                          <a:solidFill>
                            <a:schemeClr val="tx1"/>
                          </a:solidFill>
                          <a:latin typeface="Encode Sans" pitchFamily="2" charset="0"/>
                        </a:rPr>
                        <a:t>Trimestre</a:t>
                      </a:r>
                      <a:r>
                        <a:rPr lang="en-US" sz="900" b="0" strike="noStrike" spc="-1" dirty="0">
                          <a:solidFill>
                            <a:schemeClr val="tx1"/>
                          </a:solidFill>
                          <a:latin typeface="Encode Sans" pitchFamily="2" charset="0"/>
                        </a:rPr>
                        <a:t> </a:t>
                      </a:r>
                      <a:r>
                        <a:rPr lang="en-US" sz="900" b="0" strike="noStrike" spc="-1" dirty="0" smtClean="0">
                          <a:solidFill>
                            <a:schemeClr val="tx1"/>
                          </a:solidFill>
                          <a:latin typeface="Encode Sans" pitchFamily="2" charset="0"/>
                        </a:rPr>
                        <a:t>2023</a:t>
                      </a:r>
                      <a:endParaRPr lang="es-AR" sz="900" b="0" strike="noStrike" spc="-1" dirty="0">
                        <a:solidFill>
                          <a:schemeClr val="tx1"/>
                        </a:solidFill>
                        <a:latin typeface="Encode Sans" pitchFamily="2" charset="0"/>
                      </a:endParaRPr>
                    </a:p>
                  </a:txBody>
                  <a:tcPr marL="90000" marR="90000">
                    <a:lnL w="12240">
                      <a:noFill/>
                    </a:lnL>
                    <a:lnR w="12240">
                      <a:noFill/>
                    </a:lnR>
                    <a:lnT w="6480">
                      <a:solidFill>
                        <a:srgbClr val="F1F0F0"/>
                      </a:solidFill>
                    </a:lnT>
                    <a:lnB w="6480">
                      <a:solidFill>
                        <a:srgbClr val="F1F0F0"/>
                      </a:solidFill>
                    </a:lnB>
                    <a:noFill/>
                  </a:tcPr>
                </a:tc>
                <a:tc>
                  <a:txBody>
                    <a:bodyPr/>
                    <a:lstStyle/>
                    <a:p>
                      <a:pPr>
                        <a:lnSpc>
                          <a:spcPct val="100000"/>
                        </a:lnSpc>
                        <a:tabLst>
                          <a:tab pos="0" algn="l"/>
                        </a:tabLst>
                      </a:pPr>
                      <a:r>
                        <a:rPr lang="en-US" sz="900" b="0" strike="noStrike" spc="-1">
                          <a:solidFill>
                            <a:schemeClr val="tx1"/>
                          </a:solidFill>
                          <a:latin typeface="Encode Sans" pitchFamily="2" charset="0"/>
                          <a:ea typeface="Arial"/>
                        </a:rPr>
                        <a:t>SIEMPRO – ANSES</a:t>
                      </a:r>
                      <a:endParaRPr lang="es-AR" sz="900" b="0" strike="noStrike" spc="-1">
                        <a:solidFill>
                          <a:schemeClr val="tx1"/>
                        </a:solidFill>
                        <a:latin typeface="Encode Sans" pitchFamily="2" charset="0"/>
                      </a:endParaRPr>
                    </a:p>
                  </a:txBody>
                  <a:tcPr marL="90000" marR="90000">
                    <a:lnL w="12240">
                      <a:noFill/>
                    </a:lnL>
                    <a:lnR w="12240">
                      <a:noFill/>
                    </a:lnR>
                    <a:lnT w="6480">
                      <a:solidFill>
                        <a:srgbClr val="F1F0F0"/>
                      </a:solidFill>
                    </a:lnT>
                    <a:lnB w="6480">
                      <a:solidFill>
                        <a:srgbClr val="F1F0F0"/>
                      </a:solidFill>
                    </a:lnB>
                    <a:noFill/>
                  </a:tcPr>
                </a:tc>
                <a:extLst>
                  <a:ext uri="{0D108BD9-81ED-4DB2-BD59-A6C34878D82A}">
                    <a16:rowId xmlns:a16="http://schemas.microsoft.com/office/drawing/2014/main" val="10002"/>
                  </a:ext>
                </a:extLst>
              </a:tr>
              <a:tr h="335101">
                <a:tc>
                  <a:txBody>
                    <a:bodyPr/>
                    <a:lstStyle/>
                    <a:p>
                      <a:pPr>
                        <a:lnSpc>
                          <a:spcPct val="100000"/>
                        </a:lnSpc>
                        <a:tabLst>
                          <a:tab pos="0" algn="l"/>
                        </a:tabLst>
                      </a:pPr>
                      <a:r>
                        <a:rPr lang="en-US" sz="900" b="0" strike="noStrike" spc="-1">
                          <a:solidFill>
                            <a:srgbClr val="0176B2"/>
                          </a:solidFill>
                          <a:latin typeface="Encode Sans" pitchFamily="2" charset="0"/>
                        </a:rPr>
                        <a:t>PNC Vejez</a:t>
                      </a:r>
                      <a:endParaRPr lang="es-AR" sz="900" b="0" strike="noStrike" spc="-1">
                        <a:latin typeface="Encode Sans" pitchFamily="2" charset="0"/>
                      </a:endParaRPr>
                    </a:p>
                  </a:txBody>
                  <a:tcPr marL="90000" marR="90000">
                    <a:lnL w="12240">
                      <a:noFill/>
                    </a:lnL>
                    <a:lnR w="12240">
                      <a:noFill/>
                    </a:lnR>
                    <a:lnT w="6480">
                      <a:solidFill>
                        <a:srgbClr val="F1F0F0"/>
                      </a:solidFill>
                    </a:lnT>
                    <a:lnB w="6480">
                      <a:solidFill>
                        <a:srgbClr val="F1F0F0"/>
                      </a:solidFill>
                    </a:lnB>
                    <a:noFill/>
                  </a:tcPr>
                </a:tc>
                <a:tc>
                  <a:txBody>
                    <a:bodyPr/>
                    <a:lstStyle/>
                    <a:p>
                      <a:pPr>
                        <a:lnSpc>
                          <a:spcPct val="100000"/>
                        </a:lnSpc>
                        <a:tabLst>
                          <a:tab pos="0" algn="l"/>
                        </a:tabLst>
                      </a:pPr>
                      <a:r>
                        <a:rPr lang="en-US" sz="900" b="0" strike="noStrike" spc="-1">
                          <a:solidFill>
                            <a:srgbClr val="000000"/>
                          </a:solidFill>
                          <a:latin typeface="Encode Sans" pitchFamily="2" charset="0"/>
                        </a:rPr>
                        <a:t>Cantidad de titulares</a:t>
                      </a:r>
                      <a:endParaRPr lang="es-AR" sz="900" b="0" strike="noStrike" spc="-1">
                        <a:latin typeface="Encode Sans" pitchFamily="2" charset="0"/>
                      </a:endParaRPr>
                    </a:p>
                  </a:txBody>
                  <a:tcPr marL="90000" marR="90000">
                    <a:lnL w="12240">
                      <a:noFill/>
                    </a:lnL>
                    <a:lnR w="12240">
                      <a:noFill/>
                    </a:lnR>
                    <a:lnT w="6480">
                      <a:solidFill>
                        <a:srgbClr val="F1F0F0"/>
                      </a:solidFill>
                    </a:lnT>
                    <a:lnB w="6480">
                      <a:solidFill>
                        <a:srgbClr val="F1F0F0"/>
                      </a:solidFill>
                    </a:lnB>
                    <a:noFill/>
                  </a:tcPr>
                </a:tc>
                <a:tc>
                  <a:txBody>
                    <a:bodyPr/>
                    <a:lstStyle/>
                    <a:p>
                      <a:pPr algn="ctr">
                        <a:lnSpc>
                          <a:spcPct val="100000"/>
                        </a:lnSpc>
                        <a:tabLst>
                          <a:tab pos="0" algn="l"/>
                        </a:tabLst>
                      </a:pPr>
                      <a:r>
                        <a:rPr lang="es-AR" sz="900" b="0" strike="noStrike" spc="-1" dirty="0" smtClean="0">
                          <a:solidFill>
                            <a:srgbClr val="0176B2"/>
                          </a:solidFill>
                          <a:latin typeface="Encode Sans" pitchFamily="2" charset="0"/>
                        </a:rPr>
                        <a:t>1.030</a:t>
                      </a:r>
                      <a:endParaRPr lang="es-AR" sz="900" b="0" strike="noStrike" spc="-1" dirty="0">
                        <a:latin typeface="Encode Sans" pitchFamily="2" charset="0"/>
                      </a:endParaRPr>
                    </a:p>
                  </a:txBody>
                  <a:tcPr marL="90000" marR="90000">
                    <a:lnL w="12240">
                      <a:noFill/>
                    </a:lnL>
                    <a:lnR w="12240">
                      <a:noFill/>
                    </a:lnR>
                    <a:lnT w="6480">
                      <a:solidFill>
                        <a:srgbClr val="F1F0F0"/>
                      </a:solidFill>
                    </a:lnT>
                    <a:lnB w="6480">
                      <a:solidFill>
                        <a:srgbClr val="F1F0F0"/>
                      </a:solidFill>
                    </a:lnB>
                    <a:noFill/>
                  </a:tcPr>
                </a:tc>
                <a:tc>
                  <a:txBody>
                    <a:bodyPr/>
                    <a:lstStyle/>
                    <a:p>
                      <a:pPr algn="ctr">
                        <a:lnSpc>
                          <a:spcPct val="100000"/>
                        </a:lnSpc>
                        <a:tabLst>
                          <a:tab pos="0" algn="l"/>
                        </a:tabLst>
                      </a:pPr>
                      <a:r>
                        <a:rPr lang="en-US" sz="900" b="0" strike="noStrike" spc="-1" dirty="0" smtClean="0">
                          <a:solidFill>
                            <a:schemeClr val="tx1"/>
                          </a:solidFill>
                          <a:latin typeface="Encode Sans" pitchFamily="2" charset="0"/>
                        </a:rPr>
                        <a:t>1° </a:t>
                      </a:r>
                      <a:r>
                        <a:rPr lang="en-US" sz="900" b="0" strike="noStrike" spc="-1" dirty="0" err="1">
                          <a:solidFill>
                            <a:schemeClr val="tx1"/>
                          </a:solidFill>
                          <a:latin typeface="Encode Sans" pitchFamily="2" charset="0"/>
                        </a:rPr>
                        <a:t>Trimestre</a:t>
                      </a:r>
                      <a:r>
                        <a:rPr lang="en-US" sz="900" b="0" strike="noStrike" spc="-1">
                          <a:solidFill>
                            <a:schemeClr val="tx1"/>
                          </a:solidFill>
                          <a:latin typeface="Encode Sans" pitchFamily="2" charset="0"/>
                        </a:rPr>
                        <a:t> </a:t>
                      </a:r>
                      <a:r>
                        <a:rPr lang="en-US" sz="900" b="0" strike="noStrike" spc="-1" smtClean="0">
                          <a:solidFill>
                            <a:schemeClr val="tx1"/>
                          </a:solidFill>
                          <a:latin typeface="Encode Sans" pitchFamily="2" charset="0"/>
                        </a:rPr>
                        <a:t>2023</a:t>
                      </a:r>
                      <a:endParaRPr lang="es-AR" sz="900" b="0" strike="noStrike" spc="-1" dirty="0">
                        <a:solidFill>
                          <a:schemeClr val="tx1"/>
                        </a:solidFill>
                        <a:latin typeface="Encode Sans" pitchFamily="2" charset="0"/>
                      </a:endParaRPr>
                    </a:p>
                  </a:txBody>
                  <a:tcPr marL="90000" marR="90000">
                    <a:lnL w="12240">
                      <a:noFill/>
                    </a:lnL>
                    <a:lnR w="12240">
                      <a:noFill/>
                    </a:lnR>
                    <a:lnT w="6480">
                      <a:solidFill>
                        <a:srgbClr val="F1F0F0"/>
                      </a:solidFill>
                    </a:lnT>
                    <a:lnB w="6480">
                      <a:solidFill>
                        <a:srgbClr val="F1F0F0"/>
                      </a:solidFill>
                    </a:lnB>
                    <a:noFill/>
                  </a:tcPr>
                </a:tc>
                <a:tc>
                  <a:txBody>
                    <a:bodyPr/>
                    <a:lstStyle/>
                    <a:p>
                      <a:pPr>
                        <a:lnSpc>
                          <a:spcPct val="100000"/>
                        </a:lnSpc>
                        <a:tabLst>
                          <a:tab pos="0" algn="l"/>
                        </a:tabLst>
                      </a:pPr>
                      <a:r>
                        <a:rPr lang="en-US" sz="900" b="0" strike="noStrike" spc="-1">
                          <a:solidFill>
                            <a:schemeClr val="tx1"/>
                          </a:solidFill>
                          <a:latin typeface="Encode Sans" pitchFamily="2" charset="0"/>
                          <a:ea typeface="Arial"/>
                        </a:rPr>
                        <a:t>SIEMPRO – ANSES</a:t>
                      </a:r>
                      <a:endParaRPr lang="es-AR" sz="900" b="0" strike="noStrike" spc="-1">
                        <a:solidFill>
                          <a:schemeClr val="tx1"/>
                        </a:solidFill>
                        <a:latin typeface="Encode Sans" pitchFamily="2" charset="0"/>
                      </a:endParaRPr>
                    </a:p>
                  </a:txBody>
                  <a:tcPr marL="90000" marR="90000">
                    <a:lnL w="12240">
                      <a:noFill/>
                    </a:lnL>
                    <a:lnR w="12240">
                      <a:noFill/>
                    </a:lnR>
                    <a:lnT w="6480">
                      <a:solidFill>
                        <a:srgbClr val="F1F0F0"/>
                      </a:solidFill>
                    </a:lnT>
                    <a:lnB w="6480">
                      <a:solidFill>
                        <a:srgbClr val="F1F0F0"/>
                      </a:solidFill>
                    </a:lnB>
                    <a:noFill/>
                  </a:tcPr>
                </a:tc>
                <a:extLst>
                  <a:ext uri="{0D108BD9-81ED-4DB2-BD59-A6C34878D82A}">
                    <a16:rowId xmlns:a16="http://schemas.microsoft.com/office/drawing/2014/main" val="10003"/>
                  </a:ext>
                </a:extLst>
              </a:tr>
              <a:tr h="324170">
                <a:tc>
                  <a:txBody>
                    <a:bodyPr/>
                    <a:lstStyle/>
                    <a:p>
                      <a:pPr>
                        <a:lnSpc>
                          <a:spcPct val="100000"/>
                        </a:lnSpc>
                        <a:tabLst>
                          <a:tab pos="0" algn="l"/>
                        </a:tabLst>
                      </a:pPr>
                      <a:r>
                        <a:rPr lang="en-US" sz="900" b="0" strike="noStrike" spc="-1" dirty="0" err="1">
                          <a:solidFill>
                            <a:srgbClr val="0176B2"/>
                          </a:solidFill>
                          <a:latin typeface="Encode Sans" pitchFamily="2" charset="0"/>
                        </a:rPr>
                        <a:t>Potenciar</a:t>
                      </a:r>
                      <a:r>
                        <a:rPr lang="en-US" sz="900" b="0" strike="noStrike" spc="-1" dirty="0">
                          <a:solidFill>
                            <a:srgbClr val="0176B2"/>
                          </a:solidFill>
                          <a:latin typeface="Encode Sans" pitchFamily="2" charset="0"/>
                        </a:rPr>
                        <a:t> Trabajo</a:t>
                      </a:r>
                      <a:endParaRPr lang="es-AR" sz="900" b="0" strike="noStrike" spc="-1" dirty="0">
                        <a:latin typeface="Encode Sans" pitchFamily="2" charset="0"/>
                      </a:endParaRPr>
                    </a:p>
                  </a:txBody>
                  <a:tcPr marL="90000" marR="90000">
                    <a:lnL w="12240">
                      <a:noFill/>
                    </a:lnL>
                    <a:lnR w="12240">
                      <a:noFill/>
                    </a:lnR>
                    <a:lnT w="6480">
                      <a:solidFill>
                        <a:srgbClr val="F1F0F0"/>
                      </a:solidFill>
                    </a:lnT>
                    <a:lnB w="6480">
                      <a:solidFill>
                        <a:srgbClr val="F1F0F0"/>
                      </a:solidFill>
                    </a:lnB>
                    <a:noFill/>
                  </a:tcPr>
                </a:tc>
                <a:tc>
                  <a:txBody>
                    <a:bodyPr/>
                    <a:lstStyle/>
                    <a:p>
                      <a:pPr>
                        <a:lnSpc>
                          <a:spcPct val="100000"/>
                        </a:lnSpc>
                        <a:tabLst>
                          <a:tab pos="0" algn="l"/>
                        </a:tabLst>
                      </a:pPr>
                      <a:r>
                        <a:rPr lang="en-US" sz="900" b="0" strike="noStrike" spc="-1">
                          <a:solidFill>
                            <a:srgbClr val="000000"/>
                          </a:solidFill>
                          <a:latin typeface="Encode Sans" pitchFamily="2" charset="0"/>
                        </a:rPr>
                        <a:t>Cantidad de titulares</a:t>
                      </a:r>
                      <a:endParaRPr lang="es-AR" sz="900" b="0" strike="noStrike" spc="-1">
                        <a:latin typeface="Encode Sans" pitchFamily="2" charset="0"/>
                      </a:endParaRPr>
                    </a:p>
                  </a:txBody>
                  <a:tcPr marL="90000" marR="90000">
                    <a:lnL w="12240">
                      <a:noFill/>
                    </a:lnL>
                    <a:lnR w="12240">
                      <a:noFill/>
                    </a:lnR>
                    <a:lnT w="6480">
                      <a:solidFill>
                        <a:srgbClr val="F1F0F0"/>
                      </a:solidFill>
                    </a:lnT>
                    <a:lnB w="6480">
                      <a:solidFill>
                        <a:srgbClr val="F1F0F0"/>
                      </a:solidFill>
                    </a:lnB>
                    <a:noFill/>
                  </a:tcPr>
                </a:tc>
                <a:tc>
                  <a:txBody>
                    <a:bodyPr/>
                    <a:lstStyle/>
                    <a:p>
                      <a:pPr algn="ctr">
                        <a:lnSpc>
                          <a:spcPct val="100000"/>
                        </a:lnSpc>
                        <a:tabLst>
                          <a:tab pos="0" algn="l"/>
                        </a:tabLst>
                      </a:pPr>
                      <a:r>
                        <a:rPr lang="es-AR" sz="900" b="0" strike="noStrike" spc="-1" dirty="0" smtClean="0">
                          <a:solidFill>
                            <a:srgbClr val="0176B2"/>
                          </a:solidFill>
                          <a:latin typeface="Encode Sans" pitchFamily="2" charset="0"/>
                        </a:rPr>
                        <a:t>1,273,424</a:t>
                      </a:r>
                      <a:endParaRPr lang="es-AR" sz="900" b="0" strike="noStrike" spc="-1" dirty="0">
                        <a:latin typeface="Encode Sans" pitchFamily="2" charset="0"/>
                      </a:endParaRPr>
                    </a:p>
                  </a:txBody>
                  <a:tcPr marL="90000" marR="90000">
                    <a:lnL w="12240">
                      <a:noFill/>
                    </a:lnL>
                    <a:lnR w="12240">
                      <a:noFill/>
                    </a:lnR>
                    <a:lnT w="6480">
                      <a:solidFill>
                        <a:srgbClr val="F1F0F0"/>
                      </a:solidFill>
                    </a:lnT>
                    <a:lnB w="6480">
                      <a:solidFill>
                        <a:srgbClr val="F1F0F0"/>
                      </a:solidFill>
                    </a:lnB>
                    <a:noFill/>
                  </a:tcPr>
                </a:tc>
                <a:tc>
                  <a:txBody>
                    <a:bodyPr/>
                    <a:lstStyle/>
                    <a:p>
                      <a:pPr algn="ctr">
                        <a:lnSpc>
                          <a:spcPct val="100000"/>
                        </a:lnSpc>
                      </a:pPr>
                      <a:r>
                        <a:rPr lang="en-US" sz="900" b="0" strike="noStrike" spc="-1" dirty="0">
                          <a:solidFill>
                            <a:schemeClr val="tx1"/>
                          </a:solidFill>
                          <a:latin typeface="Encode Sans" pitchFamily="2" charset="0"/>
                        </a:rPr>
                        <a:t>1</a:t>
                      </a:r>
                      <a:r>
                        <a:rPr lang="en-US" sz="900" b="0" strike="noStrike" spc="-1" dirty="0" smtClean="0">
                          <a:solidFill>
                            <a:schemeClr val="tx1"/>
                          </a:solidFill>
                          <a:latin typeface="Encode Sans" pitchFamily="2" charset="0"/>
                        </a:rPr>
                        <a:t>° </a:t>
                      </a:r>
                      <a:r>
                        <a:rPr lang="en-US" sz="900" b="0" strike="noStrike" spc="-1" dirty="0" err="1">
                          <a:solidFill>
                            <a:schemeClr val="tx1"/>
                          </a:solidFill>
                          <a:latin typeface="Encode Sans" pitchFamily="2" charset="0"/>
                        </a:rPr>
                        <a:t>Trimestre</a:t>
                      </a:r>
                      <a:r>
                        <a:rPr lang="en-US" sz="900" b="0" strike="noStrike" spc="-1" dirty="0">
                          <a:solidFill>
                            <a:schemeClr val="tx1"/>
                          </a:solidFill>
                          <a:latin typeface="Encode Sans" pitchFamily="2" charset="0"/>
                        </a:rPr>
                        <a:t> </a:t>
                      </a:r>
                      <a:r>
                        <a:rPr lang="en-US" sz="900" b="0" strike="noStrike" spc="-1" dirty="0" smtClean="0">
                          <a:solidFill>
                            <a:schemeClr val="tx1"/>
                          </a:solidFill>
                          <a:latin typeface="Encode Sans" pitchFamily="2" charset="0"/>
                        </a:rPr>
                        <a:t>2023</a:t>
                      </a:r>
                      <a:endParaRPr lang="es-AR" sz="900" b="0" strike="noStrike" spc="-1" dirty="0">
                        <a:solidFill>
                          <a:schemeClr val="tx1"/>
                        </a:solidFill>
                        <a:latin typeface="Encode Sans" pitchFamily="2" charset="0"/>
                      </a:endParaRPr>
                    </a:p>
                  </a:txBody>
                  <a:tcPr marL="90000" marR="90000">
                    <a:lnL w="12240">
                      <a:noFill/>
                    </a:lnL>
                    <a:lnR w="12240">
                      <a:noFill/>
                    </a:lnR>
                    <a:lnT w="6480">
                      <a:solidFill>
                        <a:srgbClr val="F1F0F0"/>
                      </a:solidFill>
                    </a:lnT>
                    <a:lnB w="6480">
                      <a:solidFill>
                        <a:srgbClr val="F1F0F0"/>
                      </a:solidFill>
                    </a:lnB>
                    <a:noFill/>
                  </a:tcPr>
                </a:tc>
                <a:tc>
                  <a:txBody>
                    <a:bodyPr/>
                    <a:lstStyle/>
                    <a:p>
                      <a:pPr>
                        <a:lnSpc>
                          <a:spcPct val="100000"/>
                        </a:lnSpc>
                        <a:tabLst>
                          <a:tab pos="0" algn="l"/>
                        </a:tabLst>
                      </a:pPr>
                      <a:r>
                        <a:rPr lang="en-US" sz="900" b="0" strike="noStrike" spc="-1" dirty="0">
                          <a:solidFill>
                            <a:schemeClr val="tx1"/>
                          </a:solidFill>
                          <a:latin typeface="Encode Sans" pitchFamily="2" charset="0"/>
                          <a:ea typeface="Arial"/>
                        </a:rPr>
                        <a:t>SIEMPRO – MDS</a:t>
                      </a:r>
                      <a:endParaRPr lang="es-AR" sz="900" b="0" strike="noStrike" spc="-1" dirty="0">
                        <a:solidFill>
                          <a:schemeClr val="tx1"/>
                        </a:solidFill>
                        <a:latin typeface="Encode Sans" pitchFamily="2" charset="0"/>
                      </a:endParaRPr>
                    </a:p>
                  </a:txBody>
                  <a:tcPr marL="90000" marR="90000">
                    <a:lnL w="12240">
                      <a:noFill/>
                    </a:lnL>
                    <a:lnR w="12240">
                      <a:noFill/>
                    </a:lnR>
                    <a:lnT w="6480">
                      <a:solidFill>
                        <a:srgbClr val="F1F0F0"/>
                      </a:solidFill>
                    </a:lnT>
                    <a:lnB w="6480">
                      <a:solidFill>
                        <a:srgbClr val="F1F0F0"/>
                      </a:solidFill>
                    </a:lnB>
                    <a:noFill/>
                  </a:tcPr>
                </a:tc>
                <a:extLst>
                  <a:ext uri="{0D108BD9-81ED-4DB2-BD59-A6C34878D82A}">
                    <a16:rowId xmlns:a16="http://schemas.microsoft.com/office/drawing/2014/main" val="10004"/>
                  </a:ext>
                </a:extLst>
              </a:tr>
              <a:tr h="450190">
                <a:tc>
                  <a:txBody>
                    <a:bodyPr/>
                    <a:lstStyle/>
                    <a:p>
                      <a:pPr>
                        <a:lnSpc>
                          <a:spcPct val="100000"/>
                        </a:lnSpc>
                        <a:tabLst>
                          <a:tab pos="0" algn="l"/>
                        </a:tabLst>
                      </a:pPr>
                      <a:r>
                        <a:rPr lang="en-US" sz="900" b="0" strike="noStrike" spc="-1" dirty="0" err="1">
                          <a:solidFill>
                            <a:srgbClr val="0176B2"/>
                          </a:solidFill>
                          <a:latin typeface="Encode Sans" pitchFamily="2" charset="0"/>
                        </a:rPr>
                        <a:t>Becas</a:t>
                      </a:r>
                      <a:r>
                        <a:rPr lang="en-US" sz="900" b="0" strike="noStrike" spc="-1" dirty="0">
                          <a:solidFill>
                            <a:srgbClr val="0176B2"/>
                          </a:solidFill>
                          <a:latin typeface="Encode Sans" pitchFamily="2" charset="0"/>
                        </a:rPr>
                        <a:t> </a:t>
                      </a:r>
                      <a:r>
                        <a:rPr lang="en-US" sz="900" b="0" strike="noStrike" spc="-1" dirty="0" err="1">
                          <a:solidFill>
                            <a:srgbClr val="0176B2"/>
                          </a:solidFill>
                          <a:latin typeface="Encode Sans" pitchFamily="2" charset="0"/>
                        </a:rPr>
                        <a:t>Progresar</a:t>
                      </a:r>
                      <a:endParaRPr lang="es-AR" sz="900" b="0" strike="noStrike" spc="-1" dirty="0">
                        <a:latin typeface="Encode Sans" pitchFamily="2" charset="0"/>
                      </a:endParaRPr>
                    </a:p>
                  </a:txBody>
                  <a:tcPr marL="90000" marR="90000">
                    <a:lnL w="12240">
                      <a:noFill/>
                    </a:lnL>
                    <a:lnR w="12240">
                      <a:noFill/>
                    </a:lnR>
                    <a:lnT w="6480">
                      <a:solidFill>
                        <a:srgbClr val="F1F0F0"/>
                      </a:solidFill>
                    </a:lnT>
                    <a:lnB w="6480">
                      <a:solidFill>
                        <a:srgbClr val="F1F0F0"/>
                      </a:solidFill>
                    </a:lnB>
                    <a:noFill/>
                  </a:tcPr>
                </a:tc>
                <a:tc>
                  <a:txBody>
                    <a:bodyPr/>
                    <a:lstStyle/>
                    <a:p>
                      <a:pPr>
                        <a:lnSpc>
                          <a:spcPct val="100000"/>
                        </a:lnSpc>
                        <a:tabLst>
                          <a:tab pos="0" algn="l"/>
                        </a:tabLst>
                      </a:pPr>
                      <a:r>
                        <a:rPr lang="en-US" sz="900" b="0" strike="noStrike" spc="-1">
                          <a:solidFill>
                            <a:schemeClr val="tx1"/>
                          </a:solidFill>
                          <a:latin typeface="Encode Sans" pitchFamily="2" charset="0"/>
                        </a:rPr>
                        <a:t>Cantidad de titulares</a:t>
                      </a:r>
                      <a:endParaRPr lang="es-AR" sz="900" b="0" strike="noStrike" spc="-1">
                        <a:solidFill>
                          <a:schemeClr val="tx1"/>
                        </a:solidFill>
                        <a:latin typeface="Encode Sans" pitchFamily="2" charset="0"/>
                      </a:endParaRPr>
                    </a:p>
                  </a:txBody>
                  <a:tcPr marL="90000" marR="90000">
                    <a:lnL w="12240">
                      <a:noFill/>
                    </a:lnL>
                    <a:lnR w="12240">
                      <a:noFill/>
                    </a:lnR>
                    <a:lnT w="6480">
                      <a:solidFill>
                        <a:srgbClr val="F1F0F0"/>
                      </a:solidFill>
                    </a:lnT>
                    <a:lnB w="6480">
                      <a:solidFill>
                        <a:srgbClr val="F1F0F0"/>
                      </a:solidFill>
                    </a:lnB>
                    <a:noFill/>
                  </a:tcPr>
                </a:tc>
                <a:tc>
                  <a:txBody>
                    <a:bodyPr/>
                    <a:lstStyle/>
                    <a:p>
                      <a:pPr marR="0" algn="ctr" rtl="0">
                        <a:lnSpc>
                          <a:spcPct val="100000"/>
                        </a:lnSpc>
                        <a:spcBef>
                          <a:spcPts val="0"/>
                        </a:spcBef>
                        <a:spcAft>
                          <a:spcPts val="0"/>
                        </a:spcAft>
                        <a:buClr>
                          <a:srgbClr val="000000"/>
                        </a:buClr>
                        <a:buFont typeface="Arial"/>
                        <a:tabLst>
                          <a:tab pos="0" algn="l"/>
                        </a:tabLst>
                      </a:pPr>
                      <a:r>
                        <a:rPr lang="es-AR" sz="900" b="0" i="0" u="none" strike="noStrike" cap="none" spc="-1" dirty="0" smtClean="0">
                          <a:solidFill>
                            <a:srgbClr val="0176B2"/>
                          </a:solidFill>
                          <a:latin typeface="Encode Sans" pitchFamily="2" charset="0"/>
                          <a:ea typeface="+mn-ea"/>
                          <a:cs typeface="+mn-cs"/>
                          <a:sym typeface="Arial"/>
                        </a:rPr>
                        <a:t>1.716.999</a:t>
                      </a:r>
                      <a:endParaRPr lang="es-AR" sz="900" b="0" i="0" u="none" strike="noStrike" cap="none" spc="-1" dirty="0">
                        <a:solidFill>
                          <a:srgbClr val="0176B2"/>
                        </a:solidFill>
                        <a:latin typeface="Encode Sans" pitchFamily="2" charset="0"/>
                        <a:ea typeface="+mn-ea"/>
                        <a:cs typeface="+mn-cs"/>
                        <a:sym typeface="Arial"/>
                      </a:endParaRPr>
                    </a:p>
                  </a:txBody>
                  <a:tcPr marL="90000" marR="90000">
                    <a:lnL w="12240">
                      <a:noFill/>
                    </a:lnL>
                    <a:lnR w="12240">
                      <a:noFill/>
                    </a:lnR>
                    <a:lnT w="6480">
                      <a:solidFill>
                        <a:srgbClr val="F1F0F0"/>
                      </a:solidFill>
                    </a:lnT>
                    <a:lnB w="6480">
                      <a:solidFill>
                        <a:srgbClr val="F1F0F0"/>
                      </a:solidFill>
                    </a:lnB>
                    <a:noFill/>
                  </a:tcPr>
                </a:tc>
                <a:tc>
                  <a:txBody>
                    <a:bodyPr/>
                    <a:lstStyle/>
                    <a:p>
                      <a:pPr algn="ctr">
                        <a:lnSpc>
                          <a:spcPct val="100000"/>
                        </a:lnSpc>
                        <a:tabLst>
                          <a:tab pos="0" algn="l"/>
                        </a:tabLst>
                      </a:pPr>
                      <a:r>
                        <a:rPr lang="en-US" sz="900" b="0" strike="noStrike" spc="-1" dirty="0" smtClean="0">
                          <a:solidFill>
                            <a:schemeClr val="tx1"/>
                          </a:solidFill>
                          <a:latin typeface="Encode Sans" pitchFamily="2" charset="0"/>
                          <a:ea typeface="Arial"/>
                        </a:rPr>
                        <a:t>1° </a:t>
                      </a:r>
                      <a:r>
                        <a:rPr lang="en-US" sz="900" b="0" strike="noStrike" spc="-1" dirty="0" err="1">
                          <a:solidFill>
                            <a:schemeClr val="tx1"/>
                          </a:solidFill>
                          <a:latin typeface="Encode Sans" pitchFamily="2" charset="0"/>
                          <a:ea typeface="Arial"/>
                        </a:rPr>
                        <a:t>Trimestre</a:t>
                      </a:r>
                      <a:r>
                        <a:rPr lang="en-US" sz="900" b="0" strike="noStrike" spc="-1" dirty="0">
                          <a:solidFill>
                            <a:schemeClr val="tx1"/>
                          </a:solidFill>
                          <a:latin typeface="Encode Sans" pitchFamily="2" charset="0"/>
                          <a:ea typeface="Arial"/>
                        </a:rPr>
                        <a:t> </a:t>
                      </a:r>
                      <a:r>
                        <a:rPr lang="en-US" sz="900" b="0" strike="noStrike" spc="-1" dirty="0" smtClean="0">
                          <a:solidFill>
                            <a:schemeClr val="tx1"/>
                          </a:solidFill>
                          <a:latin typeface="Encode Sans" pitchFamily="2" charset="0"/>
                          <a:ea typeface="Arial"/>
                        </a:rPr>
                        <a:t>2023</a:t>
                      </a:r>
                      <a:endParaRPr lang="es-AR" sz="900" b="0" strike="noStrike" spc="-1" dirty="0">
                        <a:solidFill>
                          <a:schemeClr val="tx1"/>
                        </a:solidFill>
                        <a:latin typeface="Encode Sans" pitchFamily="2" charset="0"/>
                      </a:endParaRPr>
                    </a:p>
                  </a:txBody>
                  <a:tcPr marL="90000" marR="90000">
                    <a:lnL w="12240">
                      <a:noFill/>
                    </a:lnL>
                    <a:lnR w="12240">
                      <a:noFill/>
                    </a:lnR>
                    <a:lnT w="6480">
                      <a:solidFill>
                        <a:srgbClr val="F1F0F0"/>
                      </a:solidFill>
                    </a:lnT>
                    <a:lnB w="6480">
                      <a:solidFill>
                        <a:srgbClr val="F1F0F0"/>
                      </a:solidFill>
                    </a:lnB>
                    <a:noFill/>
                  </a:tcPr>
                </a:tc>
                <a:tc>
                  <a:txBody>
                    <a:bodyPr/>
                    <a:lstStyle/>
                    <a:p>
                      <a:pPr>
                        <a:lnSpc>
                          <a:spcPct val="100000"/>
                        </a:lnSpc>
                        <a:tabLst>
                          <a:tab pos="0" algn="l"/>
                        </a:tabLst>
                      </a:pPr>
                      <a:r>
                        <a:rPr lang="en-US" sz="900" b="0" strike="noStrike" spc="-1" dirty="0">
                          <a:solidFill>
                            <a:schemeClr val="tx1"/>
                          </a:solidFill>
                          <a:latin typeface="Encode Sans" pitchFamily="2" charset="0"/>
                          <a:ea typeface="Arial"/>
                        </a:rPr>
                        <a:t>SIEMPRO – </a:t>
                      </a:r>
                      <a:r>
                        <a:rPr lang="en-US" sz="900" b="0" strike="noStrike" spc="-1" dirty="0" err="1">
                          <a:solidFill>
                            <a:schemeClr val="tx1"/>
                          </a:solidFill>
                          <a:latin typeface="Encode Sans" pitchFamily="2" charset="0"/>
                          <a:ea typeface="Arial"/>
                        </a:rPr>
                        <a:t>Progresar</a:t>
                      </a:r>
                      <a:r>
                        <a:rPr lang="en-US" sz="900" b="0" strike="noStrike" spc="-1" dirty="0">
                          <a:solidFill>
                            <a:schemeClr val="tx1"/>
                          </a:solidFill>
                          <a:latin typeface="Encode Sans" pitchFamily="2" charset="0"/>
                          <a:ea typeface="Arial"/>
                        </a:rPr>
                        <a:t>-ME</a:t>
                      </a:r>
                      <a:endParaRPr lang="es-AR" sz="900" b="0" strike="noStrike" spc="-1" dirty="0">
                        <a:solidFill>
                          <a:schemeClr val="tx1"/>
                        </a:solidFill>
                        <a:latin typeface="Encode Sans" pitchFamily="2" charset="0"/>
                      </a:endParaRPr>
                    </a:p>
                  </a:txBody>
                  <a:tcPr marL="90000" marR="90000">
                    <a:lnL w="12240">
                      <a:noFill/>
                    </a:lnL>
                    <a:lnR w="12240">
                      <a:noFill/>
                    </a:lnR>
                    <a:lnT w="6480">
                      <a:solidFill>
                        <a:srgbClr val="F1F0F0"/>
                      </a:solidFill>
                    </a:lnT>
                    <a:lnB w="6480">
                      <a:solidFill>
                        <a:srgbClr val="F1F0F0"/>
                      </a:solidFill>
                    </a:lnB>
                    <a:noFill/>
                  </a:tcPr>
                </a:tc>
                <a:extLst>
                  <a:ext uri="{0D108BD9-81ED-4DB2-BD59-A6C34878D82A}">
                    <a16:rowId xmlns:a16="http://schemas.microsoft.com/office/drawing/2014/main" val="10005"/>
                  </a:ext>
                </a:extLst>
              </a:tr>
              <a:tr h="434531">
                <a:tc>
                  <a:txBody>
                    <a:bodyPr/>
                    <a:lstStyle/>
                    <a:p>
                      <a:pPr>
                        <a:lnSpc>
                          <a:spcPct val="100000"/>
                        </a:lnSpc>
                        <a:tabLst>
                          <a:tab pos="0" algn="l"/>
                        </a:tabLst>
                      </a:pPr>
                      <a:r>
                        <a:rPr lang="es-AR" sz="900" b="0" strike="noStrike" spc="-1" dirty="0">
                          <a:solidFill>
                            <a:srgbClr val="0176B2"/>
                          </a:solidFill>
                          <a:latin typeface="Encode Sans" pitchFamily="2" charset="0"/>
                        </a:rPr>
                        <a:t>SUMAR</a:t>
                      </a:r>
                      <a:endParaRPr lang="es-AR" sz="900" b="0" strike="noStrike" spc="-1" dirty="0">
                        <a:latin typeface="Encode Sans" pitchFamily="2" charset="0"/>
                      </a:endParaRPr>
                    </a:p>
                  </a:txBody>
                  <a:tcPr marL="90000" marR="90000">
                    <a:lnL w="12240">
                      <a:noFill/>
                    </a:lnL>
                    <a:lnR w="12240">
                      <a:noFill/>
                    </a:lnR>
                    <a:lnT w="6480">
                      <a:solidFill>
                        <a:srgbClr val="F1F0F0"/>
                      </a:solidFill>
                    </a:lnT>
                    <a:lnB w="6480">
                      <a:solidFill>
                        <a:srgbClr val="F1F0F0"/>
                      </a:solidFill>
                    </a:lnB>
                    <a:noFill/>
                  </a:tcPr>
                </a:tc>
                <a:tc>
                  <a:txBody>
                    <a:bodyPr/>
                    <a:lstStyle/>
                    <a:p>
                      <a:pPr>
                        <a:lnSpc>
                          <a:spcPct val="100000"/>
                        </a:lnSpc>
                        <a:tabLst>
                          <a:tab pos="0" algn="l"/>
                        </a:tabLst>
                      </a:pPr>
                      <a:r>
                        <a:rPr lang="en-US" sz="900" b="0" strike="noStrike" spc="-1" dirty="0" err="1">
                          <a:solidFill>
                            <a:schemeClr val="tx1"/>
                          </a:solidFill>
                          <a:latin typeface="Encode Sans" pitchFamily="2" charset="0"/>
                          <a:ea typeface="Arial"/>
                        </a:rPr>
                        <a:t>Cantidad</a:t>
                      </a:r>
                      <a:r>
                        <a:rPr lang="en-US" sz="900" b="0" strike="noStrike" spc="-1" dirty="0">
                          <a:solidFill>
                            <a:schemeClr val="tx1"/>
                          </a:solidFill>
                          <a:latin typeface="Encode Sans" pitchFamily="2" charset="0"/>
                          <a:ea typeface="Arial"/>
                        </a:rPr>
                        <a:t> de </a:t>
                      </a:r>
                      <a:r>
                        <a:rPr lang="en-US" sz="900" b="0" strike="noStrike" spc="-1" dirty="0" err="1">
                          <a:solidFill>
                            <a:schemeClr val="tx1"/>
                          </a:solidFill>
                          <a:latin typeface="Encode Sans" pitchFamily="2" charset="0"/>
                          <a:ea typeface="Arial"/>
                        </a:rPr>
                        <a:t>inscriptos</a:t>
                      </a:r>
                      <a:r>
                        <a:rPr lang="en-US" sz="900" b="0" strike="noStrike" spc="-1" dirty="0">
                          <a:solidFill>
                            <a:schemeClr val="tx1"/>
                          </a:solidFill>
                          <a:latin typeface="Encode Sans" pitchFamily="2" charset="0"/>
                          <a:ea typeface="Arial"/>
                        </a:rPr>
                        <a:t> / </a:t>
                      </a:r>
                      <a:r>
                        <a:rPr lang="en-US" sz="900" b="0" strike="noStrike" spc="-1" dirty="0" err="1">
                          <a:solidFill>
                            <a:schemeClr val="tx1"/>
                          </a:solidFill>
                          <a:latin typeface="Encode Sans" pitchFamily="2" charset="0"/>
                          <a:ea typeface="Arial"/>
                        </a:rPr>
                        <a:t>Inscriptos</a:t>
                      </a:r>
                      <a:r>
                        <a:rPr lang="en-US" sz="900" b="0" strike="noStrike" spc="-1" dirty="0">
                          <a:solidFill>
                            <a:schemeClr val="tx1"/>
                          </a:solidFill>
                          <a:latin typeface="Encode Sans" pitchFamily="2" charset="0"/>
                          <a:ea typeface="Arial"/>
                        </a:rPr>
                        <a:t> con </a:t>
                      </a:r>
                      <a:r>
                        <a:rPr lang="en-US" sz="900" b="0" strike="noStrike" spc="-1" dirty="0" err="1">
                          <a:solidFill>
                            <a:schemeClr val="tx1"/>
                          </a:solidFill>
                          <a:latin typeface="Encode Sans" pitchFamily="2" charset="0"/>
                          <a:ea typeface="Arial"/>
                        </a:rPr>
                        <a:t>Cobertura</a:t>
                      </a:r>
                      <a:r>
                        <a:rPr lang="en-US" sz="900" b="0" strike="noStrike" spc="-1" dirty="0">
                          <a:solidFill>
                            <a:schemeClr val="tx1"/>
                          </a:solidFill>
                          <a:latin typeface="Encode Sans" pitchFamily="2" charset="0"/>
                          <a:ea typeface="Arial"/>
                        </a:rPr>
                        <a:t> </a:t>
                      </a:r>
                      <a:r>
                        <a:rPr lang="en-US" sz="900" b="0" strike="noStrike" spc="-1" dirty="0" err="1">
                          <a:solidFill>
                            <a:schemeClr val="tx1"/>
                          </a:solidFill>
                          <a:latin typeface="Encode Sans" pitchFamily="2" charset="0"/>
                          <a:ea typeface="Arial"/>
                        </a:rPr>
                        <a:t>Efectiva</a:t>
                      </a:r>
                      <a:r>
                        <a:rPr lang="en-US" sz="900" b="0" strike="noStrike" spc="-1" dirty="0">
                          <a:solidFill>
                            <a:schemeClr val="tx1"/>
                          </a:solidFill>
                          <a:latin typeface="Encode Sans" pitchFamily="2" charset="0"/>
                          <a:ea typeface="Arial"/>
                        </a:rPr>
                        <a:t> </a:t>
                      </a:r>
                      <a:r>
                        <a:rPr lang="en-US" sz="900" b="0" strike="noStrike" spc="-1" dirty="0" err="1">
                          <a:solidFill>
                            <a:schemeClr val="tx1"/>
                          </a:solidFill>
                          <a:latin typeface="Encode Sans" pitchFamily="2" charset="0"/>
                          <a:ea typeface="Arial"/>
                        </a:rPr>
                        <a:t>Básica</a:t>
                      </a:r>
                      <a:endParaRPr lang="es-AR" sz="900" b="0" strike="noStrike" spc="-1" dirty="0">
                        <a:solidFill>
                          <a:schemeClr val="tx1"/>
                        </a:solidFill>
                        <a:latin typeface="Encode Sans" pitchFamily="2" charset="0"/>
                      </a:endParaRPr>
                    </a:p>
                  </a:txBody>
                  <a:tcPr marL="90000" marR="90000">
                    <a:lnL w="12240">
                      <a:noFill/>
                    </a:lnL>
                    <a:lnR w="12240">
                      <a:noFill/>
                    </a:lnR>
                    <a:lnT w="6480">
                      <a:solidFill>
                        <a:srgbClr val="F1F0F0"/>
                      </a:solidFill>
                    </a:lnT>
                    <a:lnB w="6480">
                      <a:solidFill>
                        <a:srgbClr val="F1F0F0"/>
                      </a:solidFill>
                    </a:lnB>
                    <a:noFill/>
                  </a:tcPr>
                </a:tc>
                <a:tc>
                  <a:txBody>
                    <a:bodyPr/>
                    <a:lstStyle/>
                    <a:p>
                      <a:pPr algn="ctr">
                        <a:lnSpc>
                          <a:spcPct val="100000"/>
                        </a:lnSpc>
                        <a:tabLst>
                          <a:tab pos="0" algn="l"/>
                        </a:tabLst>
                      </a:pPr>
                      <a:r>
                        <a:rPr lang="en-US" sz="900" b="0" strike="noStrike" spc="-1" dirty="0" smtClean="0">
                          <a:solidFill>
                            <a:srgbClr val="0176B2"/>
                          </a:solidFill>
                          <a:latin typeface="Encode Sans" pitchFamily="2" charset="0"/>
                        </a:rPr>
                        <a:t>19.945.022/ 6.707.781</a:t>
                      </a:r>
                      <a:endParaRPr lang="es-AR" sz="900" b="0" strike="noStrike" spc="-1" dirty="0">
                        <a:latin typeface="Encode Sans" pitchFamily="2" charset="0"/>
                      </a:endParaRPr>
                    </a:p>
                  </a:txBody>
                  <a:tcPr marL="90000" marR="90000">
                    <a:lnL w="12240">
                      <a:noFill/>
                    </a:lnL>
                    <a:lnR w="12240">
                      <a:noFill/>
                    </a:lnR>
                    <a:lnT w="6480">
                      <a:solidFill>
                        <a:srgbClr val="F1F0F0"/>
                      </a:solidFill>
                    </a:lnT>
                    <a:lnB w="6480">
                      <a:solidFill>
                        <a:srgbClr val="F1F0F0"/>
                      </a:solidFill>
                    </a:lnB>
                    <a:noFill/>
                  </a:tcPr>
                </a:tc>
                <a:tc>
                  <a:txBody>
                    <a:bodyPr/>
                    <a:lstStyle/>
                    <a:p>
                      <a:pPr algn="ctr">
                        <a:lnSpc>
                          <a:spcPct val="100000"/>
                        </a:lnSpc>
                      </a:pPr>
                      <a:r>
                        <a:rPr lang="en-US" sz="900" b="0" strike="noStrike" spc="-1" dirty="0" err="1" smtClean="0">
                          <a:solidFill>
                            <a:schemeClr val="tx1"/>
                          </a:solidFill>
                          <a:latin typeface="Encode Sans" pitchFamily="2" charset="0"/>
                          <a:ea typeface="Arial"/>
                        </a:rPr>
                        <a:t>Marzo</a:t>
                      </a:r>
                      <a:r>
                        <a:rPr lang="en-US" sz="900" b="0" strike="noStrike" spc="-1" dirty="0" smtClean="0">
                          <a:solidFill>
                            <a:schemeClr val="tx1"/>
                          </a:solidFill>
                          <a:latin typeface="Encode Sans" pitchFamily="2" charset="0"/>
                          <a:ea typeface="Arial"/>
                        </a:rPr>
                        <a:t>- 2023</a:t>
                      </a:r>
                      <a:endParaRPr lang="es-AR" sz="900" b="0" strike="noStrike" spc="-1" dirty="0">
                        <a:solidFill>
                          <a:schemeClr val="tx1"/>
                        </a:solidFill>
                        <a:latin typeface="Encode Sans" pitchFamily="2" charset="0"/>
                      </a:endParaRPr>
                    </a:p>
                  </a:txBody>
                  <a:tcPr marL="90000" marR="90000">
                    <a:lnL w="12240">
                      <a:noFill/>
                    </a:lnL>
                    <a:lnR w="12240">
                      <a:noFill/>
                    </a:lnR>
                    <a:lnT w="6480">
                      <a:solidFill>
                        <a:srgbClr val="F1F0F0"/>
                      </a:solidFill>
                    </a:lnT>
                    <a:lnB w="6480">
                      <a:solidFill>
                        <a:srgbClr val="F1F0F0"/>
                      </a:solidFill>
                    </a:lnB>
                    <a:noFill/>
                  </a:tcPr>
                </a:tc>
                <a:tc>
                  <a:txBody>
                    <a:bodyPr/>
                    <a:lstStyle/>
                    <a:p>
                      <a:pPr>
                        <a:lnSpc>
                          <a:spcPct val="100000"/>
                        </a:lnSpc>
                        <a:tabLst>
                          <a:tab pos="0" algn="l"/>
                        </a:tabLst>
                      </a:pPr>
                      <a:r>
                        <a:rPr lang="es-AR" sz="900" b="0" strike="noStrike" spc="-1" dirty="0">
                          <a:solidFill>
                            <a:schemeClr val="tx1"/>
                          </a:solidFill>
                          <a:latin typeface="Encode Sans" pitchFamily="2" charset="0"/>
                          <a:ea typeface="Arial"/>
                        </a:rPr>
                        <a:t>SIEMPRO en base a SSAL</a:t>
                      </a:r>
                      <a:endParaRPr lang="es-AR" sz="900" b="0" strike="noStrike" spc="-1" dirty="0">
                        <a:solidFill>
                          <a:schemeClr val="tx1"/>
                        </a:solidFill>
                        <a:latin typeface="Encode Sans" pitchFamily="2" charset="0"/>
                      </a:endParaRPr>
                    </a:p>
                  </a:txBody>
                  <a:tcPr marL="90000" marR="90000">
                    <a:lnL w="12240">
                      <a:noFill/>
                    </a:lnL>
                    <a:lnR w="12240">
                      <a:noFill/>
                    </a:lnR>
                    <a:lnT w="6480">
                      <a:solidFill>
                        <a:srgbClr val="F1F0F0"/>
                      </a:solidFill>
                    </a:lnT>
                    <a:lnB w="6480">
                      <a:solidFill>
                        <a:srgbClr val="F1F0F0"/>
                      </a:solidFill>
                    </a:lnB>
                    <a:noFill/>
                  </a:tcPr>
                </a:tc>
                <a:extLst>
                  <a:ext uri="{0D108BD9-81ED-4DB2-BD59-A6C34878D82A}">
                    <a16:rowId xmlns:a16="http://schemas.microsoft.com/office/drawing/2014/main" val="10006"/>
                  </a:ext>
                </a:extLst>
              </a:tr>
              <a:tr h="386439">
                <a:tc>
                  <a:txBody>
                    <a:bodyPr/>
                    <a:lstStyle/>
                    <a:p>
                      <a:pPr>
                        <a:lnSpc>
                          <a:spcPct val="100000"/>
                        </a:lnSpc>
                        <a:tabLst>
                          <a:tab pos="0" algn="l"/>
                        </a:tabLst>
                      </a:pPr>
                      <a:r>
                        <a:rPr lang="es-AR" sz="900" b="0" strike="noStrike" spc="-1" dirty="0">
                          <a:solidFill>
                            <a:srgbClr val="0176B2"/>
                          </a:solidFill>
                          <a:latin typeface="Encode Sans" pitchFamily="2" charset="0"/>
                        </a:rPr>
                        <a:t>Primera Infancia - Acompañamos la crianza</a:t>
                      </a:r>
                      <a:endParaRPr lang="es-AR" sz="900" b="0" strike="noStrike" spc="-1" dirty="0">
                        <a:latin typeface="Encode Sans" pitchFamily="2" charset="0"/>
                      </a:endParaRPr>
                    </a:p>
                  </a:txBody>
                  <a:tcPr marL="90000" marR="90000">
                    <a:lnL w="12240">
                      <a:noFill/>
                    </a:lnL>
                    <a:lnR w="12240">
                      <a:noFill/>
                    </a:lnR>
                    <a:lnT w="6480">
                      <a:solidFill>
                        <a:srgbClr val="F1F0F0"/>
                      </a:solidFill>
                    </a:lnT>
                    <a:lnB w="6480">
                      <a:solidFill>
                        <a:srgbClr val="F1F0F0"/>
                      </a:solidFill>
                    </a:lnB>
                    <a:noFill/>
                  </a:tcPr>
                </a:tc>
                <a:tc>
                  <a:txBody>
                    <a:bodyPr/>
                    <a:lstStyle/>
                    <a:p>
                      <a:pPr>
                        <a:lnSpc>
                          <a:spcPct val="100000"/>
                        </a:lnSpc>
                        <a:tabLst>
                          <a:tab pos="0" algn="l"/>
                        </a:tabLst>
                      </a:pPr>
                      <a:r>
                        <a:rPr lang="en-US" sz="900" b="0" strike="noStrike" spc="-1" dirty="0" err="1">
                          <a:solidFill>
                            <a:schemeClr val="tx1"/>
                          </a:solidFill>
                          <a:latin typeface="Encode Sans" pitchFamily="2" charset="0"/>
                          <a:ea typeface="Arial"/>
                        </a:rPr>
                        <a:t>Familias</a:t>
                      </a:r>
                      <a:r>
                        <a:rPr lang="en-US" sz="900" b="0" strike="noStrike" spc="-1" dirty="0">
                          <a:solidFill>
                            <a:schemeClr val="tx1"/>
                          </a:solidFill>
                          <a:latin typeface="Encode Sans" pitchFamily="2" charset="0"/>
                          <a:ea typeface="Arial"/>
                        </a:rPr>
                        <a:t> </a:t>
                      </a:r>
                      <a:r>
                        <a:rPr lang="en-US" sz="900" b="0" strike="noStrike" spc="-1" dirty="0" err="1">
                          <a:solidFill>
                            <a:schemeClr val="tx1"/>
                          </a:solidFill>
                          <a:latin typeface="Encode Sans" pitchFamily="2" charset="0"/>
                          <a:ea typeface="Arial"/>
                        </a:rPr>
                        <a:t>acompañadas</a:t>
                      </a:r>
                      <a:r>
                        <a:rPr lang="en-US" sz="900" b="0" strike="noStrike" spc="-1" dirty="0">
                          <a:solidFill>
                            <a:schemeClr val="tx1"/>
                          </a:solidFill>
                          <a:latin typeface="Encode Sans" pitchFamily="2" charset="0"/>
                          <a:ea typeface="Arial"/>
                        </a:rPr>
                        <a:t> </a:t>
                      </a:r>
                      <a:endParaRPr lang="es-AR" sz="900" b="0" strike="noStrike" spc="-1" dirty="0">
                        <a:solidFill>
                          <a:schemeClr val="tx1"/>
                        </a:solidFill>
                        <a:latin typeface="Encode Sans" pitchFamily="2" charset="0"/>
                      </a:endParaRPr>
                    </a:p>
                  </a:txBody>
                  <a:tcPr marL="90000" marR="90000">
                    <a:lnL w="12240">
                      <a:noFill/>
                    </a:lnL>
                    <a:lnR w="12240">
                      <a:noFill/>
                    </a:lnR>
                    <a:lnT w="6480">
                      <a:solidFill>
                        <a:srgbClr val="F1F0F0"/>
                      </a:solidFill>
                    </a:lnT>
                    <a:lnB w="6480">
                      <a:solidFill>
                        <a:srgbClr val="F1F0F0"/>
                      </a:solidFill>
                    </a:lnB>
                    <a:noFill/>
                  </a:tcPr>
                </a:tc>
                <a:tc>
                  <a:txBody>
                    <a:bodyPr/>
                    <a:lstStyle/>
                    <a:p>
                      <a:pPr algn="ctr">
                        <a:lnSpc>
                          <a:spcPct val="100000"/>
                        </a:lnSpc>
                        <a:tabLst>
                          <a:tab pos="0" algn="l"/>
                        </a:tabLst>
                      </a:pPr>
                      <a:r>
                        <a:rPr lang="es-AR" sz="900" b="0" strike="noStrike" spc="-1" dirty="0" smtClean="0">
                          <a:solidFill>
                            <a:srgbClr val="0176B2"/>
                          </a:solidFill>
                          <a:latin typeface="Encode Sans" pitchFamily="2" charset="0"/>
                        </a:rPr>
                        <a:t>15,277</a:t>
                      </a:r>
                      <a:endParaRPr lang="es-AR" sz="900" b="0" strike="noStrike" spc="-1" dirty="0">
                        <a:latin typeface="Encode Sans" pitchFamily="2" charset="0"/>
                      </a:endParaRPr>
                    </a:p>
                  </a:txBody>
                  <a:tcPr marL="90000" marR="90000">
                    <a:lnL w="12240">
                      <a:noFill/>
                    </a:lnL>
                    <a:lnR w="12240">
                      <a:noFill/>
                    </a:lnR>
                    <a:lnT w="6480">
                      <a:solidFill>
                        <a:srgbClr val="F1F0F0"/>
                      </a:solidFill>
                    </a:lnT>
                    <a:lnB w="6480">
                      <a:solidFill>
                        <a:srgbClr val="F1F0F0"/>
                      </a:solidFill>
                    </a:lnB>
                    <a:noFill/>
                  </a:tcPr>
                </a:tc>
                <a:tc>
                  <a:txBody>
                    <a:bodyPr/>
                    <a:lstStyle/>
                    <a:p>
                      <a:pPr algn="ctr">
                        <a:lnSpc>
                          <a:spcPct val="100000"/>
                        </a:lnSpc>
                      </a:pPr>
                      <a:r>
                        <a:rPr lang="en-US" sz="900" b="0" strike="noStrike" spc="-1" dirty="0">
                          <a:solidFill>
                            <a:schemeClr val="tx1"/>
                          </a:solidFill>
                          <a:latin typeface="Encode Sans" pitchFamily="2" charset="0"/>
                          <a:ea typeface="Arial"/>
                        </a:rPr>
                        <a:t>1</a:t>
                      </a:r>
                      <a:r>
                        <a:rPr lang="en-US" sz="900" b="0" strike="noStrike" spc="-1" dirty="0" smtClean="0">
                          <a:solidFill>
                            <a:schemeClr val="tx1"/>
                          </a:solidFill>
                          <a:latin typeface="Encode Sans" pitchFamily="2" charset="0"/>
                          <a:ea typeface="Arial"/>
                        </a:rPr>
                        <a:t>° </a:t>
                      </a:r>
                      <a:r>
                        <a:rPr lang="en-US" sz="900" b="0" strike="noStrike" spc="-1" dirty="0" err="1">
                          <a:solidFill>
                            <a:schemeClr val="tx1"/>
                          </a:solidFill>
                          <a:latin typeface="Encode Sans" pitchFamily="2" charset="0"/>
                          <a:ea typeface="Arial"/>
                        </a:rPr>
                        <a:t>Trimestre</a:t>
                      </a:r>
                      <a:r>
                        <a:rPr lang="en-US" sz="900" b="0" strike="noStrike" spc="-1" dirty="0">
                          <a:solidFill>
                            <a:schemeClr val="tx1"/>
                          </a:solidFill>
                          <a:latin typeface="Encode Sans" pitchFamily="2" charset="0"/>
                          <a:ea typeface="Arial"/>
                        </a:rPr>
                        <a:t> </a:t>
                      </a:r>
                      <a:r>
                        <a:rPr lang="en-US" sz="900" b="0" strike="noStrike" spc="-1" dirty="0" smtClean="0">
                          <a:solidFill>
                            <a:schemeClr val="tx1"/>
                          </a:solidFill>
                          <a:latin typeface="Encode Sans" pitchFamily="2" charset="0"/>
                          <a:ea typeface="Arial"/>
                        </a:rPr>
                        <a:t>202</a:t>
                      </a:r>
                      <a:r>
                        <a:rPr lang="es-AR" sz="900" b="0" strike="noStrike" spc="-1" dirty="0" smtClean="0">
                          <a:solidFill>
                            <a:schemeClr val="tx1"/>
                          </a:solidFill>
                          <a:latin typeface="Encode Sans" pitchFamily="2" charset="0"/>
                          <a:ea typeface="+mn-ea"/>
                        </a:rPr>
                        <a:t>3</a:t>
                      </a:r>
                      <a:endParaRPr lang="es-AR" sz="900" b="0" strike="noStrike" spc="-1" dirty="0">
                        <a:solidFill>
                          <a:schemeClr val="tx1"/>
                        </a:solidFill>
                        <a:latin typeface="Encode Sans" pitchFamily="2" charset="0"/>
                      </a:endParaRPr>
                    </a:p>
                  </a:txBody>
                  <a:tcPr marL="90000" marR="90000">
                    <a:lnL w="12240">
                      <a:noFill/>
                    </a:lnL>
                    <a:lnR w="12240">
                      <a:noFill/>
                    </a:lnR>
                    <a:lnT w="6480">
                      <a:solidFill>
                        <a:srgbClr val="F1F0F0"/>
                      </a:solidFill>
                    </a:lnT>
                    <a:lnB w="6480">
                      <a:solidFill>
                        <a:srgbClr val="F1F0F0"/>
                      </a:solidFill>
                    </a:lnB>
                    <a:noFill/>
                  </a:tcPr>
                </a:tc>
                <a:tc>
                  <a:txBody>
                    <a:bodyPr/>
                    <a:lstStyle/>
                    <a:p>
                      <a:pPr>
                        <a:lnSpc>
                          <a:spcPct val="100000"/>
                        </a:lnSpc>
                        <a:tabLst>
                          <a:tab pos="0" algn="l"/>
                        </a:tabLst>
                      </a:pPr>
                      <a:r>
                        <a:rPr lang="en-US" sz="900" b="0" strike="noStrike" spc="-1" dirty="0">
                          <a:solidFill>
                            <a:schemeClr val="tx1"/>
                          </a:solidFill>
                          <a:latin typeface="Encode Sans" pitchFamily="2" charset="0"/>
                          <a:ea typeface="Arial"/>
                        </a:rPr>
                        <a:t>SIEMPRO - MDS</a:t>
                      </a:r>
                      <a:endParaRPr lang="es-AR" sz="900" b="0" strike="noStrike" spc="-1" dirty="0">
                        <a:solidFill>
                          <a:schemeClr val="tx1"/>
                        </a:solidFill>
                        <a:latin typeface="Encode Sans" pitchFamily="2" charset="0"/>
                      </a:endParaRPr>
                    </a:p>
                  </a:txBody>
                  <a:tcPr marL="90000" marR="90000">
                    <a:lnL w="12240">
                      <a:noFill/>
                    </a:lnL>
                    <a:lnR w="12240">
                      <a:noFill/>
                    </a:lnR>
                    <a:lnT w="6480">
                      <a:solidFill>
                        <a:srgbClr val="F1F0F0"/>
                      </a:solidFill>
                    </a:lnT>
                    <a:lnB w="6480">
                      <a:solidFill>
                        <a:srgbClr val="F1F0F0"/>
                      </a:solidFill>
                    </a:lnB>
                    <a:noFill/>
                  </a:tcPr>
                </a:tc>
                <a:extLst>
                  <a:ext uri="{0D108BD9-81ED-4DB2-BD59-A6C34878D82A}">
                    <a16:rowId xmlns:a16="http://schemas.microsoft.com/office/drawing/2014/main" val="10007"/>
                  </a:ext>
                </a:extLst>
              </a:tr>
              <a:tr h="410762">
                <a:tc>
                  <a:txBody>
                    <a:bodyPr/>
                    <a:lstStyle/>
                    <a:p>
                      <a:pPr>
                        <a:lnSpc>
                          <a:spcPct val="100000"/>
                        </a:lnSpc>
                        <a:tabLst>
                          <a:tab pos="0" algn="l"/>
                        </a:tabLst>
                      </a:pPr>
                      <a:r>
                        <a:rPr lang="es-AR" sz="900" b="0" strike="noStrike" spc="-1" dirty="0">
                          <a:solidFill>
                            <a:srgbClr val="0176B2"/>
                          </a:solidFill>
                          <a:latin typeface="Encode Sans" pitchFamily="2" charset="0"/>
                        </a:rPr>
                        <a:t>Primera Infancia - Acompañamos la crianza</a:t>
                      </a:r>
                      <a:endParaRPr lang="es-AR" sz="900" b="0" strike="noStrike" spc="-1" dirty="0">
                        <a:latin typeface="Encode Sans" pitchFamily="2" charset="0"/>
                      </a:endParaRPr>
                    </a:p>
                  </a:txBody>
                  <a:tcPr marL="90000" marR="90000">
                    <a:lnL w="12240">
                      <a:noFill/>
                    </a:lnL>
                    <a:lnR w="12240">
                      <a:noFill/>
                    </a:lnR>
                    <a:lnT w="6480">
                      <a:solidFill>
                        <a:srgbClr val="F1F0F0"/>
                      </a:solidFill>
                    </a:lnT>
                    <a:lnB w="6480">
                      <a:solidFill>
                        <a:srgbClr val="F1F0F0"/>
                      </a:solidFill>
                    </a:lnB>
                    <a:noFill/>
                  </a:tcPr>
                </a:tc>
                <a:tc>
                  <a:txBody>
                    <a:bodyPr/>
                    <a:lstStyle/>
                    <a:p>
                      <a:pPr>
                        <a:lnSpc>
                          <a:spcPct val="100000"/>
                        </a:lnSpc>
                      </a:pPr>
                      <a:r>
                        <a:rPr lang="en-US" sz="900" b="0" strike="noStrike" spc="-1">
                          <a:solidFill>
                            <a:schemeClr val="tx1"/>
                          </a:solidFill>
                          <a:latin typeface="Encode Sans" pitchFamily="2" charset="0"/>
                          <a:ea typeface="Arial"/>
                        </a:rPr>
                        <a:t>Zonas de crianza</a:t>
                      </a:r>
                      <a:endParaRPr lang="es-AR" sz="900" b="0" strike="noStrike" spc="-1">
                        <a:solidFill>
                          <a:schemeClr val="tx1"/>
                        </a:solidFill>
                        <a:latin typeface="Encode Sans" pitchFamily="2" charset="0"/>
                      </a:endParaRPr>
                    </a:p>
                  </a:txBody>
                  <a:tcPr marL="90000" marR="90000">
                    <a:lnL w="12240">
                      <a:noFill/>
                    </a:lnL>
                    <a:lnR w="6480">
                      <a:solidFill>
                        <a:srgbClr val="FFFFFF"/>
                      </a:solidFill>
                    </a:lnR>
                    <a:lnT w="6480">
                      <a:solidFill>
                        <a:srgbClr val="F1F0F0"/>
                      </a:solidFill>
                    </a:lnT>
                    <a:lnB w="6480">
                      <a:solidFill>
                        <a:srgbClr val="F1F0F0"/>
                      </a:solidFill>
                    </a:lnB>
                    <a:noFill/>
                  </a:tcPr>
                </a:tc>
                <a:tc>
                  <a:txBody>
                    <a:bodyPr/>
                    <a:lstStyle/>
                    <a:p>
                      <a:pPr algn="ctr">
                        <a:lnSpc>
                          <a:spcPct val="100000"/>
                        </a:lnSpc>
                        <a:tabLst>
                          <a:tab pos="0" algn="l"/>
                        </a:tabLst>
                      </a:pPr>
                      <a:r>
                        <a:rPr lang="es-ES" sz="900" b="0" strike="noStrike" spc="-1" dirty="0" smtClean="0">
                          <a:solidFill>
                            <a:srgbClr val="0176B2"/>
                          </a:solidFill>
                          <a:latin typeface="Encode Sans" pitchFamily="2" charset="0"/>
                        </a:rPr>
                        <a:t>7</a:t>
                      </a:r>
                      <a:endParaRPr lang="es-AR" sz="900" b="0" strike="noStrike" spc="-1" dirty="0">
                        <a:latin typeface="Encode Sans" pitchFamily="2" charset="0"/>
                      </a:endParaRPr>
                    </a:p>
                  </a:txBody>
                  <a:tcPr marL="90000" marR="90000">
                    <a:lnL w="6480">
                      <a:solidFill>
                        <a:srgbClr val="FFFFFF"/>
                      </a:solidFill>
                    </a:lnL>
                    <a:lnR w="12240">
                      <a:noFill/>
                    </a:lnR>
                    <a:lnT w="6480">
                      <a:solidFill>
                        <a:srgbClr val="F1F0F0"/>
                      </a:solidFill>
                    </a:lnT>
                    <a:lnB w="6480">
                      <a:solidFill>
                        <a:srgbClr val="F1F0F0"/>
                      </a:solidFill>
                    </a:lnB>
                    <a:noFill/>
                  </a:tcPr>
                </a:tc>
                <a:tc>
                  <a:txBody>
                    <a:bodyPr/>
                    <a:lstStyle/>
                    <a:p>
                      <a:pPr algn="ctr">
                        <a:lnSpc>
                          <a:spcPct val="100000"/>
                        </a:lnSpc>
                      </a:pPr>
                      <a:r>
                        <a:rPr lang="en-US" sz="900" b="0" strike="noStrike" spc="-1" dirty="0">
                          <a:solidFill>
                            <a:schemeClr val="tx1"/>
                          </a:solidFill>
                          <a:latin typeface="Encode Sans" pitchFamily="2" charset="0"/>
                          <a:ea typeface="Arial"/>
                        </a:rPr>
                        <a:t>1</a:t>
                      </a:r>
                      <a:r>
                        <a:rPr lang="en-US" sz="900" b="0" strike="noStrike" spc="-1" dirty="0" smtClean="0">
                          <a:solidFill>
                            <a:schemeClr val="tx1"/>
                          </a:solidFill>
                          <a:latin typeface="Encode Sans" pitchFamily="2" charset="0"/>
                          <a:ea typeface="Arial"/>
                        </a:rPr>
                        <a:t>° </a:t>
                      </a:r>
                      <a:r>
                        <a:rPr lang="en-US" sz="900" b="0" strike="noStrike" spc="-1" dirty="0" err="1">
                          <a:solidFill>
                            <a:schemeClr val="tx1"/>
                          </a:solidFill>
                          <a:latin typeface="Encode Sans" pitchFamily="2" charset="0"/>
                          <a:ea typeface="Arial"/>
                        </a:rPr>
                        <a:t>Trimestre</a:t>
                      </a:r>
                      <a:r>
                        <a:rPr lang="en-US" sz="900" b="0" strike="noStrike" spc="-1" dirty="0">
                          <a:solidFill>
                            <a:schemeClr val="tx1"/>
                          </a:solidFill>
                          <a:latin typeface="Encode Sans" pitchFamily="2" charset="0"/>
                          <a:ea typeface="Arial"/>
                        </a:rPr>
                        <a:t> </a:t>
                      </a:r>
                      <a:r>
                        <a:rPr lang="en-US" sz="900" b="0" strike="noStrike" spc="-1" dirty="0" smtClean="0">
                          <a:solidFill>
                            <a:schemeClr val="tx1"/>
                          </a:solidFill>
                          <a:latin typeface="Encode Sans" pitchFamily="2" charset="0"/>
                          <a:ea typeface="Arial"/>
                        </a:rPr>
                        <a:t>2023</a:t>
                      </a:r>
                      <a:endParaRPr lang="es-AR" sz="900" b="0" strike="noStrike" spc="-1" dirty="0">
                        <a:solidFill>
                          <a:schemeClr val="tx1"/>
                        </a:solidFill>
                        <a:latin typeface="Encode Sans" pitchFamily="2" charset="0"/>
                      </a:endParaRPr>
                    </a:p>
                  </a:txBody>
                  <a:tcPr marL="90000" marR="90000">
                    <a:lnL w="12240">
                      <a:noFill/>
                    </a:lnL>
                    <a:lnR w="12240">
                      <a:noFill/>
                    </a:lnR>
                    <a:lnT w="6480">
                      <a:solidFill>
                        <a:srgbClr val="F1F0F0"/>
                      </a:solidFill>
                    </a:lnT>
                    <a:lnB w="6480">
                      <a:solidFill>
                        <a:srgbClr val="F1F0F0"/>
                      </a:solidFill>
                    </a:lnB>
                    <a:noFill/>
                  </a:tcPr>
                </a:tc>
                <a:tc>
                  <a:txBody>
                    <a:bodyPr/>
                    <a:lstStyle/>
                    <a:p>
                      <a:pPr>
                        <a:lnSpc>
                          <a:spcPct val="100000"/>
                        </a:lnSpc>
                        <a:tabLst>
                          <a:tab pos="0" algn="l"/>
                        </a:tabLst>
                      </a:pPr>
                      <a:r>
                        <a:rPr lang="en-US" sz="900" b="0" strike="noStrike" spc="-1" dirty="0">
                          <a:solidFill>
                            <a:schemeClr val="tx1"/>
                          </a:solidFill>
                          <a:latin typeface="Encode Sans" pitchFamily="2" charset="0"/>
                          <a:ea typeface="Arial"/>
                        </a:rPr>
                        <a:t>SIEMPRO - MDS</a:t>
                      </a:r>
                      <a:endParaRPr lang="es-AR" sz="900" b="0" strike="noStrike" spc="-1" dirty="0">
                        <a:solidFill>
                          <a:schemeClr val="tx1"/>
                        </a:solidFill>
                        <a:latin typeface="Encode Sans" pitchFamily="2" charset="0"/>
                      </a:endParaRPr>
                    </a:p>
                  </a:txBody>
                  <a:tcPr marL="90000" marR="90000">
                    <a:lnL w="12240">
                      <a:noFill/>
                    </a:lnL>
                    <a:lnR w="12240">
                      <a:noFill/>
                    </a:lnR>
                    <a:lnT w="6480">
                      <a:solidFill>
                        <a:srgbClr val="F1F0F0"/>
                      </a:solidFill>
                    </a:lnT>
                    <a:lnB w="6480">
                      <a:solidFill>
                        <a:srgbClr val="F1F0F0"/>
                      </a:solidFill>
                    </a:lnB>
                    <a:noFill/>
                  </a:tcPr>
                </a:tc>
                <a:extLst>
                  <a:ext uri="{0D108BD9-81ED-4DB2-BD59-A6C34878D82A}">
                    <a16:rowId xmlns:a16="http://schemas.microsoft.com/office/drawing/2014/main" val="10008"/>
                  </a:ext>
                </a:extLst>
              </a:tr>
              <a:tr h="531353">
                <a:tc>
                  <a:txBody>
                    <a:bodyPr/>
                    <a:lstStyle/>
                    <a:p>
                      <a:pPr>
                        <a:lnSpc>
                          <a:spcPct val="100000"/>
                        </a:lnSpc>
                        <a:tabLst>
                          <a:tab pos="0" algn="l"/>
                        </a:tabLst>
                      </a:pPr>
                      <a:r>
                        <a:rPr lang="es-AR" sz="900" b="0" strike="noStrike" spc="-1" dirty="0">
                          <a:solidFill>
                            <a:srgbClr val="0176B2"/>
                          </a:solidFill>
                          <a:latin typeface="Encode Sans" pitchFamily="2" charset="0"/>
                        </a:rPr>
                        <a:t>Primera Infancia – Espacios de Primera Infancia</a:t>
                      </a:r>
                      <a:endParaRPr lang="es-AR" sz="900" b="0" strike="noStrike" spc="-1" dirty="0">
                        <a:latin typeface="Encode Sans" pitchFamily="2" charset="0"/>
                      </a:endParaRPr>
                    </a:p>
                  </a:txBody>
                  <a:tcPr marL="90000" marR="90000">
                    <a:lnL w="12240">
                      <a:noFill/>
                    </a:lnL>
                    <a:lnR w="12240">
                      <a:noFill/>
                    </a:lnR>
                    <a:lnT w="6480" cap="flat" cmpd="sng" algn="ctr">
                      <a:solidFill>
                        <a:srgbClr val="F1F0F0"/>
                      </a:solidFill>
                      <a:prstDash val="solid"/>
                      <a:round/>
                      <a:headEnd type="none" w="med" len="med"/>
                      <a:tailEnd type="none" w="med" len="med"/>
                    </a:lnT>
                    <a:lnB w="6480" cap="flat" cmpd="sng" algn="ctr">
                      <a:solidFill>
                        <a:srgbClr val="F1F0F0"/>
                      </a:solidFill>
                      <a:prstDash val="solid"/>
                      <a:round/>
                      <a:headEnd type="none" w="med" len="med"/>
                      <a:tailEnd type="none" w="med" len="med"/>
                    </a:lnB>
                    <a:noFill/>
                  </a:tcPr>
                </a:tc>
                <a:tc>
                  <a:txBody>
                    <a:bodyPr/>
                    <a:lstStyle/>
                    <a:p>
                      <a:pPr>
                        <a:lnSpc>
                          <a:spcPct val="100000"/>
                        </a:lnSpc>
                      </a:pPr>
                      <a:r>
                        <a:rPr lang="en-US" sz="900" b="0" strike="noStrike" spc="-1" dirty="0" err="1">
                          <a:solidFill>
                            <a:schemeClr val="tx1"/>
                          </a:solidFill>
                          <a:latin typeface="Encode Sans" pitchFamily="2" charset="0"/>
                          <a:ea typeface="Arial"/>
                        </a:rPr>
                        <a:t>Cantidad</a:t>
                      </a:r>
                      <a:r>
                        <a:rPr lang="en-US" sz="900" b="0" strike="noStrike" spc="-1" dirty="0">
                          <a:solidFill>
                            <a:schemeClr val="tx1"/>
                          </a:solidFill>
                          <a:latin typeface="Encode Sans" pitchFamily="2" charset="0"/>
                          <a:ea typeface="Arial"/>
                        </a:rPr>
                        <a:t> de </a:t>
                      </a:r>
                      <a:r>
                        <a:rPr lang="en-US" sz="900" b="0" strike="noStrike" spc="-1" dirty="0" err="1">
                          <a:solidFill>
                            <a:schemeClr val="tx1"/>
                          </a:solidFill>
                          <a:latin typeface="Encode Sans" pitchFamily="2" charset="0"/>
                          <a:ea typeface="Arial"/>
                        </a:rPr>
                        <a:t>niños</a:t>
                      </a:r>
                      <a:r>
                        <a:rPr lang="en-US" sz="900" b="0" strike="noStrike" spc="-1" dirty="0">
                          <a:solidFill>
                            <a:schemeClr val="tx1"/>
                          </a:solidFill>
                          <a:latin typeface="Encode Sans" pitchFamily="2" charset="0"/>
                          <a:ea typeface="Arial"/>
                        </a:rPr>
                        <a:t> / </a:t>
                      </a:r>
                      <a:r>
                        <a:rPr lang="en-US" sz="900" b="0" strike="noStrike" spc="-1" dirty="0" err="1">
                          <a:solidFill>
                            <a:schemeClr val="tx1"/>
                          </a:solidFill>
                          <a:latin typeface="Encode Sans" pitchFamily="2" charset="0"/>
                          <a:ea typeface="Arial"/>
                        </a:rPr>
                        <a:t>niñas</a:t>
                      </a:r>
                      <a:r>
                        <a:rPr lang="en-US" sz="900" b="0" strike="noStrike" spc="-1" dirty="0">
                          <a:solidFill>
                            <a:schemeClr val="tx1"/>
                          </a:solidFill>
                          <a:latin typeface="Encode Sans" pitchFamily="2" charset="0"/>
                          <a:ea typeface="Arial"/>
                        </a:rPr>
                        <a:t> que </a:t>
                      </a:r>
                      <a:r>
                        <a:rPr lang="en-US" sz="900" b="0" strike="noStrike" spc="-1" dirty="0" err="1">
                          <a:solidFill>
                            <a:schemeClr val="tx1"/>
                          </a:solidFill>
                          <a:latin typeface="Encode Sans" pitchFamily="2" charset="0"/>
                          <a:ea typeface="Arial"/>
                        </a:rPr>
                        <a:t>asisten</a:t>
                      </a:r>
                      <a:r>
                        <a:rPr lang="en-US" sz="900" b="0" strike="noStrike" spc="-1" dirty="0">
                          <a:solidFill>
                            <a:schemeClr val="tx1"/>
                          </a:solidFill>
                          <a:latin typeface="Encode Sans" pitchFamily="2" charset="0"/>
                          <a:ea typeface="Arial"/>
                        </a:rPr>
                        <a:t> a </a:t>
                      </a:r>
                      <a:r>
                        <a:rPr lang="en-US" sz="900" b="0" strike="noStrike" spc="-1" dirty="0" err="1">
                          <a:solidFill>
                            <a:schemeClr val="tx1"/>
                          </a:solidFill>
                          <a:latin typeface="Encode Sans" pitchFamily="2" charset="0"/>
                          <a:ea typeface="Arial"/>
                        </a:rPr>
                        <a:t>espacios</a:t>
                      </a:r>
                      <a:r>
                        <a:rPr lang="en-US" sz="900" b="0" strike="noStrike" spc="-1" dirty="0">
                          <a:solidFill>
                            <a:schemeClr val="tx1"/>
                          </a:solidFill>
                          <a:latin typeface="Encode Sans" pitchFamily="2" charset="0"/>
                          <a:ea typeface="Arial"/>
                        </a:rPr>
                        <a:t> de </a:t>
                      </a:r>
                      <a:r>
                        <a:rPr lang="en-US" sz="900" b="0" strike="noStrike" spc="-1" dirty="0" err="1">
                          <a:solidFill>
                            <a:schemeClr val="tx1"/>
                          </a:solidFill>
                          <a:latin typeface="Encode Sans" pitchFamily="2" charset="0"/>
                          <a:ea typeface="Arial"/>
                        </a:rPr>
                        <a:t>primera</a:t>
                      </a:r>
                      <a:r>
                        <a:rPr lang="en-US" sz="900" b="0" strike="noStrike" spc="-1" dirty="0">
                          <a:solidFill>
                            <a:schemeClr val="tx1"/>
                          </a:solidFill>
                          <a:latin typeface="Encode Sans" pitchFamily="2" charset="0"/>
                          <a:ea typeface="Arial"/>
                        </a:rPr>
                        <a:t> </a:t>
                      </a:r>
                      <a:r>
                        <a:rPr lang="en-US" sz="900" b="0" strike="noStrike" spc="-1" dirty="0" err="1">
                          <a:solidFill>
                            <a:schemeClr val="tx1"/>
                          </a:solidFill>
                          <a:latin typeface="Encode Sans" pitchFamily="2" charset="0"/>
                          <a:ea typeface="Arial"/>
                        </a:rPr>
                        <a:t>infancia</a:t>
                      </a:r>
                      <a:endParaRPr lang="es-AR" sz="900" b="0" strike="noStrike" spc="-1" dirty="0">
                        <a:solidFill>
                          <a:schemeClr val="tx1"/>
                        </a:solidFill>
                        <a:latin typeface="Encode Sans" pitchFamily="2" charset="0"/>
                      </a:endParaRPr>
                    </a:p>
                  </a:txBody>
                  <a:tcPr marL="90000" marR="90000">
                    <a:lnL w="12240">
                      <a:noFill/>
                    </a:lnL>
                    <a:lnR w="12240">
                      <a:noFill/>
                    </a:lnR>
                    <a:lnT w="6480" cap="flat" cmpd="sng" algn="ctr">
                      <a:solidFill>
                        <a:srgbClr val="F1F0F0"/>
                      </a:solidFill>
                      <a:prstDash val="solid"/>
                      <a:round/>
                      <a:headEnd type="none" w="med" len="med"/>
                      <a:tailEnd type="none" w="med" len="med"/>
                    </a:lnT>
                    <a:lnB w="6480" cap="flat" cmpd="sng" algn="ctr">
                      <a:solidFill>
                        <a:srgbClr val="F1F0F0"/>
                      </a:solidFill>
                      <a:prstDash val="solid"/>
                      <a:round/>
                      <a:headEnd type="none" w="med" len="med"/>
                      <a:tailEnd type="none" w="med" len="med"/>
                    </a:lnB>
                    <a:noFill/>
                  </a:tcPr>
                </a:tc>
                <a:tc>
                  <a:txBody>
                    <a:bodyPr/>
                    <a:lstStyle/>
                    <a:p>
                      <a:pPr algn="ctr">
                        <a:lnSpc>
                          <a:spcPct val="100000"/>
                        </a:lnSpc>
                        <a:tabLst>
                          <a:tab pos="0" algn="l"/>
                        </a:tabLst>
                      </a:pPr>
                      <a:r>
                        <a:rPr lang="es-AR" sz="900" b="0" strike="noStrike" spc="-1" dirty="0" smtClean="0">
                          <a:solidFill>
                            <a:srgbClr val="0176B2"/>
                          </a:solidFill>
                          <a:latin typeface="Encode Sans" pitchFamily="2" charset="0"/>
                        </a:rPr>
                        <a:t>139.565</a:t>
                      </a:r>
                      <a:endParaRPr lang="es-AR" sz="900" b="0" strike="noStrike" spc="-1" dirty="0">
                        <a:latin typeface="Encode Sans" pitchFamily="2" charset="0"/>
                      </a:endParaRPr>
                    </a:p>
                  </a:txBody>
                  <a:tcPr marL="90000" marR="90000">
                    <a:lnL w="12240">
                      <a:noFill/>
                    </a:lnL>
                    <a:lnR w="12240">
                      <a:noFill/>
                    </a:lnR>
                    <a:lnT w="6480" cap="flat" cmpd="sng" algn="ctr">
                      <a:solidFill>
                        <a:srgbClr val="F1F0F0"/>
                      </a:solidFill>
                      <a:prstDash val="solid"/>
                      <a:round/>
                      <a:headEnd type="none" w="med" len="med"/>
                      <a:tailEnd type="none" w="med" len="med"/>
                    </a:lnT>
                    <a:lnB w="6480" cap="flat" cmpd="sng" algn="ctr">
                      <a:solidFill>
                        <a:srgbClr val="F1F0F0"/>
                      </a:solidFill>
                      <a:prstDash val="solid"/>
                      <a:round/>
                      <a:headEnd type="none" w="med" len="med"/>
                      <a:tailEnd type="none" w="med" len="med"/>
                    </a:lnB>
                    <a:noFill/>
                  </a:tcPr>
                </a:tc>
                <a:tc>
                  <a:txBody>
                    <a:bodyPr/>
                    <a:lstStyle/>
                    <a:p>
                      <a:pPr algn="ctr">
                        <a:lnSpc>
                          <a:spcPct val="100000"/>
                        </a:lnSpc>
                      </a:pPr>
                      <a:r>
                        <a:rPr lang="en-US" sz="900" b="0" strike="noStrike" spc="-1" dirty="0">
                          <a:solidFill>
                            <a:schemeClr val="tx1"/>
                          </a:solidFill>
                          <a:latin typeface="Encode Sans" pitchFamily="2" charset="0"/>
                          <a:ea typeface="Arial"/>
                        </a:rPr>
                        <a:t>1</a:t>
                      </a:r>
                      <a:r>
                        <a:rPr lang="en-US" sz="900" b="0" strike="noStrike" spc="-1" dirty="0" smtClean="0">
                          <a:solidFill>
                            <a:schemeClr val="tx1"/>
                          </a:solidFill>
                          <a:latin typeface="Encode Sans" pitchFamily="2" charset="0"/>
                          <a:ea typeface="Arial"/>
                        </a:rPr>
                        <a:t>° </a:t>
                      </a:r>
                      <a:r>
                        <a:rPr lang="en-US" sz="900" b="0" strike="noStrike" spc="-1" dirty="0" err="1">
                          <a:solidFill>
                            <a:schemeClr val="tx1"/>
                          </a:solidFill>
                          <a:latin typeface="Encode Sans" pitchFamily="2" charset="0"/>
                          <a:ea typeface="Arial"/>
                        </a:rPr>
                        <a:t>Trimestre</a:t>
                      </a:r>
                      <a:r>
                        <a:rPr lang="en-US" sz="900" b="0" strike="noStrike" spc="-1" dirty="0">
                          <a:solidFill>
                            <a:schemeClr val="tx1"/>
                          </a:solidFill>
                          <a:latin typeface="Encode Sans" pitchFamily="2" charset="0"/>
                          <a:ea typeface="Arial"/>
                        </a:rPr>
                        <a:t> </a:t>
                      </a:r>
                      <a:r>
                        <a:rPr lang="en-US" sz="900" b="0" strike="noStrike" spc="-1" dirty="0" smtClean="0">
                          <a:solidFill>
                            <a:schemeClr val="tx1"/>
                          </a:solidFill>
                          <a:latin typeface="Encode Sans" pitchFamily="2" charset="0"/>
                          <a:ea typeface="Arial"/>
                        </a:rPr>
                        <a:t>2023</a:t>
                      </a:r>
                      <a:endParaRPr lang="es-AR" sz="900" b="0" strike="noStrike" spc="-1" dirty="0">
                        <a:solidFill>
                          <a:schemeClr val="tx1"/>
                        </a:solidFill>
                        <a:latin typeface="Encode Sans" pitchFamily="2" charset="0"/>
                      </a:endParaRPr>
                    </a:p>
                  </a:txBody>
                  <a:tcPr marL="90000" marR="90000">
                    <a:lnL w="12240">
                      <a:noFill/>
                    </a:lnL>
                    <a:lnR w="12240">
                      <a:noFill/>
                    </a:lnR>
                    <a:lnT w="6480" cap="flat" cmpd="sng" algn="ctr">
                      <a:solidFill>
                        <a:srgbClr val="F1F0F0"/>
                      </a:solidFill>
                      <a:prstDash val="solid"/>
                      <a:round/>
                      <a:headEnd type="none" w="med" len="med"/>
                      <a:tailEnd type="none" w="med" len="med"/>
                    </a:lnT>
                    <a:lnB w="6480" cap="flat" cmpd="sng" algn="ctr">
                      <a:solidFill>
                        <a:srgbClr val="F1F0F0"/>
                      </a:solidFill>
                      <a:prstDash val="solid"/>
                      <a:round/>
                      <a:headEnd type="none" w="med" len="med"/>
                      <a:tailEnd type="none" w="med" len="med"/>
                    </a:lnB>
                    <a:noFill/>
                  </a:tcPr>
                </a:tc>
                <a:tc>
                  <a:txBody>
                    <a:bodyPr/>
                    <a:lstStyle/>
                    <a:p>
                      <a:pPr>
                        <a:lnSpc>
                          <a:spcPct val="100000"/>
                        </a:lnSpc>
                        <a:tabLst>
                          <a:tab pos="0" algn="l"/>
                        </a:tabLst>
                      </a:pPr>
                      <a:r>
                        <a:rPr lang="en-US" sz="900" b="0" strike="noStrike" spc="-1" dirty="0">
                          <a:solidFill>
                            <a:schemeClr val="tx1"/>
                          </a:solidFill>
                          <a:latin typeface="Encode Sans" pitchFamily="2" charset="0"/>
                          <a:ea typeface="Arial"/>
                        </a:rPr>
                        <a:t>SIEMPRO - MDS</a:t>
                      </a:r>
                      <a:endParaRPr lang="es-AR" sz="900" b="0" strike="noStrike" spc="-1" dirty="0">
                        <a:solidFill>
                          <a:schemeClr val="tx1"/>
                        </a:solidFill>
                        <a:latin typeface="Encode Sans" pitchFamily="2" charset="0"/>
                      </a:endParaRPr>
                    </a:p>
                  </a:txBody>
                  <a:tcPr marL="90000" marR="90000">
                    <a:lnL w="12240">
                      <a:noFill/>
                    </a:lnL>
                    <a:lnR w="12240">
                      <a:noFill/>
                    </a:lnR>
                    <a:lnT w="6480" cap="flat" cmpd="sng" algn="ctr">
                      <a:solidFill>
                        <a:srgbClr val="F1F0F0"/>
                      </a:solidFill>
                      <a:prstDash val="solid"/>
                      <a:round/>
                      <a:headEnd type="none" w="med" len="med"/>
                      <a:tailEnd type="none" w="med" len="med"/>
                    </a:lnT>
                    <a:lnB w="6480" cap="flat" cmpd="sng" algn="ctr">
                      <a:solidFill>
                        <a:srgbClr val="F1F0F0"/>
                      </a:solidFill>
                      <a:prstDash val="solid"/>
                      <a:round/>
                      <a:headEnd type="none" w="med" len="med"/>
                      <a:tailEnd type="none" w="med" len="med"/>
                    </a:lnB>
                    <a:noFill/>
                  </a:tcPr>
                </a:tc>
                <a:extLst>
                  <a:ext uri="{0D108BD9-81ED-4DB2-BD59-A6C34878D82A}">
                    <a16:rowId xmlns:a16="http://schemas.microsoft.com/office/drawing/2014/main" val="10010"/>
                  </a:ext>
                </a:extLst>
              </a:tr>
              <a:tr h="317567">
                <a:tc>
                  <a:txBody>
                    <a:bodyPr/>
                    <a:lstStyle/>
                    <a:p>
                      <a:pPr>
                        <a:lnSpc>
                          <a:spcPct val="100000"/>
                        </a:lnSpc>
                        <a:tabLst>
                          <a:tab pos="0" algn="l"/>
                        </a:tabLst>
                      </a:pPr>
                      <a:r>
                        <a:rPr lang="en-US" sz="900" b="0" strike="noStrike" spc="-1" dirty="0" err="1">
                          <a:solidFill>
                            <a:srgbClr val="0176B2"/>
                          </a:solidFill>
                          <a:latin typeface="Encode Sans" pitchFamily="2" charset="0"/>
                        </a:rPr>
                        <a:t>Tarjeta</a:t>
                      </a:r>
                      <a:r>
                        <a:rPr lang="en-US" sz="900" b="0" strike="noStrike" spc="-1" dirty="0">
                          <a:solidFill>
                            <a:srgbClr val="0176B2"/>
                          </a:solidFill>
                          <a:latin typeface="Encode Sans" pitchFamily="2" charset="0"/>
                        </a:rPr>
                        <a:t> </a:t>
                      </a:r>
                      <a:r>
                        <a:rPr lang="en-US" sz="900" b="0" strike="noStrike" spc="-1" dirty="0" err="1">
                          <a:solidFill>
                            <a:srgbClr val="0176B2"/>
                          </a:solidFill>
                          <a:latin typeface="Encode Sans" pitchFamily="2" charset="0"/>
                        </a:rPr>
                        <a:t>Alimentar</a:t>
                      </a:r>
                      <a:endParaRPr lang="es-AR" sz="900" b="0" strike="noStrike" spc="-1" dirty="0">
                        <a:latin typeface="Encode Sans" pitchFamily="2" charset="0"/>
                      </a:endParaRPr>
                    </a:p>
                  </a:txBody>
                  <a:tcPr marL="90000" marR="90000">
                    <a:lnL w="12240">
                      <a:noFill/>
                    </a:lnL>
                    <a:lnR w="12240">
                      <a:noFill/>
                    </a:lnR>
                    <a:lnT w="6480" cap="flat" cmpd="sng" algn="ctr">
                      <a:solidFill>
                        <a:srgbClr val="F1F0F0"/>
                      </a:solidFill>
                      <a:prstDash val="solid"/>
                      <a:round/>
                      <a:headEnd type="none" w="med" len="med"/>
                      <a:tailEnd type="none" w="med" len="med"/>
                    </a:lnT>
                    <a:lnB w="6480" cap="flat" cmpd="sng" algn="ctr">
                      <a:solidFill>
                        <a:srgbClr val="F1F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tab pos="0" algn="l"/>
                        </a:tabLst>
                        <a:defRPr/>
                      </a:pPr>
                      <a:r>
                        <a:rPr lang="en-US" sz="900" b="0" strike="noStrike" spc="-1" dirty="0" err="1">
                          <a:solidFill>
                            <a:schemeClr val="tx1"/>
                          </a:solidFill>
                          <a:latin typeface="Encode Sans" pitchFamily="2" charset="0"/>
                        </a:rPr>
                        <a:t>Cantidad</a:t>
                      </a:r>
                      <a:r>
                        <a:rPr lang="en-US" sz="900" b="0" strike="noStrike" spc="-1" dirty="0">
                          <a:solidFill>
                            <a:schemeClr val="tx1"/>
                          </a:solidFill>
                          <a:latin typeface="Encode Sans" pitchFamily="2" charset="0"/>
                        </a:rPr>
                        <a:t> de </a:t>
                      </a:r>
                      <a:r>
                        <a:rPr lang="en-US" sz="900" b="0" strike="noStrike" spc="-1" dirty="0" err="1">
                          <a:solidFill>
                            <a:schemeClr val="tx1"/>
                          </a:solidFill>
                          <a:latin typeface="Encode Sans" pitchFamily="2" charset="0"/>
                        </a:rPr>
                        <a:t>Titulares</a:t>
                      </a:r>
                      <a:endParaRPr lang="es-AR" sz="900" b="0" strike="noStrike" spc="-1" dirty="0">
                        <a:latin typeface="Encode Sans" pitchFamily="2" charset="0"/>
                      </a:endParaRPr>
                    </a:p>
                  </a:txBody>
                  <a:tcPr marL="90000" marR="90000">
                    <a:lnL w="12240">
                      <a:noFill/>
                    </a:lnL>
                    <a:lnR w="12240">
                      <a:noFill/>
                    </a:lnR>
                    <a:lnT w="6480" cap="flat" cmpd="sng" algn="ctr">
                      <a:solidFill>
                        <a:srgbClr val="F1F0F0"/>
                      </a:solidFill>
                      <a:prstDash val="solid"/>
                      <a:round/>
                      <a:headEnd type="none" w="med" len="med"/>
                      <a:tailEnd type="none" w="med" len="med"/>
                    </a:lnT>
                    <a:lnB w="6480" cap="flat" cmpd="sng" algn="ctr">
                      <a:solidFill>
                        <a:srgbClr val="F1F0F0"/>
                      </a:solidFill>
                      <a:prstDash val="solid"/>
                      <a:round/>
                      <a:headEnd type="none" w="med" len="med"/>
                      <a:tailEnd type="none" w="med" len="med"/>
                    </a:lnB>
                    <a:noFill/>
                  </a:tcPr>
                </a:tc>
                <a:tc>
                  <a:txBody>
                    <a:bodyPr/>
                    <a:lstStyle/>
                    <a:p>
                      <a:pPr algn="ctr">
                        <a:lnSpc>
                          <a:spcPct val="100000"/>
                        </a:lnSpc>
                        <a:tabLst>
                          <a:tab pos="0" algn="l"/>
                        </a:tabLst>
                      </a:pPr>
                      <a:r>
                        <a:rPr lang="es-AR" sz="900" b="0" strike="noStrike" spc="-1" dirty="0" smtClean="0">
                          <a:solidFill>
                            <a:srgbClr val="0176B2"/>
                          </a:solidFill>
                          <a:latin typeface="Encode Sans" pitchFamily="2" charset="0"/>
                        </a:rPr>
                        <a:t>2.376.387</a:t>
                      </a:r>
                      <a:endParaRPr lang="es-AR" sz="900" b="0" strike="noStrike" spc="-1" dirty="0">
                        <a:latin typeface="Encode Sans" pitchFamily="2" charset="0"/>
                      </a:endParaRPr>
                    </a:p>
                  </a:txBody>
                  <a:tcPr marL="90000" marR="90000">
                    <a:lnL w="12240">
                      <a:noFill/>
                    </a:lnL>
                    <a:lnR w="12240">
                      <a:noFill/>
                    </a:lnR>
                    <a:lnT w="6480" cap="flat" cmpd="sng" algn="ctr">
                      <a:solidFill>
                        <a:srgbClr val="F1F0F0"/>
                      </a:solidFill>
                      <a:prstDash val="solid"/>
                      <a:round/>
                      <a:headEnd type="none" w="med" len="med"/>
                      <a:tailEnd type="none" w="med" len="med"/>
                    </a:lnT>
                    <a:lnB w="6480" cap="flat" cmpd="sng" algn="ctr">
                      <a:solidFill>
                        <a:srgbClr val="F1F0F0"/>
                      </a:solidFill>
                      <a:prstDash val="solid"/>
                      <a:round/>
                      <a:headEnd type="none" w="med" len="med"/>
                      <a:tailEnd type="none" w="med" len="med"/>
                    </a:lnB>
                    <a:noFill/>
                  </a:tcPr>
                </a:tc>
                <a:tc>
                  <a:txBody>
                    <a:bodyPr/>
                    <a:lstStyle/>
                    <a:p>
                      <a:pPr algn="ctr">
                        <a:lnSpc>
                          <a:spcPct val="100000"/>
                        </a:lnSpc>
                      </a:pPr>
                      <a:r>
                        <a:rPr lang="en-US" sz="900" b="0" strike="noStrike" spc="-1" dirty="0" smtClean="0">
                          <a:solidFill>
                            <a:schemeClr val="tx1"/>
                          </a:solidFill>
                          <a:latin typeface="Encode Sans" pitchFamily="2" charset="0"/>
                        </a:rPr>
                        <a:t>1° </a:t>
                      </a:r>
                      <a:r>
                        <a:rPr lang="en-US" sz="900" b="0" strike="noStrike" spc="-1" dirty="0" err="1">
                          <a:solidFill>
                            <a:schemeClr val="tx1"/>
                          </a:solidFill>
                          <a:latin typeface="Encode Sans" pitchFamily="2" charset="0"/>
                        </a:rPr>
                        <a:t>Trimestre</a:t>
                      </a:r>
                      <a:r>
                        <a:rPr lang="en-US" sz="900" b="0" strike="noStrike" spc="-1" dirty="0">
                          <a:solidFill>
                            <a:schemeClr val="tx1"/>
                          </a:solidFill>
                          <a:latin typeface="Encode Sans" pitchFamily="2" charset="0"/>
                        </a:rPr>
                        <a:t> </a:t>
                      </a:r>
                      <a:r>
                        <a:rPr lang="en-US" sz="900" b="0" strike="noStrike" spc="-1" dirty="0" smtClean="0">
                          <a:solidFill>
                            <a:schemeClr val="tx1"/>
                          </a:solidFill>
                          <a:latin typeface="Encode Sans" pitchFamily="2" charset="0"/>
                        </a:rPr>
                        <a:t>2023</a:t>
                      </a:r>
                      <a:endParaRPr lang="es-AR" sz="900" b="0" strike="noStrike" spc="-1" dirty="0">
                        <a:solidFill>
                          <a:schemeClr val="tx1"/>
                        </a:solidFill>
                        <a:latin typeface="Encode Sans" pitchFamily="2" charset="0"/>
                      </a:endParaRPr>
                    </a:p>
                  </a:txBody>
                  <a:tcPr marL="90000" marR="90000">
                    <a:lnL w="12240">
                      <a:noFill/>
                    </a:lnL>
                    <a:lnR w="12240">
                      <a:noFill/>
                    </a:lnR>
                    <a:lnT w="6480" cap="flat" cmpd="sng" algn="ctr">
                      <a:solidFill>
                        <a:srgbClr val="F1F0F0"/>
                      </a:solidFill>
                      <a:prstDash val="solid"/>
                      <a:round/>
                      <a:headEnd type="none" w="med" len="med"/>
                      <a:tailEnd type="none" w="med" len="med"/>
                    </a:lnT>
                    <a:lnB w="6480" cap="flat" cmpd="sng" algn="ctr">
                      <a:solidFill>
                        <a:srgbClr val="F1F0F0"/>
                      </a:solidFill>
                      <a:prstDash val="solid"/>
                      <a:round/>
                      <a:headEnd type="none" w="med" len="med"/>
                      <a:tailEnd type="none" w="med" len="med"/>
                    </a:lnB>
                    <a:noFill/>
                  </a:tcPr>
                </a:tc>
                <a:tc>
                  <a:txBody>
                    <a:bodyPr/>
                    <a:lstStyle/>
                    <a:p>
                      <a:pPr>
                        <a:lnSpc>
                          <a:spcPct val="100000"/>
                        </a:lnSpc>
                        <a:tabLst>
                          <a:tab pos="0" algn="l"/>
                        </a:tabLst>
                      </a:pPr>
                      <a:r>
                        <a:rPr lang="en-US" sz="900" b="0" strike="noStrike" spc="-1" dirty="0">
                          <a:solidFill>
                            <a:schemeClr val="tx1"/>
                          </a:solidFill>
                          <a:latin typeface="Encode Sans" pitchFamily="2" charset="0"/>
                          <a:ea typeface="Arial"/>
                        </a:rPr>
                        <a:t>SIEMPRO – MDS</a:t>
                      </a:r>
                      <a:endParaRPr lang="es-AR" sz="900" b="0" strike="noStrike" spc="-1" dirty="0">
                        <a:solidFill>
                          <a:schemeClr val="tx1"/>
                        </a:solidFill>
                        <a:latin typeface="Encode Sans" pitchFamily="2" charset="0"/>
                      </a:endParaRPr>
                    </a:p>
                  </a:txBody>
                  <a:tcPr marL="90000" marR="90000">
                    <a:lnL w="12240">
                      <a:noFill/>
                    </a:lnL>
                    <a:lnR w="12240">
                      <a:noFill/>
                    </a:lnR>
                    <a:lnT w="6480" cap="flat" cmpd="sng" algn="ctr">
                      <a:solidFill>
                        <a:srgbClr val="F1F0F0"/>
                      </a:solidFill>
                      <a:prstDash val="solid"/>
                      <a:round/>
                      <a:headEnd type="none" w="med" len="med"/>
                      <a:tailEnd type="none" w="med" len="med"/>
                    </a:lnT>
                    <a:lnB w="6480" cap="flat" cmpd="sng" algn="ctr">
                      <a:solidFill>
                        <a:srgbClr val="F1F0F0"/>
                      </a:solidFill>
                      <a:prstDash val="solid"/>
                      <a:round/>
                      <a:headEnd type="none" w="med" len="med"/>
                      <a:tailEnd type="none" w="med" len="med"/>
                    </a:lnB>
                    <a:noFill/>
                  </a:tcPr>
                </a:tc>
                <a:extLst>
                  <a:ext uri="{0D108BD9-81ED-4DB2-BD59-A6C34878D82A}">
                    <a16:rowId xmlns:a16="http://schemas.microsoft.com/office/drawing/2014/main" val="1813022450"/>
                  </a:ext>
                </a:extLst>
              </a:tr>
              <a:tr h="626823">
                <a:tc>
                  <a:txBody>
                    <a:bodyPr/>
                    <a:lstStyle/>
                    <a:p>
                      <a:pPr>
                        <a:lnSpc>
                          <a:spcPct val="100000"/>
                        </a:lnSpc>
                        <a:tabLst>
                          <a:tab pos="0" algn="l"/>
                        </a:tabLst>
                      </a:pPr>
                      <a:r>
                        <a:rPr lang="en-US" sz="900" b="0" strike="noStrike" spc="-1" dirty="0" err="1">
                          <a:solidFill>
                            <a:srgbClr val="0176B2"/>
                          </a:solidFill>
                          <a:latin typeface="Encode Sans" pitchFamily="2" charset="0"/>
                        </a:rPr>
                        <a:t>Comisión</a:t>
                      </a:r>
                      <a:r>
                        <a:rPr lang="en-US" sz="900" b="0" strike="noStrike" spc="-1" dirty="0">
                          <a:solidFill>
                            <a:srgbClr val="0176B2"/>
                          </a:solidFill>
                          <a:latin typeface="Encode Sans" pitchFamily="2" charset="0"/>
                        </a:rPr>
                        <a:t> Nacional de </a:t>
                      </a:r>
                      <a:r>
                        <a:rPr lang="en-US" sz="900" b="0" strike="noStrike" spc="-1" dirty="0" err="1">
                          <a:solidFill>
                            <a:srgbClr val="0176B2"/>
                          </a:solidFill>
                          <a:latin typeface="Encode Sans" pitchFamily="2" charset="0"/>
                        </a:rPr>
                        <a:t>Microcrédito</a:t>
                      </a:r>
                      <a:r>
                        <a:rPr lang="en-US" sz="900" b="0" strike="noStrike" spc="-1" dirty="0">
                          <a:solidFill>
                            <a:srgbClr val="0176B2"/>
                          </a:solidFill>
                          <a:latin typeface="Encode Sans" pitchFamily="2" charset="0"/>
                        </a:rPr>
                        <a:t> –CONAMI</a:t>
                      </a:r>
                    </a:p>
                    <a:p>
                      <a:pPr>
                        <a:lnSpc>
                          <a:spcPct val="100000"/>
                        </a:lnSpc>
                        <a:tabLst>
                          <a:tab pos="0" algn="l"/>
                        </a:tabLst>
                      </a:pPr>
                      <a:endParaRPr lang="en-US" sz="900" b="0" strike="noStrike" spc="-1" dirty="0">
                        <a:solidFill>
                          <a:srgbClr val="0176B2"/>
                        </a:solidFill>
                        <a:latin typeface="Encode Sans" pitchFamily="2" charset="0"/>
                      </a:endParaRPr>
                    </a:p>
                  </a:txBody>
                  <a:tcPr marL="90000" marR="90000">
                    <a:lnL w="12240">
                      <a:noFill/>
                    </a:lnL>
                    <a:lnR w="12240">
                      <a:noFill/>
                    </a:lnR>
                    <a:lnT w="6480" cap="flat" cmpd="sng" algn="ctr">
                      <a:solidFill>
                        <a:srgbClr val="F1F0F0"/>
                      </a:solidFill>
                      <a:prstDash val="solid"/>
                      <a:round/>
                      <a:headEnd type="none" w="med" len="med"/>
                      <a:tailEnd type="none" w="med" len="med"/>
                    </a:lnT>
                    <a:lnB w="6480" cap="flat" cmpd="sng" algn="ctr">
                      <a:solidFill>
                        <a:srgbClr val="F1F0F0"/>
                      </a:solidFill>
                      <a:prstDash val="solid"/>
                      <a:round/>
                      <a:headEnd type="none" w="med" len="med"/>
                      <a:tailEnd type="none" w="med" len="med"/>
                    </a:lnB>
                    <a:noFill/>
                  </a:tcPr>
                </a:tc>
                <a:tc>
                  <a:txBody>
                    <a:bodyPr/>
                    <a:lstStyle/>
                    <a:p>
                      <a:pPr>
                        <a:lnSpc>
                          <a:spcPct val="100000"/>
                        </a:lnSpc>
                        <a:tabLst>
                          <a:tab pos="0" algn="l"/>
                        </a:tabLst>
                      </a:pPr>
                      <a:r>
                        <a:rPr lang="en-US" sz="900" b="0" strike="noStrike" spc="-1" dirty="0" err="1">
                          <a:solidFill>
                            <a:schemeClr val="tx1"/>
                          </a:solidFill>
                          <a:latin typeface="Encode Sans" pitchFamily="2" charset="0"/>
                          <a:ea typeface="Arial"/>
                        </a:rPr>
                        <a:t>Cantidad</a:t>
                      </a:r>
                      <a:r>
                        <a:rPr lang="en-US" sz="900" b="0" strike="noStrike" spc="-1" dirty="0">
                          <a:solidFill>
                            <a:schemeClr val="tx1"/>
                          </a:solidFill>
                          <a:latin typeface="Encode Sans" pitchFamily="2" charset="0"/>
                          <a:ea typeface="Arial"/>
                        </a:rPr>
                        <a:t> de </a:t>
                      </a:r>
                      <a:r>
                        <a:rPr lang="en-US" sz="900" b="0" strike="noStrike" spc="-1" dirty="0" err="1">
                          <a:solidFill>
                            <a:schemeClr val="tx1"/>
                          </a:solidFill>
                          <a:latin typeface="Encode Sans" pitchFamily="2" charset="0"/>
                          <a:ea typeface="Arial"/>
                        </a:rPr>
                        <a:t>créditos</a:t>
                      </a:r>
                      <a:r>
                        <a:rPr lang="en-US" sz="900" b="0" strike="noStrike" spc="-1" dirty="0">
                          <a:solidFill>
                            <a:schemeClr val="tx1"/>
                          </a:solidFill>
                          <a:latin typeface="Encode Sans" pitchFamily="2" charset="0"/>
                          <a:ea typeface="Arial"/>
                        </a:rPr>
                        <a:t> </a:t>
                      </a:r>
                      <a:r>
                        <a:rPr lang="en-US" sz="900" b="0" strike="noStrike" spc="-1" dirty="0" err="1">
                          <a:solidFill>
                            <a:schemeClr val="tx1"/>
                          </a:solidFill>
                          <a:latin typeface="Encode Sans" pitchFamily="2" charset="0"/>
                          <a:ea typeface="Arial"/>
                        </a:rPr>
                        <a:t>activos</a:t>
                      </a:r>
                      <a:r>
                        <a:rPr lang="en-US" sz="900" b="0" strike="noStrike" spc="-1" dirty="0">
                          <a:solidFill>
                            <a:schemeClr val="tx1"/>
                          </a:solidFill>
                          <a:latin typeface="Encode Sans" pitchFamily="2" charset="0"/>
                          <a:ea typeface="Arial"/>
                        </a:rPr>
                        <a:t> </a:t>
                      </a:r>
                      <a:endParaRPr lang="es-AR" sz="900" b="0" strike="noStrike" spc="-1" dirty="0">
                        <a:solidFill>
                          <a:schemeClr val="tx1"/>
                        </a:solidFill>
                        <a:latin typeface="Encode Sans" pitchFamily="2" charset="0"/>
                        <a:ea typeface="Arial"/>
                      </a:endParaRPr>
                    </a:p>
                    <a:p>
                      <a:pPr>
                        <a:lnSpc>
                          <a:spcPct val="100000"/>
                        </a:lnSpc>
                        <a:tabLst>
                          <a:tab pos="0" algn="l"/>
                        </a:tabLst>
                      </a:pPr>
                      <a:endParaRPr lang="es-AR" sz="900" b="0" strike="noStrike" spc="-1" dirty="0">
                        <a:solidFill>
                          <a:schemeClr val="tx1"/>
                        </a:solidFill>
                        <a:latin typeface="Encode Sans" pitchFamily="2" charset="0"/>
                      </a:endParaRPr>
                    </a:p>
                    <a:p>
                      <a:pPr>
                        <a:lnSpc>
                          <a:spcPct val="100000"/>
                        </a:lnSpc>
                        <a:tabLst>
                          <a:tab pos="0" algn="l"/>
                        </a:tabLst>
                      </a:pPr>
                      <a:endParaRPr lang="es-AR" sz="900" b="0" strike="noStrike" spc="-1" dirty="0">
                        <a:solidFill>
                          <a:schemeClr val="tx1"/>
                        </a:solidFill>
                        <a:latin typeface="Encode Sans" pitchFamily="2" charset="0"/>
                      </a:endParaRPr>
                    </a:p>
                  </a:txBody>
                  <a:tcPr marL="90000" marR="90000">
                    <a:lnL w="12240">
                      <a:noFill/>
                    </a:lnL>
                    <a:lnR w="12240">
                      <a:noFill/>
                    </a:lnR>
                    <a:lnT w="6480" cap="flat" cmpd="sng" algn="ctr">
                      <a:solidFill>
                        <a:srgbClr val="F1F0F0"/>
                      </a:solidFill>
                      <a:prstDash val="solid"/>
                      <a:round/>
                      <a:headEnd type="none" w="med" len="med"/>
                      <a:tailEnd type="none" w="med" len="med"/>
                    </a:lnT>
                    <a:lnB w="6480" cap="flat" cmpd="sng" algn="ctr">
                      <a:solidFill>
                        <a:srgbClr val="F1F0F0"/>
                      </a:solidFill>
                      <a:prstDash val="solid"/>
                      <a:round/>
                      <a:headEnd type="none" w="med" len="med"/>
                      <a:tailEnd type="none" w="med" len="med"/>
                    </a:lnB>
                    <a:noFill/>
                  </a:tcPr>
                </a:tc>
                <a:tc>
                  <a:txBody>
                    <a:bodyPr/>
                    <a:lstStyle/>
                    <a:p>
                      <a:pPr algn="ctr">
                        <a:lnSpc>
                          <a:spcPct val="100000"/>
                        </a:lnSpc>
                        <a:tabLst>
                          <a:tab pos="0" algn="l"/>
                        </a:tabLst>
                      </a:pPr>
                      <a:r>
                        <a:rPr lang="en-US" sz="900" b="0" strike="noStrike" spc="-1" dirty="0" smtClean="0">
                          <a:solidFill>
                            <a:srgbClr val="0176B2"/>
                          </a:solidFill>
                          <a:latin typeface="Encode Sans" pitchFamily="2" charset="0"/>
                        </a:rPr>
                        <a:t>33.904</a:t>
                      </a:r>
                      <a:endParaRPr lang="es-AR" sz="900" b="0" strike="noStrike" spc="-1" dirty="0">
                        <a:solidFill>
                          <a:srgbClr val="0176B2"/>
                        </a:solidFill>
                        <a:latin typeface="Encode Sans" pitchFamily="2" charset="0"/>
                      </a:endParaRPr>
                    </a:p>
                    <a:p>
                      <a:pPr algn="ctr">
                        <a:lnSpc>
                          <a:spcPct val="100000"/>
                        </a:lnSpc>
                        <a:tabLst>
                          <a:tab pos="0" algn="l"/>
                        </a:tabLst>
                      </a:pPr>
                      <a:endParaRPr lang="es-AR" sz="900" b="0" strike="noStrike" spc="-1" dirty="0">
                        <a:solidFill>
                          <a:srgbClr val="0176B2"/>
                        </a:solidFill>
                        <a:latin typeface="Encode Sans" pitchFamily="2" charset="0"/>
                      </a:endParaRPr>
                    </a:p>
                    <a:p>
                      <a:pPr algn="ctr">
                        <a:lnSpc>
                          <a:spcPct val="100000"/>
                        </a:lnSpc>
                        <a:tabLst>
                          <a:tab pos="0" algn="l"/>
                        </a:tabLst>
                      </a:pPr>
                      <a:endParaRPr lang="es-AR" sz="900" b="0" strike="noStrike" spc="-1" dirty="0">
                        <a:solidFill>
                          <a:srgbClr val="0176B2"/>
                        </a:solidFill>
                        <a:latin typeface="Encode Sans" pitchFamily="2" charset="0"/>
                      </a:endParaRPr>
                    </a:p>
                  </a:txBody>
                  <a:tcPr marL="90000" marR="90000">
                    <a:lnL w="12240">
                      <a:noFill/>
                    </a:lnL>
                    <a:lnR w="12240">
                      <a:noFill/>
                    </a:lnR>
                    <a:lnT w="6480" cap="flat" cmpd="sng" algn="ctr">
                      <a:solidFill>
                        <a:srgbClr val="F1F0F0"/>
                      </a:solidFill>
                      <a:prstDash val="solid"/>
                      <a:round/>
                      <a:headEnd type="none" w="med" len="med"/>
                      <a:tailEnd type="none" w="med" len="med"/>
                    </a:lnT>
                    <a:lnB w="6480" cap="flat" cmpd="sng" algn="ctr">
                      <a:solidFill>
                        <a:srgbClr val="F1F0F0"/>
                      </a:solidFill>
                      <a:prstDash val="solid"/>
                      <a:round/>
                      <a:headEnd type="none" w="med" len="med"/>
                      <a:tailEnd type="none" w="med" len="med"/>
                    </a:lnB>
                    <a:noFill/>
                  </a:tcPr>
                </a:tc>
                <a:tc>
                  <a:txBody>
                    <a:bodyPr/>
                    <a:lstStyle/>
                    <a:p>
                      <a:pPr algn="ctr">
                        <a:lnSpc>
                          <a:spcPct val="100000"/>
                        </a:lnSpc>
                      </a:pPr>
                      <a:r>
                        <a:rPr lang="en-US" sz="900" b="0" strike="noStrike" spc="-1" dirty="0" smtClean="0">
                          <a:solidFill>
                            <a:schemeClr val="tx1"/>
                          </a:solidFill>
                          <a:latin typeface="Encode Sans" pitchFamily="2" charset="0"/>
                        </a:rPr>
                        <a:t>1° </a:t>
                      </a:r>
                      <a:r>
                        <a:rPr lang="en-US" sz="900" b="0" strike="noStrike" spc="-1" dirty="0" err="1">
                          <a:solidFill>
                            <a:schemeClr val="tx1"/>
                          </a:solidFill>
                          <a:latin typeface="Encode Sans" pitchFamily="2" charset="0"/>
                        </a:rPr>
                        <a:t>Trimestre</a:t>
                      </a:r>
                      <a:r>
                        <a:rPr lang="en-US" sz="900" b="0" strike="noStrike" spc="-1" dirty="0">
                          <a:solidFill>
                            <a:schemeClr val="tx1"/>
                          </a:solidFill>
                          <a:latin typeface="Encode Sans" pitchFamily="2" charset="0"/>
                        </a:rPr>
                        <a:t> </a:t>
                      </a:r>
                      <a:r>
                        <a:rPr lang="en-US" sz="900" b="0" strike="noStrike" spc="-1" dirty="0" smtClean="0">
                          <a:solidFill>
                            <a:schemeClr val="tx1"/>
                          </a:solidFill>
                          <a:latin typeface="Encode Sans" pitchFamily="2" charset="0"/>
                        </a:rPr>
                        <a:t>2023</a:t>
                      </a:r>
                      <a:endParaRPr lang="en-US" sz="900" b="0" strike="noStrike" spc="-1" dirty="0">
                        <a:solidFill>
                          <a:schemeClr val="tx1"/>
                        </a:solidFill>
                        <a:latin typeface="Encode Sans" pitchFamily="2" charset="0"/>
                      </a:endParaRPr>
                    </a:p>
                    <a:p>
                      <a:pPr algn="ctr">
                        <a:lnSpc>
                          <a:spcPct val="100000"/>
                        </a:lnSpc>
                      </a:pPr>
                      <a:endParaRPr lang="en-US" sz="900" b="0" strike="noStrike" spc="-1" dirty="0">
                        <a:solidFill>
                          <a:schemeClr val="tx1"/>
                        </a:solidFill>
                        <a:latin typeface="Encode Sans" pitchFamily="2" charset="0"/>
                      </a:endParaRPr>
                    </a:p>
                    <a:p>
                      <a:pPr algn="ctr">
                        <a:lnSpc>
                          <a:spcPct val="100000"/>
                        </a:lnSpc>
                      </a:pPr>
                      <a:endParaRPr lang="es-AR" sz="900" b="0" strike="noStrike" spc="-1" dirty="0">
                        <a:solidFill>
                          <a:schemeClr val="tx1"/>
                        </a:solidFill>
                        <a:latin typeface="Encode Sans" pitchFamily="2" charset="0"/>
                      </a:endParaRPr>
                    </a:p>
                  </a:txBody>
                  <a:tcPr marL="90000" marR="90000">
                    <a:lnL w="12240">
                      <a:noFill/>
                    </a:lnL>
                    <a:lnR w="12240">
                      <a:noFill/>
                    </a:lnR>
                    <a:lnT w="6480" cap="flat" cmpd="sng" algn="ctr">
                      <a:solidFill>
                        <a:srgbClr val="F1F0F0"/>
                      </a:solidFill>
                      <a:prstDash val="solid"/>
                      <a:round/>
                      <a:headEnd type="none" w="med" len="med"/>
                      <a:tailEnd type="none" w="med" len="med"/>
                    </a:lnT>
                    <a:lnB w="6480" cap="flat" cmpd="sng" algn="ctr">
                      <a:solidFill>
                        <a:srgbClr val="F1F0F0"/>
                      </a:solidFill>
                      <a:prstDash val="solid"/>
                      <a:round/>
                      <a:headEnd type="none" w="med" len="med"/>
                      <a:tailEnd type="none" w="med" len="med"/>
                    </a:lnB>
                    <a:noFill/>
                  </a:tcPr>
                </a:tc>
                <a:tc>
                  <a:txBody>
                    <a:bodyPr/>
                    <a:lstStyle/>
                    <a:p>
                      <a:pPr>
                        <a:lnSpc>
                          <a:spcPct val="100000"/>
                        </a:lnSpc>
                        <a:tabLst>
                          <a:tab pos="0" algn="l"/>
                        </a:tabLst>
                      </a:pPr>
                      <a:r>
                        <a:rPr lang="en-US" sz="900" b="0" strike="noStrike" spc="-1" dirty="0">
                          <a:solidFill>
                            <a:schemeClr val="tx1"/>
                          </a:solidFill>
                          <a:latin typeface="Encode Sans" pitchFamily="2" charset="0"/>
                          <a:ea typeface="Arial"/>
                        </a:rPr>
                        <a:t>SIEMPRO – MDS</a:t>
                      </a:r>
                      <a:endParaRPr lang="es-AR" sz="900" b="0" strike="noStrike" spc="-1" dirty="0">
                        <a:solidFill>
                          <a:schemeClr val="tx1"/>
                        </a:solidFill>
                        <a:latin typeface="Encode Sans" pitchFamily="2" charset="0"/>
                        <a:ea typeface="Arial"/>
                      </a:endParaRPr>
                    </a:p>
                    <a:p>
                      <a:pPr>
                        <a:lnSpc>
                          <a:spcPct val="100000"/>
                        </a:lnSpc>
                        <a:tabLst>
                          <a:tab pos="0" algn="l"/>
                        </a:tabLst>
                      </a:pPr>
                      <a:endParaRPr lang="es-AR" sz="900" b="0" strike="noStrike" spc="-1" dirty="0">
                        <a:solidFill>
                          <a:schemeClr val="tx1"/>
                        </a:solidFill>
                        <a:latin typeface="Encode Sans" pitchFamily="2" charset="0"/>
                      </a:endParaRPr>
                    </a:p>
                  </a:txBody>
                  <a:tcPr marL="90000" marR="90000">
                    <a:lnL w="12240">
                      <a:noFill/>
                    </a:lnL>
                    <a:lnR w="12240">
                      <a:noFill/>
                    </a:lnR>
                    <a:lnT w="6480" cap="flat" cmpd="sng" algn="ctr">
                      <a:solidFill>
                        <a:srgbClr val="F1F0F0"/>
                      </a:solidFill>
                      <a:prstDash val="solid"/>
                      <a:round/>
                      <a:headEnd type="none" w="med" len="med"/>
                      <a:tailEnd type="none" w="med" len="med"/>
                    </a:lnT>
                    <a:lnB w="6480" cap="flat" cmpd="sng" algn="ctr">
                      <a:solidFill>
                        <a:srgbClr val="F1F0F0"/>
                      </a:solidFill>
                      <a:prstDash val="solid"/>
                      <a:round/>
                      <a:headEnd type="none" w="med" len="med"/>
                      <a:tailEnd type="none" w="med" len="med"/>
                    </a:lnB>
                    <a:noFill/>
                  </a:tcPr>
                </a:tc>
                <a:extLst>
                  <a:ext uri="{0D108BD9-81ED-4DB2-BD59-A6C34878D82A}">
                    <a16:rowId xmlns:a16="http://schemas.microsoft.com/office/drawing/2014/main" val="836297913"/>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50"/>
        <p:cNvGrpSpPr/>
        <p:nvPr/>
      </p:nvGrpSpPr>
      <p:grpSpPr>
        <a:xfrm>
          <a:off x="0" y="0"/>
          <a:ext cx="0" cy="0"/>
          <a:chOff x="0" y="0"/>
          <a:chExt cx="0" cy="0"/>
        </a:xfrm>
      </p:grpSpPr>
      <p:cxnSp>
        <p:nvCxnSpPr>
          <p:cNvPr id="651" name="Google Shape;651;p10"/>
          <p:cNvCxnSpPr/>
          <p:nvPr/>
        </p:nvCxnSpPr>
        <p:spPr>
          <a:xfrm>
            <a:off x="0" y="6678000"/>
            <a:ext cx="12191760" cy="21600"/>
          </a:xfrm>
          <a:prstGeom prst="straightConnector1">
            <a:avLst/>
          </a:prstGeom>
          <a:noFill/>
          <a:ln w="76300" cap="flat" cmpd="sng">
            <a:solidFill>
              <a:srgbClr val="64C0EC"/>
            </a:solidFill>
            <a:prstDash val="solid"/>
            <a:round/>
            <a:headEnd type="none" w="sm" len="sm"/>
            <a:tailEnd type="none" w="sm" len="sm"/>
          </a:ln>
          <a:effectLst>
            <a:outerShdw blurRad="40000" dist="20000" dir="5400000" rotWithShape="0">
              <a:srgbClr val="000000">
                <a:alpha val="37647"/>
              </a:srgbClr>
            </a:outerShdw>
          </a:effectLst>
        </p:spPr>
      </p:cxnSp>
      <p:sp>
        <p:nvSpPr>
          <p:cNvPr id="652" name="Google Shape;652;p10"/>
          <p:cNvSpPr txBox="1"/>
          <p:nvPr/>
        </p:nvSpPr>
        <p:spPr>
          <a:xfrm>
            <a:off x="382680" y="6549480"/>
            <a:ext cx="431280" cy="24876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s-AR" sz="1200">
                <a:solidFill>
                  <a:srgbClr val="0076B2"/>
                </a:solidFill>
                <a:latin typeface="Encode Sans"/>
                <a:ea typeface="Encode Sans"/>
                <a:cs typeface="Encode Sans"/>
                <a:sym typeface="Encode Sans"/>
              </a:rPr>
              <a:t>9</a:t>
            </a:r>
            <a:endParaRPr sz="1200" b="0" strike="noStrike">
              <a:solidFill>
                <a:schemeClr val="dk1"/>
              </a:solidFill>
              <a:latin typeface="Times New Roman"/>
              <a:ea typeface="Times New Roman"/>
              <a:cs typeface="Times New Roman"/>
              <a:sym typeface="Times New Roman"/>
            </a:endParaRPr>
          </a:p>
        </p:txBody>
      </p:sp>
      <p:sp>
        <p:nvSpPr>
          <p:cNvPr id="653" name="Google Shape;653;p10"/>
          <p:cNvSpPr/>
          <p:nvPr/>
        </p:nvSpPr>
        <p:spPr>
          <a:xfrm>
            <a:off x="104760" y="19800"/>
            <a:ext cx="9459720" cy="9442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2800" b="1" strike="noStrike">
                <a:solidFill>
                  <a:srgbClr val="64C0EC"/>
                </a:solidFill>
                <a:latin typeface="Encode Sans"/>
                <a:ea typeface="Encode Sans"/>
                <a:cs typeface="Encode Sans"/>
                <a:sym typeface="Encode Sans"/>
              </a:rPr>
              <a:t>Resumen de Indicadores y Programas Sociales</a:t>
            </a:r>
            <a:endParaRPr sz="2800" b="0" strike="noStrike">
              <a:solidFill>
                <a:schemeClr val="dk1"/>
              </a:solidFill>
              <a:latin typeface="Arial"/>
              <a:ea typeface="Arial"/>
              <a:cs typeface="Arial"/>
              <a:sym typeface="Arial"/>
            </a:endParaRPr>
          </a:p>
        </p:txBody>
      </p:sp>
      <p:cxnSp>
        <p:nvCxnSpPr>
          <p:cNvPr id="654" name="Google Shape;654;p10"/>
          <p:cNvCxnSpPr/>
          <p:nvPr/>
        </p:nvCxnSpPr>
        <p:spPr>
          <a:xfrm>
            <a:off x="0" y="535903"/>
            <a:ext cx="11157120" cy="0"/>
          </a:xfrm>
          <a:prstGeom prst="straightConnector1">
            <a:avLst/>
          </a:prstGeom>
          <a:noFill/>
          <a:ln w="38150" cap="flat" cmpd="sng">
            <a:solidFill>
              <a:srgbClr val="64C0EC"/>
            </a:solidFill>
            <a:prstDash val="solid"/>
            <a:round/>
            <a:headEnd type="none" w="sm" len="sm"/>
            <a:tailEnd type="none" w="sm" len="sm"/>
          </a:ln>
          <a:effectLst>
            <a:outerShdw blurRad="40000" dist="20000" dir="5400000" rotWithShape="0">
              <a:srgbClr val="000000">
                <a:alpha val="37647"/>
              </a:srgbClr>
            </a:outerShdw>
          </a:effectLst>
        </p:spPr>
      </p:cxnSp>
      <p:sp>
        <p:nvSpPr>
          <p:cNvPr id="15" name="Line 5"/>
          <p:cNvSpPr/>
          <p:nvPr/>
        </p:nvSpPr>
        <p:spPr>
          <a:xfrm>
            <a:off x="1473480" y="754200"/>
            <a:ext cx="8750160" cy="0"/>
          </a:xfrm>
          <a:prstGeom prst="line">
            <a:avLst/>
          </a:prstGeom>
          <a:ln w="38160">
            <a:solidFill>
              <a:srgbClr val="0176B2"/>
            </a:solidFill>
            <a:round/>
          </a:ln>
        </p:spPr>
        <p:style>
          <a:lnRef idx="2">
            <a:schemeClr val="accent1"/>
          </a:lnRef>
          <a:fillRef idx="0">
            <a:schemeClr val="accent1"/>
          </a:fillRef>
          <a:effectRef idx="1">
            <a:schemeClr val="accent1"/>
          </a:effectRef>
          <a:fontRef idx="minor"/>
        </p:style>
      </p:sp>
      <p:sp>
        <p:nvSpPr>
          <p:cNvPr id="16" name="CustomShape 6"/>
          <p:cNvSpPr/>
          <p:nvPr/>
        </p:nvSpPr>
        <p:spPr>
          <a:xfrm>
            <a:off x="1380960" y="2053104"/>
            <a:ext cx="8842680" cy="3703705"/>
          </a:xfrm>
          <a:custGeom>
            <a:avLst/>
            <a:gdLst/>
            <a:ahLst/>
            <a:cxnLst/>
            <a:rect l="l" t="t" r="r" b="b"/>
            <a:pathLst>
              <a:path w="7247155" h="1296559">
                <a:moveTo>
                  <a:pt x="0" y="0"/>
                </a:moveTo>
                <a:cubicBezTo>
                  <a:pt x="2960" y="432186"/>
                  <a:pt x="5921" y="864373"/>
                  <a:pt x="8881" y="1296559"/>
                </a:cubicBezTo>
                <a:lnTo>
                  <a:pt x="7247155" y="1287679"/>
                </a:lnTo>
                <a:lnTo>
                  <a:pt x="7247155" y="1287679"/>
                </a:lnTo>
              </a:path>
            </a:pathLst>
          </a:custGeom>
          <a:noFill/>
          <a:ln w="38160">
            <a:solidFill>
              <a:srgbClr val="0176B2"/>
            </a:solidFill>
            <a:round/>
          </a:ln>
          <a:effectLst>
            <a:outerShdw blurRad="40000" dist="20160" dir="5400000" rotWithShape="0">
              <a:srgbClr val="000000">
                <a:alpha val="38000"/>
              </a:srgbClr>
            </a:outerShdw>
          </a:effectLst>
        </p:spPr>
        <p:style>
          <a:lnRef idx="2">
            <a:schemeClr val="accent1"/>
          </a:lnRef>
          <a:fillRef idx="0">
            <a:schemeClr val="accent1"/>
          </a:fillRef>
          <a:effectRef idx="1">
            <a:schemeClr val="accent1"/>
          </a:effectRef>
          <a:fontRef idx="minor"/>
        </p:style>
      </p:sp>
      <p:pic>
        <p:nvPicPr>
          <p:cNvPr id="17" name="Imagen 16"/>
          <p:cNvPicPr/>
          <p:nvPr/>
        </p:nvPicPr>
        <p:blipFill>
          <a:blip r:embed="rId4"/>
          <a:stretch/>
        </p:blipFill>
        <p:spPr>
          <a:xfrm>
            <a:off x="1042200" y="1603800"/>
            <a:ext cx="723960" cy="723960"/>
          </a:xfrm>
          <a:prstGeom prst="rect">
            <a:avLst/>
          </a:prstGeom>
          <a:ln>
            <a:noFill/>
          </a:ln>
        </p:spPr>
      </p:pic>
      <p:pic>
        <p:nvPicPr>
          <p:cNvPr id="18" name="Imagen 17"/>
          <p:cNvPicPr/>
          <p:nvPr/>
        </p:nvPicPr>
        <p:blipFill>
          <a:blip r:embed="rId5"/>
          <a:stretch/>
        </p:blipFill>
        <p:spPr>
          <a:xfrm>
            <a:off x="1030320" y="2294640"/>
            <a:ext cx="731160" cy="731160"/>
          </a:xfrm>
          <a:prstGeom prst="rect">
            <a:avLst/>
          </a:prstGeom>
          <a:ln>
            <a:noFill/>
          </a:ln>
        </p:spPr>
      </p:pic>
      <p:sp>
        <p:nvSpPr>
          <p:cNvPr id="19" name="CustomShape 7"/>
          <p:cNvSpPr/>
          <p:nvPr/>
        </p:nvSpPr>
        <p:spPr>
          <a:xfrm>
            <a:off x="1155600" y="1378800"/>
            <a:ext cx="444266" cy="252462"/>
          </a:xfrm>
          <a:prstGeom prst="rect">
            <a:avLst/>
          </a:prstGeom>
          <a:solidFill>
            <a:schemeClr val="bg1"/>
          </a:solid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s-AR" sz="1050" b="0" strike="noStrike" spc="-1">
                <a:solidFill>
                  <a:srgbClr val="808080"/>
                </a:solidFill>
                <a:latin typeface="Encode Sans" pitchFamily="2" charset="0"/>
                <a:ea typeface="Encode Sans"/>
              </a:rPr>
              <a:t>ODS</a:t>
            </a:r>
            <a:endParaRPr lang="es-AR" sz="1050" b="0" strike="noStrike" spc="-1">
              <a:latin typeface="Encode Sans" pitchFamily="2" charset="0"/>
            </a:endParaRPr>
          </a:p>
        </p:txBody>
      </p:sp>
      <p:sp>
        <p:nvSpPr>
          <p:cNvPr id="20" name="Line 8"/>
          <p:cNvSpPr/>
          <p:nvPr/>
        </p:nvSpPr>
        <p:spPr>
          <a:xfrm>
            <a:off x="1176120" y="1614240"/>
            <a:ext cx="428040" cy="0"/>
          </a:xfrm>
          <a:prstGeom prst="line">
            <a:avLst/>
          </a:prstGeom>
          <a:ln>
            <a:solidFill>
              <a:schemeClr val="bg1">
                <a:lumMod val="75000"/>
              </a:schemeClr>
            </a:solidFill>
            <a:round/>
          </a:ln>
        </p:spPr>
        <p:style>
          <a:lnRef idx="1">
            <a:schemeClr val="accent5"/>
          </a:lnRef>
          <a:fillRef idx="0">
            <a:schemeClr val="accent5"/>
          </a:fillRef>
          <a:effectRef idx="0">
            <a:schemeClr val="accent5"/>
          </a:effectRef>
          <a:fontRef idx="minor"/>
        </p:style>
      </p:sp>
      <p:pic>
        <p:nvPicPr>
          <p:cNvPr id="21" name="Imagen 25"/>
          <p:cNvPicPr/>
          <p:nvPr/>
        </p:nvPicPr>
        <p:blipFill>
          <a:blip r:embed="rId6"/>
          <a:stretch/>
        </p:blipFill>
        <p:spPr>
          <a:xfrm>
            <a:off x="1012680" y="696600"/>
            <a:ext cx="730440" cy="730440"/>
          </a:xfrm>
          <a:prstGeom prst="rect">
            <a:avLst/>
          </a:prstGeom>
          <a:ln>
            <a:noFill/>
          </a:ln>
        </p:spPr>
      </p:pic>
      <p:graphicFrame>
        <p:nvGraphicFramePr>
          <p:cNvPr id="22" name="Table 9"/>
          <p:cNvGraphicFramePr/>
          <p:nvPr>
            <p:extLst>
              <p:ext uri="{D42A27DB-BD31-4B8C-83A1-F6EECF244321}">
                <p14:modId xmlns:p14="http://schemas.microsoft.com/office/powerpoint/2010/main" val="935060759"/>
              </p:ext>
            </p:extLst>
          </p:nvPr>
        </p:nvGraphicFramePr>
        <p:xfrm>
          <a:off x="1954798" y="767460"/>
          <a:ext cx="9202322" cy="4683449"/>
        </p:xfrm>
        <a:graphic>
          <a:graphicData uri="http://schemas.openxmlformats.org/drawingml/2006/table">
            <a:tbl>
              <a:tblPr/>
              <a:tblGrid>
                <a:gridCol w="2400609">
                  <a:extLst>
                    <a:ext uri="{9D8B030D-6E8A-4147-A177-3AD203B41FA5}">
                      <a16:colId xmlns:a16="http://schemas.microsoft.com/office/drawing/2014/main" val="20000"/>
                    </a:ext>
                  </a:extLst>
                </a:gridCol>
                <a:gridCol w="2107038">
                  <a:extLst>
                    <a:ext uri="{9D8B030D-6E8A-4147-A177-3AD203B41FA5}">
                      <a16:colId xmlns:a16="http://schemas.microsoft.com/office/drawing/2014/main" val="20001"/>
                    </a:ext>
                  </a:extLst>
                </a:gridCol>
                <a:gridCol w="1984010">
                  <a:extLst>
                    <a:ext uri="{9D8B030D-6E8A-4147-A177-3AD203B41FA5}">
                      <a16:colId xmlns:a16="http://schemas.microsoft.com/office/drawing/2014/main" val="20002"/>
                    </a:ext>
                  </a:extLst>
                </a:gridCol>
                <a:gridCol w="1352069">
                  <a:extLst>
                    <a:ext uri="{9D8B030D-6E8A-4147-A177-3AD203B41FA5}">
                      <a16:colId xmlns:a16="http://schemas.microsoft.com/office/drawing/2014/main" val="20003"/>
                    </a:ext>
                  </a:extLst>
                </a:gridCol>
                <a:gridCol w="1358596">
                  <a:extLst>
                    <a:ext uri="{9D8B030D-6E8A-4147-A177-3AD203B41FA5}">
                      <a16:colId xmlns:a16="http://schemas.microsoft.com/office/drawing/2014/main" val="20004"/>
                    </a:ext>
                  </a:extLst>
                </a:gridCol>
              </a:tblGrid>
              <a:tr h="254657">
                <a:tc>
                  <a:txBody>
                    <a:bodyPr/>
                    <a:lstStyle/>
                    <a:p>
                      <a:pPr algn="ctr">
                        <a:lnSpc>
                          <a:spcPct val="100000"/>
                        </a:lnSpc>
                        <a:tabLst>
                          <a:tab pos="0" algn="l"/>
                        </a:tabLst>
                      </a:pPr>
                      <a:r>
                        <a:rPr lang="en-US" sz="1000" b="0" strike="noStrike" spc="-1" dirty="0">
                          <a:solidFill>
                            <a:srgbClr val="0176B2"/>
                          </a:solidFill>
                          <a:latin typeface="Encode Sans" pitchFamily="2" charset="0"/>
                          <a:ea typeface="Arial"/>
                        </a:rPr>
                        <a:t>PLANES Y PROGRAMAS</a:t>
                      </a:r>
                      <a:endParaRPr lang="es-AR" sz="1000" b="0" strike="noStrike" spc="-1" dirty="0">
                        <a:latin typeface="Encode Sans" pitchFamily="2" charset="0"/>
                      </a:endParaRPr>
                    </a:p>
                  </a:txBody>
                  <a:tcPr marL="90000" marR="90000">
                    <a:lnL w="12240">
                      <a:noFill/>
                    </a:lnL>
                    <a:lnR w="12240">
                      <a:noFill/>
                    </a:lnR>
                    <a:lnT w="12240">
                      <a:noFill/>
                    </a:lnT>
                    <a:lnB w="18720">
                      <a:solidFill>
                        <a:srgbClr val="5B9BD5"/>
                      </a:solidFill>
                    </a:lnB>
                    <a:noFill/>
                  </a:tcPr>
                </a:tc>
                <a:tc>
                  <a:txBody>
                    <a:bodyPr/>
                    <a:lstStyle/>
                    <a:p>
                      <a:pPr algn="ctr">
                        <a:lnSpc>
                          <a:spcPct val="100000"/>
                        </a:lnSpc>
                      </a:pPr>
                      <a:r>
                        <a:rPr lang="en-US" sz="1000" b="0" strike="noStrike" spc="-1">
                          <a:solidFill>
                            <a:srgbClr val="0176B2"/>
                          </a:solidFill>
                          <a:latin typeface="Encode Sans" pitchFamily="2" charset="0"/>
                          <a:ea typeface="Arial"/>
                        </a:rPr>
                        <a:t>INDICADOR</a:t>
                      </a:r>
                      <a:endParaRPr lang="es-AR" sz="1000" b="0" strike="noStrike" spc="-1">
                        <a:latin typeface="Encode Sans" pitchFamily="2" charset="0"/>
                      </a:endParaRPr>
                    </a:p>
                  </a:txBody>
                  <a:tcPr marL="90000" marR="90000">
                    <a:lnL w="12240">
                      <a:noFill/>
                    </a:lnL>
                    <a:lnR w="12240">
                      <a:noFill/>
                    </a:lnR>
                    <a:lnT w="12240">
                      <a:noFill/>
                    </a:lnT>
                    <a:lnB w="18720">
                      <a:solidFill>
                        <a:srgbClr val="5B9BD5"/>
                      </a:solidFill>
                    </a:lnB>
                    <a:noFill/>
                  </a:tcPr>
                </a:tc>
                <a:tc>
                  <a:txBody>
                    <a:bodyPr/>
                    <a:lstStyle/>
                    <a:p>
                      <a:pPr algn="ctr">
                        <a:lnSpc>
                          <a:spcPct val="100000"/>
                        </a:lnSpc>
                      </a:pPr>
                      <a:r>
                        <a:rPr lang="en-US" sz="1000" b="0" strike="noStrike" spc="-1" dirty="0">
                          <a:solidFill>
                            <a:srgbClr val="0176B2"/>
                          </a:solidFill>
                          <a:latin typeface="Encode Sans" pitchFamily="2" charset="0"/>
                          <a:ea typeface="Arial"/>
                        </a:rPr>
                        <a:t>VALOR</a:t>
                      </a:r>
                      <a:endParaRPr lang="es-AR" sz="1000" b="0" strike="noStrike" spc="-1" dirty="0">
                        <a:latin typeface="Encode Sans" pitchFamily="2" charset="0"/>
                      </a:endParaRPr>
                    </a:p>
                  </a:txBody>
                  <a:tcPr marL="90000" marR="90000">
                    <a:lnL w="12240">
                      <a:noFill/>
                    </a:lnL>
                    <a:lnR w="12240">
                      <a:noFill/>
                    </a:lnR>
                    <a:lnT w="12240">
                      <a:noFill/>
                    </a:lnT>
                    <a:lnB w="18720">
                      <a:solidFill>
                        <a:srgbClr val="5B9BD5"/>
                      </a:solidFill>
                    </a:lnB>
                    <a:noFill/>
                  </a:tcPr>
                </a:tc>
                <a:tc>
                  <a:txBody>
                    <a:bodyPr/>
                    <a:lstStyle/>
                    <a:p>
                      <a:pPr algn="ctr">
                        <a:lnSpc>
                          <a:spcPct val="100000"/>
                        </a:lnSpc>
                      </a:pPr>
                      <a:r>
                        <a:rPr lang="en-US" sz="1000" b="0" strike="noStrike" spc="-1">
                          <a:solidFill>
                            <a:srgbClr val="0176B2"/>
                          </a:solidFill>
                          <a:latin typeface="Encode Sans" pitchFamily="2" charset="0"/>
                          <a:ea typeface="Arial"/>
                        </a:rPr>
                        <a:t>PERÍODO</a:t>
                      </a:r>
                      <a:endParaRPr lang="es-AR" sz="1000" b="0" strike="noStrike" spc="-1">
                        <a:latin typeface="Encode Sans" pitchFamily="2" charset="0"/>
                      </a:endParaRPr>
                    </a:p>
                  </a:txBody>
                  <a:tcPr marL="90000" marR="90000">
                    <a:lnL w="12240">
                      <a:noFill/>
                    </a:lnL>
                    <a:lnR w="12240">
                      <a:noFill/>
                    </a:lnR>
                    <a:lnT w="12240">
                      <a:noFill/>
                    </a:lnT>
                    <a:lnB w="18720">
                      <a:solidFill>
                        <a:srgbClr val="5B9BD5"/>
                      </a:solidFill>
                    </a:lnB>
                    <a:noFill/>
                  </a:tcPr>
                </a:tc>
                <a:tc>
                  <a:txBody>
                    <a:bodyPr/>
                    <a:lstStyle/>
                    <a:p>
                      <a:pPr algn="ctr">
                        <a:lnSpc>
                          <a:spcPct val="100000"/>
                        </a:lnSpc>
                      </a:pPr>
                      <a:r>
                        <a:rPr lang="en-US" sz="1000" b="0" strike="noStrike" spc="-1">
                          <a:solidFill>
                            <a:srgbClr val="0176B2"/>
                          </a:solidFill>
                          <a:latin typeface="Encode Sans" pitchFamily="2" charset="0"/>
                          <a:ea typeface="Arial"/>
                        </a:rPr>
                        <a:t>FUENTE</a:t>
                      </a:r>
                      <a:endParaRPr lang="es-AR" sz="1000" b="0" strike="noStrike" spc="-1">
                        <a:latin typeface="Encode Sans" pitchFamily="2" charset="0"/>
                      </a:endParaRPr>
                    </a:p>
                  </a:txBody>
                  <a:tcPr marL="90000" marR="90000">
                    <a:lnL w="12240">
                      <a:noFill/>
                    </a:lnL>
                    <a:lnR w="12240">
                      <a:noFill/>
                    </a:lnR>
                    <a:lnT w="12240">
                      <a:noFill/>
                    </a:lnT>
                    <a:lnB w="18720">
                      <a:solidFill>
                        <a:srgbClr val="5B9BD5"/>
                      </a:solidFill>
                    </a:lnB>
                    <a:noFill/>
                  </a:tcPr>
                </a:tc>
                <a:extLst>
                  <a:ext uri="{0D108BD9-81ED-4DB2-BD59-A6C34878D82A}">
                    <a16:rowId xmlns:a16="http://schemas.microsoft.com/office/drawing/2014/main" val="10000"/>
                  </a:ext>
                </a:extLst>
              </a:tr>
              <a:tr h="381985">
                <a:tc>
                  <a:txBody>
                    <a:bodyPr/>
                    <a:lstStyle/>
                    <a:p>
                      <a:pPr>
                        <a:lnSpc>
                          <a:spcPct val="100000"/>
                        </a:lnSpc>
                        <a:tabLst>
                          <a:tab pos="0" algn="l"/>
                        </a:tabLst>
                      </a:pPr>
                      <a:r>
                        <a:rPr lang="en-US" sz="900" b="0" strike="noStrike" spc="-1" dirty="0" err="1">
                          <a:solidFill>
                            <a:srgbClr val="0176B2"/>
                          </a:solidFill>
                          <a:latin typeface="Encode Sans" pitchFamily="2" charset="0"/>
                        </a:rPr>
                        <a:t>Asistencia</a:t>
                      </a:r>
                      <a:r>
                        <a:rPr lang="en-US" sz="900" b="0" strike="noStrike" spc="-1" dirty="0">
                          <a:solidFill>
                            <a:srgbClr val="0176B2"/>
                          </a:solidFill>
                          <a:latin typeface="Encode Sans" pitchFamily="2" charset="0"/>
                        </a:rPr>
                        <a:t> a </a:t>
                      </a:r>
                      <a:r>
                        <a:rPr lang="en-US" sz="900" b="0" strike="noStrike" spc="-1" dirty="0" err="1">
                          <a:solidFill>
                            <a:srgbClr val="0176B2"/>
                          </a:solidFill>
                          <a:latin typeface="Encode Sans" pitchFamily="2" charset="0"/>
                        </a:rPr>
                        <a:t>Comedores</a:t>
                      </a:r>
                      <a:r>
                        <a:rPr lang="en-US" sz="900" b="0" strike="noStrike" spc="-1" dirty="0">
                          <a:solidFill>
                            <a:srgbClr val="0176B2"/>
                          </a:solidFill>
                          <a:latin typeface="Encode Sans" pitchFamily="2" charset="0"/>
                        </a:rPr>
                        <a:t> </a:t>
                      </a:r>
                      <a:r>
                        <a:rPr lang="en-US" sz="900" b="0" strike="noStrike" spc="-1" dirty="0" err="1">
                          <a:solidFill>
                            <a:srgbClr val="0176B2"/>
                          </a:solidFill>
                          <a:latin typeface="Encode Sans" pitchFamily="2" charset="0"/>
                        </a:rPr>
                        <a:t>Escolares</a:t>
                      </a:r>
                      <a:endParaRPr lang="es-AR" sz="900" b="0" strike="noStrike" spc="-1" dirty="0">
                        <a:latin typeface="Encode Sans" pitchFamily="2" charset="0"/>
                      </a:endParaRPr>
                    </a:p>
                  </a:txBody>
                  <a:tcPr marL="90000" marR="90000">
                    <a:lnL w="12240">
                      <a:noFill/>
                    </a:lnL>
                    <a:lnR w="12240">
                      <a:noFill/>
                    </a:lnR>
                    <a:lnT w="18720" cap="flat" cmpd="sng" algn="ctr">
                      <a:solidFill>
                        <a:srgbClr val="5B9BD5"/>
                      </a:solidFill>
                      <a:prstDash val="solid"/>
                      <a:round/>
                      <a:headEnd type="none" w="med" len="med"/>
                      <a:tailEnd type="none" w="med" len="med"/>
                    </a:lnT>
                    <a:lnB w="6480">
                      <a:solidFill>
                        <a:srgbClr val="F1F0F0"/>
                      </a:solidFill>
                    </a:lnB>
                    <a:noFill/>
                  </a:tcPr>
                </a:tc>
                <a:tc>
                  <a:txBody>
                    <a:bodyPr/>
                    <a:lstStyle/>
                    <a:p>
                      <a:pPr>
                        <a:lnSpc>
                          <a:spcPct val="100000"/>
                        </a:lnSpc>
                        <a:tabLst>
                          <a:tab pos="0" algn="l"/>
                        </a:tabLst>
                      </a:pPr>
                      <a:r>
                        <a:rPr lang="en-US" sz="900" b="0" strike="noStrike" spc="-1" dirty="0" err="1">
                          <a:solidFill>
                            <a:srgbClr val="000000"/>
                          </a:solidFill>
                          <a:latin typeface="Encode Sans" pitchFamily="2" charset="0"/>
                        </a:rPr>
                        <a:t>Cantidad</a:t>
                      </a:r>
                      <a:r>
                        <a:rPr lang="en-US" sz="900" b="0" strike="noStrike" spc="-1" dirty="0">
                          <a:solidFill>
                            <a:srgbClr val="000000"/>
                          </a:solidFill>
                          <a:latin typeface="Encode Sans" pitchFamily="2" charset="0"/>
                        </a:rPr>
                        <a:t> de </a:t>
                      </a:r>
                      <a:r>
                        <a:rPr lang="en-US" sz="900" b="0" strike="noStrike" spc="-1" dirty="0" err="1">
                          <a:solidFill>
                            <a:srgbClr val="000000"/>
                          </a:solidFill>
                          <a:latin typeface="Encode Sans" pitchFamily="2" charset="0"/>
                        </a:rPr>
                        <a:t>escuelas</a:t>
                      </a:r>
                      <a:r>
                        <a:rPr lang="en-US" sz="900" b="0" strike="noStrike" spc="-1" dirty="0">
                          <a:solidFill>
                            <a:srgbClr val="000000"/>
                          </a:solidFill>
                          <a:latin typeface="Encode Sans" pitchFamily="2" charset="0"/>
                        </a:rPr>
                        <a:t> </a:t>
                      </a:r>
                      <a:r>
                        <a:rPr lang="en-US" sz="900" b="0" strike="noStrike" spc="-1" dirty="0" err="1">
                          <a:solidFill>
                            <a:srgbClr val="000000"/>
                          </a:solidFill>
                          <a:latin typeface="Encode Sans" pitchFamily="2" charset="0"/>
                        </a:rPr>
                        <a:t>bajo</a:t>
                      </a:r>
                      <a:r>
                        <a:rPr lang="en-US" sz="900" b="0" strike="noStrike" spc="-1" dirty="0">
                          <a:solidFill>
                            <a:srgbClr val="000000"/>
                          </a:solidFill>
                          <a:latin typeface="Encode Sans" pitchFamily="2" charset="0"/>
                        </a:rPr>
                        <a:t>  </a:t>
                      </a:r>
                      <a:r>
                        <a:rPr lang="en-US" sz="900" b="0" strike="noStrike" spc="-1" dirty="0" err="1">
                          <a:solidFill>
                            <a:srgbClr val="000000"/>
                          </a:solidFill>
                          <a:latin typeface="Encode Sans" pitchFamily="2" charset="0"/>
                        </a:rPr>
                        <a:t>convenio</a:t>
                      </a:r>
                      <a:r>
                        <a:rPr lang="en-US" sz="900" b="0" strike="noStrike" spc="-1" dirty="0">
                          <a:solidFill>
                            <a:srgbClr val="000000"/>
                          </a:solidFill>
                          <a:latin typeface="Encode Sans" pitchFamily="2" charset="0"/>
                        </a:rPr>
                        <a:t> </a:t>
                      </a:r>
                      <a:r>
                        <a:rPr lang="en-US" sz="700" b="0" strike="noStrike" spc="-1" dirty="0">
                          <a:solidFill>
                            <a:srgbClr val="000000"/>
                          </a:solidFill>
                          <a:latin typeface="Encode Sans" pitchFamily="2" charset="0"/>
                        </a:rPr>
                        <a:t>(1)</a:t>
                      </a:r>
                      <a:endParaRPr lang="es-AR" sz="700" b="0" strike="noStrike" spc="-1" dirty="0">
                        <a:latin typeface="Encode Sans" pitchFamily="2" charset="0"/>
                      </a:endParaRPr>
                    </a:p>
                  </a:txBody>
                  <a:tcPr marL="90000" marR="90000">
                    <a:lnL w="12240">
                      <a:noFill/>
                    </a:lnL>
                    <a:lnR w="12240">
                      <a:noFill/>
                    </a:lnR>
                    <a:lnT w="18720" cap="flat" cmpd="sng" algn="ctr">
                      <a:solidFill>
                        <a:srgbClr val="5B9BD5"/>
                      </a:solidFill>
                      <a:prstDash val="solid"/>
                      <a:round/>
                      <a:headEnd type="none" w="med" len="med"/>
                      <a:tailEnd type="none" w="med" len="med"/>
                    </a:lnT>
                    <a:lnB w="6480">
                      <a:solidFill>
                        <a:srgbClr val="F1F0F0"/>
                      </a:solidFill>
                    </a:lnB>
                    <a:noFill/>
                  </a:tcPr>
                </a:tc>
                <a:tc>
                  <a:txBody>
                    <a:bodyPr/>
                    <a:lstStyle/>
                    <a:p>
                      <a:pPr algn="ctr">
                        <a:lnSpc>
                          <a:spcPct val="100000"/>
                        </a:lnSpc>
                        <a:tabLst>
                          <a:tab pos="0" algn="l"/>
                        </a:tabLst>
                      </a:pPr>
                      <a:r>
                        <a:rPr lang="es-AR" sz="900" b="0" strike="noStrike" spc="-1" dirty="0" smtClean="0">
                          <a:solidFill>
                            <a:srgbClr val="0176B2"/>
                          </a:solidFill>
                          <a:latin typeface="Encode Sans" pitchFamily="2" charset="0"/>
                        </a:rPr>
                        <a:t>12.981</a:t>
                      </a:r>
                      <a:endParaRPr lang="es-AR" sz="900" b="0" strike="noStrike" spc="-1" dirty="0">
                        <a:latin typeface="Encode Sans" pitchFamily="2" charset="0"/>
                      </a:endParaRPr>
                    </a:p>
                  </a:txBody>
                  <a:tcPr marL="90000" marR="90000">
                    <a:lnL w="12240">
                      <a:noFill/>
                    </a:lnL>
                    <a:lnR w="12240">
                      <a:noFill/>
                    </a:lnR>
                    <a:lnT w="18720" cap="flat" cmpd="sng" algn="ctr">
                      <a:solidFill>
                        <a:srgbClr val="5B9BD5"/>
                      </a:solidFill>
                      <a:prstDash val="solid"/>
                      <a:round/>
                      <a:headEnd type="none" w="med" len="med"/>
                      <a:tailEnd type="none" w="med" len="med"/>
                    </a:lnT>
                    <a:lnB w="6480">
                      <a:solidFill>
                        <a:srgbClr val="F1F0F0"/>
                      </a:solidFill>
                    </a:lnB>
                    <a:noFill/>
                  </a:tcPr>
                </a:tc>
                <a:tc>
                  <a:txBody>
                    <a:bodyPr/>
                    <a:lstStyle/>
                    <a:p>
                      <a:pPr algn="ctr">
                        <a:lnSpc>
                          <a:spcPct val="100000"/>
                        </a:lnSpc>
                        <a:tabLst>
                          <a:tab pos="0" algn="l"/>
                        </a:tabLst>
                      </a:pPr>
                      <a:r>
                        <a:rPr lang="en-US" sz="900" b="0" strike="noStrike" spc="-1" dirty="0" smtClean="0">
                          <a:solidFill>
                            <a:schemeClr val="tx1"/>
                          </a:solidFill>
                          <a:latin typeface="Encode Sans" pitchFamily="2" charset="0"/>
                        </a:rPr>
                        <a:t>1° </a:t>
                      </a:r>
                      <a:r>
                        <a:rPr lang="en-US" sz="900" b="0" strike="noStrike" spc="-1" dirty="0" err="1">
                          <a:solidFill>
                            <a:schemeClr val="tx1"/>
                          </a:solidFill>
                          <a:latin typeface="Encode Sans" pitchFamily="2" charset="0"/>
                        </a:rPr>
                        <a:t>Trimestre</a:t>
                      </a:r>
                      <a:r>
                        <a:rPr lang="en-US" sz="900" b="0" strike="noStrike" spc="-1" dirty="0">
                          <a:solidFill>
                            <a:schemeClr val="tx1"/>
                          </a:solidFill>
                          <a:latin typeface="Encode Sans" pitchFamily="2" charset="0"/>
                        </a:rPr>
                        <a:t> </a:t>
                      </a:r>
                      <a:r>
                        <a:rPr lang="en-US" sz="900" b="0" strike="noStrike" spc="-1" dirty="0" smtClean="0">
                          <a:solidFill>
                            <a:schemeClr val="tx1"/>
                          </a:solidFill>
                          <a:latin typeface="Encode Sans" pitchFamily="2" charset="0"/>
                        </a:rPr>
                        <a:t>2023</a:t>
                      </a:r>
                      <a:endParaRPr lang="es-AR" sz="900" b="0" strike="noStrike" spc="-1" dirty="0">
                        <a:solidFill>
                          <a:schemeClr val="tx1"/>
                        </a:solidFill>
                        <a:latin typeface="Encode Sans" pitchFamily="2" charset="0"/>
                      </a:endParaRPr>
                    </a:p>
                  </a:txBody>
                  <a:tcPr marL="90000" marR="90000">
                    <a:lnL w="12240">
                      <a:noFill/>
                    </a:lnL>
                    <a:lnR w="12240">
                      <a:noFill/>
                    </a:lnR>
                    <a:lnT w="18720" cap="flat" cmpd="sng" algn="ctr">
                      <a:solidFill>
                        <a:srgbClr val="5B9BD5"/>
                      </a:solidFill>
                      <a:prstDash val="solid"/>
                      <a:round/>
                      <a:headEnd type="none" w="med" len="med"/>
                      <a:tailEnd type="none" w="med" len="med"/>
                    </a:lnT>
                    <a:lnB w="6480">
                      <a:solidFill>
                        <a:srgbClr val="F1F0F0"/>
                      </a:solidFill>
                    </a:lnB>
                    <a:noFill/>
                  </a:tcPr>
                </a:tc>
                <a:tc>
                  <a:txBody>
                    <a:bodyPr/>
                    <a:lstStyle/>
                    <a:p>
                      <a:pPr>
                        <a:lnSpc>
                          <a:spcPct val="100000"/>
                        </a:lnSpc>
                        <a:tabLst>
                          <a:tab pos="0" algn="l"/>
                        </a:tabLst>
                      </a:pPr>
                      <a:r>
                        <a:rPr lang="en-US" sz="900" b="0" strike="noStrike" spc="-1">
                          <a:solidFill>
                            <a:schemeClr val="tx1"/>
                          </a:solidFill>
                          <a:latin typeface="Encode Sans" pitchFamily="2" charset="0"/>
                          <a:ea typeface="Arial"/>
                        </a:rPr>
                        <a:t>SIEMPRO – MDS</a:t>
                      </a:r>
                      <a:endParaRPr lang="es-AR" sz="900" b="0" strike="noStrike" spc="-1">
                        <a:solidFill>
                          <a:schemeClr val="tx1"/>
                        </a:solidFill>
                        <a:latin typeface="Encode Sans" pitchFamily="2" charset="0"/>
                      </a:endParaRPr>
                    </a:p>
                  </a:txBody>
                  <a:tcPr marL="90000" marR="90000">
                    <a:lnL w="12240">
                      <a:noFill/>
                    </a:lnL>
                    <a:lnR w="12240">
                      <a:noFill/>
                    </a:lnR>
                    <a:lnT w="18720" cap="flat" cmpd="sng" algn="ctr">
                      <a:solidFill>
                        <a:srgbClr val="5B9BD5"/>
                      </a:solidFill>
                      <a:prstDash val="solid"/>
                      <a:round/>
                      <a:headEnd type="none" w="med" len="med"/>
                      <a:tailEnd type="none" w="med" len="med"/>
                    </a:lnT>
                    <a:lnB w="6480">
                      <a:solidFill>
                        <a:srgbClr val="F1F0F0"/>
                      </a:solidFill>
                    </a:lnB>
                    <a:noFill/>
                  </a:tcPr>
                </a:tc>
                <a:extLst>
                  <a:ext uri="{0D108BD9-81ED-4DB2-BD59-A6C34878D82A}">
                    <a16:rowId xmlns:a16="http://schemas.microsoft.com/office/drawing/2014/main" val="10002"/>
                  </a:ext>
                </a:extLst>
              </a:tr>
              <a:tr h="545895">
                <a:tc>
                  <a:txBody>
                    <a:bodyPr/>
                    <a:lstStyle/>
                    <a:p>
                      <a:pPr>
                        <a:lnSpc>
                          <a:spcPct val="100000"/>
                        </a:lnSpc>
                        <a:tabLst>
                          <a:tab pos="0" algn="l"/>
                        </a:tabLst>
                      </a:pPr>
                      <a:r>
                        <a:rPr lang="en-US" sz="900" b="0" strike="noStrike" spc="-1" dirty="0" err="1">
                          <a:solidFill>
                            <a:srgbClr val="0176B2"/>
                          </a:solidFill>
                          <a:latin typeface="Encode Sans" pitchFamily="2" charset="0"/>
                        </a:rPr>
                        <a:t>Abordaje</a:t>
                      </a:r>
                      <a:r>
                        <a:rPr lang="en-US" sz="900" b="0" strike="noStrike" spc="-1" dirty="0">
                          <a:solidFill>
                            <a:srgbClr val="0176B2"/>
                          </a:solidFill>
                          <a:latin typeface="Encode Sans" pitchFamily="2" charset="0"/>
                        </a:rPr>
                        <a:t> </a:t>
                      </a:r>
                      <a:r>
                        <a:rPr lang="en-US" sz="900" b="0" strike="noStrike" spc="-1" dirty="0" err="1">
                          <a:solidFill>
                            <a:srgbClr val="0176B2"/>
                          </a:solidFill>
                          <a:latin typeface="Encode Sans" pitchFamily="2" charset="0"/>
                        </a:rPr>
                        <a:t>Comunitario</a:t>
                      </a:r>
                      <a:r>
                        <a:rPr lang="en-US" sz="900" b="0" strike="noStrike" spc="-1" dirty="0">
                          <a:solidFill>
                            <a:srgbClr val="0176B2"/>
                          </a:solidFill>
                          <a:latin typeface="Encode Sans" pitchFamily="2" charset="0"/>
                        </a:rPr>
                        <a:t> - PNUD</a:t>
                      </a:r>
                      <a:endParaRPr lang="es-AR" sz="900" b="0" strike="noStrike" spc="-1" dirty="0">
                        <a:latin typeface="Encode Sans" pitchFamily="2" charset="0"/>
                      </a:endParaRPr>
                    </a:p>
                  </a:txBody>
                  <a:tcPr marL="90000" marR="90000">
                    <a:lnL w="12240">
                      <a:noFill/>
                    </a:lnL>
                    <a:lnR w="12240">
                      <a:noFill/>
                    </a:lnR>
                    <a:lnT w="6480">
                      <a:solidFill>
                        <a:srgbClr val="F1F0F0"/>
                      </a:solidFill>
                    </a:lnT>
                    <a:lnB w="6480">
                      <a:solidFill>
                        <a:srgbClr val="F1F0F0"/>
                      </a:solidFill>
                    </a:lnB>
                    <a:noFill/>
                  </a:tcPr>
                </a:tc>
                <a:tc>
                  <a:txBody>
                    <a:bodyPr/>
                    <a:lstStyle/>
                    <a:p>
                      <a:pPr>
                        <a:lnSpc>
                          <a:spcPct val="100000"/>
                        </a:lnSpc>
                        <a:tabLst>
                          <a:tab pos="0" algn="l"/>
                        </a:tabLst>
                      </a:pPr>
                      <a:r>
                        <a:rPr lang="en-US" sz="900" b="0" strike="noStrike" spc="-1" dirty="0" err="1">
                          <a:solidFill>
                            <a:srgbClr val="000000"/>
                          </a:solidFill>
                          <a:latin typeface="Encode Sans" pitchFamily="2" charset="0"/>
                        </a:rPr>
                        <a:t>Cantidad</a:t>
                      </a:r>
                      <a:r>
                        <a:rPr lang="en-US" sz="900" b="0" strike="noStrike" spc="-1" dirty="0">
                          <a:solidFill>
                            <a:srgbClr val="000000"/>
                          </a:solidFill>
                          <a:latin typeface="Encode Sans" pitchFamily="2" charset="0"/>
                        </a:rPr>
                        <a:t> de </a:t>
                      </a:r>
                      <a:r>
                        <a:rPr lang="en-US" sz="900" b="0" strike="noStrike" spc="-1" dirty="0" err="1">
                          <a:solidFill>
                            <a:srgbClr val="000000"/>
                          </a:solidFill>
                          <a:latin typeface="Encode Sans" pitchFamily="2" charset="0"/>
                        </a:rPr>
                        <a:t>organizaciones</a:t>
                      </a:r>
                      <a:r>
                        <a:rPr lang="en-US" sz="900" b="0" strike="noStrike" spc="-1" dirty="0">
                          <a:solidFill>
                            <a:srgbClr val="000000"/>
                          </a:solidFill>
                          <a:latin typeface="Encode Sans" pitchFamily="2" charset="0"/>
                        </a:rPr>
                        <a:t> con </a:t>
                      </a:r>
                      <a:r>
                        <a:rPr lang="en-US" sz="900" b="0" strike="noStrike" spc="-1" dirty="0" err="1">
                          <a:solidFill>
                            <a:srgbClr val="000000"/>
                          </a:solidFill>
                          <a:latin typeface="Encode Sans" pitchFamily="2" charset="0"/>
                        </a:rPr>
                        <a:t>financiamiento</a:t>
                      </a:r>
                      <a:r>
                        <a:rPr lang="en-US" sz="900" b="0" strike="noStrike" spc="-1" dirty="0">
                          <a:solidFill>
                            <a:srgbClr val="000000"/>
                          </a:solidFill>
                          <a:latin typeface="Encode Sans" pitchFamily="2" charset="0"/>
                        </a:rPr>
                        <a:t> para </a:t>
                      </a:r>
                      <a:r>
                        <a:rPr lang="es-AR" sz="900" b="0" strike="noStrike" spc="-1" dirty="0">
                          <a:solidFill>
                            <a:srgbClr val="000000"/>
                          </a:solidFill>
                          <a:latin typeface="Encode Sans" pitchFamily="2" charset="0"/>
                        </a:rPr>
                        <a:t>asistencia alimentaria </a:t>
                      </a:r>
                      <a:r>
                        <a:rPr lang="es-AR" sz="700" b="0" strike="noStrike" spc="-1" dirty="0">
                          <a:solidFill>
                            <a:srgbClr val="000000"/>
                          </a:solidFill>
                          <a:latin typeface="Encode Sans" pitchFamily="2" charset="0"/>
                        </a:rPr>
                        <a:t>(2)</a:t>
                      </a:r>
                      <a:endParaRPr lang="es-AR" sz="700" b="0" strike="noStrike" spc="-1" dirty="0">
                        <a:latin typeface="Encode Sans" pitchFamily="2" charset="0"/>
                      </a:endParaRPr>
                    </a:p>
                  </a:txBody>
                  <a:tcPr marL="90000" marR="90000">
                    <a:lnL w="12240">
                      <a:noFill/>
                    </a:lnL>
                    <a:lnR w="12240">
                      <a:noFill/>
                    </a:lnR>
                    <a:lnT w="6480">
                      <a:solidFill>
                        <a:srgbClr val="F1F0F0"/>
                      </a:solidFill>
                    </a:lnT>
                    <a:lnB w="6480">
                      <a:solidFill>
                        <a:srgbClr val="F1F0F0"/>
                      </a:solidFill>
                    </a:lnB>
                    <a:noFill/>
                  </a:tcPr>
                </a:tc>
                <a:tc>
                  <a:txBody>
                    <a:bodyPr/>
                    <a:lstStyle/>
                    <a:p>
                      <a:pPr algn="ctr">
                        <a:lnSpc>
                          <a:spcPct val="100000"/>
                        </a:lnSpc>
                        <a:tabLst>
                          <a:tab pos="0" algn="l"/>
                        </a:tabLst>
                      </a:pPr>
                      <a:r>
                        <a:rPr lang="es-AR" sz="900" b="0" strike="noStrike" spc="-1" dirty="0" smtClean="0">
                          <a:solidFill>
                            <a:srgbClr val="0176B2"/>
                          </a:solidFill>
                          <a:latin typeface="Encode Sans" pitchFamily="2" charset="0"/>
                        </a:rPr>
                        <a:t>1.593</a:t>
                      </a:r>
                      <a:endParaRPr lang="es-AR" sz="900" b="0" strike="noStrike" spc="-1" dirty="0">
                        <a:latin typeface="Encode Sans" pitchFamily="2" charset="0"/>
                      </a:endParaRPr>
                    </a:p>
                  </a:txBody>
                  <a:tcPr marL="90000" marR="90000">
                    <a:lnL w="12240">
                      <a:noFill/>
                    </a:lnL>
                    <a:lnR w="12240">
                      <a:noFill/>
                    </a:lnR>
                    <a:lnT w="6480">
                      <a:solidFill>
                        <a:srgbClr val="F1F0F0"/>
                      </a:solidFill>
                    </a:lnT>
                    <a:lnB w="6480">
                      <a:solidFill>
                        <a:srgbClr val="F1F0F0"/>
                      </a:solidFill>
                    </a:lnB>
                    <a:noFill/>
                  </a:tcPr>
                </a:tc>
                <a:tc>
                  <a:txBody>
                    <a:bodyPr/>
                    <a:lstStyle/>
                    <a:p>
                      <a:pPr algn="ctr">
                        <a:lnSpc>
                          <a:spcPct val="100000"/>
                        </a:lnSpc>
                        <a:tabLst>
                          <a:tab pos="0" algn="l"/>
                        </a:tabLst>
                      </a:pPr>
                      <a:r>
                        <a:rPr lang="en-US" sz="900" b="0" strike="noStrike" spc="-1" dirty="0" smtClean="0">
                          <a:solidFill>
                            <a:schemeClr val="tx1"/>
                          </a:solidFill>
                          <a:latin typeface="Encode Sans" pitchFamily="2" charset="0"/>
                        </a:rPr>
                        <a:t>1° </a:t>
                      </a:r>
                      <a:r>
                        <a:rPr lang="en-US" sz="900" b="0" strike="noStrike" spc="-1" dirty="0" err="1">
                          <a:solidFill>
                            <a:schemeClr val="tx1"/>
                          </a:solidFill>
                          <a:latin typeface="Encode Sans" pitchFamily="2" charset="0"/>
                        </a:rPr>
                        <a:t>Trimestre</a:t>
                      </a:r>
                      <a:r>
                        <a:rPr lang="en-US" sz="900" b="0" strike="noStrike" spc="-1" dirty="0">
                          <a:solidFill>
                            <a:schemeClr val="tx1"/>
                          </a:solidFill>
                          <a:latin typeface="Encode Sans" pitchFamily="2" charset="0"/>
                        </a:rPr>
                        <a:t> </a:t>
                      </a:r>
                      <a:r>
                        <a:rPr lang="en-US" sz="900" b="0" strike="noStrike" spc="-1" dirty="0" smtClean="0">
                          <a:solidFill>
                            <a:schemeClr val="tx1"/>
                          </a:solidFill>
                          <a:latin typeface="Encode Sans" pitchFamily="2" charset="0"/>
                        </a:rPr>
                        <a:t>2023</a:t>
                      </a:r>
                      <a:endParaRPr lang="es-AR" sz="900" b="0" strike="noStrike" spc="-1" dirty="0">
                        <a:solidFill>
                          <a:schemeClr val="tx1"/>
                        </a:solidFill>
                        <a:latin typeface="Encode Sans" pitchFamily="2" charset="0"/>
                      </a:endParaRPr>
                    </a:p>
                  </a:txBody>
                  <a:tcPr marL="90000" marR="90000">
                    <a:lnL w="12240">
                      <a:noFill/>
                    </a:lnL>
                    <a:lnR w="12240">
                      <a:noFill/>
                    </a:lnR>
                    <a:lnT w="6480">
                      <a:solidFill>
                        <a:srgbClr val="F1F0F0"/>
                      </a:solidFill>
                    </a:lnT>
                    <a:lnB w="6480">
                      <a:solidFill>
                        <a:srgbClr val="F1F0F0"/>
                      </a:solidFill>
                    </a:lnB>
                    <a:noFill/>
                  </a:tcPr>
                </a:tc>
                <a:tc>
                  <a:txBody>
                    <a:bodyPr/>
                    <a:lstStyle/>
                    <a:p>
                      <a:pPr>
                        <a:lnSpc>
                          <a:spcPct val="100000"/>
                        </a:lnSpc>
                        <a:tabLst>
                          <a:tab pos="0" algn="l"/>
                        </a:tabLst>
                      </a:pPr>
                      <a:r>
                        <a:rPr lang="en-US" sz="900" b="0" strike="noStrike" spc="-1" dirty="0">
                          <a:solidFill>
                            <a:schemeClr val="tx1"/>
                          </a:solidFill>
                          <a:latin typeface="Encode Sans" pitchFamily="2" charset="0"/>
                          <a:ea typeface="Arial"/>
                        </a:rPr>
                        <a:t>SIEMPRO – MDS</a:t>
                      </a:r>
                      <a:endParaRPr lang="es-AR" sz="900" b="0" strike="noStrike" spc="-1" dirty="0">
                        <a:solidFill>
                          <a:schemeClr val="tx1"/>
                        </a:solidFill>
                        <a:latin typeface="Encode Sans" pitchFamily="2" charset="0"/>
                      </a:endParaRPr>
                    </a:p>
                  </a:txBody>
                  <a:tcPr marL="90000" marR="90000">
                    <a:lnL w="12240">
                      <a:noFill/>
                    </a:lnL>
                    <a:lnR w="12240">
                      <a:noFill/>
                    </a:lnR>
                    <a:lnT w="6480">
                      <a:solidFill>
                        <a:srgbClr val="F1F0F0"/>
                      </a:solidFill>
                    </a:lnT>
                    <a:lnB w="6480">
                      <a:solidFill>
                        <a:srgbClr val="F1F0F0"/>
                      </a:solidFill>
                    </a:lnB>
                    <a:noFill/>
                  </a:tcPr>
                </a:tc>
                <a:extLst>
                  <a:ext uri="{0D108BD9-81ED-4DB2-BD59-A6C34878D82A}">
                    <a16:rowId xmlns:a16="http://schemas.microsoft.com/office/drawing/2014/main" val="10003"/>
                  </a:ext>
                </a:extLst>
              </a:tr>
              <a:tr h="363341">
                <a:tc>
                  <a:txBody>
                    <a:bodyPr/>
                    <a:lstStyle/>
                    <a:p>
                      <a:pPr marL="0" marR="0" lvl="0" indent="0" algn="l" defTabSz="914400" rtl="0" eaLnBrk="1" fontAlgn="auto" latinLnBrk="0" hangingPunct="1">
                        <a:lnSpc>
                          <a:spcPct val="100000"/>
                        </a:lnSpc>
                        <a:spcBef>
                          <a:spcPts val="0"/>
                        </a:spcBef>
                        <a:spcAft>
                          <a:spcPts val="0"/>
                        </a:spcAft>
                        <a:buClrTx/>
                        <a:buSzTx/>
                        <a:buFontTx/>
                        <a:buNone/>
                        <a:tabLst>
                          <a:tab pos="0" algn="l"/>
                        </a:tabLst>
                        <a:defRPr/>
                      </a:pPr>
                      <a:r>
                        <a:rPr lang="en-US" sz="900" b="0" strike="noStrike" spc="-1" dirty="0" smtClean="0">
                          <a:solidFill>
                            <a:srgbClr val="0176B2"/>
                          </a:solidFill>
                          <a:latin typeface="Encode Sans" pitchFamily="2" charset="0"/>
                        </a:rPr>
                        <a:t>Total </a:t>
                      </a:r>
                      <a:r>
                        <a:rPr lang="en-US" sz="900" b="0" strike="noStrike" spc="-1" dirty="0" err="1" smtClean="0">
                          <a:solidFill>
                            <a:srgbClr val="0176B2"/>
                          </a:solidFill>
                          <a:latin typeface="Encode Sans" pitchFamily="2" charset="0"/>
                        </a:rPr>
                        <a:t>Programas</a:t>
                      </a:r>
                      <a:r>
                        <a:rPr lang="en-US" sz="900" b="0" strike="noStrike" spc="-1" dirty="0" smtClean="0">
                          <a:solidFill>
                            <a:srgbClr val="0176B2"/>
                          </a:solidFill>
                          <a:latin typeface="Encode Sans" pitchFamily="2" charset="0"/>
                        </a:rPr>
                        <a:t> </a:t>
                      </a:r>
                      <a:r>
                        <a:rPr lang="en-US" sz="900" b="0" strike="noStrike" spc="-1" dirty="0" err="1" smtClean="0">
                          <a:solidFill>
                            <a:srgbClr val="0176B2"/>
                          </a:solidFill>
                          <a:latin typeface="Encode Sans" pitchFamily="2" charset="0"/>
                        </a:rPr>
                        <a:t>Nacionales</a:t>
                      </a:r>
                      <a:r>
                        <a:rPr lang="en-US" sz="900" b="0" strike="noStrike" spc="-1" dirty="0" smtClean="0">
                          <a:solidFill>
                            <a:srgbClr val="0176B2"/>
                          </a:solidFill>
                          <a:latin typeface="Encode Sans" pitchFamily="2" charset="0"/>
                        </a:rPr>
                        <a:t> de </a:t>
                      </a:r>
                      <a:r>
                        <a:rPr lang="en-US" sz="900" b="0" strike="noStrike" spc="-1" dirty="0" err="1" smtClean="0">
                          <a:solidFill>
                            <a:srgbClr val="0176B2"/>
                          </a:solidFill>
                          <a:latin typeface="Encode Sans" pitchFamily="2" charset="0"/>
                        </a:rPr>
                        <a:t>Empleo</a:t>
                      </a:r>
                      <a:endParaRPr lang="es-AR" sz="700" b="0" strike="noStrike" spc="-1" dirty="0" smtClean="0">
                        <a:latin typeface="Encode Sans" pitchFamily="2" charset="0"/>
                      </a:endParaRPr>
                    </a:p>
                    <a:p>
                      <a:pPr marL="0" algn="l" defTabSz="914400" rtl="0" eaLnBrk="1" latinLnBrk="0" hangingPunct="1">
                        <a:lnSpc>
                          <a:spcPct val="100000"/>
                        </a:lnSpc>
                        <a:tabLst>
                          <a:tab pos="0" algn="l"/>
                        </a:tabLst>
                      </a:pPr>
                      <a:endParaRPr lang="es-AR" sz="900" b="0" strike="noStrike" kern="1200" spc="-1" dirty="0">
                        <a:solidFill>
                          <a:srgbClr val="0176B2"/>
                        </a:solidFill>
                        <a:latin typeface="Encode Sans" pitchFamily="2" charset="0"/>
                        <a:ea typeface="+mn-ea"/>
                        <a:cs typeface="+mn-cs"/>
                      </a:endParaRPr>
                    </a:p>
                  </a:txBody>
                  <a:tcPr marL="90000" marR="90000">
                    <a:lnL w="12240">
                      <a:noFill/>
                    </a:lnL>
                    <a:lnR w="12240">
                      <a:noFill/>
                    </a:lnR>
                    <a:lnT w="6480" cap="flat" cmpd="sng" algn="ctr">
                      <a:solidFill>
                        <a:srgbClr val="F1F0F0"/>
                      </a:solidFill>
                      <a:prstDash val="solid"/>
                      <a:round/>
                      <a:headEnd type="none" w="med" len="med"/>
                      <a:tailEnd type="none" w="med" len="med"/>
                    </a:lnT>
                    <a:lnB w="6480" cap="flat" cmpd="sng" algn="ctr">
                      <a:solidFill>
                        <a:srgbClr val="F1F0F0"/>
                      </a:solidFill>
                      <a:prstDash val="solid"/>
                      <a:round/>
                      <a:headEnd type="none" w="med" len="med"/>
                      <a:tailEnd type="none" w="med" len="med"/>
                    </a:lnB>
                    <a:noFill/>
                  </a:tcPr>
                </a:tc>
                <a:tc>
                  <a:txBody>
                    <a:bodyPr/>
                    <a:lstStyle/>
                    <a:p>
                      <a:pPr>
                        <a:lnSpc>
                          <a:spcPct val="100000"/>
                        </a:lnSpc>
                        <a:tabLst>
                          <a:tab pos="0" algn="l"/>
                        </a:tabLst>
                      </a:pPr>
                      <a:r>
                        <a:rPr lang="en-US" sz="900" b="0" strike="noStrike" spc="-1" dirty="0" err="1" smtClean="0">
                          <a:solidFill>
                            <a:schemeClr val="tx1"/>
                          </a:solidFill>
                          <a:latin typeface="Encode Sans" pitchFamily="2" charset="0"/>
                          <a:ea typeface="Arial"/>
                        </a:rPr>
                        <a:t>Cantidad</a:t>
                      </a:r>
                      <a:r>
                        <a:rPr lang="en-US" sz="900" b="0" strike="noStrike" spc="-1" dirty="0" smtClean="0">
                          <a:solidFill>
                            <a:schemeClr val="tx1"/>
                          </a:solidFill>
                          <a:latin typeface="Encode Sans" pitchFamily="2" charset="0"/>
                          <a:ea typeface="Arial"/>
                        </a:rPr>
                        <a:t> de </a:t>
                      </a:r>
                      <a:r>
                        <a:rPr lang="en-US" sz="900" b="0" strike="noStrike" spc="-1" dirty="0" err="1" smtClean="0">
                          <a:solidFill>
                            <a:schemeClr val="tx1"/>
                          </a:solidFill>
                          <a:latin typeface="Encode Sans" pitchFamily="2" charset="0"/>
                          <a:ea typeface="Arial"/>
                        </a:rPr>
                        <a:t>Titulares</a:t>
                      </a:r>
                      <a:r>
                        <a:rPr lang="en-US" sz="900" b="0" strike="noStrike" spc="-1" dirty="0" smtClean="0">
                          <a:solidFill>
                            <a:schemeClr val="tx1"/>
                          </a:solidFill>
                          <a:latin typeface="Encode Sans" pitchFamily="2" charset="0"/>
                          <a:ea typeface="Arial"/>
                        </a:rPr>
                        <a:t> </a:t>
                      </a:r>
                      <a:r>
                        <a:rPr lang="es-AR" sz="800" b="0" strike="noStrike" spc="-1" dirty="0" smtClean="0">
                          <a:solidFill>
                            <a:srgbClr val="000000"/>
                          </a:solidFill>
                          <a:latin typeface="Encode Sans" pitchFamily="2" charset="0"/>
                        </a:rPr>
                        <a:t>(4)</a:t>
                      </a:r>
                      <a:endParaRPr lang="es-AR" sz="900" b="0" strike="noStrike" spc="-1" dirty="0">
                        <a:solidFill>
                          <a:schemeClr val="tx1"/>
                        </a:solidFill>
                        <a:latin typeface="Encode Sans" pitchFamily="2" charset="0"/>
                      </a:endParaRPr>
                    </a:p>
                  </a:txBody>
                  <a:tcPr marL="90000" marR="90000">
                    <a:lnL w="12240">
                      <a:noFill/>
                    </a:lnL>
                    <a:lnR w="12240">
                      <a:noFill/>
                    </a:lnR>
                    <a:lnT w="6480" cap="flat" cmpd="sng" algn="ctr">
                      <a:solidFill>
                        <a:srgbClr val="F1F0F0"/>
                      </a:solidFill>
                      <a:prstDash val="solid"/>
                      <a:round/>
                      <a:headEnd type="none" w="med" len="med"/>
                      <a:tailEnd type="none" w="med" len="med"/>
                    </a:lnT>
                    <a:lnB w="6480" cap="flat" cmpd="sng" algn="ctr">
                      <a:solidFill>
                        <a:srgbClr val="F1F0F0"/>
                      </a:solidFill>
                      <a:prstDash val="solid"/>
                      <a:round/>
                      <a:headEnd type="none" w="med" len="med"/>
                      <a:tailEnd type="none" w="med" len="med"/>
                    </a:lnB>
                    <a:noFill/>
                  </a:tcPr>
                </a:tc>
                <a:tc>
                  <a:txBody>
                    <a:bodyPr/>
                    <a:lstStyle/>
                    <a:p>
                      <a:pPr marL="0" algn="ctr" defTabSz="914400" rtl="0" eaLnBrk="1" latinLnBrk="0" hangingPunct="1">
                        <a:lnSpc>
                          <a:spcPct val="100000"/>
                        </a:lnSpc>
                        <a:tabLst>
                          <a:tab pos="0" algn="l"/>
                        </a:tabLst>
                      </a:pPr>
                      <a:r>
                        <a:rPr lang="es-AR" sz="900" b="0" strike="noStrike" kern="1200" spc="-1" dirty="0" smtClean="0">
                          <a:solidFill>
                            <a:srgbClr val="0176B2"/>
                          </a:solidFill>
                          <a:latin typeface="Encode Sans" pitchFamily="2" charset="0"/>
                          <a:ea typeface="+mn-ea"/>
                          <a:cs typeface="+mn-cs"/>
                        </a:rPr>
                        <a:t>93.620</a:t>
                      </a:r>
                      <a:endParaRPr lang="es-AR" sz="900" b="0" strike="noStrike" kern="1200" spc="-1" dirty="0">
                        <a:solidFill>
                          <a:srgbClr val="0176B2"/>
                        </a:solidFill>
                        <a:latin typeface="Encode Sans" pitchFamily="2" charset="0"/>
                        <a:ea typeface="+mn-ea"/>
                        <a:cs typeface="+mn-cs"/>
                      </a:endParaRPr>
                    </a:p>
                  </a:txBody>
                  <a:tcPr marL="90000" marR="90000">
                    <a:lnL w="12240">
                      <a:noFill/>
                    </a:lnL>
                    <a:lnR w="12240">
                      <a:noFill/>
                    </a:lnR>
                    <a:lnT w="6480" cap="flat" cmpd="sng" algn="ctr">
                      <a:solidFill>
                        <a:srgbClr val="F1F0F0"/>
                      </a:solidFill>
                      <a:prstDash val="solid"/>
                      <a:round/>
                      <a:headEnd type="none" w="med" len="med"/>
                      <a:tailEnd type="none" w="med" len="med"/>
                    </a:lnT>
                    <a:lnB w="6480" cap="flat" cmpd="sng" algn="ctr">
                      <a:solidFill>
                        <a:srgbClr val="F1F0F0"/>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tab pos="0" algn="l"/>
                        </a:tabLst>
                        <a:defRPr/>
                      </a:pPr>
                      <a:r>
                        <a:rPr lang="en-US" sz="900" b="0" strike="noStrike" spc="-1" dirty="0" smtClean="0">
                          <a:solidFill>
                            <a:schemeClr val="tx1"/>
                          </a:solidFill>
                          <a:latin typeface="Encode Sans" pitchFamily="2" charset="0"/>
                          <a:ea typeface="Arial"/>
                        </a:rPr>
                        <a:t>1° </a:t>
                      </a:r>
                      <a:r>
                        <a:rPr lang="en-US" sz="900" b="0" strike="noStrike" spc="-1" dirty="0" err="1" smtClean="0">
                          <a:solidFill>
                            <a:schemeClr val="tx1"/>
                          </a:solidFill>
                          <a:latin typeface="Encode Sans" pitchFamily="2" charset="0"/>
                          <a:ea typeface="Arial"/>
                        </a:rPr>
                        <a:t>Trimestre</a:t>
                      </a:r>
                      <a:r>
                        <a:rPr lang="en-US" sz="900" b="0" strike="noStrike" spc="-1" dirty="0" smtClean="0">
                          <a:solidFill>
                            <a:schemeClr val="tx1"/>
                          </a:solidFill>
                          <a:latin typeface="Encode Sans" pitchFamily="2" charset="0"/>
                          <a:ea typeface="Arial"/>
                        </a:rPr>
                        <a:t>  2023</a:t>
                      </a:r>
                      <a:endParaRPr lang="es-AR" sz="900" b="0" strike="noStrike" spc="-1" dirty="0" smtClean="0">
                        <a:solidFill>
                          <a:schemeClr val="tx1"/>
                        </a:solidFill>
                        <a:latin typeface="Encode Sans" pitchFamily="2" charset="0"/>
                      </a:endParaRPr>
                    </a:p>
                    <a:p>
                      <a:pPr marL="0" algn="ctr" defTabSz="914400" rtl="0" eaLnBrk="1" latinLnBrk="0" hangingPunct="1">
                        <a:lnSpc>
                          <a:spcPct val="100000"/>
                        </a:lnSpc>
                        <a:tabLst>
                          <a:tab pos="0" algn="l"/>
                        </a:tabLst>
                      </a:pPr>
                      <a:endParaRPr lang="es-AR" sz="900" b="0" strike="noStrike" kern="1200" spc="-1" dirty="0">
                        <a:solidFill>
                          <a:schemeClr val="tx1"/>
                        </a:solidFill>
                        <a:latin typeface="Encode Sans" pitchFamily="2" charset="0"/>
                        <a:cs typeface="+mn-cs"/>
                      </a:endParaRPr>
                    </a:p>
                  </a:txBody>
                  <a:tcPr marL="90000" marR="90000">
                    <a:lnL w="12240">
                      <a:noFill/>
                    </a:lnL>
                    <a:lnR w="12240">
                      <a:noFill/>
                    </a:lnR>
                    <a:lnT w="6480" cap="flat" cmpd="sng" algn="ctr">
                      <a:solidFill>
                        <a:srgbClr val="F1F0F0"/>
                      </a:solidFill>
                      <a:prstDash val="solid"/>
                      <a:round/>
                      <a:headEnd type="none" w="med" len="med"/>
                      <a:tailEnd type="none" w="med" len="med"/>
                    </a:lnT>
                    <a:lnB w="6480" cap="flat" cmpd="sng" algn="ctr">
                      <a:solidFill>
                        <a:srgbClr val="F1F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tab pos="0" algn="l"/>
                        </a:tabLst>
                        <a:defRPr/>
                      </a:pPr>
                      <a:r>
                        <a:rPr lang="en-US" sz="900" b="0" strike="noStrike" spc="-1" dirty="0" smtClean="0">
                          <a:solidFill>
                            <a:schemeClr val="tx1"/>
                          </a:solidFill>
                          <a:latin typeface="Encode Sans" pitchFamily="2" charset="0"/>
                          <a:ea typeface="Arial"/>
                        </a:rPr>
                        <a:t>SIEMPRO- </a:t>
                      </a:r>
                      <a:r>
                        <a:rPr lang="en-US" sz="900" b="0" strike="noStrike" spc="-1" dirty="0" err="1" smtClean="0">
                          <a:solidFill>
                            <a:schemeClr val="tx1"/>
                          </a:solidFill>
                          <a:latin typeface="Encode Sans" pitchFamily="2" charset="0"/>
                          <a:ea typeface="Arial"/>
                        </a:rPr>
                        <a:t>MTEySS</a:t>
                      </a:r>
                      <a:endParaRPr lang="es-AR" sz="900" b="0" strike="noStrike" spc="-1" dirty="0" smtClean="0">
                        <a:solidFill>
                          <a:schemeClr val="tx1"/>
                        </a:solidFill>
                        <a:latin typeface="Encode Sans" pitchFamily="2" charset="0"/>
                      </a:endParaRPr>
                    </a:p>
                    <a:p>
                      <a:pPr>
                        <a:lnSpc>
                          <a:spcPct val="100000"/>
                        </a:lnSpc>
                        <a:tabLst>
                          <a:tab pos="0" algn="l"/>
                        </a:tabLst>
                      </a:pPr>
                      <a:endParaRPr lang="es-AR" sz="900" b="0" strike="noStrike" spc="-1" dirty="0">
                        <a:solidFill>
                          <a:schemeClr val="tx1"/>
                        </a:solidFill>
                        <a:latin typeface="Encode Sans" pitchFamily="2" charset="0"/>
                      </a:endParaRPr>
                    </a:p>
                  </a:txBody>
                  <a:tcPr marL="90000" marR="90000">
                    <a:lnL w="12240">
                      <a:noFill/>
                    </a:lnL>
                    <a:lnR w="12240">
                      <a:noFill/>
                    </a:lnR>
                    <a:lnT w="6480" cap="flat" cmpd="sng" algn="ctr">
                      <a:solidFill>
                        <a:srgbClr val="F1F0F0"/>
                      </a:solidFill>
                      <a:prstDash val="solid"/>
                      <a:round/>
                      <a:headEnd type="none" w="med" len="med"/>
                      <a:tailEnd type="none" w="med" len="med"/>
                    </a:lnT>
                    <a:lnB w="6480" cap="flat" cmpd="sng" algn="ctr">
                      <a:solidFill>
                        <a:srgbClr val="F1F0F0"/>
                      </a:solidFill>
                      <a:prstDash val="solid"/>
                      <a:round/>
                      <a:headEnd type="none" w="med" len="med"/>
                      <a:tailEnd type="none" w="med" len="med"/>
                    </a:lnB>
                    <a:noFill/>
                  </a:tcPr>
                </a:tc>
                <a:extLst>
                  <a:ext uri="{0D108BD9-81ED-4DB2-BD59-A6C34878D82A}">
                    <a16:rowId xmlns:a16="http://schemas.microsoft.com/office/drawing/2014/main" val="858963193"/>
                  </a:ext>
                </a:extLst>
              </a:tr>
              <a:tr h="238741">
                <a:tc>
                  <a:txBody>
                    <a:bodyPr/>
                    <a:lstStyle/>
                    <a:p>
                      <a:pPr>
                        <a:lnSpc>
                          <a:spcPct val="100000"/>
                        </a:lnSpc>
                        <a:tabLst>
                          <a:tab pos="0" algn="l"/>
                        </a:tabLst>
                      </a:pPr>
                      <a:r>
                        <a:rPr lang="es-AR" sz="900" b="0" strike="noStrike" spc="-1" dirty="0">
                          <a:solidFill>
                            <a:srgbClr val="0176B2"/>
                          </a:solidFill>
                          <a:latin typeface="Encode Sans" pitchFamily="2" charset="0"/>
                        </a:rPr>
                        <a:t>Jóvenes</a:t>
                      </a:r>
                      <a:r>
                        <a:rPr lang="en-US" sz="900" b="0" strike="noStrike" spc="-1" dirty="0">
                          <a:solidFill>
                            <a:srgbClr val="0176B2"/>
                          </a:solidFill>
                          <a:latin typeface="Encode Sans" pitchFamily="2" charset="0"/>
                        </a:rPr>
                        <a:t> con mas y Major Trabajo</a:t>
                      </a:r>
                      <a:endParaRPr lang="es-AR" sz="900" b="0" strike="noStrike" spc="-1" dirty="0">
                        <a:latin typeface="Encode Sans" pitchFamily="2" charset="0"/>
                      </a:endParaRPr>
                    </a:p>
                  </a:txBody>
                  <a:tcPr marL="90000" marR="90000">
                    <a:lnL w="12240">
                      <a:noFill/>
                    </a:lnL>
                    <a:lnR w="12240">
                      <a:noFill/>
                    </a:lnR>
                    <a:lnT w="6480" cap="flat" cmpd="sng" algn="ctr">
                      <a:solidFill>
                        <a:srgbClr val="F1F0F0"/>
                      </a:solidFill>
                      <a:prstDash val="solid"/>
                      <a:round/>
                      <a:headEnd type="none" w="med" len="med"/>
                      <a:tailEnd type="none" w="med" len="med"/>
                    </a:lnT>
                    <a:lnB w="6480">
                      <a:solidFill>
                        <a:srgbClr val="F1F0F0"/>
                      </a:solidFill>
                    </a:lnB>
                    <a:noFill/>
                  </a:tcPr>
                </a:tc>
                <a:tc>
                  <a:txBody>
                    <a:bodyPr/>
                    <a:lstStyle/>
                    <a:p>
                      <a:pPr>
                        <a:lnSpc>
                          <a:spcPct val="100000"/>
                        </a:lnSpc>
                        <a:tabLst>
                          <a:tab pos="0" algn="l"/>
                        </a:tabLst>
                      </a:pPr>
                      <a:r>
                        <a:rPr lang="en-US" sz="900" b="0" strike="noStrike" spc="-1" dirty="0" err="1">
                          <a:solidFill>
                            <a:schemeClr val="tx1"/>
                          </a:solidFill>
                          <a:latin typeface="Encode Sans" pitchFamily="2" charset="0"/>
                        </a:rPr>
                        <a:t>Cantidad</a:t>
                      </a:r>
                      <a:r>
                        <a:rPr lang="en-US" sz="900" b="0" strike="noStrike" spc="-1" dirty="0">
                          <a:solidFill>
                            <a:schemeClr val="tx1"/>
                          </a:solidFill>
                          <a:latin typeface="Encode Sans" pitchFamily="2" charset="0"/>
                        </a:rPr>
                        <a:t> de </a:t>
                      </a:r>
                      <a:r>
                        <a:rPr lang="en-US" sz="900" b="0" strike="noStrike" spc="-1" dirty="0" err="1">
                          <a:solidFill>
                            <a:schemeClr val="tx1"/>
                          </a:solidFill>
                          <a:latin typeface="Encode Sans" pitchFamily="2" charset="0"/>
                        </a:rPr>
                        <a:t>Titulares</a:t>
                      </a:r>
                      <a:r>
                        <a:rPr lang="en-US" sz="900" b="0" strike="noStrike" spc="-1" dirty="0">
                          <a:solidFill>
                            <a:schemeClr val="tx1"/>
                          </a:solidFill>
                          <a:latin typeface="Encode Sans" pitchFamily="2" charset="0"/>
                        </a:rPr>
                        <a:t> </a:t>
                      </a:r>
                      <a:endParaRPr lang="es-AR" sz="900" b="0" strike="noStrike" spc="-1" dirty="0">
                        <a:solidFill>
                          <a:schemeClr val="tx1"/>
                        </a:solidFill>
                        <a:latin typeface="Encode Sans" pitchFamily="2" charset="0"/>
                      </a:endParaRPr>
                    </a:p>
                  </a:txBody>
                  <a:tcPr marL="90000" marR="90000">
                    <a:lnL w="12240">
                      <a:noFill/>
                    </a:lnL>
                    <a:lnR w="12240">
                      <a:noFill/>
                    </a:lnR>
                    <a:lnT w="6480" cap="flat" cmpd="sng" algn="ctr">
                      <a:solidFill>
                        <a:srgbClr val="F1F0F0"/>
                      </a:solidFill>
                      <a:prstDash val="solid"/>
                      <a:round/>
                      <a:headEnd type="none" w="med" len="med"/>
                      <a:tailEnd type="none" w="med" len="med"/>
                    </a:lnT>
                    <a:lnB w="6480">
                      <a:solidFill>
                        <a:srgbClr val="F1F0F0"/>
                      </a:solidFill>
                    </a:lnB>
                    <a:noFill/>
                  </a:tcPr>
                </a:tc>
                <a:tc>
                  <a:txBody>
                    <a:bodyPr/>
                    <a:lstStyle/>
                    <a:p>
                      <a:pPr algn="ctr">
                        <a:lnSpc>
                          <a:spcPct val="100000"/>
                        </a:lnSpc>
                        <a:tabLst>
                          <a:tab pos="0" algn="l"/>
                        </a:tabLst>
                      </a:pPr>
                      <a:r>
                        <a:rPr lang="es-ES" sz="900" b="0" strike="noStrike" spc="-1" dirty="0" smtClean="0">
                          <a:solidFill>
                            <a:srgbClr val="0176B2"/>
                          </a:solidFill>
                          <a:latin typeface="Encode Sans" pitchFamily="2" charset="0"/>
                        </a:rPr>
                        <a:t>8.374</a:t>
                      </a:r>
                      <a:endParaRPr lang="es-AR" sz="900" b="0" strike="noStrike" spc="-1" dirty="0">
                        <a:latin typeface="Encode Sans" pitchFamily="2" charset="0"/>
                      </a:endParaRPr>
                    </a:p>
                  </a:txBody>
                  <a:tcPr marL="90000" marR="90000">
                    <a:lnL w="12240">
                      <a:noFill/>
                    </a:lnL>
                    <a:lnR w="12240">
                      <a:noFill/>
                    </a:lnR>
                    <a:lnT w="6480" cap="flat" cmpd="sng" algn="ctr">
                      <a:solidFill>
                        <a:srgbClr val="F1F0F0"/>
                      </a:solidFill>
                      <a:prstDash val="solid"/>
                      <a:round/>
                      <a:headEnd type="none" w="med" len="med"/>
                      <a:tailEnd type="none" w="med" len="med"/>
                    </a:lnT>
                    <a:lnB w="6480">
                      <a:solidFill>
                        <a:srgbClr val="F1F0F0"/>
                      </a:solidFill>
                    </a:lnB>
                    <a:noFill/>
                  </a:tcPr>
                </a:tc>
                <a:tc>
                  <a:txBody>
                    <a:bodyPr/>
                    <a:lstStyle/>
                    <a:p>
                      <a:pPr algn="ctr">
                        <a:lnSpc>
                          <a:spcPct val="100000"/>
                        </a:lnSpc>
                        <a:tabLst>
                          <a:tab pos="0" algn="l"/>
                        </a:tabLst>
                      </a:pPr>
                      <a:r>
                        <a:rPr lang="en-US" sz="900" b="0" strike="noStrike" spc="-1">
                          <a:solidFill>
                            <a:schemeClr val="tx1"/>
                          </a:solidFill>
                          <a:latin typeface="Encode Sans" pitchFamily="2" charset="0"/>
                          <a:ea typeface="Arial"/>
                        </a:rPr>
                        <a:t>1</a:t>
                      </a:r>
                      <a:r>
                        <a:rPr lang="en-US" sz="900" b="0" strike="noStrike" spc="-1" smtClean="0">
                          <a:solidFill>
                            <a:schemeClr val="tx1"/>
                          </a:solidFill>
                          <a:latin typeface="Encode Sans" pitchFamily="2" charset="0"/>
                          <a:ea typeface="Arial"/>
                        </a:rPr>
                        <a:t>°  </a:t>
                      </a:r>
                      <a:r>
                        <a:rPr lang="en-US" sz="900" b="0" strike="noStrike" spc="-1" dirty="0" err="1">
                          <a:solidFill>
                            <a:schemeClr val="tx1"/>
                          </a:solidFill>
                          <a:latin typeface="Encode Sans" pitchFamily="2" charset="0"/>
                          <a:ea typeface="Arial"/>
                        </a:rPr>
                        <a:t>Trimestre</a:t>
                      </a:r>
                      <a:r>
                        <a:rPr lang="en-US" sz="900" b="0" strike="noStrike" spc="-1" dirty="0">
                          <a:solidFill>
                            <a:schemeClr val="tx1"/>
                          </a:solidFill>
                          <a:latin typeface="Encode Sans" pitchFamily="2" charset="0"/>
                          <a:ea typeface="Arial"/>
                        </a:rPr>
                        <a:t>  </a:t>
                      </a:r>
                      <a:r>
                        <a:rPr lang="en-US" sz="900" b="0" strike="noStrike" spc="-1" dirty="0" smtClean="0">
                          <a:solidFill>
                            <a:schemeClr val="tx1"/>
                          </a:solidFill>
                          <a:latin typeface="Encode Sans" pitchFamily="2" charset="0"/>
                          <a:ea typeface="Arial"/>
                        </a:rPr>
                        <a:t>2023</a:t>
                      </a:r>
                      <a:endParaRPr lang="es-AR" sz="900" b="0" strike="noStrike" spc="-1" dirty="0">
                        <a:solidFill>
                          <a:schemeClr val="tx1"/>
                        </a:solidFill>
                        <a:latin typeface="Encode Sans" pitchFamily="2" charset="0"/>
                      </a:endParaRPr>
                    </a:p>
                  </a:txBody>
                  <a:tcPr marL="90000" marR="90000">
                    <a:lnL w="12240">
                      <a:noFill/>
                    </a:lnL>
                    <a:lnR w="12240">
                      <a:noFill/>
                    </a:lnR>
                    <a:lnT w="6480" cap="flat" cmpd="sng" algn="ctr">
                      <a:solidFill>
                        <a:srgbClr val="F1F0F0"/>
                      </a:solidFill>
                      <a:prstDash val="solid"/>
                      <a:round/>
                      <a:headEnd type="none" w="med" len="med"/>
                      <a:tailEnd type="none" w="med" len="med"/>
                    </a:lnT>
                    <a:lnB w="6480">
                      <a:solidFill>
                        <a:srgbClr val="F1F0F0"/>
                      </a:solidFill>
                    </a:lnB>
                    <a:noFill/>
                  </a:tcPr>
                </a:tc>
                <a:tc>
                  <a:txBody>
                    <a:bodyPr/>
                    <a:lstStyle/>
                    <a:p>
                      <a:pPr>
                        <a:lnSpc>
                          <a:spcPct val="100000"/>
                        </a:lnSpc>
                        <a:tabLst>
                          <a:tab pos="0" algn="l"/>
                        </a:tabLst>
                      </a:pPr>
                      <a:r>
                        <a:rPr lang="en-US" sz="900" b="0" strike="noStrike" spc="-1" dirty="0">
                          <a:solidFill>
                            <a:schemeClr val="tx1"/>
                          </a:solidFill>
                          <a:latin typeface="Encode Sans" pitchFamily="2" charset="0"/>
                          <a:ea typeface="Arial"/>
                        </a:rPr>
                        <a:t>SIEMPRO- </a:t>
                      </a:r>
                      <a:r>
                        <a:rPr lang="en-US" sz="900" b="0" strike="noStrike" spc="-1" dirty="0" err="1">
                          <a:solidFill>
                            <a:schemeClr val="tx1"/>
                          </a:solidFill>
                          <a:latin typeface="Encode Sans" pitchFamily="2" charset="0"/>
                          <a:ea typeface="Arial"/>
                        </a:rPr>
                        <a:t>MTEySS</a:t>
                      </a:r>
                      <a:endParaRPr lang="es-AR" sz="900" b="0" strike="noStrike" spc="-1" dirty="0">
                        <a:solidFill>
                          <a:schemeClr val="tx1"/>
                        </a:solidFill>
                        <a:latin typeface="Encode Sans" pitchFamily="2" charset="0"/>
                      </a:endParaRPr>
                    </a:p>
                  </a:txBody>
                  <a:tcPr marL="90000" marR="90000">
                    <a:lnL w="12240">
                      <a:noFill/>
                    </a:lnL>
                    <a:lnR w="12240">
                      <a:noFill/>
                    </a:lnR>
                    <a:lnT w="6480" cap="flat" cmpd="sng" algn="ctr">
                      <a:solidFill>
                        <a:srgbClr val="F1F0F0"/>
                      </a:solidFill>
                      <a:prstDash val="solid"/>
                      <a:round/>
                      <a:headEnd type="none" w="med" len="med"/>
                      <a:tailEnd type="none" w="med" len="med"/>
                    </a:lnT>
                    <a:lnB w="6480">
                      <a:solidFill>
                        <a:srgbClr val="F1F0F0"/>
                      </a:solidFill>
                    </a:lnB>
                    <a:noFill/>
                  </a:tcPr>
                </a:tc>
                <a:extLst>
                  <a:ext uri="{0D108BD9-81ED-4DB2-BD59-A6C34878D82A}">
                    <a16:rowId xmlns:a16="http://schemas.microsoft.com/office/drawing/2014/main" val="10005"/>
                  </a:ext>
                </a:extLst>
              </a:tr>
              <a:tr h="381985">
                <a:tc>
                  <a:txBody>
                    <a:bodyPr/>
                    <a:lstStyle/>
                    <a:p>
                      <a:pPr marL="0" algn="l" defTabSz="914400" rtl="0" eaLnBrk="1" latinLnBrk="0" hangingPunct="1">
                        <a:lnSpc>
                          <a:spcPct val="100000"/>
                        </a:lnSpc>
                        <a:tabLst>
                          <a:tab pos="0" algn="l"/>
                        </a:tabLst>
                      </a:pPr>
                      <a:r>
                        <a:rPr lang="es-AR" sz="900" b="0" strike="noStrike" kern="1200" spc="-1" dirty="0">
                          <a:solidFill>
                            <a:srgbClr val="0176B2"/>
                          </a:solidFill>
                          <a:latin typeface="Encode Sans" pitchFamily="2" charset="0"/>
                          <a:ea typeface="+mn-ea"/>
                          <a:cs typeface="+mn-cs"/>
                        </a:rPr>
                        <a:t>Programa de Inserción Laboral- PIL</a:t>
                      </a:r>
                    </a:p>
                  </a:txBody>
                  <a:tcPr marL="90000" marR="90000">
                    <a:lnL w="12240">
                      <a:noFill/>
                    </a:lnL>
                    <a:lnR w="12240">
                      <a:noFill/>
                    </a:lnR>
                    <a:lnT w="6480" cap="flat" cmpd="sng" algn="ctr">
                      <a:solidFill>
                        <a:srgbClr val="F1F0F0"/>
                      </a:solidFill>
                      <a:prstDash val="solid"/>
                      <a:round/>
                      <a:headEnd type="none" w="med" len="med"/>
                      <a:tailEnd type="none" w="med" len="med"/>
                    </a:lnT>
                    <a:lnB w="6480">
                      <a:solidFill>
                        <a:srgbClr val="F1F0F0"/>
                      </a:solidFill>
                    </a:lnB>
                    <a:noFill/>
                  </a:tcPr>
                </a:tc>
                <a:tc>
                  <a:txBody>
                    <a:bodyPr/>
                    <a:lstStyle/>
                    <a:p>
                      <a:pPr marL="0" algn="l" defTabSz="914400" rtl="0" eaLnBrk="1" latinLnBrk="0" hangingPunct="1">
                        <a:lnSpc>
                          <a:spcPct val="100000"/>
                        </a:lnSpc>
                        <a:tabLst>
                          <a:tab pos="0" algn="l"/>
                        </a:tabLst>
                      </a:pPr>
                      <a:r>
                        <a:rPr lang="es-AR" sz="900" b="0" strike="noStrike" kern="1200" spc="-1" dirty="0">
                          <a:solidFill>
                            <a:schemeClr val="tx1"/>
                          </a:solidFill>
                          <a:latin typeface="Encode Sans" pitchFamily="2" charset="0"/>
                          <a:ea typeface="+mn-ea"/>
                          <a:cs typeface="+mn-cs"/>
                        </a:rPr>
                        <a:t>Cantidad de Titulares </a:t>
                      </a:r>
                      <a:r>
                        <a:rPr lang="es-AR" sz="700" b="0" strike="noStrike" kern="1200" spc="-1" dirty="0">
                          <a:solidFill>
                            <a:schemeClr val="tx1"/>
                          </a:solidFill>
                          <a:latin typeface="Encode Sans" pitchFamily="2" charset="0"/>
                          <a:ea typeface="+mn-ea"/>
                          <a:cs typeface="+mn-cs"/>
                        </a:rPr>
                        <a:t>(3)</a:t>
                      </a:r>
                    </a:p>
                  </a:txBody>
                  <a:tcPr marL="90000" marR="90000">
                    <a:lnL w="12240">
                      <a:noFill/>
                    </a:lnL>
                    <a:lnR w="12240">
                      <a:noFill/>
                    </a:lnR>
                    <a:lnT w="6480" cap="flat" cmpd="sng" algn="ctr">
                      <a:solidFill>
                        <a:srgbClr val="F1F0F0"/>
                      </a:solidFill>
                      <a:prstDash val="solid"/>
                      <a:round/>
                      <a:headEnd type="none" w="med" len="med"/>
                      <a:tailEnd type="none" w="med" len="med"/>
                    </a:lnT>
                    <a:lnB w="6480">
                      <a:solidFill>
                        <a:srgbClr val="F1F0F0"/>
                      </a:solidFill>
                    </a:lnB>
                    <a:noFill/>
                  </a:tcPr>
                </a:tc>
                <a:tc>
                  <a:txBody>
                    <a:bodyPr/>
                    <a:lstStyle/>
                    <a:p>
                      <a:pPr marL="0" algn="ctr" defTabSz="914400" rtl="0" eaLnBrk="1" latinLnBrk="0" hangingPunct="1">
                        <a:lnSpc>
                          <a:spcPct val="100000"/>
                        </a:lnSpc>
                        <a:tabLst>
                          <a:tab pos="0" algn="l"/>
                        </a:tabLst>
                      </a:pPr>
                      <a:r>
                        <a:rPr lang="es-AR" sz="900" b="0" strike="noStrike" kern="1200" spc="-1" smtClean="0">
                          <a:solidFill>
                            <a:srgbClr val="0176B2"/>
                          </a:solidFill>
                          <a:latin typeface="Encode Sans" pitchFamily="2" charset="0"/>
                          <a:ea typeface="+mn-ea"/>
                          <a:cs typeface="+mn-cs"/>
                        </a:rPr>
                        <a:t>12.139</a:t>
                      </a:r>
                      <a:endParaRPr lang="es-AR" sz="900" b="0" strike="noStrike" kern="1200" spc="-1" dirty="0">
                        <a:solidFill>
                          <a:srgbClr val="0176B2"/>
                        </a:solidFill>
                        <a:latin typeface="Encode Sans" pitchFamily="2" charset="0"/>
                        <a:ea typeface="+mn-ea"/>
                        <a:cs typeface="+mn-cs"/>
                      </a:endParaRPr>
                    </a:p>
                  </a:txBody>
                  <a:tcPr marL="90000" marR="90000">
                    <a:lnL w="12240">
                      <a:noFill/>
                    </a:lnL>
                    <a:lnR w="12240">
                      <a:noFill/>
                    </a:lnR>
                    <a:lnT w="6480" cap="flat" cmpd="sng" algn="ctr">
                      <a:solidFill>
                        <a:srgbClr val="F1F0F0"/>
                      </a:solidFill>
                      <a:prstDash val="solid"/>
                      <a:round/>
                      <a:headEnd type="none" w="med" len="med"/>
                      <a:tailEnd type="none" w="med" len="med"/>
                    </a:lnT>
                    <a:lnB w="6480">
                      <a:solidFill>
                        <a:srgbClr val="F1F0F0"/>
                      </a:solidFill>
                    </a:lnB>
                    <a:noFill/>
                  </a:tcPr>
                </a:tc>
                <a:tc>
                  <a:txBody>
                    <a:bodyPr/>
                    <a:lstStyle/>
                    <a:p>
                      <a:pPr marL="0" algn="ctr" defTabSz="914400" rtl="0" eaLnBrk="1" latinLnBrk="0" hangingPunct="1">
                        <a:lnSpc>
                          <a:spcPct val="100000"/>
                        </a:lnSpc>
                        <a:tabLst>
                          <a:tab pos="0" algn="l"/>
                        </a:tabLst>
                      </a:pPr>
                      <a:r>
                        <a:rPr lang="es-AR" sz="900" b="0" strike="noStrike" kern="1200" spc="-1" dirty="0">
                          <a:solidFill>
                            <a:schemeClr val="tx1"/>
                          </a:solidFill>
                          <a:latin typeface="Encode Sans" pitchFamily="2" charset="0"/>
                          <a:ea typeface="Arial"/>
                          <a:cs typeface="+mn-cs"/>
                        </a:rPr>
                        <a:t>1</a:t>
                      </a:r>
                      <a:r>
                        <a:rPr lang="es-AR" sz="900" b="0" strike="noStrike" kern="1200" spc="-1" dirty="0" smtClean="0">
                          <a:solidFill>
                            <a:schemeClr val="tx1"/>
                          </a:solidFill>
                          <a:latin typeface="Encode Sans" pitchFamily="2" charset="0"/>
                          <a:ea typeface="Arial"/>
                          <a:cs typeface="+mn-cs"/>
                        </a:rPr>
                        <a:t>º </a:t>
                      </a:r>
                      <a:r>
                        <a:rPr lang="es-AR" sz="900" b="0" strike="noStrike" kern="1200" spc="-1" dirty="0">
                          <a:solidFill>
                            <a:schemeClr val="tx1"/>
                          </a:solidFill>
                          <a:latin typeface="Encode Sans" pitchFamily="2" charset="0"/>
                          <a:ea typeface="Arial"/>
                          <a:cs typeface="+mn-cs"/>
                        </a:rPr>
                        <a:t>Trimestres </a:t>
                      </a:r>
                      <a:r>
                        <a:rPr lang="es-AR" sz="900" b="0" strike="noStrike" kern="1200" spc="-1" dirty="0" smtClean="0">
                          <a:solidFill>
                            <a:schemeClr val="tx1"/>
                          </a:solidFill>
                          <a:latin typeface="Encode Sans" pitchFamily="2" charset="0"/>
                          <a:ea typeface="Arial"/>
                          <a:cs typeface="+mn-cs"/>
                        </a:rPr>
                        <a:t>2023</a:t>
                      </a:r>
                      <a:endParaRPr lang="es-AR" sz="900" b="0" strike="noStrike" kern="1200" spc="-1" dirty="0">
                        <a:solidFill>
                          <a:schemeClr val="tx1"/>
                        </a:solidFill>
                        <a:latin typeface="Encode Sans" pitchFamily="2" charset="0"/>
                        <a:ea typeface="Arial"/>
                        <a:cs typeface="+mn-cs"/>
                      </a:endParaRPr>
                    </a:p>
                  </a:txBody>
                  <a:tcPr marL="90000" marR="90000">
                    <a:lnL w="12240">
                      <a:noFill/>
                    </a:lnL>
                    <a:lnR w="12240">
                      <a:noFill/>
                    </a:lnR>
                    <a:lnT w="6480" cap="flat" cmpd="sng" algn="ctr">
                      <a:solidFill>
                        <a:srgbClr val="F1F0F0"/>
                      </a:solidFill>
                      <a:prstDash val="solid"/>
                      <a:round/>
                      <a:headEnd type="none" w="med" len="med"/>
                      <a:tailEnd type="none" w="med" len="med"/>
                    </a:lnT>
                    <a:lnB w="6480">
                      <a:solidFill>
                        <a:srgbClr val="F1F0F0"/>
                      </a:solidFill>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tab pos="0" algn="l"/>
                        </a:tabLst>
                        <a:defRPr/>
                      </a:pPr>
                      <a:r>
                        <a:rPr lang="en-US" sz="900" b="0" strike="noStrike" kern="1200" spc="-1" dirty="0">
                          <a:solidFill>
                            <a:schemeClr val="tx1"/>
                          </a:solidFill>
                          <a:latin typeface="Encode Sans" pitchFamily="2" charset="0"/>
                          <a:ea typeface="Arial"/>
                          <a:cs typeface="+mn-cs"/>
                        </a:rPr>
                        <a:t>SIEMPRO- </a:t>
                      </a:r>
                      <a:r>
                        <a:rPr lang="en-US" sz="900" b="0" strike="noStrike" kern="1200" spc="-1" dirty="0" err="1">
                          <a:solidFill>
                            <a:schemeClr val="tx1"/>
                          </a:solidFill>
                          <a:latin typeface="Encode Sans" pitchFamily="2" charset="0"/>
                          <a:ea typeface="Arial"/>
                          <a:cs typeface="+mn-cs"/>
                        </a:rPr>
                        <a:t>MTEySS</a:t>
                      </a:r>
                      <a:endParaRPr lang="es-AR" sz="900" b="0" strike="noStrike" kern="1200" spc="-1" dirty="0">
                        <a:solidFill>
                          <a:schemeClr val="tx1"/>
                        </a:solidFill>
                        <a:latin typeface="Encode Sans" pitchFamily="2" charset="0"/>
                        <a:cs typeface="+mn-cs"/>
                      </a:endParaRPr>
                    </a:p>
                    <a:p>
                      <a:pPr marL="0" algn="ctr" defTabSz="914400" rtl="0" eaLnBrk="1" latinLnBrk="0" hangingPunct="1">
                        <a:lnSpc>
                          <a:spcPct val="100000"/>
                        </a:lnSpc>
                        <a:tabLst>
                          <a:tab pos="0" algn="l"/>
                        </a:tabLst>
                      </a:pPr>
                      <a:endParaRPr lang="es-AR" sz="900" b="0" strike="noStrike" kern="1200" spc="-1" dirty="0">
                        <a:solidFill>
                          <a:schemeClr val="tx1"/>
                        </a:solidFill>
                        <a:latin typeface="Encode Sans" pitchFamily="2" charset="0"/>
                        <a:ea typeface="Arial"/>
                        <a:cs typeface="+mn-cs"/>
                      </a:endParaRPr>
                    </a:p>
                  </a:txBody>
                  <a:tcPr marL="90000" marR="90000">
                    <a:lnL w="12240">
                      <a:noFill/>
                    </a:lnL>
                    <a:lnR w="12240">
                      <a:noFill/>
                    </a:lnR>
                    <a:lnT w="6480" cap="flat" cmpd="sng" algn="ctr">
                      <a:solidFill>
                        <a:srgbClr val="F1F0F0"/>
                      </a:solidFill>
                      <a:prstDash val="solid"/>
                      <a:round/>
                      <a:headEnd type="none" w="med" len="med"/>
                      <a:tailEnd type="none" w="med" len="med"/>
                    </a:lnT>
                    <a:lnB w="6480">
                      <a:solidFill>
                        <a:srgbClr val="F1F0F0"/>
                      </a:solidFill>
                    </a:lnB>
                    <a:noFill/>
                  </a:tcPr>
                </a:tc>
                <a:extLst>
                  <a:ext uri="{0D108BD9-81ED-4DB2-BD59-A6C34878D82A}">
                    <a16:rowId xmlns:a16="http://schemas.microsoft.com/office/drawing/2014/main" val="1039701153"/>
                  </a:ext>
                </a:extLst>
              </a:tr>
              <a:tr h="238741">
                <a:tc>
                  <a:txBody>
                    <a:bodyPr/>
                    <a:lstStyle/>
                    <a:p>
                      <a:pPr>
                        <a:lnSpc>
                          <a:spcPct val="100000"/>
                        </a:lnSpc>
                        <a:tabLst>
                          <a:tab pos="0" algn="l"/>
                        </a:tabLst>
                      </a:pPr>
                      <a:r>
                        <a:rPr lang="es-ES" sz="900" b="0" strike="noStrike" spc="-1" dirty="0">
                          <a:solidFill>
                            <a:srgbClr val="0176B2"/>
                          </a:solidFill>
                          <a:latin typeface="Encode Sans" pitchFamily="2" charset="0"/>
                        </a:rPr>
                        <a:t>Programa Sostenimiento del Empleo</a:t>
                      </a:r>
                      <a:endParaRPr lang="es-AR" sz="900" b="0" strike="noStrike" spc="-1" dirty="0">
                        <a:latin typeface="Encode Sans" pitchFamily="2" charset="0"/>
                      </a:endParaRPr>
                    </a:p>
                  </a:txBody>
                  <a:tcPr marL="90000" marR="90000">
                    <a:lnL w="12240">
                      <a:noFill/>
                    </a:lnL>
                    <a:lnR w="12240">
                      <a:noFill/>
                    </a:lnR>
                    <a:lnT w="6480" cap="flat" cmpd="sng" algn="ctr">
                      <a:solidFill>
                        <a:srgbClr val="F1F0F0"/>
                      </a:solidFill>
                      <a:prstDash val="solid"/>
                      <a:round/>
                      <a:headEnd type="none" w="med" len="med"/>
                      <a:tailEnd type="none" w="med" len="med"/>
                    </a:lnT>
                    <a:lnB w="6480">
                      <a:solidFill>
                        <a:srgbClr val="F1F0F0"/>
                      </a:solidFill>
                    </a:lnB>
                    <a:noFill/>
                  </a:tcPr>
                </a:tc>
                <a:tc>
                  <a:txBody>
                    <a:bodyPr/>
                    <a:lstStyle/>
                    <a:p>
                      <a:pPr>
                        <a:lnSpc>
                          <a:spcPct val="100000"/>
                        </a:lnSpc>
                        <a:tabLst>
                          <a:tab pos="0" algn="l"/>
                        </a:tabLst>
                      </a:pPr>
                      <a:r>
                        <a:rPr lang="en-US" sz="900" b="0" strike="noStrike" spc="-1" dirty="0" err="1">
                          <a:solidFill>
                            <a:schemeClr val="tx1"/>
                          </a:solidFill>
                          <a:latin typeface="Encode Sans" pitchFamily="2" charset="0"/>
                          <a:ea typeface="Arial"/>
                        </a:rPr>
                        <a:t>Cantidad</a:t>
                      </a:r>
                      <a:r>
                        <a:rPr lang="en-US" sz="900" b="0" strike="noStrike" spc="-1" dirty="0">
                          <a:solidFill>
                            <a:schemeClr val="tx1"/>
                          </a:solidFill>
                          <a:latin typeface="Encode Sans" pitchFamily="2" charset="0"/>
                          <a:ea typeface="Arial"/>
                        </a:rPr>
                        <a:t> de </a:t>
                      </a:r>
                      <a:r>
                        <a:rPr lang="en-US" sz="900" b="0" strike="noStrike" spc="-1" dirty="0" err="1">
                          <a:solidFill>
                            <a:schemeClr val="tx1"/>
                          </a:solidFill>
                          <a:latin typeface="Encode Sans" pitchFamily="2" charset="0"/>
                          <a:ea typeface="Arial"/>
                        </a:rPr>
                        <a:t>Titulares</a:t>
                      </a:r>
                      <a:endParaRPr lang="es-AR" sz="900" b="0" strike="noStrike" spc="-1" dirty="0">
                        <a:solidFill>
                          <a:schemeClr val="tx1"/>
                        </a:solidFill>
                        <a:latin typeface="Encode Sans" pitchFamily="2" charset="0"/>
                      </a:endParaRPr>
                    </a:p>
                  </a:txBody>
                  <a:tcPr marL="90000" marR="90000">
                    <a:lnL w="12240">
                      <a:noFill/>
                    </a:lnL>
                    <a:lnR w="12240">
                      <a:noFill/>
                    </a:lnR>
                    <a:lnT w="6480" cap="flat" cmpd="sng" algn="ctr">
                      <a:solidFill>
                        <a:srgbClr val="F1F0F0"/>
                      </a:solidFill>
                      <a:prstDash val="solid"/>
                      <a:round/>
                      <a:headEnd type="none" w="med" len="med"/>
                      <a:tailEnd type="none" w="med" len="med"/>
                    </a:lnT>
                    <a:lnB w="6480">
                      <a:solidFill>
                        <a:srgbClr val="F1F0F0"/>
                      </a:solidFill>
                    </a:lnB>
                    <a:noFill/>
                  </a:tcPr>
                </a:tc>
                <a:tc>
                  <a:txBody>
                    <a:bodyPr/>
                    <a:lstStyle/>
                    <a:p>
                      <a:pPr algn="ctr">
                        <a:lnSpc>
                          <a:spcPct val="100000"/>
                        </a:lnSpc>
                        <a:tabLst>
                          <a:tab pos="0" algn="l"/>
                        </a:tabLst>
                      </a:pPr>
                      <a:r>
                        <a:rPr lang="en-US" sz="900" b="0" strike="noStrike" spc="-1" dirty="0" smtClean="0">
                          <a:solidFill>
                            <a:srgbClr val="0176B2"/>
                          </a:solidFill>
                          <a:latin typeface="Encode Sans" pitchFamily="2" charset="0"/>
                        </a:rPr>
                        <a:t>20.850</a:t>
                      </a:r>
                      <a:endParaRPr lang="es-AR" sz="900" b="0" strike="noStrike" spc="-1" dirty="0">
                        <a:latin typeface="Encode Sans" pitchFamily="2" charset="0"/>
                      </a:endParaRPr>
                    </a:p>
                  </a:txBody>
                  <a:tcPr marL="90000" marR="90000">
                    <a:lnL w="12240">
                      <a:noFill/>
                    </a:lnL>
                    <a:lnR w="12240">
                      <a:noFill/>
                    </a:lnR>
                    <a:lnT w="6480" cap="flat" cmpd="sng" algn="ctr">
                      <a:solidFill>
                        <a:srgbClr val="F1F0F0"/>
                      </a:solidFill>
                      <a:prstDash val="solid"/>
                      <a:round/>
                      <a:headEnd type="none" w="med" len="med"/>
                      <a:tailEnd type="none" w="med" len="med"/>
                    </a:lnT>
                    <a:lnB w="6480">
                      <a:solidFill>
                        <a:srgbClr val="F1F0F0"/>
                      </a:solidFill>
                    </a:lnB>
                    <a:noFill/>
                  </a:tcPr>
                </a:tc>
                <a:tc>
                  <a:txBody>
                    <a:bodyPr/>
                    <a:lstStyle/>
                    <a:p>
                      <a:pPr algn="ctr">
                        <a:lnSpc>
                          <a:spcPct val="100000"/>
                        </a:lnSpc>
                        <a:tabLst>
                          <a:tab pos="0" algn="l"/>
                        </a:tabLst>
                      </a:pPr>
                      <a:r>
                        <a:rPr lang="en-US" sz="900" b="0" strike="noStrike" spc="-1" dirty="0">
                          <a:solidFill>
                            <a:schemeClr val="tx1"/>
                          </a:solidFill>
                          <a:latin typeface="Encode Sans" pitchFamily="2" charset="0"/>
                          <a:ea typeface="Arial"/>
                        </a:rPr>
                        <a:t>1</a:t>
                      </a:r>
                      <a:r>
                        <a:rPr lang="en-US" sz="900" b="0" strike="noStrike" spc="-1" dirty="0" smtClean="0">
                          <a:solidFill>
                            <a:schemeClr val="tx1"/>
                          </a:solidFill>
                          <a:latin typeface="Encode Sans" pitchFamily="2" charset="0"/>
                          <a:ea typeface="Arial"/>
                        </a:rPr>
                        <a:t>° </a:t>
                      </a:r>
                      <a:r>
                        <a:rPr lang="en-US" sz="900" b="0" strike="noStrike" spc="-1" dirty="0" err="1">
                          <a:solidFill>
                            <a:schemeClr val="tx1"/>
                          </a:solidFill>
                          <a:latin typeface="Encode Sans" pitchFamily="2" charset="0"/>
                          <a:ea typeface="Arial"/>
                        </a:rPr>
                        <a:t>Trimestre</a:t>
                      </a:r>
                      <a:r>
                        <a:rPr lang="en-US" sz="900" b="0" strike="noStrike" spc="-1" dirty="0">
                          <a:solidFill>
                            <a:schemeClr val="tx1"/>
                          </a:solidFill>
                          <a:latin typeface="Encode Sans" pitchFamily="2" charset="0"/>
                          <a:ea typeface="Arial"/>
                        </a:rPr>
                        <a:t>  </a:t>
                      </a:r>
                      <a:r>
                        <a:rPr lang="en-US" sz="900" b="0" strike="noStrike" spc="-1" dirty="0" smtClean="0">
                          <a:solidFill>
                            <a:schemeClr val="tx1"/>
                          </a:solidFill>
                          <a:latin typeface="Encode Sans" pitchFamily="2" charset="0"/>
                          <a:ea typeface="Arial"/>
                        </a:rPr>
                        <a:t>2023</a:t>
                      </a:r>
                      <a:endParaRPr lang="es-AR" sz="900" b="0" strike="noStrike" spc="-1" dirty="0">
                        <a:solidFill>
                          <a:schemeClr val="tx1"/>
                        </a:solidFill>
                        <a:latin typeface="Encode Sans" pitchFamily="2" charset="0"/>
                      </a:endParaRPr>
                    </a:p>
                  </a:txBody>
                  <a:tcPr marL="90000" marR="90000">
                    <a:lnL w="12240">
                      <a:noFill/>
                    </a:lnL>
                    <a:lnR w="12240">
                      <a:noFill/>
                    </a:lnR>
                    <a:lnT w="6480" cap="flat" cmpd="sng" algn="ctr">
                      <a:solidFill>
                        <a:srgbClr val="F1F0F0"/>
                      </a:solidFill>
                      <a:prstDash val="solid"/>
                      <a:round/>
                      <a:headEnd type="none" w="med" len="med"/>
                      <a:tailEnd type="none" w="med" len="med"/>
                    </a:lnT>
                    <a:lnB w="6480">
                      <a:solidFill>
                        <a:srgbClr val="F1F0F0"/>
                      </a:solidFill>
                    </a:lnB>
                    <a:noFill/>
                  </a:tcPr>
                </a:tc>
                <a:tc>
                  <a:txBody>
                    <a:bodyPr/>
                    <a:lstStyle/>
                    <a:p>
                      <a:pPr>
                        <a:lnSpc>
                          <a:spcPct val="100000"/>
                        </a:lnSpc>
                        <a:tabLst>
                          <a:tab pos="0" algn="l"/>
                        </a:tabLst>
                      </a:pPr>
                      <a:r>
                        <a:rPr lang="en-US" sz="900" b="0" strike="noStrike" spc="-1" dirty="0">
                          <a:solidFill>
                            <a:schemeClr val="tx1"/>
                          </a:solidFill>
                          <a:latin typeface="Encode Sans" pitchFamily="2" charset="0"/>
                          <a:ea typeface="Arial"/>
                        </a:rPr>
                        <a:t>SIEMPRO- </a:t>
                      </a:r>
                      <a:r>
                        <a:rPr lang="en-US" sz="900" b="0" strike="noStrike" spc="-1" dirty="0" err="1">
                          <a:solidFill>
                            <a:schemeClr val="tx1"/>
                          </a:solidFill>
                          <a:latin typeface="Encode Sans" pitchFamily="2" charset="0"/>
                          <a:ea typeface="Arial"/>
                        </a:rPr>
                        <a:t>MTEySS</a:t>
                      </a:r>
                      <a:endParaRPr lang="es-AR" sz="900" b="0" strike="noStrike" spc="-1" dirty="0">
                        <a:solidFill>
                          <a:schemeClr val="tx1"/>
                        </a:solidFill>
                        <a:latin typeface="Encode Sans" pitchFamily="2" charset="0"/>
                      </a:endParaRPr>
                    </a:p>
                  </a:txBody>
                  <a:tcPr marL="90000" marR="90000">
                    <a:lnL w="12240">
                      <a:noFill/>
                    </a:lnL>
                    <a:lnR w="12240">
                      <a:noFill/>
                    </a:lnR>
                    <a:lnT w="6480" cap="flat" cmpd="sng" algn="ctr">
                      <a:solidFill>
                        <a:srgbClr val="F1F0F0"/>
                      </a:solidFill>
                      <a:prstDash val="solid"/>
                      <a:round/>
                      <a:headEnd type="none" w="med" len="med"/>
                      <a:tailEnd type="none" w="med" len="med"/>
                    </a:lnT>
                    <a:lnB w="6480">
                      <a:solidFill>
                        <a:srgbClr val="F1F0F0"/>
                      </a:solidFill>
                    </a:lnB>
                    <a:noFill/>
                  </a:tcPr>
                </a:tc>
                <a:extLst>
                  <a:ext uri="{0D108BD9-81ED-4DB2-BD59-A6C34878D82A}">
                    <a16:rowId xmlns:a16="http://schemas.microsoft.com/office/drawing/2014/main" val="10006"/>
                  </a:ext>
                </a:extLst>
              </a:tr>
              <a:tr h="381985">
                <a:tc>
                  <a:txBody>
                    <a:bodyPr/>
                    <a:lstStyle/>
                    <a:p>
                      <a:pPr>
                        <a:lnSpc>
                          <a:spcPct val="100000"/>
                        </a:lnSpc>
                        <a:tabLst>
                          <a:tab pos="0" algn="l"/>
                        </a:tabLst>
                      </a:pPr>
                      <a:r>
                        <a:rPr lang="en-US" sz="900" b="0" strike="noStrike" spc="-1" dirty="0">
                          <a:solidFill>
                            <a:srgbClr val="0176B2"/>
                          </a:solidFill>
                          <a:latin typeface="Encode Sans" pitchFamily="2" charset="0"/>
                        </a:rPr>
                        <a:t>Programa de Entrenamiento para el Trabajo</a:t>
                      </a:r>
                      <a:endParaRPr lang="es-AR" sz="900" b="0" strike="noStrike" spc="-1" dirty="0">
                        <a:latin typeface="Encode Sans" pitchFamily="2" charset="0"/>
                      </a:endParaRPr>
                    </a:p>
                  </a:txBody>
                  <a:tcPr marL="90000" marR="90000">
                    <a:lnL w="12240">
                      <a:noFill/>
                    </a:lnL>
                    <a:lnR w="12240">
                      <a:noFill/>
                    </a:lnR>
                    <a:lnT w="6480">
                      <a:solidFill>
                        <a:srgbClr val="F1F0F0"/>
                      </a:solidFill>
                    </a:lnT>
                    <a:lnB w="6480">
                      <a:solidFill>
                        <a:srgbClr val="F1F0F0"/>
                      </a:solidFill>
                    </a:lnB>
                    <a:noFill/>
                  </a:tcPr>
                </a:tc>
                <a:tc>
                  <a:txBody>
                    <a:bodyPr/>
                    <a:lstStyle/>
                    <a:p>
                      <a:pPr>
                        <a:lnSpc>
                          <a:spcPct val="100000"/>
                        </a:lnSpc>
                        <a:tabLst>
                          <a:tab pos="0" algn="l"/>
                        </a:tabLst>
                      </a:pPr>
                      <a:r>
                        <a:rPr lang="en-US" sz="900" b="0" strike="noStrike" spc="-1" dirty="0" err="1">
                          <a:solidFill>
                            <a:schemeClr val="tx1"/>
                          </a:solidFill>
                          <a:latin typeface="Encode Sans" pitchFamily="2" charset="0"/>
                          <a:ea typeface="Arial"/>
                        </a:rPr>
                        <a:t>Cantidad</a:t>
                      </a:r>
                      <a:r>
                        <a:rPr lang="en-US" sz="900" b="0" strike="noStrike" spc="-1" dirty="0">
                          <a:solidFill>
                            <a:schemeClr val="tx1"/>
                          </a:solidFill>
                          <a:latin typeface="Encode Sans" pitchFamily="2" charset="0"/>
                          <a:ea typeface="Arial"/>
                        </a:rPr>
                        <a:t> de </a:t>
                      </a:r>
                      <a:r>
                        <a:rPr lang="en-US" sz="900" b="0" strike="noStrike" spc="-1" dirty="0" err="1">
                          <a:solidFill>
                            <a:schemeClr val="tx1"/>
                          </a:solidFill>
                          <a:latin typeface="Encode Sans" pitchFamily="2" charset="0"/>
                          <a:ea typeface="Arial"/>
                        </a:rPr>
                        <a:t>Titulares</a:t>
                      </a:r>
                      <a:endParaRPr lang="es-AR" sz="900" b="0" strike="noStrike" spc="-1" dirty="0">
                        <a:solidFill>
                          <a:schemeClr val="tx1"/>
                        </a:solidFill>
                        <a:latin typeface="Encode Sans" pitchFamily="2" charset="0"/>
                      </a:endParaRPr>
                    </a:p>
                    <a:p>
                      <a:pPr>
                        <a:lnSpc>
                          <a:spcPct val="100000"/>
                        </a:lnSpc>
                        <a:tabLst>
                          <a:tab pos="0" algn="l"/>
                        </a:tabLst>
                      </a:pPr>
                      <a:endParaRPr lang="es-AR" sz="900" b="0" strike="noStrike" spc="-1" dirty="0">
                        <a:solidFill>
                          <a:schemeClr val="tx1"/>
                        </a:solidFill>
                        <a:latin typeface="Encode Sans" pitchFamily="2" charset="0"/>
                      </a:endParaRPr>
                    </a:p>
                  </a:txBody>
                  <a:tcPr marL="90000" marR="90000">
                    <a:lnL w="12240">
                      <a:noFill/>
                    </a:lnL>
                    <a:lnR w="12240">
                      <a:noFill/>
                    </a:lnR>
                    <a:lnT w="6480">
                      <a:solidFill>
                        <a:srgbClr val="F1F0F0"/>
                      </a:solidFill>
                    </a:lnT>
                    <a:lnB w="6480">
                      <a:solidFill>
                        <a:srgbClr val="F1F0F0"/>
                      </a:solidFill>
                    </a:lnB>
                    <a:noFill/>
                  </a:tcPr>
                </a:tc>
                <a:tc>
                  <a:txBody>
                    <a:bodyPr/>
                    <a:lstStyle/>
                    <a:p>
                      <a:pPr algn="ctr">
                        <a:lnSpc>
                          <a:spcPct val="100000"/>
                        </a:lnSpc>
                        <a:tabLst>
                          <a:tab pos="0" algn="l"/>
                        </a:tabLst>
                      </a:pPr>
                      <a:r>
                        <a:rPr lang="en-US" sz="900" b="0" strike="noStrike" spc="-1" dirty="0" smtClean="0">
                          <a:solidFill>
                            <a:srgbClr val="0176B2"/>
                          </a:solidFill>
                          <a:latin typeface="Encode Sans" pitchFamily="2" charset="0"/>
                        </a:rPr>
                        <a:t>12.297</a:t>
                      </a:r>
                      <a:endParaRPr lang="es-AR" sz="900" b="0" strike="noStrike" spc="-1" dirty="0">
                        <a:latin typeface="Encode Sans" pitchFamily="2" charset="0"/>
                      </a:endParaRPr>
                    </a:p>
                  </a:txBody>
                  <a:tcPr marL="90000" marR="90000">
                    <a:lnL w="12240">
                      <a:noFill/>
                    </a:lnL>
                    <a:lnR w="12240">
                      <a:noFill/>
                    </a:lnR>
                    <a:lnT w="6480">
                      <a:solidFill>
                        <a:srgbClr val="F1F0F0"/>
                      </a:solidFill>
                    </a:lnT>
                    <a:lnB w="6480">
                      <a:solidFill>
                        <a:srgbClr val="F1F0F0"/>
                      </a:solidFill>
                    </a:lnB>
                    <a:noFill/>
                  </a:tcPr>
                </a:tc>
                <a:tc>
                  <a:txBody>
                    <a:bodyPr/>
                    <a:lstStyle/>
                    <a:p>
                      <a:pPr algn="ctr">
                        <a:lnSpc>
                          <a:spcPct val="100000"/>
                        </a:lnSpc>
                        <a:tabLst>
                          <a:tab pos="0" algn="l"/>
                        </a:tabLst>
                      </a:pPr>
                      <a:r>
                        <a:rPr lang="en-US" sz="900" b="0" strike="noStrike" spc="-1" dirty="0">
                          <a:solidFill>
                            <a:schemeClr val="tx1"/>
                          </a:solidFill>
                          <a:latin typeface="Encode Sans" pitchFamily="2" charset="0"/>
                          <a:ea typeface="Arial"/>
                        </a:rPr>
                        <a:t>1</a:t>
                      </a:r>
                      <a:r>
                        <a:rPr lang="en-US" sz="900" b="0" strike="noStrike" spc="-1" dirty="0" smtClean="0">
                          <a:solidFill>
                            <a:schemeClr val="tx1"/>
                          </a:solidFill>
                          <a:latin typeface="Encode Sans" pitchFamily="2" charset="0"/>
                          <a:ea typeface="Arial"/>
                        </a:rPr>
                        <a:t>° </a:t>
                      </a:r>
                      <a:r>
                        <a:rPr lang="en-US" sz="900" b="0" strike="noStrike" spc="-1" dirty="0" err="1">
                          <a:solidFill>
                            <a:schemeClr val="tx1"/>
                          </a:solidFill>
                          <a:latin typeface="Encode Sans" pitchFamily="2" charset="0"/>
                          <a:ea typeface="Arial"/>
                        </a:rPr>
                        <a:t>Trimestre</a:t>
                      </a:r>
                      <a:r>
                        <a:rPr lang="en-US" sz="900" b="0" strike="noStrike" spc="-1" dirty="0">
                          <a:solidFill>
                            <a:schemeClr val="tx1"/>
                          </a:solidFill>
                          <a:latin typeface="Encode Sans" pitchFamily="2" charset="0"/>
                          <a:ea typeface="Arial"/>
                        </a:rPr>
                        <a:t>  </a:t>
                      </a:r>
                      <a:r>
                        <a:rPr lang="en-US" sz="900" b="0" strike="noStrike" spc="-1" dirty="0" smtClean="0">
                          <a:solidFill>
                            <a:schemeClr val="tx1"/>
                          </a:solidFill>
                          <a:latin typeface="Encode Sans" pitchFamily="2" charset="0"/>
                          <a:ea typeface="Arial"/>
                        </a:rPr>
                        <a:t>2023</a:t>
                      </a:r>
                      <a:endParaRPr lang="es-AR" sz="900" b="0" strike="noStrike" spc="-1" dirty="0">
                        <a:solidFill>
                          <a:schemeClr val="tx1"/>
                        </a:solidFill>
                        <a:latin typeface="Encode Sans" pitchFamily="2" charset="0"/>
                      </a:endParaRPr>
                    </a:p>
                  </a:txBody>
                  <a:tcPr marL="90000" marR="90000">
                    <a:lnL w="12240">
                      <a:noFill/>
                    </a:lnL>
                    <a:lnR w="12240">
                      <a:noFill/>
                    </a:lnR>
                    <a:lnT w="6480">
                      <a:solidFill>
                        <a:srgbClr val="F1F0F0"/>
                      </a:solidFill>
                    </a:lnT>
                    <a:lnB w="6480">
                      <a:solidFill>
                        <a:srgbClr val="F1F0F0"/>
                      </a:solidFill>
                    </a:lnB>
                    <a:noFill/>
                  </a:tcPr>
                </a:tc>
                <a:tc>
                  <a:txBody>
                    <a:bodyPr/>
                    <a:lstStyle/>
                    <a:p>
                      <a:pPr>
                        <a:lnSpc>
                          <a:spcPct val="100000"/>
                        </a:lnSpc>
                        <a:tabLst>
                          <a:tab pos="0" algn="l"/>
                        </a:tabLst>
                      </a:pPr>
                      <a:r>
                        <a:rPr lang="en-US" sz="900" b="0" strike="noStrike" spc="-1" dirty="0">
                          <a:solidFill>
                            <a:schemeClr val="tx1"/>
                          </a:solidFill>
                          <a:latin typeface="Encode Sans" pitchFamily="2" charset="0"/>
                          <a:ea typeface="Arial"/>
                        </a:rPr>
                        <a:t>SIEMPRO- </a:t>
                      </a:r>
                      <a:r>
                        <a:rPr lang="en-US" sz="900" b="0" strike="noStrike" spc="-1" dirty="0" err="1">
                          <a:solidFill>
                            <a:schemeClr val="tx1"/>
                          </a:solidFill>
                          <a:latin typeface="Encode Sans" pitchFamily="2" charset="0"/>
                          <a:ea typeface="Arial"/>
                        </a:rPr>
                        <a:t>MTEySS</a:t>
                      </a:r>
                      <a:endParaRPr lang="es-AR" sz="900" b="0" strike="noStrike" spc="-1" dirty="0">
                        <a:solidFill>
                          <a:schemeClr val="tx1"/>
                        </a:solidFill>
                        <a:latin typeface="Encode Sans" pitchFamily="2" charset="0"/>
                      </a:endParaRPr>
                    </a:p>
                  </a:txBody>
                  <a:tcPr marL="90000" marR="90000">
                    <a:lnL w="12240">
                      <a:noFill/>
                    </a:lnL>
                    <a:lnR w="12240">
                      <a:noFill/>
                    </a:lnR>
                    <a:lnT w="6480">
                      <a:solidFill>
                        <a:srgbClr val="F1F0F0"/>
                      </a:solidFill>
                    </a:lnT>
                    <a:lnB w="6480">
                      <a:solidFill>
                        <a:srgbClr val="F1F0F0"/>
                      </a:solidFill>
                    </a:lnB>
                    <a:noFill/>
                  </a:tcPr>
                </a:tc>
                <a:extLst>
                  <a:ext uri="{0D108BD9-81ED-4DB2-BD59-A6C34878D82A}">
                    <a16:rowId xmlns:a16="http://schemas.microsoft.com/office/drawing/2014/main" val="10007"/>
                  </a:ext>
                </a:extLst>
              </a:tr>
              <a:tr h="381985">
                <a:tc>
                  <a:txBody>
                    <a:bodyPr/>
                    <a:lstStyle/>
                    <a:p>
                      <a:pPr>
                        <a:lnSpc>
                          <a:spcPct val="100000"/>
                        </a:lnSpc>
                        <a:tabLst>
                          <a:tab pos="0" algn="l"/>
                        </a:tabLst>
                      </a:pPr>
                      <a:r>
                        <a:rPr lang="en-US" sz="900" b="0" strike="noStrike" spc="-1" dirty="0">
                          <a:solidFill>
                            <a:srgbClr val="0176B2"/>
                          </a:solidFill>
                          <a:latin typeface="Encode Sans" pitchFamily="2" charset="0"/>
                        </a:rPr>
                        <a:t>Trabajo Autogestionado</a:t>
                      </a:r>
                      <a:endParaRPr lang="es-AR" sz="900" b="0" strike="noStrike" spc="-1" dirty="0">
                        <a:latin typeface="Encode Sans" pitchFamily="2" charset="0"/>
                      </a:endParaRPr>
                    </a:p>
                  </a:txBody>
                  <a:tcPr marL="90000" marR="90000">
                    <a:lnL w="12240">
                      <a:noFill/>
                    </a:lnL>
                    <a:lnR w="12240">
                      <a:noFill/>
                    </a:lnR>
                    <a:lnT w="6480">
                      <a:solidFill>
                        <a:srgbClr val="F1F0F0"/>
                      </a:solidFill>
                    </a:lnT>
                    <a:lnB w="6480">
                      <a:solidFill>
                        <a:srgbClr val="F1F0F0"/>
                      </a:solidFill>
                    </a:lnB>
                    <a:noFill/>
                  </a:tcPr>
                </a:tc>
                <a:tc>
                  <a:txBody>
                    <a:bodyPr/>
                    <a:lstStyle/>
                    <a:p>
                      <a:pPr>
                        <a:lnSpc>
                          <a:spcPct val="100000"/>
                        </a:lnSpc>
                        <a:tabLst>
                          <a:tab pos="0" algn="l"/>
                        </a:tabLst>
                      </a:pPr>
                      <a:r>
                        <a:rPr lang="en-US" sz="900" b="0" strike="noStrike" spc="-1" dirty="0" err="1">
                          <a:solidFill>
                            <a:schemeClr val="tx1"/>
                          </a:solidFill>
                          <a:latin typeface="Encode Sans" pitchFamily="2" charset="0"/>
                          <a:ea typeface="Arial"/>
                        </a:rPr>
                        <a:t>Cantidad</a:t>
                      </a:r>
                      <a:r>
                        <a:rPr lang="en-US" sz="900" b="0" strike="noStrike" spc="-1" dirty="0">
                          <a:solidFill>
                            <a:schemeClr val="tx1"/>
                          </a:solidFill>
                          <a:latin typeface="Encode Sans" pitchFamily="2" charset="0"/>
                          <a:ea typeface="Arial"/>
                        </a:rPr>
                        <a:t> de </a:t>
                      </a:r>
                      <a:r>
                        <a:rPr lang="en-US" sz="900" b="0" strike="noStrike" spc="-1" dirty="0" err="1">
                          <a:solidFill>
                            <a:schemeClr val="tx1"/>
                          </a:solidFill>
                          <a:latin typeface="Encode Sans" pitchFamily="2" charset="0"/>
                          <a:ea typeface="Arial"/>
                        </a:rPr>
                        <a:t>Titulares</a:t>
                      </a:r>
                      <a:endParaRPr lang="es-AR" sz="900" b="0" strike="noStrike" spc="-1" dirty="0">
                        <a:solidFill>
                          <a:schemeClr val="tx1"/>
                        </a:solidFill>
                        <a:latin typeface="Encode Sans" pitchFamily="2" charset="0"/>
                      </a:endParaRPr>
                    </a:p>
                    <a:p>
                      <a:pPr>
                        <a:lnSpc>
                          <a:spcPct val="100000"/>
                        </a:lnSpc>
                        <a:tabLst>
                          <a:tab pos="0" algn="l"/>
                        </a:tabLst>
                      </a:pPr>
                      <a:endParaRPr lang="es-AR" sz="900" b="0" strike="noStrike" spc="-1" dirty="0">
                        <a:solidFill>
                          <a:schemeClr val="tx1"/>
                        </a:solidFill>
                        <a:latin typeface="Encode Sans" pitchFamily="2" charset="0"/>
                      </a:endParaRPr>
                    </a:p>
                  </a:txBody>
                  <a:tcPr marL="90000" marR="90000">
                    <a:lnL w="12240">
                      <a:noFill/>
                    </a:lnL>
                    <a:lnR w="6480">
                      <a:solidFill>
                        <a:srgbClr val="FFFFFF"/>
                      </a:solidFill>
                    </a:lnR>
                    <a:lnT w="6480">
                      <a:solidFill>
                        <a:srgbClr val="F1F0F0"/>
                      </a:solidFill>
                    </a:lnT>
                    <a:lnB w="6480">
                      <a:solidFill>
                        <a:srgbClr val="F1F0F0"/>
                      </a:solidFill>
                    </a:lnB>
                    <a:noFill/>
                  </a:tcPr>
                </a:tc>
                <a:tc>
                  <a:txBody>
                    <a:bodyPr/>
                    <a:lstStyle/>
                    <a:p>
                      <a:pPr algn="ctr">
                        <a:lnSpc>
                          <a:spcPct val="100000"/>
                        </a:lnSpc>
                        <a:tabLst>
                          <a:tab pos="0" algn="l"/>
                        </a:tabLst>
                      </a:pPr>
                      <a:r>
                        <a:rPr lang="es-ES" sz="900" b="0" strike="noStrike" spc="-1" dirty="0" smtClean="0">
                          <a:solidFill>
                            <a:srgbClr val="0176B2"/>
                          </a:solidFill>
                          <a:latin typeface="Encode Sans" pitchFamily="2" charset="0"/>
                        </a:rPr>
                        <a:t>4.884</a:t>
                      </a:r>
                      <a:endParaRPr lang="es-AR" sz="900" b="0" strike="noStrike" spc="-1" dirty="0">
                        <a:latin typeface="Encode Sans" pitchFamily="2" charset="0"/>
                      </a:endParaRPr>
                    </a:p>
                  </a:txBody>
                  <a:tcPr marL="90000" marR="90000">
                    <a:lnL w="6480">
                      <a:solidFill>
                        <a:srgbClr val="FFFFFF"/>
                      </a:solidFill>
                    </a:lnL>
                    <a:lnR w="12240">
                      <a:noFill/>
                    </a:lnR>
                    <a:lnT w="6480">
                      <a:solidFill>
                        <a:srgbClr val="F1F0F0"/>
                      </a:solidFill>
                    </a:lnT>
                    <a:lnB w="6480">
                      <a:solidFill>
                        <a:srgbClr val="F1F0F0"/>
                      </a:solidFill>
                    </a:lnB>
                    <a:noFill/>
                  </a:tcPr>
                </a:tc>
                <a:tc>
                  <a:txBody>
                    <a:bodyPr/>
                    <a:lstStyle/>
                    <a:p>
                      <a:pPr algn="ctr">
                        <a:lnSpc>
                          <a:spcPct val="100000"/>
                        </a:lnSpc>
                        <a:tabLst>
                          <a:tab pos="0" algn="l"/>
                        </a:tabLst>
                      </a:pPr>
                      <a:r>
                        <a:rPr lang="en-US" sz="900" b="0" strike="noStrike" spc="-1" dirty="0">
                          <a:solidFill>
                            <a:schemeClr val="tx1"/>
                          </a:solidFill>
                          <a:latin typeface="Encode Sans" pitchFamily="2" charset="0"/>
                          <a:ea typeface="Arial"/>
                        </a:rPr>
                        <a:t>1</a:t>
                      </a:r>
                      <a:r>
                        <a:rPr lang="en-US" sz="900" b="0" strike="noStrike" spc="-1" dirty="0" smtClean="0">
                          <a:solidFill>
                            <a:schemeClr val="tx1"/>
                          </a:solidFill>
                          <a:latin typeface="Encode Sans" pitchFamily="2" charset="0"/>
                          <a:ea typeface="Arial"/>
                        </a:rPr>
                        <a:t>° </a:t>
                      </a:r>
                      <a:r>
                        <a:rPr lang="en-US" sz="900" b="0" strike="noStrike" spc="-1" dirty="0" err="1">
                          <a:solidFill>
                            <a:schemeClr val="tx1"/>
                          </a:solidFill>
                          <a:latin typeface="Encode Sans" pitchFamily="2" charset="0"/>
                          <a:ea typeface="Arial"/>
                        </a:rPr>
                        <a:t>Trimestre</a:t>
                      </a:r>
                      <a:r>
                        <a:rPr lang="en-US" sz="900" b="0" strike="noStrike" spc="-1" dirty="0">
                          <a:solidFill>
                            <a:schemeClr val="tx1"/>
                          </a:solidFill>
                          <a:latin typeface="Encode Sans" pitchFamily="2" charset="0"/>
                          <a:ea typeface="Arial"/>
                        </a:rPr>
                        <a:t>  </a:t>
                      </a:r>
                      <a:r>
                        <a:rPr lang="en-US" sz="900" b="0" strike="noStrike" spc="-1" dirty="0" smtClean="0">
                          <a:solidFill>
                            <a:schemeClr val="tx1"/>
                          </a:solidFill>
                          <a:latin typeface="Encode Sans" pitchFamily="2" charset="0"/>
                          <a:ea typeface="Arial"/>
                        </a:rPr>
                        <a:t>2023</a:t>
                      </a:r>
                      <a:endParaRPr lang="es-AR" sz="900" b="0" strike="noStrike" spc="-1" dirty="0">
                        <a:solidFill>
                          <a:schemeClr val="tx1"/>
                        </a:solidFill>
                        <a:latin typeface="Encode Sans" pitchFamily="2" charset="0"/>
                      </a:endParaRPr>
                    </a:p>
                  </a:txBody>
                  <a:tcPr marL="90000" marR="90000">
                    <a:lnL w="12240">
                      <a:noFill/>
                    </a:lnL>
                    <a:lnR w="12240">
                      <a:noFill/>
                    </a:lnR>
                    <a:lnT w="6480">
                      <a:solidFill>
                        <a:srgbClr val="F1F0F0"/>
                      </a:solidFill>
                    </a:lnT>
                    <a:lnB w="6480">
                      <a:solidFill>
                        <a:srgbClr val="F1F0F0"/>
                      </a:solidFill>
                    </a:lnB>
                    <a:noFill/>
                  </a:tcPr>
                </a:tc>
                <a:tc>
                  <a:txBody>
                    <a:bodyPr/>
                    <a:lstStyle/>
                    <a:p>
                      <a:pPr>
                        <a:lnSpc>
                          <a:spcPct val="100000"/>
                        </a:lnSpc>
                        <a:tabLst>
                          <a:tab pos="0" algn="l"/>
                        </a:tabLst>
                      </a:pPr>
                      <a:r>
                        <a:rPr lang="en-US" sz="900" b="0" strike="noStrike" spc="-1" dirty="0">
                          <a:solidFill>
                            <a:schemeClr val="tx1"/>
                          </a:solidFill>
                          <a:latin typeface="Encode Sans" pitchFamily="2" charset="0"/>
                          <a:ea typeface="Arial"/>
                        </a:rPr>
                        <a:t>SIEMPRO- </a:t>
                      </a:r>
                      <a:r>
                        <a:rPr lang="en-US" sz="900" b="0" strike="noStrike" spc="-1" dirty="0" err="1">
                          <a:solidFill>
                            <a:schemeClr val="tx1"/>
                          </a:solidFill>
                          <a:latin typeface="Encode Sans" pitchFamily="2" charset="0"/>
                          <a:ea typeface="Arial"/>
                        </a:rPr>
                        <a:t>MTEySS</a:t>
                      </a:r>
                      <a:endParaRPr lang="es-AR" sz="900" b="0" strike="noStrike" spc="-1" dirty="0">
                        <a:solidFill>
                          <a:schemeClr val="tx1"/>
                        </a:solidFill>
                        <a:latin typeface="Encode Sans" pitchFamily="2" charset="0"/>
                      </a:endParaRPr>
                    </a:p>
                  </a:txBody>
                  <a:tcPr marL="90000" marR="90000">
                    <a:lnL w="12240">
                      <a:noFill/>
                    </a:lnL>
                    <a:lnR w="12240">
                      <a:noFill/>
                    </a:lnR>
                    <a:lnT w="6480">
                      <a:solidFill>
                        <a:srgbClr val="F1F0F0"/>
                      </a:solidFill>
                    </a:lnT>
                    <a:lnB w="6480">
                      <a:solidFill>
                        <a:srgbClr val="F1F0F0"/>
                      </a:solidFill>
                    </a:lnB>
                    <a:noFill/>
                  </a:tcPr>
                </a:tc>
                <a:extLst>
                  <a:ext uri="{0D108BD9-81ED-4DB2-BD59-A6C34878D82A}">
                    <a16:rowId xmlns:a16="http://schemas.microsoft.com/office/drawing/2014/main" val="10008"/>
                  </a:ext>
                </a:extLst>
              </a:tr>
              <a:tr h="381985">
                <a:tc>
                  <a:txBody>
                    <a:bodyPr/>
                    <a:lstStyle/>
                    <a:p>
                      <a:pPr>
                        <a:lnSpc>
                          <a:spcPct val="100000"/>
                        </a:lnSpc>
                        <a:tabLst>
                          <a:tab pos="0" algn="l"/>
                        </a:tabLst>
                      </a:pPr>
                      <a:r>
                        <a:rPr lang="es-ES" sz="900" b="0" strike="noStrike" spc="-1" dirty="0">
                          <a:solidFill>
                            <a:srgbClr val="0176B2"/>
                          </a:solidFill>
                          <a:latin typeface="Encode Sans" pitchFamily="2" charset="0"/>
                        </a:rPr>
                        <a:t>Formación</a:t>
                      </a:r>
                      <a:r>
                        <a:rPr lang="en-US" sz="900" b="0" strike="noStrike" spc="-1" dirty="0">
                          <a:solidFill>
                            <a:srgbClr val="0176B2"/>
                          </a:solidFill>
                          <a:latin typeface="Encode Sans" pitchFamily="2" charset="0"/>
                        </a:rPr>
                        <a:t> </a:t>
                      </a:r>
                      <a:r>
                        <a:rPr lang="en-US" sz="900" b="0" strike="noStrike" spc="-1" dirty="0" err="1">
                          <a:solidFill>
                            <a:srgbClr val="0176B2"/>
                          </a:solidFill>
                          <a:latin typeface="Encode Sans" pitchFamily="2" charset="0"/>
                        </a:rPr>
                        <a:t>Profesional</a:t>
                      </a:r>
                      <a:endParaRPr lang="es-AR" sz="900" b="0" strike="noStrike" spc="-1" dirty="0">
                        <a:latin typeface="Encode Sans" pitchFamily="2" charset="0"/>
                      </a:endParaRPr>
                    </a:p>
                  </a:txBody>
                  <a:tcPr marL="90000" marR="90000">
                    <a:lnL w="12240">
                      <a:noFill/>
                    </a:lnL>
                    <a:lnR w="12240">
                      <a:noFill/>
                    </a:lnR>
                    <a:lnT w="6480">
                      <a:solidFill>
                        <a:srgbClr val="F1F0F0"/>
                      </a:solidFill>
                    </a:lnT>
                    <a:lnB w="6480">
                      <a:solidFill>
                        <a:srgbClr val="F1F0F0"/>
                      </a:solidFill>
                    </a:lnB>
                    <a:noFill/>
                  </a:tcPr>
                </a:tc>
                <a:tc>
                  <a:txBody>
                    <a:bodyPr/>
                    <a:lstStyle/>
                    <a:p>
                      <a:pPr>
                        <a:lnSpc>
                          <a:spcPct val="100000"/>
                        </a:lnSpc>
                        <a:tabLst>
                          <a:tab pos="0" algn="l"/>
                        </a:tabLst>
                      </a:pPr>
                      <a:r>
                        <a:rPr lang="en-US" sz="900" b="0" strike="noStrike" spc="-1" dirty="0" err="1">
                          <a:solidFill>
                            <a:schemeClr val="tx1"/>
                          </a:solidFill>
                          <a:latin typeface="Encode Sans" pitchFamily="2" charset="0"/>
                          <a:ea typeface="Arial"/>
                        </a:rPr>
                        <a:t>Cantidad</a:t>
                      </a:r>
                      <a:r>
                        <a:rPr lang="en-US" sz="900" b="0" strike="noStrike" spc="-1" dirty="0">
                          <a:solidFill>
                            <a:schemeClr val="tx1"/>
                          </a:solidFill>
                          <a:latin typeface="Encode Sans" pitchFamily="2" charset="0"/>
                          <a:ea typeface="Arial"/>
                        </a:rPr>
                        <a:t> de </a:t>
                      </a:r>
                      <a:r>
                        <a:rPr lang="en-US" sz="900" b="0" strike="noStrike" spc="-1" dirty="0" err="1">
                          <a:solidFill>
                            <a:schemeClr val="tx1"/>
                          </a:solidFill>
                          <a:latin typeface="Encode Sans" pitchFamily="2" charset="0"/>
                          <a:ea typeface="Arial"/>
                        </a:rPr>
                        <a:t>Titulares</a:t>
                      </a:r>
                      <a:endParaRPr lang="es-AR" sz="900" b="0" strike="noStrike" spc="-1" dirty="0">
                        <a:solidFill>
                          <a:schemeClr val="tx1"/>
                        </a:solidFill>
                        <a:latin typeface="Encode Sans" pitchFamily="2" charset="0"/>
                      </a:endParaRPr>
                    </a:p>
                    <a:p>
                      <a:pPr>
                        <a:lnSpc>
                          <a:spcPct val="100000"/>
                        </a:lnSpc>
                        <a:tabLst>
                          <a:tab pos="0" algn="l"/>
                        </a:tabLst>
                      </a:pPr>
                      <a:endParaRPr lang="es-AR" sz="900" b="0" strike="noStrike" spc="-1" dirty="0">
                        <a:solidFill>
                          <a:schemeClr val="tx1"/>
                        </a:solidFill>
                        <a:latin typeface="Encode Sans" pitchFamily="2" charset="0"/>
                      </a:endParaRPr>
                    </a:p>
                  </a:txBody>
                  <a:tcPr marL="90000" marR="90000">
                    <a:lnL w="12240">
                      <a:noFill/>
                    </a:lnL>
                    <a:lnR w="12240">
                      <a:noFill/>
                    </a:lnR>
                    <a:lnT w="6480">
                      <a:solidFill>
                        <a:srgbClr val="F1F0F0"/>
                      </a:solidFill>
                    </a:lnT>
                    <a:lnB w="6480">
                      <a:solidFill>
                        <a:srgbClr val="F1F0F0"/>
                      </a:solidFill>
                    </a:lnB>
                    <a:noFill/>
                  </a:tcPr>
                </a:tc>
                <a:tc>
                  <a:txBody>
                    <a:bodyPr/>
                    <a:lstStyle/>
                    <a:p>
                      <a:pPr algn="ctr">
                        <a:lnSpc>
                          <a:spcPct val="100000"/>
                        </a:lnSpc>
                        <a:tabLst>
                          <a:tab pos="0" algn="l"/>
                        </a:tabLst>
                      </a:pPr>
                      <a:r>
                        <a:rPr lang="es-ES" sz="900" b="0" strike="noStrike" spc="-1" dirty="0" smtClean="0">
                          <a:solidFill>
                            <a:srgbClr val="0176B2"/>
                          </a:solidFill>
                          <a:latin typeface="Encode Sans" pitchFamily="2" charset="0"/>
                        </a:rPr>
                        <a:t>568</a:t>
                      </a:r>
                      <a:endParaRPr lang="es-AR" sz="900" b="0" strike="noStrike" spc="-1" dirty="0">
                        <a:latin typeface="Encode Sans" pitchFamily="2" charset="0"/>
                      </a:endParaRPr>
                    </a:p>
                  </a:txBody>
                  <a:tcPr marL="90000" marR="90000">
                    <a:lnL w="12240">
                      <a:noFill/>
                    </a:lnL>
                    <a:lnR w="12240">
                      <a:noFill/>
                    </a:lnR>
                    <a:lnT w="6480">
                      <a:solidFill>
                        <a:srgbClr val="F1F0F0"/>
                      </a:solidFill>
                    </a:lnT>
                    <a:lnB w="6480">
                      <a:solidFill>
                        <a:srgbClr val="F1F0F0"/>
                      </a:solidFill>
                    </a:lnB>
                    <a:noFill/>
                  </a:tcPr>
                </a:tc>
                <a:tc>
                  <a:txBody>
                    <a:bodyPr/>
                    <a:lstStyle/>
                    <a:p>
                      <a:pPr algn="ctr">
                        <a:lnSpc>
                          <a:spcPct val="100000"/>
                        </a:lnSpc>
                        <a:tabLst>
                          <a:tab pos="0" algn="l"/>
                        </a:tabLst>
                      </a:pPr>
                      <a:r>
                        <a:rPr lang="en-US" sz="900" b="0" strike="noStrike" spc="-1" dirty="0">
                          <a:solidFill>
                            <a:schemeClr val="tx1"/>
                          </a:solidFill>
                          <a:latin typeface="Encode Sans" pitchFamily="2" charset="0"/>
                          <a:ea typeface="Arial"/>
                        </a:rPr>
                        <a:t>1</a:t>
                      </a:r>
                      <a:r>
                        <a:rPr lang="en-US" sz="900" b="0" strike="noStrike" spc="-1" dirty="0" smtClean="0">
                          <a:solidFill>
                            <a:schemeClr val="tx1"/>
                          </a:solidFill>
                          <a:latin typeface="Encode Sans" pitchFamily="2" charset="0"/>
                          <a:ea typeface="Arial"/>
                        </a:rPr>
                        <a:t>° </a:t>
                      </a:r>
                      <a:r>
                        <a:rPr lang="en-US" sz="900" b="0" strike="noStrike" spc="-1" dirty="0" err="1">
                          <a:solidFill>
                            <a:schemeClr val="tx1"/>
                          </a:solidFill>
                          <a:latin typeface="Encode Sans" pitchFamily="2" charset="0"/>
                          <a:ea typeface="Arial"/>
                        </a:rPr>
                        <a:t>Trimestre</a:t>
                      </a:r>
                      <a:r>
                        <a:rPr lang="en-US" sz="900" b="0" strike="noStrike" spc="-1" dirty="0">
                          <a:solidFill>
                            <a:schemeClr val="tx1"/>
                          </a:solidFill>
                          <a:latin typeface="Encode Sans" pitchFamily="2" charset="0"/>
                          <a:ea typeface="Arial"/>
                        </a:rPr>
                        <a:t>  </a:t>
                      </a:r>
                      <a:r>
                        <a:rPr lang="en-US" sz="900" b="0" strike="noStrike" spc="-1" dirty="0" smtClean="0">
                          <a:solidFill>
                            <a:schemeClr val="tx1"/>
                          </a:solidFill>
                          <a:latin typeface="Encode Sans" pitchFamily="2" charset="0"/>
                          <a:ea typeface="Arial"/>
                        </a:rPr>
                        <a:t>2023</a:t>
                      </a:r>
                      <a:endParaRPr lang="es-AR" sz="900" b="0" strike="noStrike" spc="-1" dirty="0">
                        <a:solidFill>
                          <a:schemeClr val="tx1"/>
                        </a:solidFill>
                        <a:latin typeface="Encode Sans" pitchFamily="2" charset="0"/>
                      </a:endParaRPr>
                    </a:p>
                  </a:txBody>
                  <a:tcPr marL="90000" marR="90000">
                    <a:lnL w="12240">
                      <a:noFill/>
                    </a:lnL>
                    <a:lnR w="12240">
                      <a:noFill/>
                    </a:lnR>
                    <a:lnT w="6480">
                      <a:solidFill>
                        <a:srgbClr val="F1F0F0"/>
                      </a:solidFill>
                    </a:lnT>
                    <a:lnB w="6480">
                      <a:solidFill>
                        <a:srgbClr val="F1F0F0"/>
                      </a:solidFill>
                    </a:lnB>
                    <a:noFill/>
                  </a:tcPr>
                </a:tc>
                <a:tc>
                  <a:txBody>
                    <a:bodyPr/>
                    <a:lstStyle/>
                    <a:p>
                      <a:pPr>
                        <a:lnSpc>
                          <a:spcPct val="100000"/>
                        </a:lnSpc>
                        <a:tabLst>
                          <a:tab pos="0" algn="l"/>
                        </a:tabLst>
                      </a:pPr>
                      <a:r>
                        <a:rPr lang="en-US" sz="900" b="0" strike="noStrike" spc="-1" dirty="0">
                          <a:solidFill>
                            <a:schemeClr val="tx1"/>
                          </a:solidFill>
                          <a:latin typeface="Encode Sans" pitchFamily="2" charset="0"/>
                          <a:ea typeface="Arial"/>
                        </a:rPr>
                        <a:t>SIEMPRO- </a:t>
                      </a:r>
                      <a:r>
                        <a:rPr lang="en-US" sz="900" b="0" strike="noStrike" spc="-1" dirty="0" err="1">
                          <a:solidFill>
                            <a:schemeClr val="tx1"/>
                          </a:solidFill>
                          <a:latin typeface="Encode Sans" pitchFamily="2" charset="0"/>
                          <a:ea typeface="Arial"/>
                        </a:rPr>
                        <a:t>MTEySS</a:t>
                      </a:r>
                      <a:endParaRPr lang="es-AR" sz="900" b="0" strike="noStrike" spc="-1" dirty="0">
                        <a:solidFill>
                          <a:schemeClr val="tx1"/>
                        </a:solidFill>
                        <a:latin typeface="Encode Sans" pitchFamily="2" charset="0"/>
                      </a:endParaRPr>
                    </a:p>
                  </a:txBody>
                  <a:tcPr marL="90000" marR="90000">
                    <a:lnL w="12240">
                      <a:noFill/>
                    </a:lnL>
                    <a:lnR w="12240">
                      <a:noFill/>
                    </a:lnR>
                    <a:lnT w="6480">
                      <a:solidFill>
                        <a:srgbClr val="F1F0F0"/>
                      </a:solidFill>
                    </a:lnT>
                    <a:lnB w="6480">
                      <a:solidFill>
                        <a:srgbClr val="F1F0F0"/>
                      </a:solidFill>
                    </a:lnB>
                    <a:noFill/>
                  </a:tcPr>
                </a:tc>
                <a:extLst>
                  <a:ext uri="{0D108BD9-81ED-4DB2-BD59-A6C34878D82A}">
                    <a16:rowId xmlns:a16="http://schemas.microsoft.com/office/drawing/2014/main" val="10009"/>
                  </a:ext>
                </a:extLst>
              </a:tr>
              <a:tr h="381985">
                <a:tc>
                  <a:txBody>
                    <a:bodyPr/>
                    <a:lstStyle/>
                    <a:p>
                      <a:pPr>
                        <a:lnSpc>
                          <a:spcPct val="100000"/>
                        </a:lnSpc>
                        <a:tabLst>
                          <a:tab pos="0" algn="l"/>
                        </a:tabLst>
                      </a:pPr>
                      <a:r>
                        <a:rPr lang="en-US" sz="900" b="0" strike="noStrike" spc="-1" dirty="0">
                          <a:solidFill>
                            <a:srgbClr val="0176B2"/>
                          </a:solidFill>
                          <a:latin typeface="Encode Sans" pitchFamily="2" charset="0"/>
                        </a:rPr>
                        <a:t>PROMOVER</a:t>
                      </a:r>
                      <a:endParaRPr lang="es-AR" sz="900" b="0" strike="noStrike" spc="-1" dirty="0">
                        <a:latin typeface="Encode Sans" pitchFamily="2" charset="0"/>
                      </a:endParaRPr>
                    </a:p>
                  </a:txBody>
                  <a:tcPr marL="90000" marR="90000">
                    <a:lnL w="12240">
                      <a:noFill/>
                    </a:lnL>
                    <a:lnR w="12240">
                      <a:noFill/>
                    </a:lnR>
                    <a:lnT w="6480">
                      <a:solidFill>
                        <a:srgbClr val="F1F0F0"/>
                      </a:solidFill>
                    </a:lnT>
                    <a:lnB w="6480">
                      <a:solidFill>
                        <a:srgbClr val="F1F0F0"/>
                      </a:solidFill>
                    </a:lnB>
                    <a:noFill/>
                  </a:tcPr>
                </a:tc>
                <a:tc>
                  <a:txBody>
                    <a:bodyPr/>
                    <a:lstStyle/>
                    <a:p>
                      <a:pPr>
                        <a:lnSpc>
                          <a:spcPct val="100000"/>
                        </a:lnSpc>
                        <a:tabLst>
                          <a:tab pos="0" algn="l"/>
                        </a:tabLst>
                      </a:pPr>
                      <a:r>
                        <a:rPr lang="en-US" sz="900" b="0" strike="noStrike" spc="-1" dirty="0" err="1">
                          <a:solidFill>
                            <a:schemeClr val="tx1"/>
                          </a:solidFill>
                          <a:latin typeface="Encode Sans" pitchFamily="2" charset="0"/>
                          <a:ea typeface="Arial"/>
                        </a:rPr>
                        <a:t>Cantidad</a:t>
                      </a:r>
                      <a:r>
                        <a:rPr lang="en-US" sz="900" b="0" strike="noStrike" spc="-1" dirty="0">
                          <a:solidFill>
                            <a:schemeClr val="tx1"/>
                          </a:solidFill>
                          <a:latin typeface="Encode Sans" pitchFamily="2" charset="0"/>
                          <a:ea typeface="Arial"/>
                        </a:rPr>
                        <a:t> de </a:t>
                      </a:r>
                      <a:r>
                        <a:rPr lang="en-US" sz="900" b="0" strike="noStrike" spc="-1" dirty="0" err="1">
                          <a:solidFill>
                            <a:schemeClr val="tx1"/>
                          </a:solidFill>
                          <a:latin typeface="Encode Sans" pitchFamily="2" charset="0"/>
                          <a:ea typeface="Arial"/>
                        </a:rPr>
                        <a:t>Titulares</a:t>
                      </a:r>
                      <a:endParaRPr lang="es-AR" sz="900" b="0" strike="noStrike" spc="-1" dirty="0">
                        <a:solidFill>
                          <a:schemeClr val="tx1"/>
                        </a:solidFill>
                        <a:latin typeface="Encode Sans" pitchFamily="2" charset="0"/>
                      </a:endParaRPr>
                    </a:p>
                    <a:p>
                      <a:pPr>
                        <a:lnSpc>
                          <a:spcPct val="100000"/>
                        </a:lnSpc>
                        <a:tabLst>
                          <a:tab pos="0" algn="l"/>
                        </a:tabLst>
                      </a:pPr>
                      <a:endParaRPr lang="es-AR" sz="900" b="0" strike="noStrike" spc="-1" dirty="0">
                        <a:solidFill>
                          <a:schemeClr val="tx1"/>
                        </a:solidFill>
                        <a:latin typeface="Encode Sans" pitchFamily="2" charset="0"/>
                      </a:endParaRPr>
                    </a:p>
                  </a:txBody>
                  <a:tcPr marL="90000" marR="90000">
                    <a:lnL w="12240">
                      <a:noFill/>
                    </a:lnL>
                    <a:lnR w="12240">
                      <a:noFill/>
                    </a:lnR>
                    <a:lnT w="6480">
                      <a:solidFill>
                        <a:srgbClr val="F1F0F0"/>
                      </a:solidFill>
                    </a:lnT>
                    <a:lnB w="6480">
                      <a:solidFill>
                        <a:srgbClr val="F1F0F0"/>
                      </a:solidFill>
                    </a:lnB>
                    <a:noFill/>
                  </a:tcPr>
                </a:tc>
                <a:tc>
                  <a:txBody>
                    <a:bodyPr/>
                    <a:lstStyle/>
                    <a:p>
                      <a:pPr algn="ctr">
                        <a:lnSpc>
                          <a:spcPct val="100000"/>
                        </a:lnSpc>
                        <a:tabLst>
                          <a:tab pos="0" algn="l"/>
                        </a:tabLst>
                      </a:pPr>
                      <a:r>
                        <a:rPr lang="es-ES" sz="900" b="0" strike="noStrike" spc="-1" dirty="0" smtClean="0">
                          <a:solidFill>
                            <a:srgbClr val="0176B2"/>
                          </a:solidFill>
                          <a:latin typeface="Encode Sans" pitchFamily="2" charset="0"/>
                        </a:rPr>
                        <a:t>935</a:t>
                      </a:r>
                      <a:endParaRPr lang="es-AR" sz="900" b="0" strike="noStrike" spc="-1" dirty="0">
                        <a:latin typeface="Encode Sans" pitchFamily="2" charset="0"/>
                      </a:endParaRPr>
                    </a:p>
                  </a:txBody>
                  <a:tcPr marL="90000" marR="90000">
                    <a:lnL w="12240">
                      <a:noFill/>
                    </a:lnL>
                    <a:lnR w="12240">
                      <a:noFill/>
                    </a:lnR>
                    <a:lnT w="6480">
                      <a:solidFill>
                        <a:srgbClr val="F1F0F0"/>
                      </a:solidFill>
                    </a:lnT>
                    <a:lnB w="6480">
                      <a:solidFill>
                        <a:srgbClr val="F1F0F0"/>
                      </a:solidFill>
                    </a:lnB>
                    <a:noFill/>
                  </a:tcPr>
                </a:tc>
                <a:tc>
                  <a:txBody>
                    <a:bodyPr/>
                    <a:lstStyle/>
                    <a:p>
                      <a:pPr algn="ctr">
                        <a:lnSpc>
                          <a:spcPct val="100000"/>
                        </a:lnSpc>
                        <a:tabLst>
                          <a:tab pos="0" algn="l"/>
                        </a:tabLst>
                      </a:pPr>
                      <a:r>
                        <a:rPr lang="en-US" sz="900" b="0" strike="noStrike" spc="-1" dirty="0">
                          <a:solidFill>
                            <a:schemeClr val="tx1"/>
                          </a:solidFill>
                          <a:latin typeface="Encode Sans" pitchFamily="2" charset="0"/>
                          <a:ea typeface="Arial"/>
                        </a:rPr>
                        <a:t>1</a:t>
                      </a:r>
                      <a:r>
                        <a:rPr lang="en-US" sz="900" b="0" strike="noStrike" spc="-1" dirty="0" smtClean="0">
                          <a:solidFill>
                            <a:schemeClr val="tx1"/>
                          </a:solidFill>
                          <a:latin typeface="Encode Sans" pitchFamily="2" charset="0"/>
                          <a:ea typeface="Arial"/>
                        </a:rPr>
                        <a:t>° </a:t>
                      </a:r>
                      <a:r>
                        <a:rPr lang="en-US" sz="900" b="0" strike="noStrike" spc="-1" dirty="0" err="1">
                          <a:solidFill>
                            <a:schemeClr val="tx1"/>
                          </a:solidFill>
                          <a:latin typeface="Encode Sans" pitchFamily="2" charset="0"/>
                          <a:ea typeface="Arial"/>
                        </a:rPr>
                        <a:t>Trimestre</a:t>
                      </a:r>
                      <a:r>
                        <a:rPr lang="en-US" sz="900" b="0" strike="noStrike" spc="-1" dirty="0">
                          <a:solidFill>
                            <a:schemeClr val="tx1"/>
                          </a:solidFill>
                          <a:latin typeface="Encode Sans" pitchFamily="2" charset="0"/>
                          <a:ea typeface="Arial"/>
                        </a:rPr>
                        <a:t>  </a:t>
                      </a:r>
                      <a:r>
                        <a:rPr lang="en-US" sz="900" b="0" strike="noStrike" spc="-1" dirty="0" smtClean="0">
                          <a:solidFill>
                            <a:schemeClr val="tx1"/>
                          </a:solidFill>
                          <a:latin typeface="Encode Sans" pitchFamily="2" charset="0"/>
                          <a:ea typeface="Arial"/>
                        </a:rPr>
                        <a:t>2023</a:t>
                      </a:r>
                      <a:endParaRPr lang="es-AR" sz="900" b="0" strike="noStrike" spc="-1" dirty="0">
                        <a:solidFill>
                          <a:schemeClr val="tx1"/>
                        </a:solidFill>
                        <a:latin typeface="Encode Sans" pitchFamily="2" charset="0"/>
                      </a:endParaRPr>
                    </a:p>
                  </a:txBody>
                  <a:tcPr marL="90000" marR="90000">
                    <a:lnL w="12240">
                      <a:noFill/>
                    </a:lnL>
                    <a:lnR w="12240">
                      <a:noFill/>
                    </a:lnR>
                    <a:lnT w="6480">
                      <a:solidFill>
                        <a:srgbClr val="F1F0F0"/>
                      </a:solidFill>
                    </a:lnT>
                    <a:lnB w="6480">
                      <a:solidFill>
                        <a:srgbClr val="F1F0F0"/>
                      </a:solidFill>
                    </a:lnB>
                    <a:noFill/>
                  </a:tcPr>
                </a:tc>
                <a:tc>
                  <a:txBody>
                    <a:bodyPr/>
                    <a:lstStyle/>
                    <a:p>
                      <a:pPr>
                        <a:lnSpc>
                          <a:spcPct val="100000"/>
                        </a:lnSpc>
                        <a:tabLst>
                          <a:tab pos="0" algn="l"/>
                        </a:tabLst>
                      </a:pPr>
                      <a:r>
                        <a:rPr lang="en-US" sz="900" b="0" strike="noStrike" spc="-1" dirty="0">
                          <a:solidFill>
                            <a:schemeClr val="tx1"/>
                          </a:solidFill>
                          <a:latin typeface="Encode Sans" pitchFamily="2" charset="0"/>
                          <a:ea typeface="Arial"/>
                        </a:rPr>
                        <a:t>SIEMPRO- </a:t>
                      </a:r>
                      <a:r>
                        <a:rPr lang="en-US" sz="900" b="0" strike="noStrike" spc="-1" dirty="0" err="1">
                          <a:solidFill>
                            <a:schemeClr val="tx1"/>
                          </a:solidFill>
                          <a:latin typeface="Encode Sans" pitchFamily="2" charset="0"/>
                          <a:ea typeface="Arial"/>
                        </a:rPr>
                        <a:t>MTEySS</a:t>
                      </a:r>
                      <a:endParaRPr lang="es-AR" sz="900" b="0" strike="noStrike" spc="-1" dirty="0">
                        <a:solidFill>
                          <a:schemeClr val="tx1"/>
                        </a:solidFill>
                        <a:latin typeface="Encode Sans" pitchFamily="2" charset="0"/>
                      </a:endParaRPr>
                    </a:p>
                  </a:txBody>
                  <a:tcPr marL="90000" marR="90000">
                    <a:lnL w="12240">
                      <a:noFill/>
                    </a:lnL>
                    <a:lnR w="12240">
                      <a:noFill/>
                    </a:lnR>
                    <a:lnT w="6480">
                      <a:solidFill>
                        <a:srgbClr val="F1F0F0"/>
                      </a:solidFill>
                    </a:lnT>
                    <a:lnB w="6480">
                      <a:solidFill>
                        <a:srgbClr val="F1F0F0"/>
                      </a:solidFill>
                    </a:lnB>
                    <a:noFill/>
                  </a:tcPr>
                </a:tc>
                <a:extLst>
                  <a:ext uri="{0D108BD9-81ED-4DB2-BD59-A6C34878D82A}">
                    <a16:rowId xmlns:a16="http://schemas.microsoft.com/office/drawing/2014/main" val="10010"/>
                  </a:ext>
                </a:extLst>
              </a:tr>
              <a:tr h="0">
                <a:tc>
                  <a:txBody>
                    <a:bodyPr/>
                    <a:lstStyle/>
                    <a:p>
                      <a:pPr marL="0" algn="l" defTabSz="914400" rtl="0" eaLnBrk="1" latinLnBrk="0" hangingPunct="1">
                        <a:lnSpc>
                          <a:spcPct val="100000"/>
                        </a:lnSpc>
                        <a:tabLst>
                          <a:tab pos="0" algn="l"/>
                        </a:tabLst>
                      </a:pPr>
                      <a:r>
                        <a:rPr lang="es-ES" sz="900" b="0" u="none" strike="noStrike" kern="1200" spc="-1" dirty="0">
                          <a:solidFill>
                            <a:srgbClr val="0176B2"/>
                          </a:solidFill>
                          <a:latin typeface="Encode Sans" pitchFamily="2" charset="0"/>
                          <a:ea typeface="+mn-ea"/>
                          <a:cs typeface="+mn-cs"/>
                        </a:rPr>
                        <a:t>Seguro de Capacitación y Empleo</a:t>
                      </a:r>
                      <a:endParaRPr lang="es-AR" sz="900" b="0" u="none" strike="noStrike" kern="1200" spc="-1" dirty="0">
                        <a:solidFill>
                          <a:srgbClr val="0176B2"/>
                        </a:solidFill>
                        <a:latin typeface="Encode Sans" pitchFamily="2" charset="0"/>
                        <a:ea typeface="+mn-ea"/>
                        <a:cs typeface="+mn-cs"/>
                      </a:endParaRPr>
                    </a:p>
                  </a:txBody>
                  <a:tcPr marL="90000" marR="90000">
                    <a:lnL w="12240">
                      <a:noFill/>
                    </a:lnL>
                    <a:lnR w="12240">
                      <a:noFill/>
                    </a:lnR>
                    <a:lnT w="6480">
                      <a:solidFill>
                        <a:srgbClr val="F1F0F0"/>
                      </a:solidFill>
                    </a:lnT>
                    <a:lnB w="6480" cap="flat" cmpd="sng" algn="ctr">
                      <a:solidFill>
                        <a:srgbClr val="F1F0F0"/>
                      </a:solidFill>
                      <a:prstDash val="solid"/>
                      <a:round/>
                      <a:headEnd type="none" w="med" len="med"/>
                      <a:tailEnd type="none" w="med" len="med"/>
                    </a:lnB>
                    <a:noFill/>
                  </a:tcPr>
                </a:tc>
                <a:tc>
                  <a:txBody>
                    <a:bodyPr/>
                    <a:lstStyle/>
                    <a:p>
                      <a:pPr marL="0" algn="l" defTabSz="914400" rtl="0" eaLnBrk="1" latinLnBrk="0" hangingPunct="1">
                        <a:lnSpc>
                          <a:spcPct val="100000"/>
                        </a:lnSpc>
                        <a:tabLst>
                          <a:tab pos="0" algn="l"/>
                        </a:tabLst>
                      </a:pPr>
                      <a:r>
                        <a:rPr lang="es-ES" sz="900" b="0" strike="noStrike" kern="1200" spc="-1" dirty="0">
                          <a:solidFill>
                            <a:schemeClr val="tx1"/>
                          </a:solidFill>
                          <a:latin typeface="Encode Sans" pitchFamily="2" charset="0"/>
                          <a:cs typeface="+mn-cs"/>
                        </a:rPr>
                        <a:t>Cantidad de Titulares </a:t>
                      </a:r>
                      <a:endParaRPr lang="es-AR" sz="900" b="0" strike="noStrike" kern="1200" spc="-1" dirty="0">
                        <a:solidFill>
                          <a:schemeClr val="tx1"/>
                        </a:solidFill>
                        <a:latin typeface="Encode Sans" pitchFamily="2" charset="0"/>
                        <a:cs typeface="+mn-cs"/>
                      </a:endParaRPr>
                    </a:p>
                  </a:txBody>
                  <a:tcPr marL="90000" marR="90000">
                    <a:lnL w="12240">
                      <a:noFill/>
                    </a:lnL>
                    <a:lnR w="12240">
                      <a:noFill/>
                    </a:lnR>
                    <a:lnT w="6480">
                      <a:solidFill>
                        <a:srgbClr val="F1F0F0"/>
                      </a:solidFill>
                    </a:lnT>
                    <a:lnB w="6480" cap="flat" cmpd="sng" algn="ctr">
                      <a:solidFill>
                        <a:srgbClr val="F1F0F0"/>
                      </a:solidFill>
                      <a:prstDash val="solid"/>
                      <a:round/>
                      <a:headEnd type="none" w="med" len="med"/>
                      <a:tailEnd type="none" w="med" len="med"/>
                    </a:lnB>
                    <a:noFill/>
                  </a:tcPr>
                </a:tc>
                <a:tc>
                  <a:txBody>
                    <a:bodyPr/>
                    <a:lstStyle/>
                    <a:p>
                      <a:pPr marL="0" algn="ctr" defTabSz="914400" rtl="0" eaLnBrk="1" latinLnBrk="0" hangingPunct="1">
                        <a:lnSpc>
                          <a:spcPct val="100000"/>
                        </a:lnSpc>
                        <a:tabLst>
                          <a:tab pos="0" algn="l"/>
                        </a:tabLst>
                      </a:pPr>
                      <a:r>
                        <a:rPr lang="es-ES" sz="900" b="0" strike="noStrike" kern="1200" spc="-1" dirty="0" smtClean="0">
                          <a:solidFill>
                            <a:srgbClr val="0176B2"/>
                          </a:solidFill>
                          <a:latin typeface="Encode Sans" pitchFamily="2" charset="0"/>
                          <a:ea typeface="+mn-ea"/>
                          <a:cs typeface="+mn-cs"/>
                        </a:rPr>
                        <a:t>2.302</a:t>
                      </a:r>
                      <a:endParaRPr lang="es-AR" sz="900" b="0" strike="noStrike" kern="1200" spc="-1" dirty="0">
                        <a:solidFill>
                          <a:srgbClr val="0176B2"/>
                        </a:solidFill>
                        <a:latin typeface="Encode Sans" pitchFamily="2" charset="0"/>
                        <a:ea typeface="+mn-ea"/>
                        <a:cs typeface="+mn-cs"/>
                      </a:endParaRPr>
                    </a:p>
                  </a:txBody>
                  <a:tcPr marL="90000" marR="90000">
                    <a:lnL w="12240">
                      <a:noFill/>
                    </a:lnL>
                    <a:lnR w="12240">
                      <a:noFill/>
                    </a:lnR>
                    <a:lnT w="6480">
                      <a:solidFill>
                        <a:srgbClr val="F1F0F0"/>
                      </a:solidFill>
                    </a:lnT>
                    <a:lnB w="6480" cap="flat" cmpd="sng" algn="ctr">
                      <a:solidFill>
                        <a:srgbClr val="F1F0F0"/>
                      </a:solidFill>
                      <a:prstDash val="solid"/>
                      <a:round/>
                      <a:headEnd type="none" w="med" len="med"/>
                      <a:tailEnd type="none" w="med" len="med"/>
                    </a:lnB>
                    <a:noFill/>
                  </a:tcPr>
                </a:tc>
                <a:tc>
                  <a:txBody>
                    <a:bodyPr/>
                    <a:lstStyle/>
                    <a:p>
                      <a:pPr marL="0" algn="ctr" defTabSz="914400" rtl="0" eaLnBrk="1" latinLnBrk="0" hangingPunct="1">
                        <a:lnSpc>
                          <a:spcPct val="100000"/>
                        </a:lnSpc>
                        <a:tabLst>
                          <a:tab pos="0" algn="l"/>
                        </a:tabLst>
                      </a:pPr>
                      <a:r>
                        <a:rPr lang="es-ES" sz="900" b="0" strike="noStrike" kern="1200" spc="-1" dirty="0">
                          <a:solidFill>
                            <a:schemeClr val="tx1"/>
                          </a:solidFill>
                          <a:latin typeface="Encode Sans" pitchFamily="2" charset="0"/>
                          <a:cs typeface="+mn-cs"/>
                        </a:rPr>
                        <a:t>1</a:t>
                      </a:r>
                      <a:r>
                        <a:rPr lang="es-ES" sz="900" b="0" strike="noStrike" kern="1200" spc="-1" dirty="0" smtClean="0">
                          <a:solidFill>
                            <a:schemeClr val="tx1"/>
                          </a:solidFill>
                          <a:latin typeface="Encode Sans" pitchFamily="2" charset="0"/>
                          <a:cs typeface="+mn-cs"/>
                        </a:rPr>
                        <a:t>° </a:t>
                      </a:r>
                      <a:r>
                        <a:rPr lang="es-ES" sz="900" b="0" strike="noStrike" kern="1200" spc="-1" dirty="0">
                          <a:solidFill>
                            <a:schemeClr val="tx1"/>
                          </a:solidFill>
                          <a:latin typeface="Encode Sans" pitchFamily="2" charset="0"/>
                          <a:cs typeface="+mn-cs"/>
                        </a:rPr>
                        <a:t>Trimestre </a:t>
                      </a:r>
                      <a:r>
                        <a:rPr lang="es-ES" sz="900" b="0" strike="noStrike" kern="1200" spc="-1" dirty="0" smtClean="0">
                          <a:solidFill>
                            <a:schemeClr val="tx1"/>
                          </a:solidFill>
                          <a:latin typeface="Encode Sans" pitchFamily="2" charset="0"/>
                          <a:cs typeface="+mn-cs"/>
                        </a:rPr>
                        <a:t>2023</a:t>
                      </a:r>
                      <a:endParaRPr lang="es-AR" sz="900" b="0" strike="noStrike" kern="1200" spc="-1" dirty="0">
                        <a:solidFill>
                          <a:schemeClr val="tx1"/>
                        </a:solidFill>
                        <a:latin typeface="Encode Sans" pitchFamily="2" charset="0"/>
                        <a:cs typeface="+mn-cs"/>
                      </a:endParaRPr>
                    </a:p>
                  </a:txBody>
                  <a:tcPr marL="90000" marR="90000">
                    <a:lnL w="12240">
                      <a:noFill/>
                    </a:lnL>
                    <a:lnR w="12240">
                      <a:noFill/>
                    </a:lnR>
                    <a:lnT w="6480">
                      <a:solidFill>
                        <a:srgbClr val="F1F0F0"/>
                      </a:solidFill>
                    </a:lnT>
                    <a:lnB w="6480" cap="flat" cmpd="sng" algn="ctr">
                      <a:solidFill>
                        <a:srgbClr val="F1F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tab pos="0" algn="l"/>
                        </a:tabLst>
                        <a:defRPr/>
                      </a:pPr>
                      <a:r>
                        <a:rPr lang="en-US" sz="900" b="0" strike="noStrike" spc="-1" dirty="0">
                          <a:solidFill>
                            <a:schemeClr val="tx1"/>
                          </a:solidFill>
                          <a:latin typeface="Encode Sans" pitchFamily="2" charset="0"/>
                          <a:ea typeface="Arial"/>
                        </a:rPr>
                        <a:t>SIEMPRO- </a:t>
                      </a:r>
                      <a:r>
                        <a:rPr lang="en-US" sz="900" b="0" strike="noStrike" spc="-1" dirty="0" err="1">
                          <a:solidFill>
                            <a:schemeClr val="tx1"/>
                          </a:solidFill>
                          <a:latin typeface="Encode Sans" pitchFamily="2" charset="0"/>
                          <a:ea typeface="Arial"/>
                        </a:rPr>
                        <a:t>MTEySS</a:t>
                      </a:r>
                      <a:endParaRPr lang="es-AR" sz="900" b="0" strike="noStrike" spc="-1" dirty="0">
                        <a:solidFill>
                          <a:schemeClr val="tx1"/>
                        </a:solidFill>
                        <a:latin typeface="Encode Sans" pitchFamily="2" charset="0"/>
                      </a:endParaRPr>
                    </a:p>
                    <a:p>
                      <a:pPr>
                        <a:lnSpc>
                          <a:spcPct val="100000"/>
                        </a:lnSpc>
                        <a:tabLst>
                          <a:tab pos="0" algn="l"/>
                        </a:tabLst>
                      </a:pPr>
                      <a:endParaRPr lang="es-AR" sz="900" b="0" strike="noStrike" spc="-1" dirty="0">
                        <a:solidFill>
                          <a:schemeClr val="tx1"/>
                        </a:solidFill>
                        <a:latin typeface="Encode Sans" pitchFamily="2" charset="0"/>
                      </a:endParaRPr>
                    </a:p>
                  </a:txBody>
                  <a:tcPr marL="90000" marR="90000">
                    <a:lnL w="12240">
                      <a:noFill/>
                    </a:lnL>
                    <a:lnR w="12240">
                      <a:noFill/>
                    </a:lnR>
                    <a:lnT w="6480">
                      <a:solidFill>
                        <a:srgbClr val="F1F0F0"/>
                      </a:solidFill>
                    </a:lnT>
                    <a:lnB w="6480" cap="flat" cmpd="sng" algn="ctr">
                      <a:solidFill>
                        <a:srgbClr val="F1F0F0"/>
                      </a:solidFill>
                      <a:prstDash val="solid"/>
                      <a:round/>
                      <a:headEnd type="none" w="med" len="med"/>
                      <a:tailEnd type="none" w="med" len="med"/>
                    </a:lnB>
                    <a:noFill/>
                  </a:tcPr>
                </a:tc>
                <a:extLst>
                  <a:ext uri="{0D108BD9-81ED-4DB2-BD59-A6C34878D82A}">
                    <a16:rowId xmlns:a16="http://schemas.microsoft.com/office/drawing/2014/main" val="342927769"/>
                  </a:ext>
                </a:extLst>
              </a:tr>
              <a:tr h="381985">
                <a:tc>
                  <a:txBody>
                    <a:bodyPr/>
                    <a:lstStyle/>
                    <a:p>
                      <a:pPr marL="0" algn="l" defTabSz="914400" rtl="0" eaLnBrk="1" latinLnBrk="0" hangingPunct="1">
                        <a:lnSpc>
                          <a:spcPct val="100000"/>
                        </a:lnSpc>
                        <a:tabLst>
                          <a:tab pos="0" algn="l"/>
                        </a:tabLst>
                      </a:pPr>
                      <a:r>
                        <a:rPr lang="es-ES" sz="900" b="0" strike="noStrike" kern="1200" spc="-1" dirty="0">
                          <a:solidFill>
                            <a:srgbClr val="0176B2"/>
                          </a:solidFill>
                          <a:latin typeface="Encode Sans" pitchFamily="2" charset="0"/>
                          <a:ea typeface="+mn-ea"/>
                          <a:cs typeface="+mn-cs"/>
                        </a:rPr>
                        <a:t>Fomentar Empleo</a:t>
                      </a:r>
                      <a:endParaRPr lang="es-AR" sz="900" b="0" strike="noStrike" kern="1200" spc="-1" dirty="0">
                        <a:solidFill>
                          <a:srgbClr val="0176B2"/>
                        </a:solidFill>
                        <a:latin typeface="Encode Sans" pitchFamily="2" charset="0"/>
                        <a:ea typeface="+mn-ea"/>
                        <a:cs typeface="+mn-cs"/>
                      </a:endParaRPr>
                    </a:p>
                  </a:txBody>
                  <a:tcPr marL="90000" marR="90000">
                    <a:lnL w="12240">
                      <a:noFill/>
                    </a:lnL>
                    <a:lnR w="12240">
                      <a:noFill/>
                    </a:lnR>
                    <a:lnT w="6480">
                      <a:solidFill>
                        <a:srgbClr val="F1F0F0"/>
                      </a:solidFill>
                    </a:lnT>
                    <a:lnB w="6480" cap="flat" cmpd="sng" algn="ctr">
                      <a:solidFill>
                        <a:srgbClr val="F1F0F0"/>
                      </a:solidFill>
                      <a:prstDash val="solid"/>
                      <a:round/>
                      <a:headEnd type="none" w="med" len="med"/>
                      <a:tailEnd type="none" w="med" len="med"/>
                    </a:lnB>
                    <a:noFill/>
                  </a:tcPr>
                </a:tc>
                <a:tc>
                  <a:txBody>
                    <a:bodyPr/>
                    <a:lstStyle/>
                    <a:p>
                      <a:pPr marL="0" algn="l" defTabSz="914400" rtl="0" eaLnBrk="1" latinLnBrk="0" hangingPunct="1">
                        <a:lnSpc>
                          <a:spcPct val="100000"/>
                        </a:lnSpc>
                        <a:tabLst>
                          <a:tab pos="0" algn="l"/>
                        </a:tabLst>
                      </a:pPr>
                      <a:r>
                        <a:rPr lang="es-ES" sz="900" b="0" strike="noStrike" kern="1200" spc="-1" dirty="0">
                          <a:solidFill>
                            <a:schemeClr val="tx1"/>
                          </a:solidFill>
                          <a:latin typeface="Encode Sans" pitchFamily="2" charset="0"/>
                          <a:ea typeface="+mn-ea"/>
                          <a:cs typeface="+mn-cs"/>
                        </a:rPr>
                        <a:t>Cantidad de Titulares</a:t>
                      </a:r>
                      <a:endParaRPr lang="es-AR" sz="900" b="0" strike="noStrike" kern="1200" spc="-1" dirty="0">
                        <a:solidFill>
                          <a:schemeClr val="tx1"/>
                        </a:solidFill>
                        <a:latin typeface="Encode Sans" pitchFamily="2" charset="0"/>
                        <a:ea typeface="+mn-ea"/>
                        <a:cs typeface="+mn-cs"/>
                      </a:endParaRPr>
                    </a:p>
                  </a:txBody>
                  <a:tcPr marL="90000" marR="90000">
                    <a:lnL w="12240">
                      <a:noFill/>
                    </a:lnL>
                    <a:lnR w="12240">
                      <a:noFill/>
                    </a:lnR>
                    <a:lnT w="6480">
                      <a:solidFill>
                        <a:srgbClr val="F1F0F0"/>
                      </a:solidFill>
                    </a:lnT>
                    <a:lnB w="6480" cap="flat" cmpd="sng" algn="ctr">
                      <a:solidFill>
                        <a:srgbClr val="F1F0F0"/>
                      </a:solidFill>
                      <a:prstDash val="solid"/>
                      <a:round/>
                      <a:headEnd type="none" w="med" len="med"/>
                      <a:tailEnd type="none" w="med" len="med"/>
                    </a:lnB>
                    <a:noFill/>
                  </a:tcPr>
                </a:tc>
                <a:tc>
                  <a:txBody>
                    <a:bodyPr/>
                    <a:lstStyle/>
                    <a:p>
                      <a:pPr marL="0" algn="ctr" defTabSz="914400" rtl="0" eaLnBrk="1" latinLnBrk="0" hangingPunct="1">
                        <a:lnSpc>
                          <a:spcPct val="100000"/>
                        </a:lnSpc>
                        <a:tabLst>
                          <a:tab pos="0" algn="l"/>
                        </a:tabLst>
                      </a:pPr>
                      <a:r>
                        <a:rPr lang="es-ES" sz="900" b="0" strike="noStrike" kern="1200" spc="-1" dirty="0" smtClean="0">
                          <a:solidFill>
                            <a:srgbClr val="0176B2"/>
                          </a:solidFill>
                          <a:latin typeface="Encode Sans" pitchFamily="2" charset="0"/>
                          <a:ea typeface="+mn-ea"/>
                          <a:cs typeface="+mn-cs"/>
                        </a:rPr>
                        <a:t>30.896</a:t>
                      </a:r>
                      <a:endParaRPr lang="es-AR" sz="900" b="0" strike="noStrike" kern="1200" spc="-1" dirty="0">
                        <a:solidFill>
                          <a:srgbClr val="0176B2"/>
                        </a:solidFill>
                        <a:latin typeface="Encode Sans" pitchFamily="2" charset="0"/>
                        <a:ea typeface="+mn-ea"/>
                        <a:cs typeface="+mn-cs"/>
                      </a:endParaRPr>
                    </a:p>
                  </a:txBody>
                  <a:tcPr marL="90000" marR="90000">
                    <a:lnL w="12240">
                      <a:noFill/>
                    </a:lnL>
                    <a:lnR w="12240">
                      <a:noFill/>
                    </a:lnR>
                    <a:lnT w="6480">
                      <a:solidFill>
                        <a:srgbClr val="F1F0F0"/>
                      </a:solidFill>
                    </a:lnT>
                    <a:lnB w="6480" cap="flat" cmpd="sng" algn="ctr">
                      <a:solidFill>
                        <a:srgbClr val="F1F0F0"/>
                      </a:solidFill>
                      <a:prstDash val="solid"/>
                      <a:round/>
                      <a:headEnd type="none" w="med" len="med"/>
                      <a:tailEnd type="none" w="med" len="med"/>
                    </a:lnB>
                    <a:noFill/>
                  </a:tcPr>
                </a:tc>
                <a:tc>
                  <a:txBody>
                    <a:bodyPr/>
                    <a:lstStyle/>
                    <a:p>
                      <a:pPr marL="0" algn="ctr" defTabSz="914400" rtl="0" eaLnBrk="1" latinLnBrk="0" hangingPunct="1">
                        <a:lnSpc>
                          <a:spcPct val="100000"/>
                        </a:lnSpc>
                        <a:tabLst>
                          <a:tab pos="0" algn="l"/>
                        </a:tabLst>
                      </a:pPr>
                      <a:r>
                        <a:rPr lang="es-ES" sz="900" b="0" strike="noStrike" kern="1200" spc="-1" dirty="0">
                          <a:solidFill>
                            <a:schemeClr val="tx1"/>
                          </a:solidFill>
                          <a:latin typeface="Encode Sans" pitchFamily="2" charset="0"/>
                          <a:cs typeface="+mn-cs"/>
                        </a:rPr>
                        <a:t>1</a:t>
                      </a:r>
                      <a:r>
                        <a:rPr lang="es-ES" sz="900" b="0" strike="noStrike" kern="1200" spc="-1" dirty="0" smtClean="0">
                          <a:solidFill>
                            <a:schemeClr val="tx1"/>
                          </a:solidFill>
                          <a:latin typeface="Encode Sans" pitchFamily="2" charset="0"/>
                          <a:cs typeface="+mn-cs"/>
                        </a:rPr>
                        <a:t>° </a:t>
                      </a:r>
                      <a:r>
                        <a:rPr lang="es-ES" sz="900" b="0" strike="noStrike" kern="1200" spc="-1" dirty="0" err="1">
                          <a:solidFill>
                            <a:schemeClr val="tx1"/>
                          </a:solidFill>
                          <a:latin typeface="Encode Sans" pitchFamily="2" charset="0"/>
                          <a:cs typeface="+mn-cs"/>
                        </a:rPr>
                        <a:t>Trmestre</a:t>
                      </a:r>
                      <a:r>
                        <a:rPr lang="es-ES" sz="900" b="0" strike="noStrike" kern="1200" spc="-1">
                          <a:solidFill>
                            <a:schemeClr val="tx1"/>
                          </a:solidFill>
                          <a:latin typeface="Encode Sans" pitchFamily="2" charset="0"/>
                          <a:cs typeface="+mn-cs"/>
                        </a:rPr>
                        <a:t> </a:t>
                      </a:r>
                      <a:r>
                        <a:rPr lang="es-ES" sz="900" b="0" strike="noStrike" kern="1200" spc="-1" smtClean="0">
                          <a:solidFill>
                            <a:schemeClr val="tx1"/>
                          </a:solidFill>
                          <a:latin typeface="Encode Sans" pitchFamily="2" charset="0"/>
                          <a:cs typeface="+mn-cs"/>
                        </a:rPr>
                        <a:t>2023</a:t>
                      </a:r>
                      <a:endParaRPr lang="es-AR" sz="900" b="0" strike="noStrike" kern="1200" spc="-1" dirty="0">
                        <a:solidFill>
                          <a:schemeClr val="tx1"/>
                        </a:solidFill>
                        <a:latin typeface="Encode Sans" pitchFamily="2" charset="0"/>
                        <a:cs typeface="+mn-cs"/>
                      </a:endParaRPr>
                    </a:p>
                  </a:txBody>
                  <a:tcPr marL="90000" marR="90000">
                    <a:lnL w="12240">
                      <a:noFill/>
                    </a:lnL>
                    <a:lnR w="12240">
                      <a:noFill/>
                    </a:lnR>
                    <a:lnT w="6480">
                      <a:solidFill>
                        <a:srgbClr val="F1F0F0"/>
                      </a:solidFill>
                    </a:lnT>
                    <a:lnB w="6480" cap="flat" cmpd="sng" algn="ctr">
                      <a:solidFill>
                        <a:srgbClr val="F1F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tab pos="0" algn="l"/>
                        </a:tabLst>
                        <a:defRPr/>
                      </a:pPr>
                      <a:r>
                        <a:rPr lang="en-US" sz="900" b="0" strike="noStrike" spc="-1" dirty="0">
                          <a:solidFill>
                            <a:schemeClr val="tx1"/>
                          </a:solidFill>
                          <a:latin typeface="Encode Sans" pitchFamily="2" charset="0"/>
                          <a:ea typeface="Arial"/>
                        </a:rPr>
                        <a:t>SIEMPRO- </a:t>
                      </a:r>
                      <a:r>
                        <a:rPr lang="en-US" sz="900" b="0" strike="noStrike" spc="-1" dirty="0" err="1">
                          <a:solidFill>
                            <a:schemeClr val="tx1"/>
                          </a:solidFill>
                          <a:latin typeface="Encode Sans" pitchFamily="2" charset="0"/>
                          <a:ea typeface="Arial"/>
                        </a:rPr>
                        <a:t>MTEySS</a:t>
                      </a:r>
                      <a:endParaRPr lang="es-AR" sz="900" b="0" strike="noStrike" spc="-1" dirty="0">
                        <a:solidFill>
                          <a:schemeClr val="tx1"/>
                        </a:solidFill>
                        <a:latin typeface="Encode Sans" pitchFamily="2" charset="0"/>
                      </a:endParaRPr>
                    </a:p>
                  </a:txBody>
                  <a:tcPr marL="90000" marR="90000">
                    <a:lnL w="12240">
                      <a:noFill/>
                    </a:lnL>
                    <a:lnR w="12240">
                      <a:noFill/>
                    </a:lnR>
                    <a:lnT w="6480">
                      <a:solidFill>
                        <a:srgbClr val="F1F0F0"/>
                      </a:solidFill>
                    </a:lnT>
                    <a:lnB w="6480" cap="flat" cmpd="sng" algn="ctr">
                      <a:solidFill>
                        <a:srgbClr val="F1F0F0"/>
                      </a:solidFill>
                      <a:prstDash val="solid"/>
                      <a:round/>
                      <a:headEnd type="none" w="med" len="med"/>
                      <a:tailEnd type="none" w="med" len="med"/>
                    </a:lnB>
                    <a:noFill/>
                  </a:tcPr>
                </a:tc>
                <a:extLst>
                  <a:ext uri="{0D108BD9-81ED-4DB2-BD59-A6C34878D82A}">
                    <a16:rowId xmlns:a16="http://schemas.microsoft.com/office/drawing/2014/main" val="10011"/>
                  </a:ext>
                </a:extLst>
              </a:tr>
            </a:tbl>
          </a:graphicData>
        </a:graphic>
      </p:graphicFrame>
      <p:sp>
        <p:nvSpPr>
          <p:cNvPr id="23" name="CustomShape 10"/>
          <p:cNvSpPr/>
          <p:nvPr/>
        </p:nvSpPr>
        <p:spPr>
          <a:xfrm>
            <a:off x="284392" y="5802095"/>
            <a:ext cx="11708183" cy="672577"/>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171360" indent="-171000">
              <a:lnSpc>
                <a:spcPct val="90000"/>
              </a:lnSpc>
              <a:buClr>
                <a:srgbClr val="000000"/>
              </a:buClr>
              <a:buFont typeface="Arial"/>
              <a:buChar char="•"/>
            </a:pPr>
            <a:r>
              <a:rPr lang="es-AR" sz="700" b="0" strike="noStrike" spc="-1" dirty="0">
                <a:solidFill>
                  <a:srgbClr val="000000"/>
                </a:solidFill>
                <a:latin typeface="Encode Sans" pitchFamily="2" charset="0"/>
                <a:ea typeface="Roboto Light"/>
              </a:rPr>
              <a:t>(1) </a:t>
            </a:r>
            <a:r>
              <a:rPr lang="es-ES" sz="700" b="0" strike="noStrike" spc="-1" dirty="0">
                <a:solidFill>
                  <a:srgbClr val="000000"/>
                </a:solidFill>
                <a:latin typeface="Encode Sans" pitchFamily="2" charset="0"/>
                <a:ea typeface="Roboto Light"/>
              </a:rPr>
              <a:t>La cantidad de escuelas informada para el segundo trimestre difiere de la cantidad informada para el primero debido a que los datos del primer trimestre fueron elaborados en base a las cantidades de escuelas bajo convenio 2021 para cada jurisdicción, ya que al cierre del primer trimestre los proyectos 2022 se encontraban en etapa de formulación y/o evaluación. Al cierre del segundo trimestre, se informan las jurisdicciones con convenio vigente ya sea del año 2021 o 2022. Se consigna como dato para dicho período la cantidad de escuelas bajo cobertura de acuerdo a lo establecido en los nuevos convenios. La variación en la cantidad de escuelas con cobertura nacional en ningún caso implica una reducción en la cantidad total de escuelas cubiertas, ya que los fondos nacionales son siempre complementarios de los fondos aportados por las provincias. (2) Solo se contemplan las organizaciones que recibieron financiamiento para comedores comunitarios, sin datos sobre organizaciones que brindaron víveres secos. (3) </a:t>
            </a:r>
            <a:r>
              <a:rPr lang="es-AR" sz="700" spc="-1" dirty="0">
                <a:solidFill>
                  <a:srgbClr val="000000"/>
                </a:solidFill>
                <a:latin typeface="Encode Sans" pitchFamily="2" charset="0"/>
                <a:ea typeface="Roboto Light"/>
              </a:rPr>
              <a:t>A partir del año 2018 el Programa se desagrega en PIL Privado y PIL Público. Dentro del Privado, está la línea Empalme. Asimismo, los destinatarios informados corresponden a </a:t>
            </a:r>
            <a:r>
              <a:rPr lang="es-AR" sz="700" spc="-1" dirty="0" err="1">
                <a:solidFill>
                  <a:srgbClr val="000000"/>
                </a:solidFill>
                <a:latin typeface="Encode Sans" pitchFamily="2" charset="0"/>
                <a:ea typeface="Roboto Light"/>
              </a:rPr>
              <a:t>cuiles</a:t>
            </a:r>
            <a:r>
              <a:rPr lang="es-AR" sz="700" spc="-1" dirty="0">
                <a:solidFill>
                  <a:srgbClr val="000000"/>
                </a:solidFill>
                <a:latin typeface="Encode Sans" pitchFamily="2" charset="0"/>
                <a:ea typeface="Roboto Light"/>
              </a:rPr>
              <a:t> diferentes. (4) (incluye Seguro de Capacitación y Empleo, Programa Jóvenes con Más y Mejor Trabajo, Programa Promover la Igualdad de Oportunidades y Otras políticas de Transferencia de Ingresos.</a:t>
            </a:r>
            <a:endParaRPr lang="es-AR" sz="700" spc="-1" dirty="0">
              <a:latin typeface="Encode Sans" pitchFamily="2" charset="0"/>
            </a:endParaRPr>
          </a:p>
          <a:p>
            <a:pPr marL="171360" indent="-171000">
              <a:lnSpc>
                <a:spcPct val="90000"/>
              </a:lnSpc>
              <a:buClr>
                <a:srgbClr val="000000"/>
              </a:buClr>
              <a:buFont typeface="Arial"/>
              <a:buChar char="•"/>
            </a:pPr>
            <a:endParaRPr lang="es-AR" sz="700" b="0" strike="noStrike" spc="-1" dirty="0">
              <a:latin typeface="Encode Sans" pitchFamily="2" charset="0"/>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983</TotalTime>
  <Words>642</Words>
  <Application>Microsoft Office PowerPoint</Application>
  <PresentationFormat>Panorámica</PresentationFormat>
  <Paragraphs>134</Paragraphs>
  <Slides>2</Slides>
  <Notes>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vt:i4>
      </vt:variant>
    </vt:vector>
  </HeadingPairs>
  <TitlesOfParts>
    <vt:vector size="8" baseType="lpstr">
      <vt:lpstr>Arial</vt:lpstr>
      <vt:lpstr>Roboto Light</vt:lpstr>
      <vt:lpstr>Times New Roman</vt:lpstr>
      <vt:lpstr>Encode Sans</vt:lpstr>
      <vt:lpstr>Calibri</vt:lpstr>
      <vt:lpstr>Office Theme</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Presentaciones</dc:creator>
  <cp:lastModifiedBy>Daniela Ruiz</cp:lastModifiedBy>
  <cp:revision>85</cp:revision>
  <dcterms:created xsi:type="dcterms:W3CDTF">2020-03-09T21:10:37Z</dcterms:created>
  <dcterms:modified xsi:type="dcterms:W3CDTF">2023-12-07T18:46:18Z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ArticulateGUID">
    <vt:lpwstr>E9F5806E-0C54-4909-A48E-5C0B475D03AF</vt:lpwstr>
  </property>
  <property fmtid="{D5CDD505-2E9C-101B-9397-08002B2CF9AE}" pid="4" name="ArticulatePath">
    <vt:lpwstr>Presentación casa rosada</vt:lpwstr>
  </property>
  <property fmtid="{D5CDD505-2E9C-101B-9397-08002B2CF9AE}" pid="5" name="HiddenSlides">
    <vt:i4>0</vt:i4>
  </property>
  <property fmtid="{D5CDD505-2E9C-101B-9397-08002B2CF9AE}" pid="6" name="HyperlinksChanged">
    <vt:bool>false</vt:bool>
  </property>
  <property fmtid="{D5CDD505-2E9C-101B-9397-08002B2CF9AE}" pid="7" name="LinksUpToDate">
    <vt:bool>false</vt:bool>
  </property>
  <property fmtid="{D5CDD505-2E9C-101B-9397-08002B2CF9AE}" pid="8" name="MMClips">
    <vt:i4>0</vt:i4>
  </property>
  <property fmtid="{D5CDD505-2E9C-101B-9397-08002B2CF9AE}" pid="9" name="Notes">
    <vt:i4>13</vt:i4>
  </property>
  <property fmtid="{D5CDD505-2E9C-101B-9397-08002B2CF9AE}" pid="10" name="PresentationFormat">
    <vt:lpwstr>Panorámica</vt:lpwstr>
  </property>
  <property fmtid="{D5CDD505-2E9C-101B-9397-08002B2CF9AE}" pid="11" name="ScaleCrop">
    <vt:bool>false</vt:bool>
  </property>
  <property fmtid="{D5CDD505-2E9C-101B-9397-08002B2CF9AE}" pid="12" name="ShareDoc">
    <vt:bool>false</vt:bool>
  </property>
  <property fmtid="{D5CDD505-2E9C-101B-9397-08002B2CF9AE}" pid="13" name="Slides">
    <vt:i4>13</vt:i4>
  </property>
</Properties>
</file>