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0"/>
  </p:notesMasterIdLst>
  <p:sldIdLst>
    <p:sldId id="256" r:id="rId2"/>
    <p:sldId id="262" r:id="rId3"/>
    <p:sldId id="259" r:id="rId4"/>
    <p:sldId id="257" r:id="rId5"/>
    <p:sldId id="263" r:id="rId6"/>
    <p:sldId id="260" r:id="rId7"/>
    <p:sldId id="261" r:id="rId8"/>
    <p:sldId id="264" r:id="rId9"/>
    <p:sldId id="267" r:id="rId10"/>
    <p:sldId id="271" r:id="rId11"/>
    <p:sldId id="268" r:id="rId12"/>
    <p:sldId id="273" r:id="rId13"/>
    <p:sldId id="274" r:id="rId14"/>
    <p:sldId id="275" r:id="rId15"/>
    <p:sldId id="269" r:id="rId16"/>
    <p:sldId id="270" r:id="rId17"/>
    <p:sldId id="276" r:id="rId18"/>
    <p:sldId id="25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568"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EAD5A-D071-1746-BBBD-822E65C07158}" type="datetimeFigureOut">
              <a:rPr lang="en-US" smtClean="0"/>
              <a:t>4/7/14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7E1F19-6FBF-6741-9261-E92A75373D20}" type="slidenum">
              <a:rPr lang="en-US" smtClean="0"/>
              <a:t>‹#›</a:t>
            </a:fld>
            <a:endParaRPr lang="en-US"/>
          </a:p>
        </p:txBody>
      </p:sp>
    </p:spTree>
    <p:extLst>
      <p:ext uri="{BB962C8B-B14F-4D97-AF65-F5344CB8AC3E}">
        <p14:creationId xmlns:p14="http://schemas.microsoft.com/office/powerpoint/2010/main" val="15816362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Learning about </a:t>
            </a:r>
            <a:r>
              <a:rPr lang="en-US" dirty="0" err="1" smtClean="0"/>
              <a:t>quadcopters</a:t>
            </a:r>
            <a:r>
              <a:rPr lang="en-US" baseline="0" dirty="0" smtClean="0"/>
              <a:t> will help us identify what are possible, states, actions and rewards</a:t>
            </a:r>
            <a:endParaRPr lang="en-US" dirty="0"/>
          </a:p>
        </p:txBody>
      </p:sp>
      <p:sp>
        <p:nvSpPr>
          <p:cNvPr id="4" name="Slide Number Placeholder 3"/>
          <p:cNvSpPr>
            <a:spLocks noGrp="1"/>
          </p:cNvSpPr>
          <p:nvPr>
            <p:ph type="sldNum" sz="quarter" idx="10"/>
          </p:nvPr>
        </p:nvSpPr>
        <p:spPr/>
        <p:txBody>
          <a:bodyPr/>
          <a:lstStyle/>
          <a:p>
            <a:fld id="{767E1F19-6FBF-6741-9261-E92A75373D20}" type="slidenum">
              <a:rPr lang="en-US" smtClean="0"/>
              <a:t>2</a:t>
            </a:fld>
            <a:endParaRPr lang="en-US"/>
          </a:p>
        </p:txBody>
      </p:sp>
    </p:spTree>
    <p:extLst>
      <p:ext uri="{BB962C8B-B14F-4D97-AF65-F5344CB8AC3E}">
        <p14:creationId xmlns:p14="http://schemas.microsoft.com/office/powerpoint/2010/main" val="3580194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Use</a:t>
            </a:r>
            <a:r>
              <a:rPr lang="en-US" baseline="0" dirty="0" smtClean="0"/>
              <a:t> Locally Weighted Linear Regression (LWLR) approach is used to map the current state and input onto the subsequent state estimate</a:t>
            </a:r>
          </a:p>
          <a:p>
            <a:r>
              <a:rPr lang="en-US" baseline="0" dirty="0" smtClean="0"/>
              <a:t>(NOTE: r be defined as the position vector from the inertial origin to the vehicle center of gravity (CG))</a:t>
            </a:r>
          </a:p>
          <a:p>
            <a:pPr marL="171450" indent="-171450">
              <a:buFontTx/>
              <a:buChar char="-"/>
            </a:pPr>
            <a:r>
              <a:rPr lang="en-US" baseline="0" dirty="0" smtClean="0"/>
              <a:t>Column of 1s in X enables the inclusion of a constant offset in the solution, as used in linear regression</a:t>
            </a:r>
          </a:p>
          <a:p>
            <a:pPr marL="171450" indent="-171450">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67E1F19-6FBF-6741-9261-E92A75373D20}" type="slidenum">
              <a:rPr lang="en-US" smtClean="0"/>
              <a:t>12</a:t>
            </a:fld>
            <a:endParaRPr lang="en-US"/>
          </a:p>
        </p:txBody>
      </p:sp>
    </p:spTree>
    <p:extLst>
      <p:ext uri="{BB962C8B-B14F-4D97-AF65-F5344CB8AC3E}">
        <p14:creationId xmlns:p14="http://schemas.microsoft.com/office/powerpoint/2010/main" val="38331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diagonal weighting</a:t>
            </a:r>
            <a:r>
              <a:rPr lang="en-US" baseline="0" dirty="0" smtClean="0"/>
              <a:t> matrix W, acts on X, has one diagonal entry for each training data point. That entry gives more weight to training data points that are close to the S(t) and u(t) for which S(t+1) is to be computed.</a:t>
            </a:r>
          </a:p>
          <a:p>
            <a:pPr marL="171450" indent="-171450">
              <a:buFontTx/>
              <a:buChar char="-"/>
            </a:pPr>
            <a:r>
              <a:rPr lang="en-US" baseline="0" dirty="0" smtClean="0"/>
              <a:t>The distance measure used in this work is </a:t>
            </a:r>
            <a:r>
              <a:rPr lang="en-US" baseline="0" dirty="0" err="1" smtClean="0"/>
              <a:t>Wi,I</a:t>
            </a:r>
            <a:endParaRPr lang="en-US" baseline="0" dirty="0" smtClean="0"/>
          </a:p>
          <a:p>
            <a:pPr marL="628650" lvl="1" indent="-171450">
              <a:buFontTx/>
              <a:buChar char="-"/>
            </a:pPr>
            <a:r>
              <a:rPr lang="en-US" baseline="0" dirty="0" smtClean="0"/>
              <a:t>Where </a:t>
            </a:r>
            <a:r>
              <a:rPr lang="en-US" baseline="0" dirty="0" err="1" smtClean="0"/>
              <a:t>x^I</a:t>
            </a:r>
            <a:r>
              <a:rPr lang="en-US" baseline="0" dirty="0" smtClean="0"/>
              <a:t> is the </a:t>
            </a:r>
            <a:r>
              <a:rPr lang="en-US" baseline="0" dirty="0" err="1" smtClean="0"/>
              <a:t>ith</a:t>
            </a:r>
            <a:r>
              <a:rPr lang="en-US" baseline="0" dirty="0" smtClean="0"/>
              <a:t> row of X</a:t>
            </a:r>
          </a:p>
          <a:p>
            <a:pPr marL="628650" lvl="1" indent="-171450">
              <a:buFontTx/>
              <a:buChar char="-"/>
            </a:pPr>
            <a:r>
              <a:rPr lang="en-US" baseline="0" dirty="0" smtClean="0"/>
              <a:t>Fix parameter \tau is used to adjust the range of influence of training points (can be tuned by cross validation to prevent over or under fitting the data)</a:t>
            </a:r>
          </a:p>
        </p:txBody>
      </p:sp>
      <p:sp>
        <p:nvSpPr>
          <p:cNvPr id="4" name="Slide Number Placeholder 3"/>
          <p:cNvSpPr>
            <a:spLocks noGrp="1"/>
          </p:cNvSpPr>
          <p:nvPr>
            <p:ph type="sldNum" sz="quarter" idx="10"/>
          </p:nvPr>
        </p:nvSpPr>
        <p:spPr/>
        <p:txBody>
          <a:bodyPr/>
          <a:lstStyle/>
          <a:p>
            <a:fld id="{767E1F19-6FBF-6741-9261-E92A75373D20}" type="slidenum">
              <a:rPr lang="en-US" smtClean="0"/>
              <a:t>13</a:t>
            </a:fld>
            <a:endParaRPr lang="en-US"/>
          </a:p>
        </p:txBody>
      </p:sp>
    </p:spTree>
    <p:extLst>
      <p:ext uri="{BB962C8B-B14F-4D97-AF65-F5344CB8AC3E}">
        <p14:creationId xmlns:p14="http://schemas.microsoft.com/office/powerpoint/2010/main" val="3282346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C1, c2 for accurate tracking and good damping</a:t>
            </a:r>
            <a:endParaRPr lang="en-US" dirty="0"/>
          </a:p>
        </p:txBody>
      </p:sp>
      <p:sp>
        <p:nvSpPr>
          <p:cNvPr id="4" name="Slide Number Placeholder 3"/>
          <p:cNvSpPr>
            <a:spLocks noGrp="1"/>
          </p:cNvSpPr>
          <p:nvPr>
            <p:ph type="sldNum" sz="quarter" idx="10"/>
          </p:nvPr>
        </p:nvSpPr>
        <p:spPr/>
        <p:txBody>
          <a:bodyPr/>
          <a:lstStyle/>
          <a:p>
            <a:fld id="{767E1F19-6FBF-6741-9261-E92A75373D20}" type="slidenum">
              <a:rPr lang="en-US" smtClean="0"/>
              <a:t>14</a:t>
            </a:fld>
            <a:endParaRPr lang="en-US"/>
          </a:p>
        </p:txBody>
      </p:sp>
    </p:spTree>
    <p:extLst>
      <p:ext uri="{BB962C8B-B14F-4D97-AF65-F5344CB8AC3E}">
        <p14:creationId xmlns:p14="http://schemas.microsoft.com/office/powerpoint/2010/main" val="1447543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Aim is to find the value of w that yields the greatest total reward R{total}</a:t>
            </a:r>
          </a:p>
          <a:p>
            <a:pPr marL="171450" indent="-171450">
              <a:buFontTx/>
              <a:buChar char="-"/>
            </a:pPr>
            <a:r>
              <a:rPr lang="en-US" baseline="0" dirty="0" smtClean="0"/>
              <a:t>In policy iteration, a fixed set of random initial conditions and reference trajectories simulate flights at each iteration, with a given policy parameterized by w</a:t>
            </a:r>
          </a:p>
          <a:p>
            <a:pPr marL="171450" indent="-171450">
              <a:buFontTx/>
              <a:buChar char="-"/>
            </a:pPr>
            <a:r>
              <a:rPr lang="en-US" baseline="0" dirty="0" smtClean="0"/>
              <a:t>After every iteration, a new value of w is stored as w{best} if it outperforms the previous best policy, by comparing </a:t>
            </a:r>
            <a:r>
              <a:rPr lang="en-US" baseline="0" dirty="0" err="1" smtClean="0"/>
              <a:t>Rtotal</a:t>
            </a:r>
            <a:r>
              <a:rPr lang="en-US" baseline="0" dirty="0" smtClean="0"/>
              <a:t> to </a:t>
            </a:r>
            <a:r>
              <a:rPr lang="en-US" baseline="0" dirty="0" err="1" smtClean="0"/>
              <a:t>Rbest</a:t>
            </a:r>
            <a:endParaRPr lang="en-US" baseline="0" dirty="0" smtClean="0"/>
          </a:p>
          <a:p>
            <a:pPr marL="171450" indent="-171450">
              <a:buFontTx/>
              <a:buChar char="-"/>
            </a:pPr>
            <a:r>
              <a:rPr lang="en-US" baseline="0" dirty="0" smtClean="0"/>
              <a:t>Then a Gaussian random vector is added to </a:t>
            </a:r>
            <a:r>
              <a:rPr lang="en-US" baseline="0" dirty="0" err="1" smtClean="0"/>
              <a:t>wbest</a:t>
            </a:r>
            <a:r>
              <a:rPr lang="en-US" baseline="0" dirty="0" smtClean="0"/>
              <a:t>., result is stored in w</a:t>
            </a:r>
          </a:p>
          <a:p>
            <a:pPr marL="171450" indent="-171450">
              <a:buFontTx/>
              <a:buChar char="-"/>
            </a:pPr>
            <a:r>
              <a:rPr lang="en-US" baseline="0" dirty="0" smtClean="0"/>
              <a:t>This is iterated until </a:t>
            </a:r>
            <a:r>
              <a:rPr lang="en-US" baseline="0" dirty="0" err="1" smtClean="0"/>
              <a:t>wbest</a:t>
            </a:r>
            <a:r>
              <a:rPr lang="en-US" baseline="0" dirty="0" smtClean="0"/>
              <a:t> remains fixed for an appropriate number of iterations.</a:t>
            </a:r>
            <a:endParaRPr lang="en-US" dirty="0"/>
          </a:p>
        </p:txBody>
      </p:sp>
      <p:sp>
        <p:nvSpPr>
          <p:cNvPr id="4" name="Slide Number Placeholder 3"/>
          <p:cNvSpPr>
            <a:spLocks noGrp="1"/>
          </p:cNvSpPr>
          <p:nvPr>
            <p:ph type="sldNum" sz="quarter" idx="10"/>
          </p:nvPr>
        </p:nvSpPr>
        <p:spPr/>
        <p:txBody>
          <a:bodyPr/>
          <a:lstStyle/>
          <a:p>
            <a:fld id="{767E1F19-6FBF-6741-9261-E92A75373D20}" type="slidenum">
              <a:rPr lang="en-US" smtClean="0"/>
              <a:t>15</a:t>
            </a:fld>
            <a:endParaRPr lang="en-US"/>
          </a:p>
        </p:txBody>
      </p:sp>
    </p:spTree>
    <p:extLst>
      <p:ext uri="{BB962C8B-B14F-4D97-AF65-F5344CB8AC3E}">
        <p14:creationId xmlns:p14="http://schemas.microsoft.com/office/powerpoint/2010/main" val="187671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exciting</a:t>
            </a:r>
            <a:r>
              <a:rPr lang="en-US" baseline="0" dirty="0" smtClean="0"/>
              <a:t> aspect of RL control design is its ease of implementation. The policy iteration algorithm arrived at the implemented control law after only 3 hours on Pentium IV computer.</a:t>
            </a:r>
            <a:endParaRPr lang="en-US" dirty="0"/>
          </a:p>
        </p:txBody>
      </p:sp>
      <p:sp>
        <p:nvSpPr>
          <p:cNvPr id="4" name="Slide Number Placeholder 3"/>
          <p:cNvSpPr>
            <a:spLocks noGrp="1"/>
          </p:cNvSpPr>
          <p:nvPr>
            <p:ph type="sldNum" sz="quarter" idx="10"/>
          </p:nvPr>
        </p:nvSpPr>
        <p:spPr/>
        <p:txBody>
          <a:bodyPr/>
          <a:lstStyle/>
          <a:p>
            <a:fld id="{767E1F19-6FBF-6741-9261-E92A75373D20}" type="slidenum">
              <a:rPr lang="en-US" smtClean="0"/>
              <a:t>16</a:t>
            </a:fld>
            <a:endParaRPr lang="en-US"/>
          </a:p>
        </p:txBody>
      </p:sp>
    </p:spTree>
    <p:extLst>
      <p:ext uri="{BB962C8B-B14F-4D97-AF65-F5344CB8AC3E}">
        <p14:creationId xmlns:p14="http://schemas.microsoft.com/office/powerpoint/2010/main" val="2559736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err="1" smtClean="0"/>
              <a:t>Quadcopter</a:t>
            </a:r>
            <a:r>
              <a:rPr lang="en-US" dirty="0" smtClean="0"/>
              <a:t> is</a:t>
            </a:r>
            <a:r>
              <a:rPr lang="en-US" baseline="0" dirty="0" smtClean="0"/>
              <a:t> growing interest in research organizations because…</a:t>
            </a: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 Applications: </a:t>
            </a:r>
            <a:r>
              <a:rPr lang="en-US" dirty="0" smtClean="0"/>
              <a:t>Search/rescue, military applications, traffic surveillance, film, photography, and </a:t>
            </a:r>
            <a:r>
              <a:rPr lang="en-US" b="1" dirty="0" smtClean="0"/>
              <a:t>Research!</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Expandable</a:t>
            </a:r>
            <a:r>
              <a:rPr lang="en-US" baseline="0" dirty="0" smtClean="0"/>
              <a:t> technologies: </a:t>
            </a:r>
            <a:r>
              <a:rPr lang="en-US" dirty="0" smtClean="0"/>
              <a:t>Vision, GPS, gyros, accelerometers, magnetometers, barometers, etc.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Currently,</a:t>
            </a:r>
            <a:r>
              <a:rPr lang="en-US" baseline="0" dirty="0" smtClean="0"/>
              <a:t> most of the focus on </a:t>
            </a:r>
            <a:r>
              <a:rPr lang="en-US" baseline="0" dirty="0" err="1" smtClean="0"/>
              <a:t>quadcopter</a:t>
            </a:r>
            <a:r>
              <a:rPr lang="en-US" baseline="0" dirty="0" smtClean="0"/>
              <a:t> research is designing autonomous </a:t>
            </a:r>
            <a:r>
              <a:rPr lang="en-US" baseline="0" dirty="0" err="1" smtClean="0"/>
              <a:t>quadcopters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67E1F19-6FBF-6741-9261-E92A75373D20}" type="slidenum">
              <a:rPr lang="en-US" smtClean="0"/>
              <a:t>3</a:t>
            </a:fld>
            <a:endParaRPr lang="en-US"/>
          </a:p>
        </p:txBody>
      </p:sp>
    </p:spTree>
    <p:extLst>
      <p:ext uri="{BB962C8B-B14F-4D97-AF65-F5344CB8AC3E}">
        <p14:creationId xmlns:p14="http://schemas.microsoft.com/office/powerpoint/2010/main" val="134558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VTOL (vertical</a:t>
            </a:r>
            <a:r>
              <a:rPr lang="en-US" baseline="0" dirty="0" smtClean="0"/>
              <a:t> take off and landing ability</a:t>
            </a:r>
          </a:p>
          <a:p>
            <a:pPr marL="171450" indent="-171450">
              <a:buFontTx/>
              <a:buChar char="-"/>
            </a:pPr>
            <a:r>
              <a:rPr lang="en-US" baseline="0" dirty="0" smtClean="0"/>
              <a:t>A typical </a:t>
            </a:r>
            <a:r>
              <a:rPr lang="en-US" baseline="0" dirty="0" err="1" smtClean="0"/>
              <a:t>quadrotor</a:t>
            </a:r>
            <a:r>
              <a:rPr lang="en-US" baseline="0" dirty="0" smtClean="0"/>
              <a:t> </a:t>
            </a:r>
            <a:r>
              <a:rPr lang="en-US" baseline="0" dirty="0" err="1" smtClean="0"/>
              <a:t>wil</a:t>
            </a:r>
            <a:r>
              <a:rPr lang="en-US" baseline="0" dirty="0" smtClean="0"/>
              <a:t> have:</a:t>
            </a:r>
          </a:p>
          <a:p>
            <a:pPr marL="628650" lvl="1" indent="-171450">
              <a:buFontTx/>
              <a:buChar char="-"/>
            </a:pPr>
            <a:r>
              <a:rPr lang="en-US" baseline="0" dirty="0" err="1" smtClean="0"/>
              <a:t>Interial</a:t>
            </a:r>
            <a:r>
              <a:rPr lang="en-US" baseline="0" dirty="0" smtClean="0"/>
              <a:t> measurement unit (IMU)</a:t>
            </a:r>
          </a:p>
          <a:p>
            <a:pPr marL="628650" lvl="1" indent="-171450">
              <a:buFontTx/>
              <a:buChar char="-"/>
            </a:pPr>
            <a:r>
              <a:rPr lang="en-US" baseline="0" dirty="0" smtClean="0"/>
              <a:t>Electronic Speed Controllers (ESCs)</a:t>
            </a:r>
          </a:p>
          <a:p>
            <a:pPr marL="628650" lvl="1" indent="-171450">
              <a:buFontTx/>
              <a:buChar char="-"/>
            </a:pPr>
            <a:r>
              <a:rPr lang="en-US" baseline="0" dirty="0" smtClean="0"/>
              <a:t>microcontroller</a:t>
            </a:r>
            <a:endParaRPr lang="en-US" dirty="0" smtClean="0"/>
          </a:p>
          <a:p>
            <a:pPr marL="628650" lvl="1" indent="-171450">
              <a:buFontTx/>
              <a:buChar char="-"/>
            </a:pPr>
            <a:r>
              <a:rPr lang="en-US" dirty="0" smtClean="0"/>
              <a:t>4 rotor aircraft with fixed pitch blades</a:t>
            </a:r>
            <a:r>
              <a:rPr lang="en-US" baseline="0" dirty="0" smtClean="0"/>
              <a:t> (</a:t>
            </a:r>
            <a:r>
              <a:rPr lang="en-US" dirty="0" smtClean="0"/>
              <a:t>2</a:t>
            </a:r>
            <a:r>
              <a:rPr lang="en-US" baseline="0" dirty="0" smtClean="0"/>
              <a:t> sets of counter rotating blades)</a:t>
            </a:r>
          </a:p>
          <a:p>
            <a:pPr marL="628650" lvl="1" indent="-171450">
              <a:buFontTx/>
              <a:buChar char="-"/>
            </a:pPr>
            <a:r>
              <a:rPr lang="en-US" dirty="0" smtClean="0"/>
              <a:t>~15 min flight time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67E1F19-6FBF-6741-9261-E92A75373D20}" type="slidenum">
              <a:rPr lang="en-US" smtClean="0"/>
              <a:t>4</a:t>
            </a:fld>
            <a:endParaRPr lang="en-US"/>
          </a:p>
        </p:txBody>
      </p:sp>
    </p:spTree>
    <p:extLst>
      <p:ext uri="{BB962C8B-B14F-4D97-AF65-F5344CB8AC3E}">
        <p14:creationId xmlns:p14="http://schemas.microsoft.com/office/powerpoint/2010/main" val="2739827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 inputs allow independent actuation of pitch, roll, yaw and thrust</a:t>
            </a:r>
          </a:p>
        </p:txBody>
      </p:sp>
      <p:sp>
        <p:nvSpPr>
          <p:cNvPr id="4" name="Slide Number Placeholder 3"/>
          <p:cNvSpPr>
            <a:spLocks noGrp="1"/>
          </p:cNvSpPr>
          <p:nvPr>
            <p:ph type="sldNum" sz="quarter" idx="10"/>
          </p:nvPr>
        </p:nvSpPr>
        <p:spPr/>
        <p:txBody>
          <a:bodyPr/>
          <a:lstStyle/>
          <a:p>
            <a:fld id="{767E1F19-6FBF-6741-9261-E92A75373D20}" type="slidenum">
              <a:rPr lang="en-US" smtClean="0"/>
              <a:t>6</a:t>
            </a:fld>
            <a:endParaRPr lang="en-US"/>
          </a:p>
        </p:txBody>
      </p:sp>
    </p:spTree>
    <p:extLst>
      <p:ext uri="{BB962C8B-B14F-4D97-AF65-F5344CB8AC3E}">
        <p14:creationId xmlns:p14="http://schemas.microsoft.com/office/powerpoint/2010/main" val="531563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roll, pitch, yaw of a </a:t>
            </a:r>
            <a:r>
              <a:rPr lang="en-US" dirty="0" err="1" smtClean="0"/>
              <a:t>quadrotor</a:t>
            </a:r>
            <a:r>
              <a:rPr lang="en-US" dirty="0" smtClean="0"/>
              <a:t> changes depending on the throttle</a:t>
            </a:r>
            <a:r>
              <a:rPr lang="en-US" baseline="0" dirty="0" smtClean="0"/>
              <a:t> in each rotor. (Discuss the diagram)</a:t>
            </a:r>
          </a:p>
          <a:p>
            <a:pPr marL="171450" indent="-171450">
              <a:buFontTx/>
              <a:buChar char="-"/>
            </a:pPr>
            <a:r>
              <a:rPr lang="en-US" dirty="0" smtClean="0"/>
              <a:t>The vehicle has two different configuration in which it can be flown, the X configuration and the ‘+’ configuration</a:t>
            </a:r>
          </a:p>
          <a:p>
            <a:pPr marL="0" indent="0">
              <a:buFontTx/>
              <a:buNone/>
            </a:pPr>
            <a:r>
              <a:rPr lang="en-US" baseline="0" dirty="0" smtClean="0"/>
              <a:t>(An X-configuration is considered to be more stable compared to + configuration, which is a more acrobatic configuration)</a:t>
            </a:r>
            <a:endParaRPr lang="en-US" dirty="0" smtClean="0"/>
          </a:p>
        </p:txBody>
      </p:sp>
      <p:sp>
        <p:nvSpPr>
          <p:cNvPr id="4" name="Slide Number Placeholder 3"/>
          <p:cNvSpPr>
            <a:spLocks noGrp="1"/>
          </p:cNvSpPr>
          <p:nvPr>
            <p:ph type="sldNum" sz="quarter" idx="10"/>
          </p:nvPr>
        </p:nvSpPr>
        <p:spPr/>
        <p:txBody>
          <a:bodyPr/>
          <a:lstStyle/>
          <a:p>
            <a:fld id="{767E1F19-6FBF-6741-9261-E92A75373D20}" type="slidenum">
              <a:rPr lang="en-US" smtClean="0"/>
              <a:t>7</a:t>
            </a:fld>
            <a:endParaRPr lang="en-US"/>
          </a:p>
        </p:txBody>
      </p:sp>
    </p:spTree>
    <p:extLst>
      <p:ext uri="{BB962C8B-B14F-4D97-AF65-F5344CB8AC3E}">
        <p14:creationId xmlns:p14="http://schemas.microsoft.com/office/powerpoint/2010/main" val="329099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Various types of input systems have been used for controlling the </a:t>
            </a:r>
            <a:r>
              <a:rPr lang="en-US" baseline="0" dirty="0" err="1" smtClean="0"/>
              <a:t>quadrotor</a:t>
            </a:r>
            <a:r>
              <a:rPr lang="en-US" baseline="0" dirty="0" smtClean="0"/>
              <a:t> in specific ways. Two major types of are those employing on-board camera systems, and those employing off-board camera systems. </a:t>
            </a:r>
          </a:p>
          <a:p>
            <a:pPr marL="171450" indent="-171450">
              <a:buFontTx/>
              <a:buChar char="-"/>
            </a:pPr>
            <a:r>
              <a:rPr lang="en-US" baseline="0" dirty="0" smtClean="0"/>
              <a:t>IMUs is an electronic device that measures and reports on a craft’s velocity, orientation, and gravitational forces, using accelerometers, gyroscopes and sometimes magnetometers.</a:t>
            </a:r>
          </a:p>
          <a:p>
            <a:pPr marL="171450" indent="-171450">
              <a:buFontTx/>
              <a:buChar char="-"/>
            </a:pPr>
            <a:r>
              <a:rPr lang="en-US" baseline="0" dirty="0" smtClean="0"/>
              <a:t>IMUs are used to maneuver aircraft. IMU’s work by the detecting the changes in pitch, roll and yaw</a:t>
            </a:r>
          </a:p>
          <a:p>
            <a:pPr marL="171450" indent="-171450">
              <a:buFontTx/>
              <a:buChar char="-"/>
            </a:pPr>
            <a:r>
              <a:rPr lang="en-US" baseline="0" dirty="0" smtClean="0"/>
              <a:t>Importance of IMU in RL and autonomy. Data reported by the IMU is fed into a computer. Example, if an IMU in a </a:t>
            </a:r>
            <a:r>
              <a:rPr lang="en-US" baseline="0" dirty="0" err="1" smtClean="0"/>
              <a:t>quadcopter</a:t>
            </a:r>
            <a:r>
              <a:rPr lang="en-US" baseline="0" dirty="0" smtClean="0"/>
              <a:t> were to detect that the aerial vehicle traveled westward for 30 minutes at an average speed of 25 mph, then the computer would deduce that the plane is around 12.5 miles west of its initial position. This method of navigation is called dead reckoning. </a:t>
            </a:r>
          </a:p>
          <a:p>
            <a:pPr marL="171450" indent="-171450">
              <a:buFontTx/>
              <a:buChar char="-"/>
            </a:pPr>
            <a:r>
              <a:rPr lang="en-US" baseline="0" dirty="0" smtClean="0"/>
              <a:t>Major disadvantage of using IMUs for navigation it typically suffer from accumulated error. Barometers and magnetometers increases stability and autonomy.</a:t>
            </a:r>
          </a:p>
          <a:p>
            <a:pPr marL="171450" indent="-171450">
              <a:buFontTx/>
              <a:buChar char="-"/>
            </a:pPr>
            <a:r>
              <a:rPr lang="en-US" baseline="0" dirty="0" smtClean="0"/>
              <a:t>Barometer</a:t>
            </a:r>
          </a:p>
          <a:p>
            <a:pPr marL="171450" indent="-171450">
              <a:buFontTx/>
              <a:buChar char="-"/>
            </a:pPr>
            <a:r>
              <a:rPr lang="en-US" baseline="0" dirty="0" smtClean="0"/>
              <a:t>GPS</a:t>
            </a:r>
          </a:p>
          <a:p>
            <a:pPr marL="171450" indent="-171450">
              <a:buFontTx/>
              <a:buChar char="-"/>
            </a:pPr>
            <a:r>
              <a:rPr lang="en-US" baseline="0" dirty="0" smtClean="0"/>
              <a:t>Ultrasonic range sensors use for low level altitude control and obstacle avoidance. Generally used for </a:t>
            </a:r>
            <a:r>
              <a:rPr lang="en-US" baseline="0" dirty="0" err="1" smtClean="0"/>
              <a:t>quadrotors</a:t>
            </a:r>
            <a:r>
              <a:rPr lang="en-US" baseline="0" dirty="0" smtClean="0"/>
              <a:t> to hover at a certain height or need to fly in an indoor environment where it has to detect obstacles. (can infrared or a laser range finder)</a:t>
            </a:r>
            <a:endParaRPr lang="en-US" dirty="0" smtClean="0"/>
          </a:p>
          <a:p>
            <a:r>
              <a:rPr lang="en-US" dirty="0" smtClean="0"/>
              <a:t>States also depends</a:t>
            </a:r>
            <a:r>
              <a:rPr lang="en-US" baseline="0" dirty="0" smtClean="0"/>
              <a:t> on the problem you are trying to solve.</a:t>
            </a:r>
          </a:p>
          <a:p>
            <a:endParaRPr lang="en-US" baseline="0" dirty="0" smtClean="0"/>
          </a:p>
          <a:p>
            <a:r>
              <a:rPr lang="en-US" baseline="0" dirty="0" smtClean="0"/>
              <a:t>(NOT INCLUDED:</a:t>
            </a:r>
          </a:p>
          <a:p>
            <a:pPr marL="171450" indent="-171450">
              <a:buFontTx/>
              <a:buChar char="-"/>
            </a:pPr>
            <a:r>
              <a:rPr lang="en-US" baseline="0" dirty="0" smtClean="0"/>
              <a:t>Accelerometer measures the orientation of the </a:t>
            </a:r>
            <a:r>
              <a:rPr lang="en-US" baseline="0" dirty="0" err="1" smtClean="0"/>
              <a:t>quadrotor</a:t>
            </a:r>
            <a:r>
              <a:rPr lang="en-US" baseline="0" dirty="0" smtClean="0"/>
              <a:t> with respect to earth</a:t>
            </a:r>
          </a:p>
          <a:p>
            <a:pPr marL="171450" indent="-171450">
              <a:buFontTx/>
              <a:buChar char="-"/>
            </a:pPr>
            <a:r>
              <a:rPr lang="en-US" baseline="0" dirty="0" smtClean="0"/>
              <a:t>Why we need gyro? Because accelerometer cannot sense rotation and only gives readings assuming the platform is stationary</a:t>
            </a:r>
          </a:p>
          <a:p>
            <a:pPr marL="171450" indent="-171450">
              <a:buFontTx/>
              <a:buChar char="-"/>
            </a:pPr>
            <a:r>
              <a:rPr lang="en-US" baseline="0" dirty="0" smtClean="0"/>
              <a:t>Gyro has the ability to measure the rate of rotation around an axis</a:t>
            </a:r>
          </a:p>
        </p:txBody>
      </p:sp>
      <p:sp>
        <p:nvSpPr>
          <p:cNvPr id="4" name="Slide Number Placeholder 3"/>
          <p:cNvSpPr>
            <a:spLocks noGrp="1"/>
          </p:cNvSpPr>
          <p:nvPr>
            <p:ph type="sldNum" sz="quarter" idx="10"/>
          </p:nvPr>
        </p:nvSpPr>
        <p:spPr/>
        <p:txBody>
          <a:bodyPr/>
          <a:lstStyle/>
          <a:p>
            <a:fld id="{767E1F19-6FBF-6741-9261-E92A75373D20}" type="slidenum">
              <a:rPr lang="en-US" smtClean="0"/>
              <a:t>8</a:t>
            </a:fld>
            <a:endParaRPr lang="en-US"/>
          </a:p>
        </p:txBody>
      </p:sp>
    </p:spTree>
    <p:extLst>
      <p:ext uri="{BB962C8B-B14F-4D97-AF65-F5344CB8AC3E}">
        <p14:creationId xmlns:p14="http://schemas.microsoft.com/office/powerpoint/2010/main" val="4046589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focus</a:t>
            </a:r>
            <a:r>
              <a:rPr lang="en-US" baseline="0" dirty="0" smtClean="0"/>
              <a:t> more on the reinforcement learning aspect of this paper. </a:t>
            </a:r>
          </a:p>
          <a:p>
            <a:pPr marL="171450" indent="-171450">
              <a:buFontTx/>
              <a:buChar char="-"/>
            </a:pPr>
            <a:r>
              <a:rPr lang="en-US" baseline="0" dirty="0" smtClean="0"/>
              <a:t>Although this was an old paper, this is quite relevant as there isn’t much paper written on application of reinforcement learning in </a:t>
            </a:r>
            <a:r>
              <a:rPr lang="en-US" baseline="0" dirty="0" err="1" smtClean="0"/>
              <a:t>quadrotor</a:t>
            </a:r>
            <a:r>
              <a:rPr lang="en-US" baseline="0" dirty="0" smtClean="0"/>
              <a:t> which opens to a lot of opportunity for research</a:t>
            </a:r>
          </a:p>
          <a:p>
            <a:pPr marL="171450" indent="-171450">
              <a:buFontTx/>
              <a:buChar char="-"/>
            </a:pPr>
            <a:r>
              <a:rPr lang="en-US" baseline="0" dirty="0" smtClean="0"/>
              <a:t>In this paper,</a:t>
            </a:r>
          </a:p>
          <a:p>
            <a:pPr marL="628650" lvl="1" indent="-171450">
              <a:buFontTx/>
              <a:buChar char="-"/>
            </a:pPr>
            <a:r>
              <a:rPr lang="en-US" baseline="0" dirty="0" smtClean="0"/>
              <a:t>In 2005, it compares control design techniques, specifically for outdoor altitude control, in and above ground effect</a:t>
            </a:r>
          </a:p>
          <a:p>
            <a:pPr marL="628650" lvl="1" indent="-171450">
              <a:buFontTx/>
              <a:buChar char="-"/>
            </a:pPr>
            <a:r>
              <a:rPr lang="en-US" baseline="0" dirty="0" smtClean="0"/>
              <a:t>Due to complex airflow induced by the four interacting rotors, classical linear techniques failed to provide sufficient stability</a:t>
            </a:r>
          </a:p>
          <a:p>
            <a:pPr marL="628650" lvl="1" indent="-171450">
              <a:buFontTx/>
              <a:buChar char="-"/>
            </a:pPr>
            <a:r>
              <a:rPr lang="en-US" baseline="0" dirty="0" smtClean="0"/>
              <a:t>ISM and RL control are presented as two design techniques for accommodating the nonlinear disturbances.</a:t>
            </a:r>
          </a:p>
          <a:p>
            <a:pPr marL="171450" lvl="0" indent="-171450">
              <a:buFontTx/>
              <a:buChar char="-"/>
            </a:pPr>
            <a:r>
              <a:rPr lang="en-US" baseline="0" dirty="0" smtClean="0"/>
              <a:t>The ultrasonic ranging device used suffered from false echoes and dropouts. The raw data stream includes spikes and echoes that are difficult to mitigate</a:t>
            </a:r>
          </a:p>
          <a:p>
            <a:pPr marL="171450" lvl="0" indent="-171450">
              <a:buFontTx/>
              <a:buChar char="-"/>
            </a:pPr>
            <a:r>
              <a:rPr lang="en-US" baseline="0" dirty="0" smtClean="0"/>
              <a:t>ISM takes the approach that the disturbances CANNOT be modeled. Instead designs a control law that is guaranteed to be robust to disturbances as long as they do not exceed a certain magnitude.</a:t>
            </a:r>
          </a:p>
          <a:p>
            <a:pPr marL="171450" lvl="0" indent="-171450">
              <a:buFontTx/>
              <a:buChar char="-"/>
            </a:pPr>
            <a:r>
              <a:rPr lang="en-US" baseline="0" dirty="0" smtClean="0"/>
              <a:t>While model-based RL creates a dynamic model based on recorded inputs and responses, without any knowledge of the underlying dynamics, and seeks optimal control law.</a:t>
            </a:r>
          </a:p>
        </p:txBody>
      </p:sp>
      <p:sp>
        <p:nvSpPr>
          <p:cNvPr id="4" name="Slide Number Placeholder 3"/>
          <p:cNvSpPr>
            <a:spLocks noGrp="1"/>
          </p:cNvSpPr>
          <p:nvPr>
            <p:ph type="sldNum" sz="quarter" idx="10"/>
          </p:nvPr>
        </p:nvSpPr>
        <p:spPr/>
        <p:txBody>
          <a:bodyPr/>
          <a:lstStyle/>
          <a:p>
            <a:fld id="{767E1F19-6FBF-6741-9261-E92A75373D20}" type="slidenum">
              <a:rPr lang="en-US" smtClean="0"/>
              <a:t>9</a:t>
            </a:fld>
            <a:endParaRPr lang="en-US"/>
          </a:p>
        </p:txBody>
      </p:sp>
    </p:spTree>
    <p:extLst>
      <p:ext uri="{BB962C8B-B14F-4D97-AF65-F5344CB8AC3E}">
        <p14:creationId xmlns:p14="http://schemas.microsoft.com/office/powerpoint/2010/main" val="2362117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Quadrotor</a:t>
            </a:r>
            <a:r>
              <a:rPr lang="en-US" baseline="0" dirty="0" smtClean="0"/>
              <a:t> dynamics is in North-East-Down (NED) inertial and body fixed coordinates.</a:t>
            </a:r>
          </a:p>
          <a:p>
            <a:pPr marL="171450" indent="-171450">
              <a:buFontTx/>
              <a:buChar char="-"/>
            </a:pPr>
            <a:r>
              <a:rPr lang="en-US" baseline="0" dirty="0" smtClean="0"/>
              <a:t>{</a:t>
            </a:r>
            <a:r>
              <a:rPr lang="en-US" baseline="0" dirty="0" err="1" smtClean="0"/>
              <a:t>eN</a:t>
            </a:r>
            <a:r>
              <a:rPr lang="en-US" baseline="0" dirty="0" smtClean="0"/>
              <a:t>, </a:t>
            </a:r>
            <a:r>
              <a:rPr lang="en-US" baseline="0" dirty="0" err="1" smtClean="0"/>
              <a:t>eE</a:t>
            </a:r>
            <a:r>
              <a:rPr lang="en-US" baseline="0" dirty="0" smtClean="0"/>
              <a:t>, </a:t>
            </a:r>
            <a:r>
              <a:rPr lang="en-US" baseline="0" dirty="0" err="1" smtClean="0"/>
              <a:t>eD</a:t>
            </a:r>
            <a:r>
              <a:rPr lang="en-US" baseline="0" dirty="0" smtClean="0"/>
              <a:t>} denote the inertial axes</a:t>
            </a:r>
          </a:p>
          <a:p>
            <a:pPr marL="171450" indent="-171450">
              <a:buFontTx/>
              <a:buChar char="-"/>
            </a:pPr>
            <a:r>
              <a:rPr lang="en-US" baseline="0" dirty="0" smtClean="0"/>
              <a:t>{</a:t>
            </a:r>
            <a:r>
              <a:rPr lang="en-US" baseline="0" dirty="0" err="1" smtClean="0"/>
              <a:t>xB</a:t>
            </a:r>
            <a:r>
              <a:rPr lang="en-US" baseline="0" dirty="0" smtClean="0"/>
              <a:t>, </a:t>
            </a:r>
            <a:r>
              <a:rPr lang="en-US" baseline="0" dirty="0" err="1" smtClean="0"/>
              <a:t>yB</a:t>
            </a:r>
            <a:r>
              <a:rPr lang="en-US" baseline="0" dirty="0" smtClean="0"/>
              <a:t>, </a:t>
            </a:r>
            <a:r>
              <a:rPr lang="en-US" baseline="0" dirty="0" err="1" smtClean="0"/>
              <a:t>zB</a:t>
            </a:r>
            <a:r>
              <a:rPr lang="en-US" baseline="0" dirty="0" smtClean="0"/>
              <a:t>} denotes the body axes</a:t>
            </a:r>
          </a:p>
          <a:p>
            <a:pPr marL="171450" indent="-171450">
              <a:buFontTx/>
              <a:buChar char="-"/>
            </a:pPr>
            <a:r>
              <a:rPr lang="en-US" baseline="0" dirty="0" smtClean="0"/>
              <a:t>{\phi, \theta, \psi} with respect to the </a:t>
            </a:r>
            <a:r>
              <a:rPr lang="en-US" baseline="0" dirty="0" err="1" smtClean="0"/>
              <a:t>eN</a:t>
            </a:r>
            <a:r>
              <a:rPr lang="en-US" baseline="0" dirty="0" smtClean="0"/>
              <a:t>, </a:t>
            </a:r>
            <a:r>
              <a:rPr lang="en-US" baseline="0" dirty="0" err="1" smtClean="0"/>
              <a:t>eE</a:t>
            </a:r>
            <a:r>
              <a:rPr lang="en-US" baseline="0" dirty="0" smtClean="0"/>
              <a:t> and </a:t>
            </a:r>
            <a:r>
              <a:rPr lang="en-US" baseline="0" dirty="0" err="1" smtClean="0"/>
              <a:t>eD</a:t>
            </a:r>
            <a:r>
              <a:rPr lang="en-US" baseline="0" dirty="0" smtClean="0"/>
              <a:t>, are referred to as roll, pitch and yaw respectively</a:t>
            </a:r>
          </a:p>
          <a:p>
            <a:pPr marL="171450" indent="-171450">
              <a:buFontTx/>
              <a:buChar char="-"/>
            </a:pPr>
            <a:r>
              <a:rPr lang="en-US" baseline="0" dirty="0" smtClean="0"/>
              <a:t>Let r be defined as the position vector from the inertial origin to the vehicle center of gravity (CG)</a:t>
            </a:r>
          </a:p>
          <a:p>
            <a:pPr marL="171450" indent="-171450">
              <a:buFontTx/>
              <a:buChar char="-"/>
            </a:pPr>
            <a:r>
              <a:rPr lang="en-US" baseline="0" dirty="0" smtClean="0"/>
              <a:t>Let \</a:t>
            </a:r>
            <a:r>
              <a:rPr lang="en-US" baseline="0" dirty="0" err="1" smtClean="0"/>
              <a:t>omegaB</a:t>
            </a:r>
            <a:r>
              <a:rPr lang="en-US" baseline="0" dirty="0" smtClean="0"/>
              <a:t> be defined as the angular velocity in the body frame</a:t>
            </a:r>
          </a:p>
          <a:p>
            <a:pPr marL="171450" indent="-171450">
              <a:buFontTx/>
              <a:buChar char="-"/>
            </a:pPr>
            <a:r>
              <a:rPr lang="en-US" baseline="0" dirty="0" err="1" smtClean="0"/>
              <a:t>eV</a:t>
            </a:r>
            <a:r>
              <a:rPr lang="en-US" baseline="0" dirty="0" smtClean="0"/>
              <a:t> is the current velocity direction in inertial coordinates</a:t>
            </a:r>
          </a:p>
          <a:p>
            <a:pPr marL="171450" indent="-171450">
              <a:buFontTx/>
              <a:buChar char="-"/>
            </a:pPr>
            <a:r>
              <a:rPr lang="en-US" baseline="0" dirty="0" smtClean="0"/>
              <a:t>Qi (torque), Ti (thrust), u(</a:t>
            </a:r>
            <a:r>
              <a:rPr lang="en-US" baseline="0" dirty="0" err="1" smtClean="0"/>
              <a:t>i</a:t>
            </a:r>
            <a:r>
              <a:rPr lang="en-US" baseline="0" dirty="0" smtClean="0"/>
              <a:t>) voltage applied to the motors</a:t>
            </a:r>
            <a:endParaRPr lang="en-US" dirty="0"/>
          </a:p>
        </p:txBody>
      </p:sp>
      <p:sp>
        <p:nvSpPr>
          <p:cNvPr id="4" name="Slide Number Placeholder 3"/>
          <p:cNvSpPr>
            <a:spLocks noGrp="1"/>
          </p:cNvSpPr>
          <p:nvPr>
            <p:ph type="sldNum" sz="quarter" idx="10"/>
          </p:nvPr>
        </p:nvSpPr>
        <p:spPr/>
        <p:txBody>
          <a:bodyPr/>
          <a:lstStyle/>
          <a:p>
            <a:fld id="{767E1F19-6FBF-6741-9261-E92A75373D20}" type="slidenum">
              <a:rPr lang="en-US" smtClean="0"/>
              <a:t>10</a:t>
            </a:fld>
            <a:endParaRPr lang="en-US"/>
          </a:p>
        </p:txBody>
      </p:sp>
    </p:spTree>
    <p:extLst>
      <p:ext uri="{BB962C8B-B14F-4D97-AF65-F5344CB8AC3E}">
        <p14:creationId xmlns:p14="http://schemas.microsoft.com/office/powerpoint/2010/main" val="3743042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First, a nonlinear, nonparametric model of the system is first constructed using flight data, approximating the system as a stochastic Markov process</a:t>
            </a:r>
          </a:p>
          <a:p>
            <a:pPr marL="171450" indent="-171450">
              <a:buFontTx/>
              <a:buChar char="-"/>
            </a:pPr>
            <a:r>
              <a:rPr lang="en-US" dirty="0" smtClean="0"/>
              <a:t>A model-based reinforcement learning algorithm uses the model in policy-iteration to search for an optimal control policy</a:t>
            </a:r>
          </a:p>
          <a:p>
            <a:endParaRPr lang="en-US" dirty="0"/>
          </a:p>
        </p:txBody>
      </p:sp>
      <p:sp>
        <p:nvSpPr>
          <p:cNvPr id="4" name="Slide Number Placeholder 3"/>
          <p:cNvSpPr>
            <a:spLocks noGrp="1"/>
          </p:cNvSpPr>
          <p:nvPr>
            <p:ph type="sldNum" sz="quarter" idx="10"/>
          </p:nvPr>
        </p:nvSpPr>
        <p:spPr/>
        <p:txBody>
          <a:bodyPr/>
          <a:lstStyle/>
          <a:p>
            <a:fld id="{767E1F19-6FBF-6741-9261-E92A75373D20}" type="slidenum">
              <a:rPr lang="en-US" smtClean="0"/>
              <a:t>11</a:t>
            </a:fld>
            <a:endParaRPr lang="en-US"/>
          </a:p>
        </p:txBody>
      </p:sp>
    </p:spTree>
    <p:extLst>
      <p:ext uri="{BB962C8B-B14F-4D97-AF65-F5344CB8AC3E}">
        <p14:creationId xmlns:p14="http://schemas.microsoft.com/office/powerpoint/2010/main" val="2799707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F1CEFF9-091B-8D46-A521-FEF78DF8C80C}" type="datetimeFigureOut">
              <a:rPr lang="en-US" smtClean="0"/>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5388-03AB-6046-BA8B-BD438EE86985}"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1CEFF9-091B-8D46-A521-FEF78DF8C80C}" type="datetimeFigureOut">
              <a:rPr lang="en-US" smtClean="0"/>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5388-03AB-6046-BA8B-BD438EE869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1CEFF9-091B-8D46-A521-FEF78DF8C80C}" type="datetimeFigureOut">
              <a:rPr lang="en-US" smtClean="0"/>
              <a:t>4/7/14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04B95388-03AB-6046-BA8B-BD438EE869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1CEFF9-091B-8D46-A521-FEF78DF8C80C}" type="datetimeFigureOut">
              <a:rPr lang="en-US" smtClean="0"/>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5388-03AB-6046-BA8B-BD438EE869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F1CEFF9-091B-8D46-A521-FEF78DF8C80C}" type="datetimeFigureOut">
              <a:rPr lang="en-US" smtClean="0"/>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5388-03AB-6046-BA8B-BD438EE8698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F1CEFF9-091B-8D46-A521-FEF78DF8C80C}" type="datetimeFigureOut">
              <a:rPr lang="en-US" smtClean="0"/>
              <a:t>4/7/14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95388-03AB-6046-BA8B-BD438EE8698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F1CEFF9-091B-8D46-A521-FEF78DF8C80C}" type="datetimeFigureOut">
              <a:rPr lang="en-US" smtClean="0"/>
              <a:t>4/7/14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95388-03AB-6046-BA8B-BD438EE8698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1CEFF9-091B-8D46-A521-FEF78DF8C80C}" type="datetimeFigureOut">
              <a:rPr lang="en-US" smtClean="0"/>
              <a:t>4/7/14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95388-03AB-6046-BA8B-BD438EE869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CEFF9-091B-8D46-A521-FEF78DF8C80C}" type="datetimeFigureOut">
              <a:rPr lang="en-US" smtClean="0"/>
              <a:t>4/7/14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95388-03AB-6046-BA8B-BD438EE869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1CEFF9-091B-8D46-A521-FEF78DF8C80C}" type="datetimeFigureOut">
              <a:rPr lang="en-US" smtClean="0"/>
              <a:t>4/7/14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95388-03AB-6046-BA8B-BD438EE86985}"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6F1CEFF9-091B-8D46-A521-FEF78DF8C80C}" type="datetimeFigureOut">
              <a:rPr lang="en-US" smtClean="0"/>
              <a:t>4/7/14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04B95388-03AB-6046-BA8B-BD438EE8698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F1CEFF9-091B-8D46-A521-FEF78DF8C80C}" type="datetimeFigureOut">
              <a:rPr lang="en-US" smtClean="0"/>
              <a:t>4/7/14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4B95388-03AB-6046-BA8B-BD438EE8698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oYuQr6FrKJE&amp;noredirect=1" TargetMode="External"/><Relationship Id="rId3" Type="http://schemas.openxmlformats.org/officeDocument/2006/relationships/hyperlink" Target="https://www.youtube.com/watch?v=s2pWxgAHw5E&amp;noredirect=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Reinforcement Learning in </a:t>
            </a:r>
            <a:r>
              <a:rPr lang="en-US" dirty="0" err="1" smtClean="0"/>
              <a:t>Quadrotor</a:t>
            </a:r>
            <a:r>
              <a:rPr lang="en-US" dirty="0" smtClean="0"/>
              <a:t> Helicopters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129861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Quadrotor</a:t>
            </a:r>
            <a:r>
              <a:rPr lang="en-US" dirty="0" smtClean="0"/>
              <a:t> Dynamics</a:t>
            </a:r>
            <a:endParaRPr lang="en-US" dirty="0"/>
          </a:p>
        </p:txBody>
      </p:sp>
      <p:pic>
        <p:nvPicPr>
          <p:cNvPr id="6" name="Picture 5"/>
          <p:cNvPicPr>
            <a:picLocks noChangeAspect="1"/>
          </p:cNvPicPr>
          <p:nvPr/>
        </p:nvPicPr>
        <p:blipFill>
          <a:blip r:embed="rId3"/>
          <a:stretch>
            <a:fillRect/>
          </a:stretch>
        </p:blipFill>
        <p:spPr>
          <a:xfrm>
            <a:off x="1114820" y="1888446"/>
            <a:ext cx="7400452" cy="4130856"/>
          </a:xfrm>
          <a:prstGeom prst="rect">
            <a:avLst/>
          </a:prstGeom>
        </p:spPr>
      </p:pic>
    </p:spTree>
    <p:extLst>
      <p:ext uri="{BB962C8B-B14F-4D97-AF65-F5344CB8AC3E}">
        <p14:creationId xmlns:p14="http://schemas.microsoft.com/office/powerpoint/2010/main" val="299804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  Control</a:t>
            </a:r>
            <a:endParaRPr lang="en-US" dirty="0"/>
          </a:p>
        </p:txBody>
      </p:sp>
      <p:sp>
        <p:nvSpPr>
          <p:cNvPr id="11" name="Content Placeholder 10"/>
          <p:cNvSpPr>
            <a:spLocks noGrp="1"/>
          </p:cNvSpPr>
          <p:nvPr>
            <p:ph idx="1"/>
          </p:nvPr>
        </p:nvSpPr>
        <p:spPr/>
        <p:txBody>
          <a:bodyPr/>
          <a:lstStyle/>
          <a:p>
            <a:r>
              <a:rPr lang="en-US" dirty="0" smtClean="0"/>
              <a:t>A nonlinear, nonparametric model of the system is constructed using flight data, approximating the system as a stochastic Markov process</a:t>
            </a:r>
          </a:p>
          <a:p>
            <a:r>
              <a:rPr lang="en-US" dirty="0" smtClean="0"/>
              <a:t>A model-based RL algorithm uses the model in policy-iteration to search for an optimal control policy</a:t>
            </a:r>
            <a:endParaRPr lang="en-US" dirty="0"/>
          </a:p>
        </p:txBody>
      </p:sp>
    </p:spTree>
    <p:extLst>
      <p:ext uri="{BB962C8B-B14F-4D97-AF65-F5344CB8AC3E}">
        <p14:creationId xmlns:p14="http://schemas.microsoft.com/office/powerpoint/2010/main" val="3439463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Step 1: Model the aircraft dynamics as a Stochastic Markov Process</a:t>
            </a:r>
            <a:endParaRPr lang="en-US" sz="3600" dirty="0"/>
          </a:p>
        </p:txBody>
      </p:sp>
      <p:pic>
        <p:nvPicPr>
          <p:cNvPr id="4" name="Picture 3"/>
          <p:cNvPicPr>
            <a:picLocks noChangeAspect="1"/>
          </p:cNvPicPr>
          <p:nvPr/>
        </p:nvPicPr>
        <p:blipFill>
          <a:blip r:embed="rId3"/>
          <a:stretch>
            <a:fillRect/>
          </a:stretch>
        </p:blipFill>
        <p:spPr>
          <a:xfrm>
            <a:off x="516949" y="1685657"/>
            <a:ext cx="931142" cy="420516"/>
          </a:xfrm>
          <a:prstGeom prst="rect">
            <a:avLst/>
          </a:prstGeom>
        </p:spPr>
      </p:pic>
      <p:pic>
        <p:nvPicPr>
          <p:cNvPr id="5" name="Picture 4"/>
          <p:cNvPicPr>
            <a:picLocks noChangeAspect="1"/>
          </p:cNvPicPr>
          <p:nvPr/>
        </p:nvPicPr>
        <p:blipFill>
          <a:blip r:embed="rId4"/>
          <a:stretch>
            <a:fillRect/>
          </a:stretch>
        </p:blipFill>
        <p:spPr>
          <a:xfrm>
            <a:off x="1585651" y="1685657"/>
            <a:ext cx="570700" cy="420516"/>
          </a:xfrm>
          <a:prstGeom prst="rect">
            <a:avLst/>
          </a:prstGeom>
        </p:spPr>
      </p:pic>
      <p:pic>
        <p:nvPicPr>
          <p:cNvPr id="6" name="Picture 5"/>
          <p:cNvPicPr>
            <a:picLocks noChangeAspect="1"/>
          </p:cNvPicPr>
          <p:nvPr/>
        </p:nvPicPr>
        <p:blipFill>
          <a:blip r:embed="rId5"/>
          <a:stretch>
            <a:fillRect/>
          </a:stretch>
        </p:blipFill>
        <p:spPr>
          <a:xfrm>
            <a:off x="2384928" y="1685657"/>
            <a:ext cx="1486825" cy="435535"/>
          </a:xfrm>
          <a:prstGeom prst="rect">
            <a:avLst/>
          </a:prstGeom>
        </p:spPr>
      </p:pic>
      <p:pic>
        <p:nvPicPr>
          <p:cNvPr id="8" name="Picture 7"/>
          <p:cNvPicPr>
            <a:picLocks noChangeAspect="1"/>
          </p:cNvPicPr>
          <p:nvPr/>
        </p:nvPicPr>
        <p:blipFill>
          <a:blip r:embed="rId6"/>
          <a:stretch>
            <a:fillRect/>
          </a:stretch>
        </p:blipFill>
        <p:spPr>
          <a:xfrm>
            <a:off x="554837" y="2176533"/>
            <a:ext cx="1051290" cy="405497"/>
          </a:xfrm>
          <a:prstGeom prst="rect">
            <a:avLst/>
          </a:prstGeom>
        </p:spPr>
      </p:pic>
      <p:pic>
        <p:nvPicPr>
          <p:cNvPr id="10" name="Picture 9"/>
          <p:cNvPicPr>
            <a:picLocks noChangeAspect="1"/>
          </p:cNvPicPr>
          <p:nvPr/>
        </p:nvPicPr>
        <p:blipFill>
          <a:blip r:embed="rId7"/>
          <a:stretch>
            <a:fillRect/>
          </a:stretch>
        </p:blipFill>
        <p:spPr>
          <a:xfrm>
            <a:off x="540725" y="2644044"/>
            <a:ext cx="3078775" cy="420516"/>
          </a:xfrm>
          <a:prstGeom prst="rect">
            <a:avLst/>
          </a:prstGeom>
        </p:spPr>
      </p:pic>
      <p:sp>
        <p:nvSpPr>
          <p:cNvPr id="11" name="TextBox 10"/>
          <p:cNvSpPr txBox="1"/>
          <p:nvPr/>
        </p:nvSpPr>
        <p:spPr>
          <a:xfrm>
            <a:off x="4684889" y="1566841"/>
            <a:ext cx="4247444" cy="3046988"/>
          </a:xfrm>
          <a:prstGeom prst="rect">
            <a:avLst/>
          </a:prstGeom>
          <a:noFill/>
        </p:spPr>
        <p:txBody>
          <a:bodyPr wrap="square" rtlCol="0">
            <a:spAutoFit/>
          </a:bodyPr>
          <a:lstStyle/>
          <a:p>
            <a:r>
              <a:rPr lang="en-US" sz="2400" i="1" dirty="0" smtClean="0">
                <a:solidFill>
                  <a:srgbClr val="7F7F7F"/>
                </a:solidFill>
              </a:rPr>
              <a:t>V</a:t>
            </a:r>
            <a:r>
              <a:rPr lang="en-US" sz="2400" dirty="0" smtClean="0">
                <a:solidFill>
                  <a:srgbClr val="7F7F7F"/>
                </a:solidFill>
              </a:rPr>
              <a:t> - is the battery level</a:t>
            </a:r>
          </a:p>
          <a:p>
            <a:r>
              <a:rPr lang="en-US" sz="2400" i="1" dirty="0" smtClean="0">
                <a:solidFill>
                  <a:srgbClr val="7F7F7F"/>
                </a:solidFill>
              </a:rPr>
              <a:t>u</a:t>
            </a:r>
            <a:r>
              <a:rPr lang="en-US" sz="2400" dirty="0" smtClean="0">
                <a:solidFill>
                  <a:srgbClr val="7F7F7F"/>
                </a:solidFill>
              </a:rPr>
              <a:t> - is the total motor power</a:t>
            </a:r>
          </a:p>
          <a:p>
            <a:r>
              <a:rPr lang="en-US" sz="2400" i="1" dirty="0" smtClean="0">
                <a:solidFill>
                  <a:srgbClr val="7F7F7F"/>
                </a:solidFill>
              </a:rPr>
              <a:t>r</a:t>
            </a:r>
            <a:r>
              <a:rPr lang="en-US" sz="2400" i="1" baseline="-25000" dirty="0" smtClean="0">
                <a:solidFill>
                  <a:srgbClr val="7F7F7F"/>
                </a:solidFill>
              </a:rPr>
              <a:t>z</a:t>
            </a:r>
            <a:r>
              <a:rPr lang="en-US" sz="2400" baseline="-25000" dirty="0" smtClean="0">
                <a:solidFill>
                  <a:srgbClr val="7F7F7F"/>
                </a:solidFill>
              </a:rPr>
              <a:t> </a:t>
            </a:r>
            <a:r>
              <a:rPr lang="en-US" sz="2400" dirty="0" smtClean="0">
                <a:solidFill>
                  <a:srgbClr val="7F7F7F"/>
                </a:solidFill>
              </a:rPr>
              <a:t>- altitude</a:t>
            </a:r>
          </a:p>
          <a:p>
            <a:r>
              <a:rPr lang="en-US" sz="2400" i="1" dirty="0" smtClean="0">
                <a:solidFill>
                  <a:srgbClr val="7F7F7F"/>
                </a:solidFill>
              </a:rPr>
              <a:t>v</a:t>
            </a:r>
            <a:r>
              <a:rPr lang="en-US" sz="2400" dirty="0" smtClean="0">
                <a:solidFill>
                  <a:srgbClr val="7F7F7F"/>
                </a:solidFill>
              </a:rPr>
              <a:t> - is drawn from the distribution of output error as determined by maximum estimate of the Gaussian noise in the LWLR estimate</a:t>
            </a:r>
            <a:endParaRPr lang="en-US" sz="2400" i="1" dirty="0">
              <a:solidFill>
                <a:srgbClr val="7F7F7F"/>
              </a:solidFill>
            </a:endParaRPr>
          </a:p>
        </p:txBody>
      </p:sp>
      <p:pic>
        <p:nvPicPr>
          <p:cNvPr id="12" name="Picture 11"/>
          <p:cNvPicPr>
            <a:picLocks noChangeAspect="1"/>
          </p:cNvPicPr>
          <p:nvPr/>
        </p:nvPicPr>
        <p:blipFill>
          <a:blip r:embed="rId8"/>
          <a:stretch>
            <a:fillRect/>
          </a:stretch>
        </p:blipFill>
        <p:spPr>
          <a:xfrm>
            <a:off x="540725" y="3062114"/>
            <a:ext cx="1047165" cy="398920"/>
          </a:xfrm>
          <a:prstGeom prst="rect">
            <a:avLst/>
          </a:prstGeom>
        </p:spPr>
      </p:pic>
      <p:pic>
        <p:nvPicPr>
          <p:cNvPr id="13" name="Picture 12"/>
          <p:cNvPicPr>
            <a:picLocks noChangeAspect="1"/>
          </p:cNvPicPr>
          <p:nvPr/>
        </p:nvPicPr>
        <p:blipFill>
          <a:blip r:embed="rId9"/>
          <a:stretch>
            <a:fillRect/>
          </a:stretch>
        </p:blipFill>
        <p:spPr>
          <a:xfrm>
            <a:off x="597168" y="3541892"/>
            <a:ext cx="1156637" cy="401610"/>
          </a:xfrm>
          <a:prstGeom prst="rect">
            <a:avLst/>
          </a:prstGeom>
        </p:spPr>
      </p:pic>
      <p:sp>
        <p:nvSpPr>
          <p:cNvPr id="15" name="TextBox 14"/>
          <p:cNvSpPr txBox="1"/>
          <p:nvPr/>
        </p:nvSpPr>
        <p:spPr>
          <a:xfrm>
            <a:off x="4543776" y="4994829"/>
            <a:ext cx="4388557" cy="1200328"/>
          </a:xfrm>
          <a:prstGeom prst="rect">
            <a:avLst/>
          </a:prstGeom>
          <a:noFill/>
        </p:spPr>
        <p:txBody>
          <a:bodyPr wrap="square" rtlCol="0">
            <a:spAutoFit/>
          </a:bodyPr>
          <a:lstStyle/>
          <a:p>
            <a:r>
              <a:rPr lang="en-US" sz="2400" i="1" dirty="0" smtClean="0">
                <a:solidFill>
                  <a:srgbClr val="7F7F7F"/>
                </a:solidFill>
              </a:rPr>
              <a:t>m </a:t>
            </a:r>
            <a:r>
              <a:rPr lang="en-US" sz="2400" dirty="0" smtClean="0">
                <a:solidFill>
                  <a:srgbClr val="7F7F7F"/>
                </a:solidFill>
              </a:rPr>
              <a:t>training data points, training samples are stored in</a:t>
            </a:r>
            <a:r>
              <a:rPr lang="en-US" sz="2400" i="1" dirty="0" smtClean="0">
                <a:solidFill>
                  <a:srgbClr val="7F7F7F"/>
                </a:solidFill>
              </a:rPr>
              <a:t> X</a:t>
            </a:r>
            <a:r>
              <a:rPr lang="en-US" sz="2400" dirty="0" smtClean="0">
                <a:solidFill>
                  <a:srgbClr val="7F7F7F"/>
                </a:solidFill>
              </a:rPr>
              <a:t>, and outputs stored in </a:t>
            </a:r>
            <a:r>
              <a:rPr lang="en-US" sz="2400" i="1" dirty="0" smtClean="0">
                <a:solidFill>
                  <a:srgbClr val="7F7F7F"/>
                </a:solidFill>
              </a:rPr>
              <a:t>Y</a:t>
            </a:r>
            <a:endParaRPr lang="en-US" sz="2400" i="1" dirty="0">
              <a:solidFill>
                <a:srgbClr val="7F7F7F"/>
              </a:solidFill>
            </a:endParaRPr>
          </a:p>
        </p:txBody>
      </p:sp>
      <p:pic>
        <p:nvPicPr>
          <p:cNvPr id="16" name="Picture 15"/>
          <p:cNvPicPr>
            <a:picLocks noChangeAspect="1"/>
          </p:cNvPicPr>
          <p:nvPr/>
        </p:nvPicPr>
        <p:blipFill>
          <a:blip r:embed="rId10"/>
          <a:stretch>
            <a:fillRect/>
          </a:stretch>
        </p:blipFill>
        <p:spPr>
          <a:xfrm>
            <a:off x="554835" y="4051300"/>
            <a:ext cx="3289300" cy="1244600"/>
          </a:xfrm>
          <a:prstGeom prst="rect">
            <a:avLst/>
          </a:prstGeom>
        </p:spPr>
      </p:pic>
      <p:pic>
        <p:nvPicPr>
          <p:cNvPr id="17" name="Picture 16"/>
          <p:cNvPicPr>
            <a:picLocks noChangeAspect="1"/>
          </p:cNvPicPr>
          <p:nvPr/>
        </p:nvPicPr>
        <p:blipFill>
          <a:blip r:embed="rId11"/>
          <a:stretch>
            <a:fillRect/>
          </a:stretch>
        </p:blipFill>
        <p:spPr>
          <a:xfrm>
            <a:off x="568679" y="5338233"/>
            <a:ext cx="2362200" cy="1206500"/>
          </a:xfrm>
          <a:prstGeom prst="rect">
            <a:avLst/>
          </a:prstGeom>
        </p:spPr>
      </p:pic>
    </p:spTree>
    <p:extLst>
      <p:ext uri="{BB962C8B-B14F-4D97-AF65-F5344CB8AC3E}">
        <p14:creationId xmlns:p14="http://schemas.microsoft.com/office/powerpoint/2010/main" val="185887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step 1</a:t>
            </a:r>
            <a:endParaRPr lang="en-US" dirty="0"/>
          </a:p>
        </p:txBody>
      </p:sp>
      <p:pic>
        <p:nvPicPr>
          <p:cNvPr id="4" name="Picture 3"/>
          <p:cNvPicPr>
            <a:picLocks noChangeAspect="1"/>
          </p:cNvPicPr>
          <p:nvPr/>
        </p:nvPicPr>
        <p:blipFill>
          <a:blip r:embed="rId3"/>
          <a:stretch>
            <a:fillRect/>
          </a:stretch>
        </p:blipFill>
        <p:spPr>
          <a:xfrm>
            <a:off x="457200" y="1903589"/>
            <a:ext cx="3048000" cy="736600"/>
          </a:xfrm>
          <a:prstGeom prst="rect">
            <a:avLst/>
          </a:prstGeom>
        </p:spPr>
      </p:pic>
      <p:pic>
        <p:nvPicPr>
          <p:cNvPr id="5" name="Picture 4"/>
          <p:cNvPicPr>
            <a:picLocks noChangeAspect="1"/>
          </p:cNvPicPr>
          <p:nvPr/>
        </p:nvPicPr>
        <p:blipFill>
          <a:blip r:embed="rId4"/>
          <a:stretch>
            <a:fillRect/>
          </a:stretch>
        </p:blipFill>
        <p:spPr>
          <a:xfrm>
            <a:off x="457200" y="2640189"/>
            <a:ext cx="4191000" cy="647700"/>
          </a:xfrm>
          <a:prstGeom prst="rect">
            <a:avLst/>
          </a:prstGeom>
        </p:spPr>
      </p:pic>
      <p:sp>
        <p:nvSpPr>
          <p:cNvPr id="6" name="TextBox 5"/>
          <p:cNvSpPr txBox="1"/>
          <p:nvPr/>
        </p:nvSpPr>
        <p:spPr>
          <a:xfrm>
            <a:off x="457199" y="3400274"/>
            <a:ext cx="6852357" cy="830997"/>
          </a:xfrm>
          <a:prstGeom prst="rect">
            <a:avLst/>
          </a:prstGeom>
          <a:noFill/>
        </p:spPr>
        <p:txBody>
          <a:bodyPr wrap="square" rtlCol="0">
            <a:spAutoFit/>
          </a:bodyPr>
          <a:lstStyle/>
          <a:p>
            <a:r>
              <a:rPr lang="en-US" sz="2400" dirty="0" smtClean="0">
                <a:solidFill>
                  <a:srgbClr val="7F7F7F"/>
                </a:solidFill>
              </a:rPr>
              <a:t>Using value decomposition, thus, the stochastic Markov model becomes</a:t>
            </a:r>
            <a:endParaRPr lang="en-US" sz="2400" dirty="0">
              <a:solidFill>
                <a:srgbClr val="7F7F7F"/>
              </a:solidFill>
            </a:endParaRPr>
          </a:p>
        </p:txBody>
      </p:sp>
      <p:pic>
        <p:nvPicPr>
          <p:cNvPr id="7" name="Picture 6"/>
          <p:cNvPicPr>
            <a:picLocks noChangeAspect="1"/>
          </p:cNvPicPr>
          <p:nvPr/>
        </p:nvPicPr>
        <p:blipFill>
          <a:blip r:embed="rId5"/>
          <a:stretch>
            <a:fillRect/>
          </a:stretch>
        </p:blipFill>
        <p:spPr>
          <a:xfrm>
            <a:off x="835378" y="4501444"/>
            <a:ext cx="6327418" cy="832555"/>
          </a:xfrm>
          <a:prstGeom prst="rect">
            <a:avLst/>
          </a:prstGeom>
        </p:spPr>
      </p:pic>
    </p:spTree>
    <p:extLst>
      <p:ext uri="{BB962C8B-B14F-4D97-AF65-F5344CB8AC3E}">
        <p14:creationId xmlns:p14="http://schemas.microsoft.com/office/powerpoint/2010/main" val="93391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Step 2: Model-based RL incorporating the stochastic Markov model</a:t>
            </a:r>
            <a:endParaRPr lang="en-US" sz="3600" dirty="0"/>
          </a:p>
        </p:txBody>
      </p:sp>
      <p:pic>
        <p:nvPicPr>
          <p:cNvPr id="5" name="Picture 4"/>
          <p:cNvPicPr>
            <a:picLocks noChangeAspect="1"/>
          </p:cNvPicPr>
          <p:nvPr/>
        </p:nvPicPr>
        <p:blipFill>
          <a:blip r:embed="rId3"/>
          <a:stretch>
            <a:fillRect/>
          </a:stretch>
        </p:blipFill>
        <p:spPr>
          <a:xfrm>
            <a:off x="189089" y="1748367"/>
            <a:ext cx="6067778" cy="660317"/>
          </a:xfrm>
          <a:prstGeom prst="rect">
            <a:avLst/>
          </a:prstGeom>
        </p:spPr>
      </p:pic>
      <p:sp>
        <p:nvSpPr>
          <p:cNvPr id="6" name="TextBox 5"/>
          <p:cNvSpPr txBox="1"/>
          <p:nvPr/>
        </p:nvSpPr>
        <p:spPr>
          <a:xfrm>
            <a:off x="259644" y="3664008"/>
            <a:ext cx="7826023" cy="1569660"/>
          </a:xfrm>
          <a:prstGeom prst="rect">
            <a:avLst/>
          </a:prstGeom>
          <a:noFill/>
        </p:spPr>
        <p:txBody>
          <a:bodyPr wrap="square" rtlCol="0">
            <a:spAutoFit/>
          </a:bodyPr>
          <a:lstStyle/>
          <a:p>
            <a:r>
              <a:rPr lang="en-US" sz="2400" i="1" dirty="0" smtClean="0">
                <a:solidFill>
                  <a:schemeClr val="bg1">
                    <a:lumMod val="50000"/>
                  </a:schemeClr>
                </a:solidFill>
              </a:rPr>
              <a:t>c1 &gt; 0</a:t>
            </a:r>
            <a:r>
              <a:rPr lang="en-US" sz="2400" dirty="0" smtClean="0">
                <a:solidFill>
                  <a:schemeClr val="bg1">
                    <a:lumMod val="50000"/>
                  </a:schemeClr>
                </a:solidFill>
              </a:rPr>
              <a:t>  and </a:t>
            </a:r>
            <a:r>
              <a:rPr lang="en-US" sz="2400" i="1" dirty="0" smtClean="0">
                <a:solidFill>
                  <a:schemeClr val="bg1">
                    <a:lumMod val="50000"/>
                  </a:schemeClr>
                </a:solidFill>
              </a:rPr>
              <a:t>c2 &gt; 0</a:t>
            </a:r>
            <a:r>
              <a:rPr lang="en-US" sz="2400" dirty="0" smtClean="0">
                <a:solidFill>
                  <a:schemeClr val="bg1">
                    <a:lumMod val="50000"/>
                  </a:schemeClr>
                </a:solidFill>
              </a:rPr>
              <a:t> </a:t>
            </a:r>
            <a:r>
              <a:rPr lang="en-US" sz="2400" dirty="0" smtClean="0">
                <a:solidFill>
                  <a:schemeClr val="bg1">
                    <a:lumMod val="50000"/>
                  </a:schemeClr>
                </a:solidFill>
              </a:rPr>
              <a:t>- are constants </a:t>
            </a:r>
          </a:p>
          <a:p>
            <a:r>
              <a:rPr lang="en-US" sz="2400" i="1" dirty="0" smtClean="0">
                <a:solidFill>
                  <a:schemeClr val="bg1">
                    <a:lumMod val="50000"/>
                  </a:schemeClr>
                </a:solidFill>
              </a:rPr>
              <a:t>S</a:t>
            </a:r>
            <a:r>
              <a:rPr lang="en-US" sz="2400" i="1" baseline="-25000" dirty="0">
                <a:solidFill>
                  <a:schemeClr val="bg1">
                    <a:lumMod val="50000"/>
                  </a:schemeClr>
                </a:solidFill>
              </a:rPr>
              <a:t>r</a:t>
            </a:r>
            <a:r>
              <a:rPr lang="en-US" sz="2400" i="1" baseline="-25000" dirty="0" smtClean="0">
                <a:solidFill>
                  <a:schemeClr val="bg1">
                    <a:lumMod val="50000"/>
                  </a:schemeClr>
                </a:solidFill>
              </a:rPr>
              <a:t>ef</a:t>
            </a:r>
            <a:r>
              <a:rPr lang="en-US" sz="2400" baseline="-25000" dirty="0" smtClean="0">
                <a:solidFill>
                  <a:schemeClr val="bg1">
                    <a:lumMod val="50000"/>
                  </a:schemeClr>
                </a:solidFill>
              </a:rPr>
              <a:t> </a:t>
            </a:r>
            <a:r>
              <a:rPr lang="en-US" sz="2400" dirty="0" smtClean="0">
                <a:solidFill>
                  <a:schemeClr val="bg1">
                    <a:lumMod val="50000"/>
                  </a:schemeClr>
                </a:solidFill>
              </a:rPr>
              <a:t>- is reference state desired for the system</a:t>
            </a:r>
          </a:p>
          <a:p>
            <a:r>
              <a:rPr lang="en-US" sz="2400" i="1" dirty="0" smtClean="0">
                <a:solidFill>
                  <a:schemeClr val="bg1">
                    <a:lumMod val="50000"/>
                  </a:schemeClr>
                </a:solidFill>
              </a:rPr>
              <a:t>π(</a:t>
            </a:r>
            <a:r>
              <a:rPr lang="en-US" sz="2400" i="1" dirty="0" err="1" smtClean="0">
                <a:solidFill>
                  <a:schemeClr val="bg1">
                    <a:lumMod val="50000"/>
                  </a:schemeClr>
                </a:solidFill>
              </a:rPr>
              <a:t>S,w</a:t>
            </a:r>
            <a:r>
              <a:rPr lang="en-US" sz="2400" i="1" dirty="0" smtClean="0">
                <a:solidFill>
                  <a:schemeClr val="bg1">
                    <a:lumMod val="50000"/>
                  </a:schemeClr>
                </a:solidFill>
              </a:rPr>
              <a:t>)</a:t>
            </a:r>
            <a:r>
              <a:rPr lang="en-US" sz="2400" dirty="0" smtClean="0">
                <a:solidFill>
                  <a:schemeClr val="bg1">
                    <a:lumMod val="50000"/>
                  </a:schemeClr>
                </a:solidFill>
              </a:rPr>
              <a:t> - control policy</a:t>
            </a:r>
          </a:p>
          <a:p>
            <a:r>
              <a:rPr lang="en-US" sz="2400" i="1" dirty="0" smtClean="0">
                <a:solidFill>
                  <a:schemeClr val="bg1">
                    <a:lumMod val="50000"/>
                  </a:schemeClr>
                </a:solidFill>
              </a:rPr>
              <a:t>w -</a:t>
            </a:r>
            <a:r>
              <a:rPr lang="en-US" sz="2400" dirty="0" smtClean="0">
                <a:solidFill>
                  <a:schemeClr val="bg1">
                    <a:lumMod val="50000"/>
                  </a:schemeClr>
                </a:solidFill>
              </a:rPr>
              <a:t> is vector of policy coefficients w1,…,w</a:t>
            </a:r>
            <a:r>
              <a:rPr lang="en-US" sz="2400" baseline="-25000" dirty="0" smtClean="0">
                <a:solidFill>
                  <a:schemeClr val="bg1">
                    <a:lumMod val="50000"/>
                  </a:schemeClr>
                </a:solidFill>
              </a:rPr>
              <a:t>n</a:t>
            </a:r>
            <a:r>
              <a:rPr lang="en-US" sz="2400" baseline="-25000" dirty="0">
                <a:solidFill>
                  <a:schemeClr val="bg1">
                    <a:lumMod val="50000"/>
                  </a:schemeClr>
                </a:solidFill>
              </a:rPr>
              <a:t>c</a:t>
            </a:r>
            <a:endParaRPr lang="en-US" sz="2400" i="1" baseline="-25000" dirty="0">
              <a:solidFill>
                <a:schemeClr val="bg1">
                  <a:lumMod val="50000"/>
                </a:schemeClr>
              </a:solidFill>
            </a:endParaRPr>
          </a:p>
        </p:txBody>
      </p:sp>
      <p:pic>
        <p:nvPicPr>
          <p:cNvPr id="7" name="Picture 6"/>
          <p:cNvPicPr>
            <a:picLocks noChangeAspect="1"/>
          </p:cNvPicPr>
          <p:nvPr/>
        </p:nvPicPr>
        <p:blipFill>
          <a:blip r:embed="rId4"/>
          <a:stretch>
            <a:fillRect/>
          </a:stretch>
        </p:blipFill>
        <p:spPr>
          <a:xfrm>
            <a:off x="259644" y="2385442"/>
            <a:ext cx="6139164" cy="481853"/>
          </a:xfrm>
          <a:prstGeom prst="rect">
            <a:avLst/>
          </a:prstGeom>
        </p:spPr>
      </p:pic>
      <p:pic>
        <p:nvPicPr>
          <p:cNvPr id="8" name="Picture 7"/>
          <p:cNvPicPr>
            <a:picLocks noChangeAspect="1"/>
          </p:cNvPicPr>
          <p:nvPr/>
        </p:nvPicPr>
        <p:blipFill>
          <a:blip r:embed="rId5"/>
          <a:stretch>
            <a:fillRect/>
          </a:stretch>
        </p:blipFill>
        <p:spPr>
          <a:xfrm>
            <a:off x="259644" y="2956279"/>
            <a:ext cx="7370568" cy="606778"/>
          </a:xfrm>
          <a:prstGeom prst="rect">
            <a:avLst/>
          </a:prstGeom>
        </p:spPr>
      </p:pic>
      <p:sp>
        <p:nvSpPr>
          <p:cNvPr id="9" name="Content Placeholder 2"/>
          <p:cNvSpPr>
            <a:spLocks noGrp="1"/>
          </p:cNvSpPr>
          <p:nvPr>
            <p:ph idx="1"/>
          </p:nvPr>
        </p:nvSpPr>
        <p:spPr>
          <a:xfrm>
            <a:off x="457200" y="5312930"/>
            <a:ext cx="8229600" cy="1482977"/>
          </a:xfrm>
        </p:spPr>
        <p:txBody>
          <a:bodyPr>
            <a:normAutofit lnSpcReduction="10000"/>
          </a:bodyPr>
          <a:lstStyle/>
          <a:p>
            <a:r>
              <a:rPr lang="en-US" dirty="0" smtClean="0">
                <a:solidFill>
                  <a:srgbClr val="FF6600"/>
                </a:solidFill>
              </a:rPr>
              <a:t>What additional terms could be included to make policy more resilient to differing flight conditions?</a:t>
            </a:r>
          </a:p>
        </p:txBody>
      </p:sp>
    </p:spTree>
    <p:extLst>
      <p:ext uri="{BB962C8B-B14F-4D97-AF65-F5344CB8AC3E}">
        <p14:creationId xmlns:p14="http://schemas.microsoft.com/office/powerpoint/2010/main" val="4114462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Model-Based RL Algorithm</a:t>
            </a:r>
            <a:endParaRPr lang="en-US" dirty="0"/>
          </a:p>
        </p:txBody>
      </p:sp>
      <p:pic>
        <p:nvPicPr>
          <p:cNvPr id="4" name="Picture 3"/>
          <p:cNvPicPr>
            <a:picLocks noChangeAspect="1"/>
          </p:cNvPicPr>
          <p:nvPr/>
        </p:nvPicPr>
        <p:blipFill>
          <a:blip r:embed="rId3"/>
          <a:stretch>
            <a:fillRect/>
          </a:stretch>
        </p:blipFill>
        <p:spPr>
          <a:xfrm>
            <a:off x="1952512" y="1563283"/>
            <a:ext cx="5281242" cy="5239493"/>
          </a:xfrm>
          <a:prstGeom prst="rect">
            <a:avLst/>
          </a:prstGeom>
        </p:spPr>
      </p:pic>
    </p:spTree>
    <p:extLst>
      <p:ext uri="{BB962C8B-B14F-4D97-AF65-F5344CB8AC3E}">
        <p14:creationId xmlns:p14="http://schemas.microsoft.com/office/powerpoint/2010/main" val="1995058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Picture 3"/>
          <p:cNvPicPr>
            <a:picLocks noChangeAspect="1"/>
          </p:cNvPicPr>
          <p:nvPr/>
        </p:nvPicPr>
        <p:blipFill>
          <a:blip r:embed="rId3"/>
          <a:stretch>
            <a:fillRect/>
          </a:stretch>
        </p:blipFill>
        <p:spPr>
          <a:xfrm>
            <a:off x="1371600" y="1959718"/>
            <a:ext cx="6400800" cy="3987800"/>
          </a:xfrm>
          <a:prstGeom prst="rect">
            <a:avLst/>
          </a:prstGeom>
        </p:spPr>
      </p:pic>
    </p:spTree>
    <p:extLst>
      <p:ext uri="{BB962C8B-B14F-4D97-AF65-F5344CB8AC3E}">
        <p14:creationId xmlns:p14="http://schemas.microsoft.com/office/powerpoint/2010/main" val="222451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smtClean="0"/>
              <a:t>Balancing a Flying Inverted Pendulum </a:t>
            </a:r>
            <a:r>
              <a:rPr lang="en-US" dirty="0">
                <a:hlinkClick r:id="rId2"/>
              </a:rPr>
              <a:t>https://www.youtube.com/watch?v=oYuQr6FrKJE&amp;noredirect=</a:t>
            </a:r>
            <a:r>
              <a:rPr lang="en-US" dirty="0" smtClean="0">
                <a:hlinkClick r:id="rId2"/>
              </a:rPr>
              <a:t>1</a:t>
            </a:r>
            <a:endParaRPr lang="en-US" dirty="0" smtClean="0"/>
          </a:p>
          <a:p>
            <a:r>
              <a:rPr lang="en-US" dirty="0" smtClean="0"/>
              <a:t>Automated Aerial Suspended Cargo Delivery through </a:t>
            </a:r>
            <a:r>
              <a:rPr lang="en-US" dirty="0"/>
              <a:t>Reinforcement Learning </a:t>
            </a:r>
            <a:r>
              <a:rPr lang="en-US" dirty="0">
                <a:hlinkClick r:id="rId3"/>
              </a:rPr>
              <a:t>https://www.youtube.com/watch?v=s2pWxgAHw5E&amp;noredirect=</a:t>
            </a:r>
            <a:r>
              <a:rPr lang="en-US" dirty="0" smtClean="0">
                <a:hlinkClick r:id="rId3"/>
              </a:rPr>
              <a:t>1</a:t>
            </a:r>
            <a:endParaRPr lang="en-US" dirty="0" smtClean="0"/>
          </a:p>
          <a:p>
            <a:endParaRPr lang="en-US" dirty="0"/>
          </a:p>
        </p:txBody>
      </p:sp>
    </p:spTree>
    <p:extLst>
      <p:ext uri="{BB962C8B-B14F-4D97-AF65-F5344CB8AC3E}">
        <p14:creationId xmlns:p14="http://schemas.microsoft.com/office/powerpoint/2010/main" val="840795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 </a:t>
            </a:r>
            <a:r>
              <a:rPr lang="en-US" dirty="0" err="1" smtClean="0"/>
              <a:t>Gupte</a:t>
            </a:r>
            <a:r>
              <a:rPr lang="en-US" dirty="0" smtClean="0"/>
              <a:t>, P.I.T. Mohandas, and J.M. Conrad. A Survey of </a:t>
            </a:r>
            <a:r>
              <a:rPr lang="en-US" dirty="0" err="1" smtClean="0"/>
              <a:t>Quadrotor</a:t>
            </a:r>
            <a:r>
              <a:rPr lang="en-US" dirty="0" smtClean="0"/>
              <a:t> Unmanned Aerial Vehicles.</a:t>
            </a:r>
          </a:p>
          <a:p>
            <a:r>
              <a:rPr lang="en-US" dirty="0" smtClean="0"/>
              <a:t>S.L. </a:t>
            </a:r>
            <a:r>
              <a:rPr lang="en-US" dirty="0" err="1" smtClean="0"/>
              <a:t>Waslander</a:t>
            </a:r>
            <a:r>
              <a:rPr lang="en-US" dirty="0" smtClean="0"/>
              <a:t>, G.M. Hoffmann, J.S. Jang, and C.J. Tomlin. Multi-Agent </a:t>
            </a:r>
            <a:r>
              <a:rPr lang="en-US" dirty="0" err="1" smtClean="0"/>
              <a:t>Quadrotor</a:t>
            </a:r>
            <a:r>
              <a:rPr lang="en-US" dirty="0" smtClean="0"/>
              <a:t> </a:t>
            </a:r>
            <a:r>
              <a:rPr lang="en-US" dirty="0" err="1" smtClean="0"/>
              <a:t>Testbed</a:t>
            </a:r>
            <a:r>
              <a:rPr lang="en-US" dirty="0" smtClean="0"/>
              <a:t> Control Design: Integral Sliding mode vs. Reinforcement Learning</a:t>
            </a:r>
          </a:p>
          <a:p>
            <a:endParaRPr lang="en-US" dirty="0"/>
          </a:p>
        </p:txBody>
      </p:sp>
    </p:spTree>
    <p:extLst>
      <p:ext uri="{BB962C8B-B14F-4D97-AF65-F5344CB8AC3E}">
        <p14:creationId xmlns:p14="http://schemas.microsoft.com/office/powerpoint/2010/main" val="261621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Understand the fundamentals of </a:t>
            </a:r>
            <a:r>
              <a:rPr lang="en-US" dirty="0" err="1" smtClean="0"/>
              <a:t>quadcopters</a:t>
            </a:r>
            <a:endParaRPr lang="en-US" dirty="0" smtClean="0"/>
          </a:p>
          <a:p>
            <a:r>
              <a:rPr lang="en-US" dirty="0" err="1" smtClean="0"/>
              <a:t>Quadcopter</a:t>
            </a:r>
            <a:r>
              <a:rPr lang="en-US" dirty="0" smtClean="0"/>
              <a:t> control using reinforcement learning</a:t>
            </a:r>
            <a:endParaRPr lang="en-US" dirty="0"/>
          </a:p>
        </p:txBody>
      </p:sp>
    </p:spTree>
    <p:extLst>
      <p:ext uri="{BB962C8B-B14F-4D97-AF65-F5344CB8AC3E}">
        <p14:creationId xmlns:p14="http://schemas.microsoft.com/office/powerpoint/2010/main" val="411264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Quadcopters</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It can be used in various applications.</a:t>
            </a:r>
          </a:p>
          <a:p>
            <a:r>
              <a:rPr lang="en-US" dirty="0" smtClean="0"/>
              <a:t>It can accurately and efficiently perform tasks that would be of high risk for a human pilot to perform.</a:t>
            </a:r>
          </a:p>
          <a:p>
            <a:r>
              <a:rPr lang="en-US" dirty="0" smtClean="0"/>
              <a:t>It is inexpensive and expandable. </a:t>
            </a:r>
            <a:endParaRPr lang="en-US" dirty="0"/>
          </a:p>
        </p:txBody>
      </p:sp>
    </p:spTree>
    <p:extLst>
      <p:ext uri="{BB962C8B-B14F-4D97-AF65-F5344CB8AC3E}">
        <p14:creationId xmlns:p14="http://schemas.microsoft.com/office/powerpoint/2010/main" val="42450416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Quadcopters</a:t>
            </a:r>
            <a:r>
              <a:rPr lang="en-US" dirty="0" smtClean="0"/>
              <a:t> Specs</a:t>
            </a:r>
            <a:endParaRPr lang="en-US" dirty="0"/>
          </a:p>
        </p:txBody>
      </p:sp>
      <p:pic>
        <p:nvPicPr>
          <p:cNvPr id="4" name="Picture 3"/>
          <p:cNvPicPr>
            <a:picLocks noChangeAspect="1"/>
          </p:cNvPicPr>
          <p:nvPr/>
        </p:nvPicPr>
        <p:blipFill>
          <a:blip r:embed="rId3"/>
          <a:stretch>
            <a:fillRect/>
          </a:stretch>
        </p:blipFill>
        <p:spPr>
          <a:xfrm>
            <a:off x="966218" y="1801627"/>
            <a:ext cx="7203847" cy="4650447"/>
          </a:xfrm>
          <a:prstGeom prst="rect">
            <a:avLst/>
          </a:prstGeom>
        </p:spPr>
      </p:pic>
    </p:spTree>
    <p:extLst>
      <p:ext uri="{BB962C8B-B14F-4D97-AF65-F5344CB8AC3E}">
        <p14:creationId xmlns:p14="http://schemas.microsoft.com/office/powerpoint/2010/main" val="18299186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Quadcopter</a:t>
            </a:r>
            <a:r>
              <a:rPr lang="en-US" dirty="0" smtClean="0"/>
              <a:t> as an Agent</a:t>
            </a:r>
            <a:endParaRPr lang="en-US" dirty="0"/>
          </a:p>
        </p:txBody>
      </p:sp>
      <p:sp>
        <p:nvSpPr>
          <p:cNvPr id="3" name="Content Placeholder 2"/>
          <p:cNvSpPr>
            <a:spLocks noGrp="1"/>
          </p:cNvSpPr>
          <p:nvPr>
            <p:ph idx="1"/>
          </p:nvPr>
        </p:nvSpPr>
        <p:spPr>
          <a:xfrm>
            <a:off x="457200" y="4917822"/>
            <a:ext cx="8229600" cy="1482977"/>
          </a:xfrm>
        </p:spPr>
        <p:txBody>
          <a:bodyPr/>
          <a:lstStyle/>
          <a:p>
            <a:r>
              <a:rPr lang="en-US" dirty="0" smtClean="0">
                <a:solidFill>
                  <a:srgbClr val="FF6600"/>
                </a:solidFill>
              </a:rPr>
              <a:t>What are possible actions of a </a:t>
            </a:r>
            <a:r>
              <a:rPr lang="en-US" dirty="0" err="1" smtClean="0">
                <a:solidFill>
                  <a:srgbClr val="FF6600"/>
                </a:solidFill>
              </a:rPr>
              <a:t>quadcopter</a:t>
            </a:r>
            <a:r>
              <a:rPr lang="en-US" dirty="0" smtClean="0">
                <a:solidFill>
                  <a:srgbClr val="FF6600"/>
                </a:solidFill>
              </a:rPr>
              <a:t>?</a:t>
            </a:r>
          </a:p>
          <a:p>
            <a:r>
              <a:rPr lang="en-US" dirty="0" smtClean="0">
                <a:solidFill>
                  <a:srgbClr val="FF6600"/>
                </a:solidFill>
              </a:rPr>
              <a:t>What are possible states of a </a:t>
            </a:r>
            <a:r>
              <a:rPr lang="en-US" dirty="0" err="1" smtClean="0">
                <a:solidFill>
                  <a:srgbClr val="FF6600"/>
                </a:solidFill>
              </a:rPr>
              <a:t>quadcopter</a:t>
            </a:r>
            <a:r>
              <a:rPr lang="en-US" dirty="0" smtClean="0">
                <a:solidFill>
                  <a:srgbClr val="FF6600"/>
                </a:solidFill>
              </a:rPr>
              <a:t>?</a:t>
            </a:r>
          </a:p>
        </p:txBody>
      </p:sp>
      <p:pic>
        <p:nvPicPr>
          <p:cNvPr id="5" name="Picture 4"/>
          <p:cNvPicPr>
            <a:picLocks noChangeAspect="1"/>
          </p:cNvPicPr>
          <p:nvPr/>
        </p:nvPicPr>
        <p:blipFill>
          <a:blip r:embed="rId2"/>
          <a:stretch>
            <a:fillRect/>
          </a:stretch>
        </p:blipFill>
        <p:spPr>
          <a:xfrm>
            <a:off x="1816100" y="2060285"/>
            <a:ext cx="5511800" cy="2222500"/>
          </a:xfrm>
          <a:prstGeom prst="rect">
            <a:avLst/>
          </a:prstGeom>
        </p:spPr>
      </p:pic>
    </p:spTree>
    <p:extLst>
      <p:ext uri="{BB962C8B-B14F-4D97-AF65-F5344CB8AC3E}">
        <p14:creationId xmlns:p14="http://schemas.microsoft.com/office/powerpoint/2010/main" val="287733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Actions: Roll – Pitch – Yaw – Throttle</a:t>
            </a:r>
            <a:endParaRPr lang="en-US" sz="4000" dirty="0"/>
          </a:p>
        </p:txBody>
      </p:sp>
      <p:pic>
        <p:nvPicPr>
          <p:cNvPr id="4" name="Picture 3"/>
          <p:cNvPicPr>
            <a:picLocks noChangeAspect="1"/>
          </p:cNvPicPr>
          <p:nvPr/>
        </p:nvPicPr>
        <p:blipFill>
          <a:blip r:embed="rId3"/>
          <a:stretch>
            <a:fillRect/>
          </a:stretch>
        </p:blipFill>
        <p:spPr>
          <a:xfrm>
            <a:off x="4010903" y="2259034"/>
            <a:ext cx="4971008" cy="3666976"/>
          </a:xfrm>
          <a:prstGeom prst="rect">
            <a:avLst/>
          </a:prstGeom>
        </p:spPr>
      </p:pic>
      <p:pic>
        <p:nvPicPr>
          <p:cNvPr id="5" name="Picture 4"/>
          <p:cNvPicPr>
            <a:picLocks noChangeAspect="1"/>
          </p:cNvPicPr>
          <p:nvPr/>
        </p:nvPicPr>
        <p:blipFill>
          <a:blip r:embed="rId4"/>
          <a:stretch>
            <a:fillRect/>
          </a:stretch>
        </p:blipFill>
        <p:spPr>
          <a:xfrm>
            <a:off x="156247" y="1949806"/>
            <a:ext cx="3885715" cy="3976204"/>
          </a:xfrm>
          <a:prstGeom prst="rect">
            <a:avLst/>
          </a:prstGeom>
        </p:spPr>
      </p:pic>
    </p:spTree>
    <p:extLst>
      <p:ext uri="{BB962C8B-B14F-4D97-AF65-F5344CB8AC3E}">
        <p14:creationId xmlns:p14="http://schemas.microsoft.com/office/powerpoint/2010/main" val="145606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Quadcopter</a:t>
            </a:r>
            <a:r>
              <a:rPr lang="en-US" dirty="0" smtClean="0"/>
              <a:t> maneuvers?</a:t>
            </a:r>
            <a:endParaRPr lang="en-US" dirty="0"/>
          </a:p>
        </p:txBody>
      </p:sp>
      <p:pic>
        <p:nvPicPr>
          <p:cNvPr id="4" name="Picture 3"/>
          <p:cNvPicPr>
            <a:picLocks noChangeAspect="1"/>
          </p:cNvPicPr>
          <p:nvPr/>
        </p:nvPicPr>
        <p:blipFill>
          <a:blip r:embed="rId3"/>
          <a:stretch>
            <a:fillRect/>
          </a:stretch>
        </p:blipFill>
        <p:spPr>
          <a:xfrm>
            <a:off x="758682" y="1577432"/>
            <a:ext cx="7350329" cy="5214140"/>
          </a:xfrm>
          <a:prstGeom prst="rect">
            <a:avLst/>
          </a:prstGeom>
        </p:spPr>
      </p:pic>
    </p:spTree>
    <p:extLst>
      <p:ext uri="{BB962C8B-B14F-4D97-AF65-F5344CB8AC3E}">
        <p14:creationId xmlns:p14="http://schemas.microsoft.com/office/powerpoint/2010/main" val="945866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a:t>
            </a:r>
            <a:endParaRPr lang="en-US" dirty="0"/>
          </a:p>
        </p:txBody>
      </p:sp>
      <p:sp>
        <p:nvSpPr>
          <p:cNvPr id="3" name="Content Placeholder 2"/>
          <p:cNvSpPr>
            <a:spLocks noGrp="1"/>
          </p:cNvSpPr>
          <p:nvPr>
            <p:ph idx="1"/>
          </p:nvPr>
        </p:nvSpPr>
        <p:spPr/>
        <p:txBody>
          <a:bodyPr/>
          <a:lstStyle/>
          <a:p>
            <a:r>
              <a:rPr lang="en-US" dirty="0" smtClean="0"/>
              <a:t>Position of the </a:t>
            </a:r>
            <a:r>
              <a:rPr lang="en-US" dirty="0" err="1" smtClean="0"/>
              <a:t>quadcopter</a:t>
            </a:r>
            <a:r>
              <a:rPr lang="en-US" dirty="0" smtClean="0"/>
              <a:t> in the environment. </a:t>
            </a:r>
          </a:p>
          <a:p>
            <a:r>
              <a:rPr lang="en-US" dirty="0" smtClean="0"/>
              <a:t>Current sensor reading</a:t>
            </a:r>
          </a:p>
          <a:p>
            <a:pPr lvl="1"/>
            <a:r>
              <a:rPr lang="en-US" dirty="0" smtClean="0"/>
              <a:t>Inertial measurement unit (IMU)</a:t>
            </a:r>
          </a:p>
          <a:p>
            <a:pPr lvl="2"/>
            <a:r>
              <a:rPr lang="en-US" dirty="0" smtClean="0"/>
              <a:t>Accelerometers, gyroscopes, magnetometers</a:t>
            </a:r>
          </a:p>
          <a:p>
            <a:pPr lvl="1"/>
            <a:r>
              <a:rPr lang="en-US" dirty="0" smtClean="0"/>
              <a:t>Barometer (altitude)</a:t>
            </a:r>
          </a:p>
          <a:p>
            <a:pPr lvl="1"/>
            <a:r>
              <a:rPr lang="en-US" dirty="0" smtClean="0"/>
              <a:t>GPS (location)</a:t>
            </a:r>
          </a:p>
          <a:p>
            <a:pPr lvl="1"/>
            <a:r>
              <a:rPr lang="en-US" dirty="0" smtClean="0"/>
              <a:t>Ultrasonic sensors</a:t>
            </a:r>
          </a:p>
          <a:p>
            <a:pPr lvl="1"/>
            <a:r>
              <a:rPr lang="en-US" dirty="0" smtClean="0"/>
              <a:t>Cameras</a:t>
            </a:r>
          </a:p>
          <a:p>
            <a:endParaRPr lang="en-US" dirty="0" smtClean="0"/>
          </a:p>
          <a:p>
            <a:endParaRPr lang="en-US" dirty="0" smtClean="0"/>
          </a:p>
        </p:txBody>
      </p:sp>
    </p:spTree>
    <p:extLst>
      <p:ext uri="{BB962C8B-B14F-4D97-AF65-F5344CB8AC3E}">
        <p14:creationId xmlns:p14="http://schemas.microsoft.com/office/powerpoint/2010/main" val="93154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30"/>
            <a:ext cx="8229600" cy="1252728"/>
          </a:xfrm>
        </p:spPr>
        <p:txBody>
          <a:bodyPr>
            <a:noAutofit/>
          </a:bodyPr>
          <a:lstStyle/>
          <a:p>
            <a:r>
              <a:rPr lang="en-US" sz="2800" dirty="0" smtClean="0"/>
              <a:t>Multi</a:t>
            </a:r>
            <a:r>
              <a:rPr lang="en-US" sz="2800" dirty="0"/>
              <a:t>-Agent </a:t>
            </a:r>
            <a:r>
              <a:rPr lang="en-US" sz="2800" dirty="0" err="1"/>
              <a:t>Quadrotor</a:t>
            </a:r>
            <a:r>
              <a:rPr lang="en-US" sz="2800" dirty="0"/>
              <a:t> </a:t>
            </a:r>
            <a:r>
              <a:rPr lang="en-US" sz="2800" dirty="0" err="1"/>
              <a:t>Testbed</a:t>
            </a:r>
            <a:r>
              <a:rPr lang="en-US" sz="2800" dirty="0"/>
              <a:t> Control Design: Integral Sliding Mode vs. Reinforcement </a:t>
            </a:r>
            <a:r>
              <a:rPr lang="en-US" sz="2800" dirty="0" smtClean="0"/>
              <a:t>Learning</a:t>
            </a:r>
            <a:endParaRPr lang="en-US" sz="2800" dirty="0"/>
          </a:p>
        </p:txBody>
      </p:sp>
      <p:sp>
        <p:nvSpPr>
          <p:cNvPr id="3" name="Content Placeholder 2"/>
          <p:cNvSpPr>
            <a:spLocks noGrp="1"/>
          </p:cNvSpPr>
          <p:nvPr>
            <p:ph idx="1"/>
          </p:nvPr>
        </p:nvSpPr>
        <p:spPr/>
        <p:txBody>
          <a:bodyPr>
            <a:normAutofit fontScale="92500"/>
          </a:bodyPr>
          <a:lstStyle/>
          <a:p>
            <a:pPr lvl="1"/>
            <a:r>
              <a:rPr lang="en-US" dirty="0" smtClean="0"/>
              <a:t>Problem with altitude control</a:t>
            </a:r>
          </a:p>
          <a:p>
            <a:pPr lvl="1"/>
            <a:r>
              <a:rPr lang="en-US" dirty="0" smtClean="0"/>
              <a:t>Highly nonlinear and destabilizing effect of 4 rotor downwashes interacting</a:t>
            </a:r>
          </a:p>
          <a:p>
            <a:pPr lvl="1"/>
            <a:r>
              <a:rPr lang="en-US" dirty="0" smtClean="0"/>
              <a:t>Noticeable loss in thrust upon descent through the highly turbulent flow field</a:t>
            </a:r>
          </a:p>
          <a:p>
            <a:pPr lvl="1"/>
            <a:r>
              <a:rPr lang="en-US" dirty="0" smtClean="0"/>
              <a:t>Other factors that introduce disturbances, blade flex, ground effect and battery discharge dynamics</a:t>
            </a:r>
          </a:p>
          <a:p>
            <a:pPr lvl="1"/>
            <a:r>
              <a:rPr lang="en-US" dirty="0" smtClean="0"/>
              <a:t>Additional complication arise from the limited choice in low cost, high resolution altitude </a:t>
            </a:r>
            <a:r>
              <a:rPr lang="en-US" smtClean="0"/>
              <a:t>sensors.</a:t>
            </a:r>
            <a:endParaRPr lang="en-US" dirty="0"/>
          </a:p>
        </p:txBody>
      </p:sp>
    </p:spTree>
    <p:extLst>
      <p:ext uri="{BB962C8B-B14F-4D97-AF65-F5344CB8AC3E}">
        <p14:creationId xmlns:p14="http://schemas.microsoft.com/office/powerpoint/2010/main" val="3977658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998</TotalTime>
  <Words>1704</Words>
  <Application>Microsoft Macintosh PowerPoint</Application>
  <PresentationFormat>On-screen Show (4:3)</PresentationFormat>
  <Paragraphs>132</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Module</vt:lpstr>
      <vt:lpstr>Reinforcement Learning in Quadrotor Helicopters</vt:lpstr>
      <vt:lpstr>Learning Objectives</vt:lpstr>
      <vt:lpstr>Why Quadcopters?</vt:lpstr>
      <vt:lpstr>Quadcopters Specs</vt:lpstr>
      <vt:lpstr>Quadcopter as an Agent</vt:lpstr>
      <vt:lpstr>Actions: Roll – Pitch – Yaw – Throttle</vt:lpstr>
      <vt:lpstr>How Quadcopter maneuvers?</vt:lpstr>
      <vt:lpstr>States</vt:lpstr>
      <vt:lpstr>Multi-Agent Quadrotor Testbed Control Design: Integral Sliding Mode vs. Reinforcement Learning</vt:lpstr>
      <vt:lpstr>Quadrotor Dynamics</vt:lpstr>
      <vt:lpstr>Reinforcement Learning  Control</vt:lpstr>
      <vt:lpstr>Step 1: Model the aircraft dynamics as a Stochastic Markov Process</vt:lpstr>
      <vt:lpstr>Cont. step 1</vt:lpstr>
      <vt:lpstr>Step 2: Model-based RL incorporating the stochastic Markov model</vt:lpstr>
      <vt:lpstr>Model-Based RL Algorithm</vt:lpstr>
      <vt:lpstr>Results</vt:lpstr>
      <vt:lpstr>Other Examples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in Quadrotor Helicopters</dc:title>
  <dc:creator>Gabriel de la Cruz</dc:creator>
  <cp:lastModifiedBy>Gabriel de la Cruz</cp:lastModifiedBy>
  <cp:revision>38</cp:revision>
  <dcterms:created xsi:type="dcterms:W3CDTF">2014-04-07T23:59:29Z</dcterms:created>
  <dcterms:modified xsi:type="dcterms:W3CDTF">2014-04-08T16:38:28Z</dcterms:modified>
</cp:coreProperties>
</file>