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3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29.wmf"/><Relationship Id="rId10" Type="http://schemas.openxmlformats.org/officeDocument/2006/relationships/image" Target="../media/image59.wmf"/><Relationship Id="rId4" Type="http://schemas.openxmlformats.org/officeDocument/2006/relationships/image" Target="../media/image54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1.wmf"/><Relationship Id="rId1" Type="http://schemas.openxmlformats.org/officeDocument/2006/relationships/image" Target="../media/image51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9.wmf"/><Relationship Id="rId1" Type="http://schemas.openxmlformats.org/officeDocument/2006/relationships/image" Target="../media/image30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2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2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32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1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8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7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C5BB8-1FFB-4557-A29F-87D6F9D21258}" type="datetimeFigureOut">
              <a:rPr lang="ko-KR" altLang="en-US" smtClean="0"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3ABC4-52C0-4FB6-80CE-6EB7FF358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1" r="23954" b="28751"/>
          <a:stretch/>
        </p:blipFill>
        <p:spPr>
          <a:xfrm>
            <a:off x="11325225" y="6081982"/>
            <a:ext cx="723900" cy="5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1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7.wmf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65.bin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2.bin"/><Relationship Id="rId24" Type="http://schemas.openxmlformats.org/officeDocument/2006/relationships/oleObject" Target="../embeddings/oleObject69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72.bin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54.wmf"/><Relationship Id="rId5" Type="http://schemas.openxmlformats.org/officeDocument/2006/relationships/image" Target="../media/image66.png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75.bin"/><Relationship Id="rId4" Type="http://schemas.openxmlformats.org/officeDocument/2006/relationships/image" Target="../media/image51.wmf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3.bin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78.pn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4.wmf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75.wmf"/><Relationship Id="rId10" Type="http://schemas.openxmlformats.org/officeDocument/2006/relationships/image" Target="../media/image73.wmf"/><Relationship Id="rId19" Type="http://schemas.openxmlformats.org/officeDocument/2006/relationships/image" Target="../media/image77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309" y="2490282"/>
            <a:ext cx="69733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err="1" smtClean="0">
                <a:latin typeface="+mj-ea"/>
                <a:ea typeface="+mj-ea"/>
                <a:cs typeface="times" panose="02020603050405020304" pitchFamily="18" charset="0"/>
              </a:rPr>
              <a:t>쿼드콥터</a:t>
            </a:r>
            <a:r>
              <a:rPr lang="ko-KR" altLang="en-US" sz="7200" dirty="0" smtClean="0">
                <a:latin typeface="+mj-ea"/>
                <a:ea typeface="+mj-ea"/>
                <a:cs typeface="times" panose="02020603050405020304" pitchFamily="18" charset="0"/>
              </a:rPr>
              <a:t> </a:t>
            </a:r>
            <a:r>
              <a:rPr lang="ko-KR" altLang="en-US" sz="7200" dirty="0" err="1" smtClean="0">
                <a:latin typeface="+mj-ea"/>
                <a:ea typeface="+mj-ea"/>
                <a:cs typeface="times" panose="02020603050405020304" pitchFamily="18" charset="0"/>
              </a:rPr>
              <a:t>스터디</a:t>
            </a:r>
            <a:endParaRPr lang="en-US" altLang="ko-KR" sz="7200" dirty="0" smtClean="0">
              <a:latin typeface="+mj-ea"/>
              <a:ea typeface="+mj-ea"/>
              <a:cs typeface="times" panose="02020603050405020304" pitchFamily="18" charset="0"/>
            </a:endParaRPr>
          </a:p>
          <a:p>
            <a:pPr algn="ctr"/>
            <a:r>
              <a:rPr lang="en-US" altLang="ko-KR" sz="2800" dirty="0" smtClean="0">
                <a:latin typeface="+mj-ea"/>
                <a:ea typeface="+mj-ea"/>
                <a:cs typeface="times" panose="02020603050405020304" pitchFamily="18" charset="0"/>
              </a:rPr>
              <a:t>-1</a:t>
            </a:r>
            <a:r>
              <a:rPr lang="ko-KR" altLang="en-US" sz="2800" dirty="0" err="1" smtClean="0">
                <a:latin typeface="+mj-ea"/>
                <a:ea typeface="+mj-ea"/>
                <a:cs typeface="times" panose="02020603050405020304" pitchFamily="18" charset="0"/>
              </a:rPr>
              <a:t>차시</a:t>
            </a:r>
            <a:r>
              <a:rPr lang="en-US" altLang="ko-KR" sz="2800" dirty="0" smtClean="0">
                <a:latin typeface="+mj-ea"/>
                <a:ea typeface="+mj-ea"/>
                <a:cs typeface="times" panose="02020603050405020304" pitchFamily="18" charset="0"/>
              </a:rPr>
              <a:t>-</a:t>
            </a:r>
          </a:p>
          <a:p>
            <a:pPr algn="ctr"/>
            <a:r>
              <a:rPr lang="en-US" altLang="ko-KR" sz="2800" dirty="0" smtClean="0">
                <a:latin typeface="+mj-ea"/>
                <a:ea typeface="+mj-ea"/>
                <a:cs typeface="times" panose="02020603050405020304" pitchFamily="18" charset="0"/>
              </a:rPr>
              <a:t>(part 2)</a:t>
            </a:r>
            <a:endParaRPr lang="ko-KR" altLang="en-US" sz="2800" dirty="0">
              <a:latin typeface="+mj-ea"/>
              <a:ea typeface="+mj-ea"/>
              <a:cs typeface="times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0629" y="4781550"/>
            <a:ext cx="2250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Author : YJ Kim</a:t>
            </a:r>
          </a:p>
          <a:p>
            <a:pPr algn="ctr"/>
            <a:r>
              <a:rPr lang="en-US" altLang="ko-KR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2015.12.23</a:t>
            </a:r>
            <a:endParaRPr lang="ko-KR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82338"/>
              </p:ext>
            </p:extLst>
          </p:nvPr>
        </p:nvGraphicFramePr>
        <p:xfrm>
          <a:off x="227915" y="5840626"/>
          <a:ext cx="3660346" cy="736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30173"/>
                <a:gridCol w="1830173"/>
              </a:tblGrid>
              <a:tr h="3237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Revision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2015.12.28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p.16~18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내용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07444"/>
              </p:ext>
            </p:extLst>
          </p:nvPr>
        </p:nvGraphicFramePr>
        <p:xfrm>
          <a:off x="664539" y="749442"/>
          <a:ext cx="545135" cy="49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1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39" y="749442"/>
                        <a:ext cx="545135" cy="49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8591" y="1241697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이전의 식을 성분 별로 쓰면 다음과 같다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936"/>
              </p:ext>
            </p:extLst>
          </p:nvPr>
        </p:nvGraphicFramePr>
        <p:xfrm>
          <a:off x="4818577" y="1683957"/>
          <a:ext cx="2554846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2" name="Equation" r:id="rId5" imgW="1244520" imgH="711000" progId="Equation.DSMT4">
                  <p:embed/>
                </p:oleObj>
              </mc:Choice>
              <mc:Fallback>
                <p:oleObj name="Equation" r:id="rId5" imgW="1244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8577" y="1683957"/>
                        <a:ext cx="2554846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8591" y="3041665"/>
            <a:ext cx="1183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그런데 이때 미지수의 개수는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4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개인 반면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식은 총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개이므로 위의 식을 만족하는 해는 무수히 많다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간단한 경우로</a:t>
            </a: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       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인 경우를 생각해 보자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그러면 이에 대한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은 다음과 같다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032642"/>
              </p:ext>
            </p:extLst>
          </p:nvPr>
        </p:nvGraphicFramePr>
        <p:xfrm>
          <a:off x="374649" y="3484470"/>
          <a:ext cx="8350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3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649" y="3484470"/>
                        <a:ext cx="83502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29460"/>
              </p:ext>
            </p:extLst>
          </p:nvPr>
        </p:nvGraphicFramePr>
        <p:xfrm>
          <a:off x="2390775" y="4100513"/>
          <a:ext cx="741203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4" name="Equation" r:id="rId9" imgW="3429000" imgH="711000" progId="Equation.DSMT4">
                  <p:embed/>
                </p:oleObj>
              </mc:Choice>
              <mc:Fallback>
                <p:oleObj name="Equation" r:id="rId9" imgW="3429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0775" y="4100513"/>
                        <a:ext cx="7412038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5279" y="5517816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하지만 이 때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              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이면 </a:t>
            </a:r>
            <a:r>
              <a:rPr lang="en-US" altLang="ko-KR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singularity</a:t>
            </a:r>
            <a:r>
              <a:rPr lang="ko-KR" altLang="en-US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가 일어난다</a:t>
            </a:r>
            <a:r>
              <a:rPr lang="en-US" altLang="ko-KR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630002"/>
              </p:ext>
            </p:extLst>
          </p:nvPr>
        </p:nvGraphicFramePr>
        <p:xfrm>
          <a:off x="1706810" y="5581134"/>
          <a:ext cx="689278" cy="32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5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810" y="5581134"/>
                        <a:ext cx="689278" cy="32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16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81448"/>
              </p:ext>
            </p:extLst>
          </p:nvPr>
        </p:nvGraphicFramePr>
        <p:xfrm>
          <a:off x="664539" y="749442"/>
          <a:ext cx="545135" cy="49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2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39" y="749442"/>
                        <a:ext cx="545135" cy="49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8591" y="1241697"/>
            <a:ext cx="1183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이번엔                 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으로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설정해 보자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그러면 이에 대한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은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27130"/>
              </p:ext>
            </p:extLst>
          </p:nvPr>
        </p:nvGraphicFramePr>
        <p:xfrm>
          <a:off x="1031588" y="1296838"/>
          <a:ext cx="8350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3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1588" y="1296838"/>
                        <a:ext cx="83502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96020"/>
              </p:ext>
            </p:extLst>
          </p:nvPr>
        </p:nvGraphicFramePr>
        <p:xfrm>
          <a:off x="2780292" y="1791687"/>
          <a:ext cx="6631416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4" name="Equation" r:id="rId7" imgW="3098520" imgH="711000" progId="Equation.DSMT4">
                  <p:embed/>
                </p:oleObj>
              </mc:Choice>
              <mc:Fallback>
                <p:oleObj name="Equation" r:id="rId7" imgW="3098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0292" y="1791687"/>
                        <a:ext cx="6631416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279" y="3161792"/>
            <a:ext cx="1183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 때는 앞선 경우와는 달리              에서 </a:t>
            </a:r>
            <a:r>
              <a:rPr lang="en-US" altLang="ko-KR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singularity</a:t>
            </a:r>
            <a:r>
              <a:rPr lang="ko-KR" altLang="en-US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가 발생한다</a:t>
            </a:r>
            <a:r>
              <a:rPr lang="en-US" altLang="ko-KR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r>
              <a:rPr lang="ko-KR" altLang="en-US" sz="16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앞선 두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을 조합하면 발생할 수 있는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singularity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를 피할 수 있게 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340559"/>
              </p:ext>
            </p:extLst>
          </p:nvPr>
        </p:nvGraphicFramePr>
        <p:xfrm>
          <a:off x="3510348" y="3239271"/>
          <a:ext cx="542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5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0348" y="3239271"/>
                        <a:ext cx="542925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264977"/>
              </p:ext>
            </p:extLst>
          </p:nvPr>
        </p:nvGraphicFramePr>
        <p:xfrm>
          <a:off x="2611438" y="4210050"/>
          <a:ext cx="697071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6" name="Equation" r:id="rId11" imgW="2514600" imgH="914400" progId="Equation.DSMT4">
                  <p:embed/>
                </p:oleObj>
              </mc:Choice>
              <mc:Fallback>
                <p:oleObj name="Equation" r:id="rId11" imgW="2514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1438" y="4210050"/>
                        <a:ext cx="6970712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06914" y="4084845"/>
            <a:ext cx="7399086" cy="2249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389042"/>
              </p:ext>
            </p:extLst>
          </p:nvPr>
        </p:nvGraphicFramePr>
        <p:xfrm>
          <a:off x="664539" y="749442"/>
          <a:ext cx="545135" cy="49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39" y="749442"/>
                        <a:ext cx="545135" cy="49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28873"/>
              </p:ext>
            </p:extLst>
          </p:nvPr>
        </p:nvGraphicFramePr>
        <p:xfrm>
          <a:off x="168275" y="2422525"/>
          <a:ext cx="596582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5" imgW="2463480" imgH="914400" progId="Equation.DSMT4">
                  <p:embed/>
                </p:oleObj>
              </mc:Choice>
              <mc:Fallback>
                <p:oleObj name="Equation" r:id="rId5" imgW="2463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75" y="2422525"/>
                        <a:ext cx="5965825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6237713" y="3142644"/>
            <a:ext cx="1008798" cy="499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8902" y="1015998"/>
            <a:ext cx="3228975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398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6209"/>
              </p:ext>
            </p:extLst>
          </p:nvPr>
        </p:nvGraphicFramePr>
        <p:xfrm>
          <a:off x="638175" y="736600"/>
          <a:ext cx="5984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1" name="Equation" r:id="rId3" imgW="279360" imgH="241200" progId="Equation.DSMT4">
                  <p:embed/>
                </p:oleObj>
              </mc:Choice>
              <mc:Fallback>
                <p:oleObj name="Equation" r:id="rId3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175" y="736600"/>
                        <a:ext cx="59848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24791"/>
              </p:ext>
            </p:extLst>
          </p:nvPr>
        </p:nvGraphicFramePr>
        <p:xfrm>
          <a:off x="3078163" y="1312863"/>
          <a:ext cx="6035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2" name="Equation" r:id="rId5" imgW="3340080" imgH="253800" progId="Equation.DSMT4">
                  <p:embed/>
                </p:oleObj>
              </mc:Choice>
              <mc:Fallback>
                <p:oleObj name="Equation" r:id="rId5" imgW="3340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8163" y="1312863"/>
                        <a:ext cx="60356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55279" y="1875917"/>
            <a:ext cx="11836721" cy="427506"/>
            <a:chOff x="355279" y="1837817"/>
            <a:chExt cx="11836721" cy="427506"/>
          </a:xfrm>
        </p:grpSpPr>
        <p:sp>
          <p:nvSpPr>
            <p:cNvPr id="7" name="TextBox 6"/>
            <p:cNvSpPr txBox="1"/>
            <p:nvPr/>
          </p:nvSpPr>
          <p:spPr>
            <a:xfrm>
              <a:off x="355279" y="1837817"/>
              <a:ext cx="11836721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우리는 바로 앞에서        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를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구했으므로                            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를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구할 수 있다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따라서                                                       이기 위해서는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</a:t>
              </a: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69953"/>
                </p:ext>
              </p:extLst>
            </p:nvPr>
          </p:nvGraphicFramePr>
          <p:xfrm>
            <a:off x="2228849" y="1899424"/>
            <a:ext cx="371475" cy="334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3" name="Equation" r:id="rId7" imgW="253800" imgH="228600" progId="Equation.DSMT4">
                    <p:embed/>
                  </p:oleObj>
                </mc:Choice>
                <mc:Fallback>
                  <p:oleObj name="Equation" r:id="rId7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28849" y="1899424"/>
                          <a:ext cx="371475" cy="3343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780228"/>
                </p:ext>
              </p:extLst>
            </p:nvPr>
          </p:nvGraphicFramePr>
          <p:xfrm>
            <a:off x="3986213" y="1893848"/>
            <a:ext cx="13001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4" name="Equation" r:id="rId9" imgW="888840" imgH="253800" progId="Equation.DSMT4">
                    <p:embed/>
                  </p:oleObj>
                </mc:Choice>
                <mc:Fallback>
                  <p:oleObj name="Equation" r:id="rId9" imgW="8888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6213" y="1893848"/>
                          <a:ext cx="1300162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23383"/>
                </p:ext>
              </p:extLst>
            </p:nvPr>
          </p:nvGraphicFramePr>
          <p:xfrm>
            <a:off x="7536129" y="1888841"/>
            <a:ext cx="2607996" cy="352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5" name="Equation" r:id="rId11" imgW="1688760" imgH="228600" progId="Equation.DSMT4">
                    <p:embed/>
                  </p:oleObj>
                </mc:Choice>
                <mc:Fallback>
                  <p:oleObj name="Equation" r:id="rId11" imgW="1688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536129" y="1888841"/>
                          <a:ext cx="2607996" cy="3526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21356"/>
              </p:ext>
            </p:extLst>
          </p:nvPr>
        </p:nvGraphicFramePr>
        <p:xfrm>
          <a:off x="3549650" y="2516188"/>
          <a:ext cx="509270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6" name="Equation" r:id="rId13" imgW="2819160" imgH="711000" progId="Equation.DSMT4">
                  <p:embed/>
                </p:oleObj>
              </mc:Choice>
              <mc:Fallback>
                <p:oleObj name="Equation" r:id="rId13" imgW="2819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9650" y="2516188"/>
                        <a:ext cx="5092700" cy="1281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937419" y="4416699"/>
            <a:ext cx="2075936" cy="1944130"/>
            <a:chOff x="1517048" y="4399005"/>
            <a:chExt cx="2075936" cy="1944130"/>
          </a:xfrm>
        </p:grpSpPr>
        <p:cxnSp>
          <p:nvCxnSpPr>
            <p:cNvPr id="20" name="직선 화살표 연결선 19"/>
            <p:cNvCxnSpPr/>
            <p:nvPr/>
          </p:nvCxnSpPr>
          <p:spPr>
            <a:xfrm flipV="1">
              <a:off x="1639330" y="4399005"/>
              <a:ext cx="0" cy="1944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rot="5400000" flipV="1">
              <a:off x="2555016" y="5169242"/>
              <a:ext cx="0" cy="2075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417350"/>
              </p:ext>
            </p:extLst>
          </p:nvPr>
        </p:nvGraphicFramePr>
        <p:xfrm>
          <a:off x="3042103" y="6155054"/>
          <a:ext cx="187068" cy="20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7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2103" y="6155054"/>
                        <a:ext cx="187068" cy="20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208252"/>
              </p:ext>
            </p:extLst>
          </p:nvPr>
        </p:nvGraphicFramePr>
        <p:xfrm>
          <a:off x="957263" y="4214813"/>
          <a:ext cx="20478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8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7263" y="4214813"/>
                        <a:ext cx="204787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V="1">
            <a:off x="1059656" y="4901514"/>
            <a:ext cx="915731" cy="133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02067"/>
              </p:ext>
            </p:extLst>
          </p:nvPr>
        </p:nvGraphicFramePr>
        <p:xfrm>
          <a:off x="1948979" y="4532234"/>
          <a:ext cx="186124" cy="33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99" name="Equation" r:id="rId19" imgW="114120" imgH="203040" progId="Equation.DSMT4">
                  <p:embed/>
                </p:oleObj>
              </mc:Choice>
              <mc:Fallback>
                <p:oleObj name="Equation" r:id="rId19" imgW="114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48979" y="4532234"/>
                        <a:ext cx="186124" cy="33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31202"/>
              </p:ext>
            </p:extLst>
          </p:nvPr>
        </p:nvGraphicFramePr>
        <p:xfrm>
          <a:off x="1417096" y="5910171"/>
          <a:ext cx="201286" cy="21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0" name="Equation" r:id="rId21" imgW="152280" imgH="164880" progId="Equation.DSMT4">
                  <p:embed/>
                </p:oleObj>
              </mc:Choice>
              <mc:Fallback>
                <p:oleObj name="Equation" r:id="rId21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7096" y="5910171"/>
                        <a:ext cx="201286" cy="21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원호 29"/>
          <p:cNvSpPr/>
          <p:nvPr/>
        </p:nvSpPr>
        <p:spPr>
          <a:xfrm rot="1748947">
            <a:off x="1091346" y="6016941"/>
            <a:ext cx="286776" cy="276225"/>
          </a:xfrm>
          <a:prstGeom prst="arc">
            <a:avLst>
              <a:gd name="adj1" fmla="val 13917102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55279" y="3793787"/>
            <a:ext cx="11836721" cy="461665"/>
            <a:chOff x="355279" y="3793787"/>
            <a:chExt cx="11836721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355279" y="3793787"/>
              <a:ext cx="11836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이면 된다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따라서 아래의 그림으로 부터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벡터      을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x+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축으로 회전시키려면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z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축을 중심으로       만큼 회전하면 된다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</a:t>
              </a: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31" name="개체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907869"/>
                </p:ext>
              </p:extLst>
            </p:nvPr>
          </p:nvGraphicFramePr>
          <p:xfrm>
            <a:off x="4583261" y="3828596"/>
            <a:ext cx="186124" cy="33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01" name="Equation" r:id="rId23" imgW="114120" imgH="203040" progId="Equation.DSMT4">
                    <p:embed/>
                  </p:oleObj>
                </mc:Choice>
                <mc:Fallback>
                  <p:oleObj name="Equation" r:id="rId23" imgW="114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583261" y="3828596"/>
                          <a:ext cx="186124" cy="330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개체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746021"/>
                </p:ext>
              </p:extLst>
            </p:nvPr>
          </p:nvGraphicFramePr>
          <p:xfrm>
            <a:off x="8680583" y="3954788"/>
            <a:ext cx="319088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02" name="Equation" r:id="rId24" imgW="241200" imgH="164880" progId="Equation.DSMT4">
                    <p:embed/>
                  </p:oleObj>
                </mc:Choice>
                <mc:Fallback>
                  <p:oleObj name="Equation" r:id="rId24" imgW="2412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680583" y="3954788"/>
                          <a:ext cx="319088" cy="217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75512"/>
              </p:ext>
            </p:extLst>
          </p:nvPr>
        </p:nvGraphicFramePr>
        <p:xfrm>
          <a:off x="4767420" y="4395241"/>
          <a:ext cx="19954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3" name="Equation" r:id="rId26" imgW="1104840" imgH="482400" progId="Equation.DSMT4">
                  <p:embed/>
                </p:oleObj>
              </mc:Choice>
              <mc:Fallback>
                <p:oleObj name="Equation" r:id="rId26" imgW="1104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67420" y="4395241"/>
                        <a:ext cx="1995488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04416"/>
              </p:ext>
            </p:extLst>
          </p:nvPr>
        </p:nvGraphicFramePr>
        <p:xfrm>
          <a:off x="4687888" y="5403850"/>
          <a:ext cx="43576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04" name="Equation" r:id="rId28" imgW="2412720" imgH="241200" progId="Equation.DSMT4">
                  <p:embed/>
                </p:oleObj>
              </mc:Choice>
              <mc:Fallback>
                <p:oleObj name="Equation" r:id="rId28" imgW="2412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687888" y="5403850"/>
                        <a:ext cx="4357687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481384" y="4320484"/>
            <a:ext cx="4632454" cy="17425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1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593" y="727075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251072"/>
              </p:ext>
            </p:extLst>
          </p:nvPr>
        </p:nvGraphicFramePr>
        <p:xfrm>
          <a:off x="638175" y="736600"/>
          <a:ext cx="5984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" name="Equation" r:id="rId3" imgW="279360" imgH="241200" progId="Equation.DSMT4">
                  <p:embed/>
                </p:oleObj>
              </mc:Choice>
              <mc:Fallback>
                <p:oleObj name="Equation" r:id="rId3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175" y="736600"/>
                        <a:ext cx="59848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346200" y="1446124"/>
            <a:ext cx="9419388" cy="2828925"/>
            <a:chOff x="557963" y="1782054"/>
            <a:chExt cx="9419388" cy="28289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0826" y="1782054"/>
              <a:ext cx="2676525" cy="2828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그룹 8"/>
            <p:cNvGrpSpPr/>
            <p:nvPr/>
          </p:nvGrpSpPr>
          <p:grpSpPr>
            <a:xfrm>
              <a:off x="557963" y="2484062"/>
              <a:ext cx="4359275" cy="1442793"/>
              <a:chOff x="4687208" y="4395241"/>
              <a:chExt cx="4359275" cy="1442793"/>
            </a:xfrm>
          </p:grpSpPr>
          <p:graphicFrame>
            <p:nvGraphicFramePr>
              <p:cNvPr id="7" name="개체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073666"/>
                  </p:ext>
                </p:extLst>
              </p:nvPr>
            </p:nvGraphicFramePr>
            <p:xfrm>
              <a:off x="4767420" y="4395241"/>
              <a:ext cx="1995488" cy="868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0" name="Equation" r:id="rId6" imgW="1104840" imgH="482400" progId="Equation.DSMT4">
                      <p:embed/>
                    </p:oleObj>
                  </mc:Choice>
                  <mc:Fallback>
                    <p:oleObj name="Equation" r:id="rId6" imgW="1104840" imgH="482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767420" y="4395241"/>
                            <a:ext cx="1995488" cy="8683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개체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0884942"/>
                  </p:ext>
                </p:extLst>
              </p:nvPr>
            </p:nvGraphicFramePr>
            <p:xfrm>
              <a:off x="4687208" y="5403059"/>
              <a:ext cx="4359275" cy="434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71" name="Equation" r:id="rId8" imgW="2412720" imgH="241200" progId="Equation.DSMT4">
                      <p:embed/>
                    </p:oleObj>
                  </mc:Choice>
                  <mc:Fallback>
                    <p:oleObj name="Equation" r:id="rId8" imgW="241272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687208" y="5403059"/>
                            <a:ext cx="4359275" cy="4349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736703"/>
                </p:ext>
              </p:extLst>
            </p:nvPr>
          </p:nvGraphicFramePr>
          <p:xfrm>
            <a:off x="740504" y="1837670"/>
            <a:ext cx="1599041" cy="456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2" name="Equation" r:id="rId10" imgW="888840" imgH="253800" progId="Equation.DSMT4">
                    <p:embed/>
                  </p:oleObj>
                </mc:Choice>
                <mc:Fallback>
                  <p:oleObj name="Equation" r:id="rId10" imgW="8888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0504" y="1837670"/>
                          <a:ext cx="1599041" cy="4568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오른쪽 화살표 10"/>
            <p:cNvSpPr/>
            <p:nvPr/>
          </p:nvSpPr>
          <p:spPr>
            <a:xfrm>
              <a:off x="5438645" y="2852738"/>
              <a:ext cx="1008798" cy="49968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5279" y="4464572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49823"/>
              </p:ext>
            </p:extLst>
          </p:nvPr>
        </p:nvGraphicFramePr>
        <p:xfrm>
          <a:off x="806450" y="4473575"/>
          <a:ext cx="4365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" name="Equation" r:id="rId12" imgW="203040" imgH="241200" progId="Equation.DSMT4">
                  <p:embed/>
                </p:oleObj>
              </mc:Choice>
              <mc:Fallback>
                <p:oleObj name="Equation" r:id="rId12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6450" y="4473575"/>
                        <a:ext cx="436563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04249"/>
              </p:ext>
            </p:extLst>
          </p:nvPr>
        </p:nvGraphicFramePr>
        <p:xfrm>
          <a:off x="1941684" y="5295309"/>
          <a:ext cx="17224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4" name="Equation" r:id="rId14" imgW="812520" imgH="253800" progId="Equation.DSMT4">
                  <p:embed/>
                </p:oleObj>
              </mc:Choice>
              <mc:Fallback>
                <p:oleObj name="Equation" r:id="rId1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41684" y="5295309"/>
                        <a:ext cx="1722437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6226882" y="5280278"/>
            <a:ext cx="1008798" cy="499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9063" y="4769052"/>
            <a:ext cx="241935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469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결과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1" y="812800"/>
            <a:ext cx="10604491" cy="55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6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쿼터니언의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불연속성 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해결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6798" b="5743"/>
          <a:stretch/>
        </p:blipFill>
        <p:spPr>
          <a:xfrm>
            <a:off x="171450" y="1091359"/>
            <a:ext cx="8517925" cy="495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7351" y="978086"/>
            <a:ext cx="3525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왼쪽 그림에서 볼 수 있듯이 가속도 센서와 자기장 센서를 사용해 얻은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쿼터니언이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불연속 함을 볼 수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이는 동일한 회전변환이라 해도 그에 대응되는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쿼터니언이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2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개가 존재하기 때문에 생기게 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또한 이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두개의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쿼터니언은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서로 부호만 반대이다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.(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저번 자료 참고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)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1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쿼터니언의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불연속성 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해결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1950" y="742839"/>
            <a:ext cx="2757873" cy="2626436"/>
            <a:chOff x="361950" y="742839"/>
            <a:chExt cx="2757873" cy="2626436"/>
          </a:xfrm>
        </p:grpSpPr>
        <p:cxnSp>
          <p:nvCxnSpPr>
            <p:cNvPr id="5" name="직선 화살표 연결선 4"/>
            <p:cNvCxnSpPr/>
            <p:nvPr/>
          </p:nvCxnSpPr>
          <p:spPr>
            <a:xfrm flipV="1">
              <a:off x="1503056" y="1721708"/>
              <a:ext cx="1355473" cy="45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1503056" y="980303"/>
              <a:ext cx="677736" cy="11944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064024"/>
                </p:ext>
              </p:extLst>
            </p:nvPr>
          </p:nvGraphicFramePr>
          <p:xfrm>
            <a:off x="2872173" y="1441295"/>
            <a:ext cx="24765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7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72173" y="1441295"/>
                          <a:ext cx="247650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8245594"/>
                </p:ext>
              </p:extLst>
            </p:nvPr>
          </p:nvGraphicFramePr>
          <p:xfrm>
            <a:off x="2204342" y="742839"/>
            <a:ext cx="39211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8" name="Equation" r:id="rId5" imgW="241200" imgH="228600" progId="Equation.DSMT4">
                    <p:embed/>
                  </p:oleObj>
                </mc:Choice>
                <mc:Fallback>
                  <p:oleObj name="Equation" r:id="rId5" imgW="241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4342" y="742839"/>
                          <a:ext cx="392112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직선 화살표 연결선 12"/>
            <p:cNvCxnSpPr/>
            <p:nvPr/>
          </p:nvCxnSpPr>
          <p:spPr>
            <a:xfrm flipH="1">
              <a:off x="825320" y="2174789"/>
              <a:ext cx="677736" cy="11944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243435"/>
                </p:ext>
              </p:extLst>
            </p:nvPr>
          </p:nvGraphicFramePr>
          <p:xfrm>
            <a:off x="361950" y="2833902"/>
            <a:ext cx="5365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9" name="Equation" r:id="rId7" imgW="330120" imgH="228600" progId="Equation.DSMT4">
                    <p:embed/>
                  </p:oleObj>
                </mc:Choice>
                <mc:Fallback>
                  <p:oleObj name="Equation" r:id="rId7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1950" y="2833902"/>
                          <a:ext cx="5365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5295943"/>
                </p:ext>
              </p:extLst>
            </p:nvPr>
          </p:nvGraphicFramePr>
          <p:xfrm>
            <a:off x="1790780" y="1691931"/>
            <a:ext cx="2682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0" name="Equation" r:id="rId9" imgW="164880" imgH="164880" progId="Equation.DSMT4">
                    <p:embed/>
                  </p:oleObj>
                </mc:Choice>
                <mc:Fallback>
                  <p:oleObj name="Equation" r:id="rId9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90780" y="1691931"/>
                          <a:ext cx="268287" cy="268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원호 15"/>
            <p:cNvSpPr/>
            <p:nvPr/>
          </p:nvSpPr>
          <p:spPr>
            <a:xfrm>
              <a:off x="1581150" y="1922762"/>
              <a:ext cx="170286" cy="233362"/>
            </a:xfrm>
            <a:prstGeom prst="arc">
              <a:avLst>
                <a:gd name="adj1" fmla="val 15812457"/>
                <a:gd name="adj2" fmla="val 20731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43415" y="812800"/>
            <a:ext cx="8435547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쿼터니언은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4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차원 상의 벡터이므로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쿼터니언에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대한 내적을 생각해 볼 수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0738"/>
              </p:ext>
            </p:extLst>
          </p:nvPr>
        </p:nvGraphicFramePr>
        <p:xfrm>
          <a:off x="5159288" y="1285451"/>
          <a:ext cx="4382669" cy="41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1" name="Equation" r:id="rId11" imgW="2400120" imgH="228600" progId="Equation.DSMT4">
                  <p:embed/>
                </p:oleObj>
              </mc:Choice>
              <mc:Fallback>
                <p:oleObj name="Equation" r:id="rId11" imgW="240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59288" y="1285451"/>
                        <a:ext cx="4382669" cy="41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443414" y="1807530"/>
            <a:ext cx="8435547" cy="1569660"/>
            <a:chOff x="3443414" y="1733388"/>
            <a:chExt cx="8435547" cy="1569660"/>
          </a:xfrm>
        </p:grpSpPr>
        <p:sp>
          <p:nvSpPr>
            <p:cNvPr id="20" name="TextBox 19"/>
            <p:cNvSpPr txBox="1"/>
            <p:nvPr/>
          </p:nvSpPr>
          <p:spPr>
            <a:xfrm>
              <a:off x="3443414" y="1733388"/>
              <a:ext cx="84355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만약 왼쪽의 그림처럼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I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번째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step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에서 계산된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쿼터니언을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    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 i+1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번째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step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에서 계산된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쿼터니언을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       라 하자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그러면            또한 주어진 조건을 만족하는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쿼터니언이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되므로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  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쿼터니언이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연속적으로 변하려면                           중에      에 더 가까운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쿼터니언을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선택하</a:t>
              </a:r>
              <a:endPara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    면 된다</a:t>
              </a:r>
              <a:r>
                <a:rPr lang="en-US" altLang="ko-KR" sz="1600" dirty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</a:t>
              </a: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8428106"/>
                </p:ext>
              </p:extLst>
            </p:nvPr>
          </p:nvGraphicFramePr>
          <p:xfrm>
            <a:off x="8881675" y="1733388"/>
            <a:ext cx="276657" cy="41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2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81675" y="1733388"/>
                          <a:ext cx="276657" cy="4149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6096778"/>
                </p:ext>
              </p:extLst>
            </p:nvPr>
          </p:nvGraphicFramePr>
          <p:xfrm>
            <a:off x="4663905" y="2147888"/>
            <a:ext cx="436563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3" name="Equation" r:id="rId14" imgW="241200" imgH="228600" progId="Equation.DSMT4">
                    <p:embed/>
                  </p:oleObj>
                </mc:Choice>
                <mc:Fallback>
                  <p:oleObj name="Equation" r:id="rId14" imgW="241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663905" y="2147888"/>
                          <a:ext cx="436563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915884"/>
                </p:ext>
              </p:extLst>
            </p:nvPr>
          </p:nvGraphicFramePr>
          <p:xfrm>
            <a:off x="6483528" y="2156125"/>
            <a:ext cx="59848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4" name="Equation" r:id="rId16" imgW="330120" imgH="228600" progId="Equation.DSMT4">
                    <p:embed/>
                  </p:oleObj>
                </mc:Choice>
                <mc:Fallback>
                  <p:oleObj name="Equation" r:id="rId16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3528" y="2156125"/>
                          <a:ext cx="59848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216070"/>
                </p:ext>
              </p:extLst>
            </p:nvPr>
          </p:nvGraphicFramePr>
          <p:xfrm>
            <a:off x="6890134" y="2490663"/>
            <a:ext cx="1217612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5" name="Equation" r:id="rId18" imgW="672840" imgH="228600" progId="Equation.DSMT4">
                    <p:embed/>
                  </p:oleObj>
                </mc:Choice>
                <mc:Fallback>
                  <p:oleObj name="Equation" r:id="rId18" imgW="6728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90134" y="2490663"/>
                          <a:ext cx="1217612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개체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658123"/>
                </p:ext>
              </p:extLst>
            </p:nvPr>
          </p:nvGraphicFramePr>
          <p:xfrm>
            <a:off x="8605018" y="2490663"/>
            <a:ext cx="276657" cy="41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6" name="Equation" r:id="rId20" imgW="152280" imgH="228600" progId="Equation.DSMT4">
                    <p:embed/>
                  </p:oleObj>
                </mc:Choice>
                <mc:Fallback>
                  <p:oleObj name="Equation" r:id="rId20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05018" y="2490663"/>
                          <a:ext cx="276657" cy="4149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50622" y="3315268"/>
            <a:ext cx="2990850" cy="3343275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5551379" y="4737062"/>
            <a:ext cx="1008798" cy="499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98940" y="4555524"/>
            <a:ext cx="2575936" cy="1532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1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결과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114960"/>
            <a:ext cx="10058400" cy="53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3583" y="2767281"/>
            <a:ext cx="45448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times" panose="02020603050405020304" pitchFamily="18" charset="0"/>
                <a:cs typeface="times" panose="02020603050405020304" pitchFamily="18" charset="0"/>
              </a:rPr>
              <a:t>자세 추정</a:t>
            </a:r>
            <a:endParaRPr lang="ko-KR" altLang="en-US" sz="8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Sensor 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개요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930436" y="856455"/>
            <a:ext cx="6650871" cy="3564558"/>
            <a:chOff x="2930436" y="2723355"/>
            <a:chExt cx="6650871" cy="3564558"/>
          </a:xfrm>
        </p:grpSpPr>
        <p:sp>
          <p:nvSpPr>
            <p:cNvPr id="4" name="직사각형 3"/>
            <p:cNvSpPr/>
            <p:nvPr/>
          </p:nvSpPr>
          <p:spPr>
            <a:xfrm>
              <a:off x="2930436" y="3168999"/>
              <a:ext cx="1755566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Gyroscope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30436" y="4435824"/>
              <a:ext cx="1755566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Accelerometer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30436" y="5597874"/>
              <a:ext cx="1755566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Magnetometer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0" name="직선 화살표 연결선 9"/>
            <p:cNvCxnSpPr>
              <a:stCxn id="4" idx="3"/>
            </p:cNvCxnSpPr>
            <p:nvPr/>
          </p:nvCxnSpPr>
          <p:spPr>
            <a:xfrm>
              <a:off x="4686002" y="3503787"/>
              <a:ext cx="161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4686002" y="4788249"/>
              <a:ext cx="161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700140" y="5932662"/>
              <a:ext cx="1610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3" name="개체 12"/>
            <p:cNvGraphicFramePr>
              <a:graphicFrameLocks noChangeAspect="1"/>
            </p:cNvGraphicFramePr>
            <p:nvPr>
              <p:extLst/>
            </p:nvPr>
          </p:nvGraphicFramePr>
          <p:xfrm>
            <a:off x="5289689" y="4341987"/>
            <a:ext cx="40264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7" name="Equation" r:id="rId3" imgW="190440" imgH="203040" progId="Equation.DSMT4">
                    <p:embed/>
                  </p:oleObj>
                </mc:Choice>
                <mc:Fallback>
                  <p:oleObj name="Equation" r:id="rId3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9689" y="4341987"/>
                          <a:ext cx="402648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개체 13"/>
            <p:cNvGraphicFramePr>
              <a:graphicFrameLocks noChangeAspect="1"/>
            </p:cNvGraphicFramePr>
            <p:nvPr>
              <p:extLst/>
            </p:nvPr>
          </p:nvGraphicFramePr>
          <p:xfrm>
            <a:off x="5262563" y="5486400"/>
            <a:ext cx="4572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8" name="Equation" r:id="rId5" imgW="215640" imgH="203040" progId="Equation.DSMT4">
                    <p:embed/>
                  </p:oleObj>
                </mc:Choice>
                <mc:Fallback>
                  <p:oleObj name="Equation" r:id="rId5" imgW="2156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62563" y="5486400"/>
                          <a:ext cx="457200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개체 14"/>
            <p:cNvGraphicFramePr>
              <a:graphicFrameLocks noChangeAspect="1"/>
            </p:cNvGraphicFramePr>
            <p:nvPr>
              <p:extLst/>
            </p:nvPr>
          </p:nvGraphicFramePr>
          <p:xfrm>
            <a:off x="5249863" y="3067050"/>
            <a:ext cx="4302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9" name="Equation" r:id="rId7" imgW="203040" imgH="203040" progId="Equation.DSMT4">
                    <p:embed/>
                  </p:oleObj>
                </mc:Choice>
                <mc:Fallback>
                  <p:oleObj name="Equation" r:id="rId7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49863" y="3067050"/>
                          <a:ext cx="430212" cy="42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/>
            <p:cNvSpPr/>
            <p:nvPr/>
          </p:nvSpPr>
          <p:spPr>
            <a:xfrm>
              <a:off x="6296025" y="3160887"/>
              <a:ext cx="1628775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①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96025" y="4418187"/>
              <a:ext cx="1628775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" panose="02020603050405020304" pitchFamily="18" charset="0"/>
                  <a:cs typeface="times" panose="02020603050405020304" pitchFamily="18" charset="0"/>
                </a:rPr>
                <a:t>②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96024" y="5580237"/>
              <a:ext cx="1628775" cy="66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③</a:t>
              </a:r>
              <a:endParaRPr lang="ko-KR" alt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aphicFrame>
          <p:nvGraphicFramePr>
            <p:cNvPr id="19" name="개체 18"/>
            <p:cNvGraphicFramePr>
              <a:graphicFrameLocks noChangeAspect="1"/>
            </p:cNvGraphicFramePr>
            <p:nvPr>
              <p:extLst/>
            </p:nvPr>
          </p:nvGraphicFramePr>
          <p:xfrm>
            <a:off x="9231611" y="2797176"/>
            <a:ext cx="269875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0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31611" y="2797176"/>
                          <a:ext cx="269875" cy="37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/>
            </p:nvPr>
          </p:nvGraphicFramePr>
          <p:xfrm>
            <a:off x="9204623" y="3297238"/>
            <a:ext cx="323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1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204623" y="3297238"/>
                          <a:ext cx="323850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/>
            </p:nvPr>
          </p:nvGraphicFramePr>
          <p:xfrm>
            <a:off x="9231611" y="3770313"/>
            <a:ext cx="26987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2" name="Equation" r:id="rId13" imgW="126720" imgH="203040" progId="Equation.DSMT4">
                    <p:embed/>
                  </p:oleObj>
                </mc:Choice>
                <mc:Fallback>
                  <p:oleObj name="Equation" r:id="rId13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231611" y="3770313"/>
                          <a:ext cx="269875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/>
            </p:nvPr>
          </p:nvGraphicFramePr>
          <p:xfrm>
            <a:off x="9223673" y="4368180"/>
            <a:ext cx="269875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3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23673" y="4368180"/>
                          <a:ext cx="269875" cy="37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개체 22"/>
            <p:cNvGraphicFramePr>
              <a:graphicFrameLocks noChangeAspect="1"/>
            </p:cNvGraphicFramePr>
            <p:nvPr>
              <p:extLst/>
            </p:nvPr>
          </p:nvGraphicFramePr>
          <p:xfrm>
            <a:off x="9223672" y="4729781"/>
            <a:ext cx="26987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4" name="Equation" r:id="rId16" imgW="126720" imgH="203040" progId="Equation.DSMT4">
                    <p:embed/>
                  </p:oleObj>
                </mc:Choice>
                <mc:Fallback>
                  <p:oleObj name="Equation" r:id="rId16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223672" y="4729781"/>
                          <a:ext cx="269875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/>
            <p:cNvGraphicFramePr>
              <a:graphicFrameLocks noChangeAspect="1"/>
            </p:cNvGraphicFramePr>
            <p:nvPr>
              <p:extLst/>
            </p:nvPr>
          </p:nvGraphicFramePr>
          <p:xfrm>
            <a:off x="9179521" y="5740400"/>
            <a:ext cx="323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5" name="Equation" r:id="rId17" imgW="152280" imgH="164880" progId="Equation.DSMT4">
                    <p:embed/>
                  </p:oleObj>
                </mc:Choice>
                <mc:Fallback>
                  <p:oleObj name="Equation" r:id="rId17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179521" y="5740400"/>
                          <a:ext cx="323850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꺾인 연결선 25"/>
            <p:cNvCxnSpPr>
              <a:stCxn id="16" idx="3"/>
              <a:endCxn id="19" idx="1"/>
            </p:cNvCxnSpPr>
            <p:nvPr/>
          </p:nvCxnSpPr>
          <p:spPr>
            <a:xfrm flipV="1">
              <a:off x="7924800" y="2985294"/>
              <a:ext cx="1306811" cy="51038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6" idx="3"/>
              <a:endCxn id="21" idx="1"/>
            </p:cNvCxnSpPr>
            <p:nvPr/>
          </p:nvCxnSpPr>
          <p:spPr>
            <a:xfrm>
              <a:off x="7924800" y="3495675"/>
              <a:ext cx="1306811" cy="4897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</p:cNvCxnSpPr>
            <p:nvPr/>
          </p:nvCxnSpPr>
          <p:spPr>
            <a:xfrm>
              <a:off x="7924800" y="3495675"/>
              <a:ext cx="12547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7" idx="3"/>
              <a:endCxn id="22" idx="1"/>
            </p:cNvCxnSpPr>
            <p:nvPr/>
          </p:nvCxnSpPr>
          <p:spPr>
            <a:xfrm flipV="1">
              <a:off x="7924800" y="4556298"/>
              <a:ext cx="1298873" cy="19667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7" idx="3"/>
              <a:endCxn id="23" idx="1"/>
            </p:cNvCxnSpPr>
            <p:nvPr/>
          </p:nvCxnSpPr>
          <p:spPr>
            <a:xfrm>
              <a:off x="7924800" y="4752975"/>
              <a:ext cx="1298872" cy="1919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8" idx="3"/>
              <a:endCxn id="24" idx="1"/>
            </p:cNvCxnSpPr>
            <p:nvPr/>
          </p:nvCxnSpPr>
          <p:spPr>
            <a:xfrm>
              <a:off x="7924799" y="5915025"/>
              <a:ext cx="12547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9131896" y="2723355"/>
              <a:ext cx="449411" cy="153432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9122370" y="4331498"/>
              <a:ext cx="449411" cy="195641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오른쪽 중괄호 41"/>
          <p:cNvSpPr/>
          <p:nvPr/>
        </p:nvSpPr>
        <p:spPr>
          <a:xfrm flipH="1">
            <a:off x="2709623" y="1604964"/>
            <a:ext cx="167978" cy="147302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>
          <a:xfrm flipH="1">
            <a:off x="1965837" y="1610692"/>
            <a:ext cx="167225" cy="24550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915372" y="217407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MPU6050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100397" y="2657603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MPU9150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309" y="4763911"/>
            <a:ext cx="11623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우리가 사용할 수 있는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IMU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센서는 크게 위의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3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개로 볼 수 있다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각각의 센서는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body fixed frame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에 대한 각속도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가속도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(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힘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),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자기장을 측정하는데 이 값들을 토대로 물체의 </a:t>
            </a:r>
            <a:r>
              <a:rPr lang="ko-KR" altLang="en-US" sz="2000" dirty="0" err="1" smtClean="0">
                <a:ea typeface="함초롬바탕 확장" panose="02030504000101010101" pitchFamily="18" charset="-127"/>
                <a:cs typeface="times" panose="02020603050405020304" pitchFamily="18" charset="0"/>
              </a:rPr>
              <a:t>오일러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각을 계산할 수 있다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하지만 각각의 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output</a:t>
            </a:r>
            <a:r>
              <a:rPr lang="ko-KR" altLang="en-US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이 다르기 때문에 </a:t>
            </a:r>
            <a:r>
              <a:rPr lang="ko-KR" altLang="en-US" sz="2000" b="1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센서들을 조합해서 사용해야 한다</a:t>
            </a:r>
            <a:r>
              <a:rPr lang="en-US" altLang="ko-KR" sz="20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ko-KR" altLang="en-US" sz="20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5452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Gyroscope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Quaternion &amp; Angular Velocity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Local frame(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물체고정 </a:t>
            </a:r>
            <a:r>
              <a:rPr lang="ko-KR" altLang="en-US" sz="1600" dirty="0" err="1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좌표계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)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에 고정되어 있는 벡터      을 생각해 보자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만약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Local frame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에서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Global frame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으로 변환시켜주는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을 </a:t>
            </a:r>
            <a:r>
              <a:rPr lang="en-US" altLang="ko-KR" sz="16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라 한다면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(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원래는       이지만 편의상 </a:t>
            </a:r>
            <a:r>
              <a:rPr lang="en-US" altLang="ko-KR" sz="16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라 쓰겠다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),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</a:t>
            </a:r>
            <a:endParaRPr lang="en-US" altLang="ko-KR" sz="1600" b="1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30510"/>
              </p:ext>
            </p:extLst>
          </p:nvPr>
        </p:nvGraphicFramePr>
        <p:xfrm>
          <a:off x="5223651" y="1255325"/>
          <a:ext cx="309864" cy="30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8" name="Equation" r:id="rId3" imgW="190440" imgH="190440" progId="Equation.DSMT4">
                  <p:embed/>
                </p:oleObj>
              </mc:Choice>
              <mc:Fallback>
                <p:oleObj name="Equation" r:id="rId3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3651" y="1255325"/>
                        <a:ext cx="309864" cy="309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27009"/>
              </p:ext>
            </p:extLst>
          </p:nvPr>
        </p:nvGraphicFramePr>
        <p:xfrm>
          <a:off x="3207265" y="1635167"/>
          <a:ext cx="280990" cy="33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9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7265" y="1635167"/>
                        <a:ext cx="280990" cy="33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73006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260692" y="2069876"/>
            <a:ext cx="3670617" cy="1886887"/>
            <a:chOff x="4056063" y="2069876"/>
            <a:chExt cx="4083050" cy="2098899"/>
          </a:xfrm>
        </p:grpSpPr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1241339"/>
                </p:ext>
              </p:extLst>
            </p:nvPr>
          </p:nvGraphicFramePr>
          <p:xfrm>
            <a:off x="5344616" y="2069876"/>
            <a:ext cx="1505944" cy="458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1" name="Equation" r:id="rId9" imgW="749160" imgH="228600" progId="Equation.DSMT4">
                    <p:embed/>
                  </p:oleObj>
                </mc:Choice>
                <mc:Fallback>
                  <p:oleObj name="Equation" r:id="rId9" imgW="749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44616" y="2069876"/>
                          <a:ext cx="1505944" cy="4589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893391"/>
                </p:ext>
              </p:extLst>
            </p:nvPr>
          </p:nvGraphicFramePr>
          <p:xfrm>
            <a:off x="4083050" y="2590800"/>
            <a:ext cx="403225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2" name="Equation" r:id="rId11" imgW="2006280" imgH="241200" progId="Equation.DSMT4">
                    <p:embed/>
                  </p:oleObj>
                </mc:Choice>
                <mc:Fallback>
                  <p:oleObj name="Equation" r:id="rId11" imgW="20062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83050" y="2590800"/>
                          <a:ext cx="4032250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0145451"/>
                </p:ext>
              </p:extLst>
            </p:nvPr>
          </p:nvGraphicFramePr>
          <p:xfrm>
            <a:off x="4056063" y="3137931"/>
            <a:ext cx="408305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3" name="Equation" r:id="rId13" imgW="2031840" imgH="241200" progId="Equation.DSMT4">
                    <p:embed/>
                  </p:oleObj>
                </mc:Choice>
                <mc:Fallback>
                  <p:oleObj name="Equation" r:id="rId13" imgW="20318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56063" y="3137931"/>
                          <a:ext cx="4083050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개체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576820"/>
                </p:ext>
              </p:extLst>
            </p:nvPr>
          </p:nvGraphicFramePr>
          <p:xfrm>
            <a:off x="4642644" y="3684588"/>
            <a:ext cx="290988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4" name="Equation" r:id="rId15" imgW="1447560" imgH="241200" progId="Equation.DSMT4">
                    <p:embed/>
                  </p:oleObj>
                </mc:Choice>
                <mc:Fallback>
                  <p:oleObj name="Equation" r:id="rId15" imgW="1447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42644" y="3684588"/>
                          <a:ext cx="2909888" cy="484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그룹 22"/>
          <p:cNvGrpSpPr/>
          <p:nvPr/>
        </p:nvGrpSpPr>
        <p:grpSpPr>
          <a:xfrm>
            <a:off x="268592" y="4120360"/>
            <a:ext cx="11836721" cy="1938992"/>
            <a:chOff x="268592" y="4249900"/>
            <a:chExt cx="11836721" cy="1938992"/>
          </a:xfrm>
        </p:grpSpPr>
        <p:sp>
          <p:nvSpPr>
            <p:cNvPr id="15" name="TextBox 14"/>
            <p:cNvSpPr txBox="1"/>
            <p:nvPr/>
          </p:nvSpPr>
          <p:spPr>
            <a:xfrm>
              <a:off x="268592" y="4249900"/>
              <a:ext cx="118367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이때           를 살펴보면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이다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 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이 때 이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quaternion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의 </a:t>
              </a:r>
              <a:r>
                <a:rPr lang="ko-KR" altLang="en-US" sz="1600" dirty="0" err="1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실수부는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 아래와 같이 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0</a:t>
              </a: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이 된다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따라서           는                        꼴로 쓸 수 있다</a:t>
              </a:r>
              <a:r>
                <a:rPr lang="en-US" altLang="ko-KR" sz="1600" dirty="0" smtClean="0">
                  <a:latin typeface="times" panose="02020603050405020304" pitchFamily="18" charset="0"/>
                  <a:ea typeface="함초롬바탕 확장" panose="02030504000101010101" pitchFamily="18" charset="-127"/>
                  <a:cs typeface="times" panose="02020603050405020304" pitchFamily="18" charset="0"/>
                </a:rPr>
                <a:t>.</a:t>
              </a:r>
              <a:endParaRPr lang="en-US" altLang="ko-KR" sz="1600" b="1" dirty="0">
                <a:ea typeface="함초롬바탕 확장" panose="02030504000101010101" pitchFamily="18" charset="-127"/>
                <a:cs typeface="times" panose="02020603050405020304" pitchFamily="18" charset="0"/>
              </a:endParaRPr>
            </a:p>
          </p:txBody>
        </p:sp>
        <p:graphicFrame>
          <p:nvGraphicFramePr>
            <p:cNvPr id="16" name="개체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114692"/>
                </p:ext>
              </p:extLst>
            </p:nvPr>
          </p:nvGraphicFramePr>
          <p:xfrm>
            <a:off x="905647" y="4309833"/>
            <a:ext cx="475583" cy="330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5" name="Equation" r:id="rId17" imgW="291960" imgH="203040" progId="Equation.DSMT4">
                    <p:embed/>
                  </p:oleObj>
                </mc:Choice>
                <mc:Fallback>
                  <p:oleObj name="Equation" r:id="rId17" imgW="291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05647" y="4309833"/>
                          <a:ext cx="475583" cy="330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8693311"/>
                </p:ext>
              </p:extLst>
            </p:nvPr>
          </p:nvGraphicFramePr>
          <p:xfrm>
            <a:off x="4380063" y="4584774"/>
            <a:ext cx="3431875" cy="382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6" name="Equation" r:id="rId19" imgW="2273040" imgH="253800" progId="Equation.DSMT4">
                    <p:embed/>
                  </p:oleObj>
                </mc:Choice>
                <mc:Fallback>
                  <p:oleObj name="Equation" r:id="rId19" imgW="227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80063" y="4584774"/>
                          <a:ext cx="3431875" cy="3827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6978579"/>
                </p:ext>
              </p:extLst>
            </p:nvPr>
          </p:nvGraphicFramePr>
          <p:xfrm>
            <a:off x="3823494" y="5380208"/>
            <a:ext cx="4545012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7" name="Equation" r:id="rId21" imgW="3009600" imgH="253800" progId="Equation.DSMT4">
                    <p:embed/>
                  </p:oleObj>
                </mc:Choice>
                <mc:Fallback>
                  <p:oleObj name="Equation" r:id="rId21" imgW="3009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23494" y="5380208"/>
                          <a:ext cx="4545012" cy="382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787610"/>
                </p:ext>
              </p:extLst>
            </p:nvPr>
          </p:nvGraphicFramePr>
          <p:xfrm>
            <a:off x="1025096" y="5779271"/>
            <a:ext cx="475583" cy="330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8" name="Equation" r:id="rId23" imgW="291960" imgH="203040" progId="Equation.DSMT4">
                    <p:embed/>
                  </p:oleObj>
                </mc:Choice>
                <mc:Fallback>
                  <p:oleObj name="Equation" r:id="rId23" imgW="291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25096" y="5779271"/>
                          <a:ext cx="475583" cy="330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769611"/>
                </p:ext>
              </p:extLst>
            </p:nvPr>
          </p:nvGraphicFramePr>
          <p:xfrm>
            <a:off x="1743019" y="5803221"/>
            <a:ext cx="1187450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99" name="Equation" r:id="rId24" imgW="787320" imgH="203040" progId="Equation.DSMT4">
                    <p:embed/>
                  </p:oleObj>
                </mc:Choice>
                <mc:Fallback>
                  <p:oleObj name="Equation" r:id="rId24" imgW="787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743019" y="5803221"/>
                          <a:ext cx="1187450" cy="306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1268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5452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Gyroscope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21707" y="971550"/>
            <a:ext cx="7748587" cy="484188"/>
            <a:chOff x="496888" y="971550"/>
            <a:chExt cx="7748587" cy="484188"/>
          </a:xfrm>
        </p:grpSpPr>
        <p:graphicFrame>
          <p:nvGraphicFramePr>
            <p:cNvPr id="4" name="개체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416141"/>
                </p:ext>
              </p:extLst>
            </p:nvPr>
          </p:nvGraphicFramePr>
          <p:xfrm>
            <a:off x="496888" y="971550"/>
            <a:ext cx="48006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8" name="Equation" r:id="rId3" imgW="2387520" imgH="241200" progId="Equation.DSMT4">
                    <p:embed/>
                  </p:oleObj>
                </mc:Choice>
                <mc:Fallback>
                  <p:oleObj name="Equation" r:id="rId3" imgW="23875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6888" y="971550"/>
                          <a:ext cx="4800600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261812"/>
                </p:ext>
              </p:extLst>
            </p:nvPr>
          </p:nvGraphicFramePr>
          <p:xfrm>
            <a:off x="5972175" y="997744"/>
            <a:ext cx="2273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9" name="Equation" r:id="rId5" imgW="1130040" imgH="215640" progId="Equation.DSMT4">
                    <p:embed/>
                  </p:oleObj>
                </mc:Choice>
                <mc:Fallback>
                  <p:oleObj name="Equation" r:id="rId5" imgW="11300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72175" y="997744"/>
                          <a:ext cx="22733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268592" y="1709162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만약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Local frame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Global frame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에 대해 각속도        로 회전하고 있다면</a:t>
            </a:r>
            <a:r>
              <a:rPr lang="en-US" altLang="ko-KR" sz="1600" dirty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다음과 같이 표현됨을 알 고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sz="1600" b="1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29528"/>
              </p:ext>
            </p:extLst>
          </p:nvPr>
        </p:nvGraphicFramePr>
        <p:xfrm>
          <a:off x="4622007" y="1762107"/>
          <a:ext cx="328411" cy="30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" name="Equation" r:id="rId7" imgW="215640" imgH="203040" progId="Equation.DSMT4">
                  <p:embed/>
                </p:oleObj>
              </mc:Choice>
              <mc:Fallback>
                <p:oleObj name="Equation" r:id="rId7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2007" y="1762107"/>
                        <a:ext cx="328411" cy="30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37615"/>
              </p:ext>
            </p:extLst>
          </p:nvPr>
        </p:nvGraphicFramePr>
        <p:xfrm>
          <a:off x="5214938" y="2187865"/>
          <a:ext cx="1762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" name="Equation" r:id="rId9" imgW="876240" imgH="215640" progId="Equation.DSMT4">
                  <p:embed/>
                </p:oleObj>
              </mc:Choice>
              <mc:Fallback>
                <p:oleObj name="Equation" r:id="rId9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4938" y="2187865"/>
                        <a:ext cx="17621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591" y="2667290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우리는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Local frame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의 회전 각속도와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사이에 다음과 같은 관계가 있음을 알 수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b="1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3216"/>
              </p:ext>
            </p:extLst>
          </p:nvPr>
        </p:nvGraphicFramePr>
        <p:xfrm>
          <a:off x="4499769" y="3143250"/>
          <a:ext cx="3192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" name="Equation" r:id="rId11" imgW="1587240" imgH="241200" progId="Equation.DSMT4">
                  <p:embed/>
                </p:oleObj>
              </mc:Choice>
              <mc:Fallback>
                <p:oleObj name="Equation" r:id="rId11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9769" y="3143250"/>
                        <a:ext cx="319246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8590" y="3811671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하지만 실제로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Gyro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센서는 로봇에 붙어 있으므로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Gyro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센서가 측정하는 값은         가 아닌         이다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sz="1600" b="1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03375"/>
              </p:ext>
            </p:extLst>
          </p:nvPr>
        </p:nvGraphicFramePr>
        <p:xfrm>
          <a:off x="7260432" y="3877524"/>
          <a:ext cx="328411" cy="30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" name="Equation" r:id="rId13" imgW="215640" imgH="203040" progId="Equation.DSMT4">
                  <p:embed/>
                </p:oleObj>
              </mc:Choice>
              <mc:Fallback>
                <p:oleObj name="Equation" r:id="rId13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0432" y="3877524"/>
                        <a:ext cx="328411" cy="30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16598"/>
              </p:ext>
            </p:extLst>
          </p:nvPr>
        </p:nvGraphicFramePr>
        <p:xfrm>
          <a:off x="8385175" y="3889292"/>
          <a:ext cx="307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" name="Equation" r:id="rId14" imgW="203040" imgH="203040" progId="Equation.DSMT4">
                  <p:embed/>
                </p:oleObj>
              </mc:Choice>
              <mc:Fallback>
                <p:oleObj name="Equation" r:id="rId14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85175" y="3889292"/>
                        <a:ext cx="307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296065"/>
              </p:ext>
            </p:extLst>
          </p:nvPr>
        </p:nvGraphicFramePr>
        <p:xfrm>
          <a:off x="3720306" y="4333752"/>
          <a:ext cx="47513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" name="Equation" r:id="rId16" imgW="2361960" imgH="393480" progId="Equation.DSMT4">
                  <p:embed/>
                </p:oleObj>
              </mc:Choice>
              <mc:Fallback>
                <p:oleObj name="Equation" r:id="rId16" imgW="2361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20306" y="4333752"/>
                        <a:ext cx="4751388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886575" y="4333752"/>
            <a:ext cx="1652587" cy="857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8590" y="5411871"/>
            <a:ext cx="11836721" cy="45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rPr>
              <a:t>⇒ </a:t>
            </a:r>
            <a:r>
              <a:rPr lang="en-US" altLang="ko-KR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Euler angle</a:t>
            </a:r>
            <a:r>
              <a:rPr lang="ko-KR" altLang="en-US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로 계산할 때와는 </a:t>
            </a:r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달리 </a:t>
            </a:r>
            <a:r>
              <a:rPr lang="en-US" altLang="ko-KR" b="1" dirty="0" smtClean="0">
                <a:solidFill>
                  <a:srgbClr val="FF0000"/>
                </a:solidFill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singularity</a:t>
            </a:r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가 일어나지 않는다</a:t>
            </a:r>
            <a:r>
              <a:rPr lang="en-US" altLang="ko-KR" b="1" dirty="0" smtClean="0">
                <a:solidFill>
                  <a:srgbClr val="FF0000"/>
                </a:solidFill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!</a:t>
            </a:r>
            <a:endParaRPr lang="en-US" altLang="ko-KR" b="1" dirty="0">
              <a:solidFill>
                <a:srgbClr val="FF0000"/>
              </a:solidFill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5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5452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Gyroscope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67196"/>
              </p:ext>
            </p:extLst>
          </p:nvPr>
        </p:nvGraphicFramePr>
        <p:xfrm>
          <a:off x="2106613" y="3037680"/>
          <a:ext cx="12779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3" imgW="634680" imgH="393480" progId="Equation.DSMT4">
                  <p:embed/>
                </p:oleObj>
              </mc:Choice>
              <mc:Fallback>
                <p:oleObj name="Equation" r:id="rId3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3037680"/>
                        <a:ext cx="1277937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440663" y="3181537"/>
            <a:ext cx="1008798" cy="499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74" y="1697830"/>
            <a:ext cx="3471033" cy="3540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6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Accelerometer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</a:t>
            </a: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가속도 센서는 물체의 현재 가속도 값을 측정하는데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 때 이 가속도는 결국 힘을 측정함으로써 가속도 값을 얻는다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.(</a:t>
            </a:r>
            <a:r>
              <a:rPr lang="en-US" altLang="ko-KR" sz="16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F=ma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가속도 센서가 가만히 있다고 해서 측정되는 가속도가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0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인 것이 아니라 중력가속도가 지속적으로 측정된다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따라서 로봇이 빠르게 가속되는 경우가 아니라면</a:t>
            </a:r>
            <a:r>
              <a:rPr lang="en-US" altLang="ko-KR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(</a:t>
            </a:r>
            <a:r>
              <a:rPr lang="ko-KR" altLang="en-US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대부분의 경우</a:t>
            </a:r>
            <a:r>
              <a:rPr lang="en-US" altLang="ko-KR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) </a:t>
            </a:r>
            <a:r>
              <a:rPr lang="ko-KR" altLang="en-US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가속도 센서로 얻은 가속도 벡터는 결국 지구 중심방향의 중력가속도를 측정할 것이다</a:t>
            </a:r>
            <a:r>
              <a:rPr lang="en-US" altLang="ko-KR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94944"/>
              </p:ext>
            </p:extLst>
          </p:nvPr>
        </p:nvGraphicFramePr>
        <p:xfrm>
          <a:off x="5165396" y="2758400"/>
          <a:ext cx="20431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4" name="Equation" r:id="rId3" imgW="1130040" imgH="711000" progId="Equation.DSMT4">
                  <p:embed/>
                </p:oleObj>
              </mc:Choice>
              <mc:Fallback>
                <p:oleObj name="Equation" r:id="rId3" imgW="1130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5396" y="2758400"/>
                        <a:ext cx="2043113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5279" y="4041100"/>
            <a:ext cx="118367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Magnetometer</a:t>
            </a: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지자기 센서는 지구 자기장 벡터를 측정한다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r>
              <a:rPr lang="en-US" altLang="ko-KR" sz="1600" dirty="0"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r>
              <a:rPr lang="ko-KR" altLang="en-US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그러므로 이 벡터는 북쪽을 가리키고 있을 것이다</a:t>
            </a:r>
            <a:r>
              <a:rPr lang="en-US" altLang="ko-KR" sz="1600" dirty="0" smtClean="0"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우리는 이 방향을 절대적인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x-axis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로 잡을 수 있으며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 값을 기준으로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yaw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값을 알 수 있다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44299"/>
              </p:ext>
            </p:extLst>
          </p:nvPr>
        </p:nvGraphicFramePr>
        <p:xfrm>
          <a:off x="4667250" y="5511800"/>
          <a:ext cx="3052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5" name="Equation" r:id="rId5" imgW="1688760" imgH="228600" progId="Equation.DSMT4">
                  <p:embed/>
                </p:oleObj>
              </mc:Choice>
              <mc:Fallback>
                <p:oleObj name="Equation" r:id="rId5" imgW="1688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50" y="5511800"/>
                        <a:ext cx="30527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7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93" y="727075"/>
            <a:ext cx="1183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Goal</a:t>
            </a:r>
            <a:endParaRPr lang="en-US" altLang="ko-KR" sz="1600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우리의 목표는 다음 두 식을 만족하는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을 찾는 것이 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631557"/>
              </p:ext>
            </p:extLst>
          </p:nvPr>
        </p:nvGraphicFramePr>
        <p:xfrm>
          <a:off x="5516562" y="1764129"/>
          <a:ext cx="13541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0" name="Equation" r:id="rId3" imgW="749160" imgH="228600" progId="Equation.DSMT4">
                  <p:embed/>
                </p:oleObj>
              </mc:Choice>
              <mc:Fallback>
                <p:oleObj name="Equation" r:id="rId3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6562" y="1764129"/>
                        <a:ext cx="1354137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3413"/>
              </p:ext>
            </p:extLst>
          </p:nvPr>
        </p:nvGraphicFramePr>
        <p:xfrm>
          <a:off x="4667248" y="2349500"/>
          <a:ext cx="30527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1" name="Equation" r:id="rId5" imgW="1688760" imgH="228600" progId="Equation.DSMT4">
                  <p:embed/>
                </p:oleObj>
              </mc:Choice>
              <mc:Fallback>
                <p:oleObj name="Equation" r:id="rId5" imgW="1688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48" y="2349500"/>
                        <a:ext cx="30527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46851"/>
              </p:ext>
            </p:extLst>
          </p:nvPr>
        </p:nvGraphicFramePr>
        <p:xfrm>
          <a:off x="3752850" y="3825875"/>
          <a:ext cx="48688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2" name="Equation" r:id="rId7" imgW="2298600" imgH="253800" progId="Equation.DSMT4">
                  <p:embed/>
                </p:oleObj>
              </mc:Choice>
              <mc:Fallback>
                <p:oleObj name="Equation" r:id="rId7" imgW="229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2850" y="3825875"/>
                        <a:ext cx="486886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8592" y="3142536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Unit quaternion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은 아래와 같이 세 개의 성분으로 생각할 수 있는데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오른쪽과 같이 두 개의 성분으로 생각하면 논의가 쉬워진다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02348"/>
              </p:ext>
            </p:extLst>
          </p:nvPr>
        </p:nvGraphicFramePr>
        <p:xfrm>
          <a:off x="4979365" y="4406900"/>
          <a:ext cx="42926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3" name="Equation" r:id="rId9" imgW="253800" imgH="228600" progId="Equation.DSMT4">
                  <p:embed/>
                </p:oleObj>
              </mc:Choice>
              <mc:Fallback>
                <p:oleObj name="Equation" r:id="rId9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9365" y="4406900"/>
                        <a:ext cx="42926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74707"/>
              </p:ext>
            </p:extLst>
          </p:nvPr>
        </p:nvGraphicFramePr>
        <p:xfrm>
          <a:off x="4431504" y="4902200"/>
          <a:ext cx="4714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4" name="Equation" r:id="rId11" imgW="279360" imgH="241200" progId="Equation.DSMT4">
                  <p:embed/>
                </p:oleObj>
              </mc:Choice>
              <mc:Fallback>
                <p:oleObj name="Equation" r:id="rId11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1504" y="4902200"/>
                        <a:ext cx="471488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/>
          <p:cNvSpPr/>
          <p:nvPr/>
        </p:nvSpPr>
        <p:spPr>
          <a:xfrm rot="5400000">
            <a:off x="5151133" y="4041471"/>
            <a:ext cx="85725" cy="64513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667248" y="4364037"/>
            <a:ext cx="0" cy="655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68593" y="3017986"/>
            <a:ext cx="115043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455519" y="1665077"/>
            <a:ext cx="3465261" cy="12091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3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1450" y="718125"/>
            <a:ext cx="1160145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450" y="38676"/>
            <a:ext cx="9191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Accelerometer &amp; Magnetometer</a:t>
            </a:r>
            <a:r>
              <a:rPr lang="ko-KR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를 이용한 자세결정</a:t>
            </a:r>
            <a:endParaRPr lang="ko-KR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593" y="727075"/>
            <a:ext cx="1183672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구하기</a:t>
            </a:r>
            <a:endParaRPr lang="en-US" altLang="ko-KR" sz="2000" b="1" dirty="0" smtClean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87962"/>
              </p:ext>
            </p:extLst>
          </p:nvPr>
        </p:nvGraphicFramePr>
        <p:xfrm>
          <a:off x="664539" y="749442"/>
          <a:ext cx="545135" cy="49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39" y="749442"/>
                        <a:ext cx="545135" cy="491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89703"/>
              </p:ext>
            </p:extLst>
          </p:nvPr>
        </p:nvGraphicFramePr>
        <p:xfrm>
          <a:off x="3205163" y="1379538"/>
          <a:ext cx="5783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" name="Equation" r:id="rId5" imgW="3200400" imgH="253800" progId="Equation.DSMT4">
                  <p:embed/>
                </p:oleObj>
              </mc:Choice>
              <mc:Fallback>
                <p:oleObj name="Equation" r:id="rId5" imgW="3200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5163" y="1379538"/>
                        <a:ext cx="57832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8592" y="1990011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이 때                                  이고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                    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는 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z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축을 중심으로 하는 회전변환이므로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06662"/>
              </p:ext>
            </p:extLst>
          </p:nvPr>
        </p:nvGraphicFramePr>
        <p:xfrm>
          <a:off x="1209674" y="2054628"/>
          <a:ext cx="1519578" cy="32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9674" y="2054628"/>
                        <a:ext cx="1519578" cy="321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72713"/>
              </p:ext>
            </p:extLst>
          </p:nvPr>
        </p:nvGraphicFramePr>
        <p:xfrm>
          <a:off x="3354388" y="2038350"/>
          <a:ext cx="9652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9" name="Equation" r:id="rId9" imgW="685800" imgH="253800" progId="Equation.DSMT4">
                  <p:embed/>
                </p:oleObj>
              </mc:Choice>
              <mc:Fallback>
                <p:oleObj name="Equation" r:id="rId9" imgW="685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4388" y="2038350"/>
                        <a:ext cx="9652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15590"/>
              </p:ext>
            </p:extLst>
          </p:nvPr>
        </p:nvGraphicFramePr>
        <p:xfrm>
          <a:off x="5200650" y="2493963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0" name="Equation" r:id="rId11" imgW="990360" imgH="253800" progId="Equation.DSMT4">
                  <p:embed/>
                </p:oleObj>
              </mc:Choice>
              <mc:Fallback>
                <p:oleObj name="Equation" r:id="rId11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0650" y="2493963"/>
                        <a:ext cx="1790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8591" y="3012835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가 된다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따라서 위의 식은 아래와 같이 간단해 진다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.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1955"/>
              </p:ext>
            </p:extLst>
          </p:nvPr>
        </p:nvGraphicFramePr>
        <p:xfrm>
          <a:off x="5167313" y="3486150"/>
          <a:ext cx="1857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1" name="Equation" r:id="rId13" imgW="1028520" imgH="241200" progId="Equation.DSMT4">
                  <p:embed/>
                </p:oleObj>
              </mc:Choice>
              <mc:Fallback>
                <p:oleObj name="Equation" r:id="rId13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67313" y="3486150"/>
                        <a:ext cx="1857375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8590" y="3959103"/>
            <a:ext cx="11836721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             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이므로 양변을 </a:t>
            </a:r>
            <a:r>
              <a:rPr lang="en-US" altLang="ko-KR" sz="1600" i="1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g</a:t>
            </a:r>
            <a:r>
              <a:rPr lang="ko-KR" altLang="en-US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로 나누면</a:t>
            </a:r>
            <a:r>
              <a:rPr lang="en-US" altLang="ko-KR" sz="1600" dirty="0" smtClean="0">
                <a:latin typeface="times" panose="02020603050405020304" pitchFamily="18" charset="0"/>
                <a:ea typeface="함초롬바탕 확장" panose="02030504000101010101" pitchFamily="18" charset="-127"/>
                <a:cs typeface="times" panose="02020603050405020304" pitchFamily="18" charset="0"/>
              </a:rPr>
              <a:t>,</a:t>
            </a:r>
            <a:endParaRPr lang="en-US" altLang="ko-KR" sz="1600" dirty="0">
              <a:latin typeface="times" panose="02020603050405020304" pitchFamily="18" charset="0"/>
              <a:ea typeface="함초롬바탕 확장" panose="02030504000101010101" pitchFamily="18" charset="-127"/>
              <a:cs typeface="times" panose="02020603050405020304" pitchFamily="18" charset="0"/>
            </a:endParaRP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68210"/>
              </p:ext>
            </p:extLst>
          </p:nvPr>
        </p:nvGraphicFramePr>
        <p:xfrm>
          <a:off x="318704" y="3993047"/>
          <a:ext cx="694550" cy="38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2" name="Equation" r:id="rId15" imgW="495000" imgH="279360" progId="Equation.DSMT4">
                  <p:embed/>
                </p:oleObj>
              </mc:Choice>
              <mc:Fallback>
                <p:oleObj name="Equation" r:id="rId15" imgW="495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704" y="3993047"/>
                        <a:ext cx="694550" cy="389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42864"/>
              </p:ext>
            </p:extLst>
          </p:nvPr>
        </p:nvGraphicFramePr>
        <p:xfrm>
          <a:off x="4789488" y="4573588"/>
          <a:ext cx="261302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3" name="Equation" r:id="rId17" imgW="1447560" imgH="711000" progId="Equation.DSMT4">
                  <p:embed/>
                </p:oleObj>
              </mc:Choice>
              <mc:Fallback>
                <p:oleObj name="Equation" r:id="rId17" imgW="1447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9488" y="4573588"/>
                        <a:ext cx="2613025" cy="1274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10714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686</Words>
  <Application>Microsoft Office PowerPoint</Application>
  <PresentationFormat>와이드스크린</PresentationFormat>
  <Paragraphs>84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함초롬바탕 확장</vt:lpstr>
      <vt:lpstr>Arial</vt:lpstr>
      <vt:lpstr>times</vt:lpstr>
      <vt:lpstr>Wingdings</vt:lpstr>
      <vt:lpstr>디자인 사용자 지정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YongJae Kim</dc:creator>
  <cp:lastModifiedBy>YongJae Kim</cp:lastModifiedBy>
  <cp:revision>395</cp:revision>
  <dcterms:created xsi:type="dcterms:W3CDTF">2015-12-20T11:47:16Z</dcterms:created>
  <dcterms:modified xsi:type="dcterms:W3CDTF">2015-12-27T16:31:37Z</dcterms:modified>
</cp:coreProperties>
</file>