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4" r:id="rId12"/>
    <p:sldId id="265" r:id="rId13"/>
    <p:sldId id="267" r:id="rId14"/>
    <p:sldId id="270" r:id="rId15"/>
    <p:sldId id="268" r:id="rId16"/>
    <p:sldId id="272" r:id="rId17"/>
    <p:sldId id="269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image" Target="../media/image82.wmf"/><Relationship Id="rId3" Type="http://schemas.openxmlformats.org/officeDocument/2006/relationships/image" Target="../media/image72.wmf"/><Relationship Id="rId7" Type="http://schemas.openxmlformats.org/officeDocument/2006/relationships/image" Target="../media/image76.wmf"/><Relationship Id="rId12" Type="http://schemas.openxmlformats.org/officeDocument/2006/relationships/image" Target="../media/image81.wmf"/><Relationship Id="rId2" Type="http://schemas.openxmlformats.org/officeDocument/2006/relationships/image" Target="../media/image68.wmf"/><Relationship Id="rId16" Type="http://schemas.openxmlformats.org/officeDocument/2006/relationships/image" Target="../media/image85.wmf"/><Relationship Id="rId1" Type="http://schemas.openxmlformats.org/officeDocument/2006/relationships/image" Target="../media/image71.wmf"/><Relationship Id="rId6" Type="http://schemas.openxmlformats.org/officeDocument/2006/relationships/image" Target="../media/image75.wmf"/><Relationship Id="rId11" Type="http://schemas.openxmlformats.org/officeDocument/2006/relationships/image" Target="../media/image80.wmf"/><Relationship Id="rId5" Type="http://schemas.openxmlformats.org/officeDocument/2006/relationships/image" Target="../media/image74.wmf"/><Relationship Id="rId15" Type="http://schemas.openxmlformats.org/officeDocument/2006/relationships/image" Target="../media/image84.wmf"/><Relationship Id="rId10" Type="http://schemas.openxmlformats.org/officeDocument/2006/relationships/image" Target="../media/image79.wmf"/><Relationship Id="rId4" Type="http://schemas.openxmlformats.org/officeDocument/2006/relationships/image" Target="../media/image73.wmf"/><Relationship Id="rId9" Type="http://schemas.openxmlformats.org/officeDocument/2006/relationships/image" Target="../media/image78.wmf"/><Relationship Id="rId14" Type="http://schemas.openxmlformats.org/officeDocument/2006/relationships/image" Target="../media/image83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image" Target="../media/image72.wmf"/><Relationship Id="rId7" Type="http://schemas.openxmlformats.org/officeDocument/2006/relationships/image" Target="../media/image89.wmf"/><Relationship Id="rId2" Type="http://schemas.openxmlformats.org/officeDocument/2006/relationships/image" Target="../media/image68.wmf"/><Relationship Id="rId1" Type="http://schemas.openxmlformats.org/officeDocument/2006/relationships/image" Target="../media/image71.wmf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4" Type="http://schemas.openxmlformats.org/officeDocument/2006/relationships/image" Target="../media/image7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6.wmf"/><Relationship Id="rId1" Type="http://schemas.openxmlformats.org/officeDocument/2006/relationships/image" Target="../media/image9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image" Target="../media/image17.wmf"/><Relationship Id="rId18" Type="http://schemas.openxmlformats.org/officeDocument/2006/relationships/image" Target="../media/image2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12" Type="http://schemas.openxmlformats.org/officeDocument/2006/relationships/image" Target="../media/image16.wmf"/><Relationship Id="rId17" Type="http://schemas.openxmlformats.org/officeDocument/2006/relationships/image" Target="../media/image21.wmf"/><Relationship Id="rId2" Type="http://schemas.openxmlformats.org/officeDocument/2006/relationships/image" Target="../media/image6.wmf"/><Relationship Id="rId16" Type="http://schemas.openxmlformats.org/officeDocument/2006/relationships/image" Target="../media/image20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11" Type="http://schemas.openxmlformats.org/officeDocument/2006/relationships/image" Target="../media/image15.wmf"/><Relationship Id="rId5" Type="http://schemas.openxmlformats.org/officeDocument/2006/relationships/image" Target="../media/image9.wmf"/><Relationship Id="rId15" Type="http://schemas.openxmlformats.org/officeDocument/2006/relationships/image" Target="../media/image19.wmf"/><Relationship Id="rId10" Type="http://schemas.openxmlformats.org/officeDocument/2006/relationships/image" Target="../media/image14.wmf"/><Relationship Id="rId4" Type="http://schemas.openxmlformats.org/officeDocument/2006/relationships/image" Target="../media/image8.wmf"/><Relationship Id="rId9" Type="http://schemas.openxmlformats.org/officeDocument/2006/relationships/image" Target="../media/image13.wmf"/><Relationship Id="rId14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Relationship Id="rId9" Type="http://schemas.openxmlformats.org/officeDocument/2006/relationships/image" Target="../media/image3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27.wmf"/><Relationship Id="rId7" Type="http://schemas.openxmlformats.org/officeDocument/2006/relationships/image" Target="../media/image41.wmf"/><Relationship Id="rId12" Type="http://schemas.openxmlformats.org/officeDocument/2006/relationships/image" Target="../media/image46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11" Type="http://schemas.openxmlformats.org/officeDocument/2006/relationships/image" Target="../media/image45.wmf"/><Relationship Id="rId5" Type="http://schemas.openxmlformats.org/officeDocument/2006/relationships/image" Target="../media/image29.wmf"/><Relationship Id="rId10" Type="http://schemas.openxmlformats.org/officeDocument/2006/relationships/image" Target="../media/image44.wmf"/><Relationship Id="rId4" Type="http://schemas.openxmlformats.org/officeDocument/2006/relationships/image" Target="../media/image28.wmf"/><Relationship Id="rId9" Type="http://schemas.openxmlformats.org/officeDocument/2006/relationships/image" Target="../media/image43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27.wmf"/><Relationship Id="rId7" Type="http://schemas.openxmlformats.org/officeDocument/2006/relationships/image" Target="../media/image41.wmf"/><Relationship Id="rId12" Type="http://schemas.openxmlformats.org/officeDocument/2006/relationships/image" Target="../media/image48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11" Type="http://schemas.openxmlformats.org/officeDocument/2006/relationships/image" Target="../media/image47.wmf"/><Relationship Id="rId5" Type="http://schemas.openxmlformats.org/officeDocument/2006/relationships/image" Target="../media/image29.wmf"/><Relationship Id="rId10" Type="http://schemas.openxmlformats.org/officeDocument/2006/relationships/image" Target="../media/image44.wmf"/><Relationship Id="rId4" Type="http://schemas.openxmlformats.org/officeDocument/2006/relationships/image" Target="../media/image28.wmf"/><Relationship Id="rId9" Type="http://schemas.openxmlformats.org/officeDocument/2006/relationships/image" Target="../media/image43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Relationship Id="rId9" Type="http://schemas.openxmlformats.org/officeDocument/2006/relationships/image" Target="../media/image57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image" Target="../media/image70.wmf"/><Relationship Id="rId3" Type="http://schemas.openxmlformats.org/officeDocument/2006/relationships/image" Target="../media/image60.wmf"/><Relationship Id="rId7" Type="http://schemas.openxmlformats.org/officeDocument/2006/relationships/image" Target="../media/image64.wmf"/><Relationship Id="rId12" Type="http://schemas.openxmlformats.org/officeDocument/2006/relationships/image" Target="../media/image69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11" Type="http://schemas.openxmlformats.org/officeDocument/2006/relationships/image" Target="../media/image68.wmf"/><Relationship Id="rId5" Type="http://schemas.openxmlformats.org/officeDocument/2006/relationships/image" Target="../media/image62.wmf"/><Relationship Id="rId10" Type="http://schemas.openxmlformats.org/officeDocument/2006/relationships/image" Target="../media/image67.wmf"/><Relationship Id="rId4" Type="http://schemas.openxmlformats.org/officeDocument/2006/relationships/image" Target="../media/image61.wmf"/><Relationship Id="rId9" Type="http://schemas.openxmlformats.org/officeDocument/2006/relationships/image" Target="../media/image6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CC5BB8-1FFB-4557-A29F-87D6F9D21258}" type="datetimeFigureOut">
              <a:rPr lang="ko-KR" altLang="en-US" smtClean="0"/>
              <a:t>2015-12-27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83ABC4-52C0-4FB6-80CE-6EB7FF358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150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CC5BB8-1FFB-4557-A29F-87D6F9D21258}" type="datetimeFigureOut">
              <a:rPr lang="ko-KR" altLang="en-US" smtClean="0"/>
              <a:t>2015-12-27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83ABC4-52C0-4FB6-80CE-6EB7FF358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318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CC5BB8-1FFB-4557-A29F-87D6F9D21258}" type="datetimeFigureOut">
              <a:rPr lang="ko-KR" altLang="en-US" smtClean="0"/>
              <a:t>2015-12-27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83ABC4-52C0-4FB6-80CE-6EB7FF358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846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CC5BB8-1FFB-4557-A29F-87D6F9D21258}" type="datetimeFigureOut">
              <a:rPr lang="ko-KR" altLang="en-US" smtClean="0"/>
              <a:t>2015-12-27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83ABC4-52C0-4FB6-80CE-6EB7FF358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42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CC5BB8-1FFB-4557-A29F-87D6F9D21258}" type="datetimeFigureOut">
              <a:rPr lang="ko-KR" altLang="en-US" smtClean="0"/>
              <a:t>2015-12-27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83ABC4-52C0-4FB6-80CE-6EB7FF358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64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CC5BB8-1FFB-4557-A29F-87D6F9D21258}" type="datetimeFigureOut">
              <a:rPr lang="ko-KR" altLang="en-US" smtClean="0"/>
              <a:t>2015-12-27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83ABC4-52C0-4FB6-80CE-6EB7FF358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574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CC5BB8-1FFB-4557-A29F-87D6F9D21258}" type="datetimeFigureOut">
              <a:rPr lang="ko-KR" altLang="en-US" smtClean="0"/>
              <a:t>2015-12-27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83ABC4-52C0-4FB6-80CE-6EB7FF358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884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CC5BB8-1FFB-4557-A29F-87D6F9D21258}" type="datetimeFigureOut">
              <a:rPr lang="ko-KR" altLang="en-US" smtClean="0"/>
              <a:t>2015-12-27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83ABC4-52C0-4FB6-80CE-6EB7FF358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99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CC5BB8-1FFB-4557-A29F-87D6F9D21258}" type="datetimeFigureOut">
              <a:rPr lang="ko-KR" altLang="en-US" smtClean="0"/>
              <a:t>2015-12-27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83ABC4-52C0-4FB6-80CE-6EB7FF358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077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CC5BB8-1FFB-4557-A29F-87D6F9D21258}" type="datetimeFigureOut">
              <a:rPr lang="ko-KR" altLang="en-US" smtClean="0"/>
              <a:t>2015-12-27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83ABC4-52C0-4FB6-80CE-6EB7FF358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16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CC5BB8-1FFB-4557-A29F-87D6F9D21258}" type="datetimeFigureOut">
              <a:rPr lang="ko-KR" altLang="en-US" smtClean="0"/>
              <a:t>2015-12-27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83ABC4-52C0-4FB6-80CE-6EB7FF358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62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41" r="23954" b="28751"/>
          <a:stretch/>
        </p:blipFill>
        <p:spPr>
          <a:xfrm>
            <a:off x="11325225" y="6081982"/>
            <a:ext cx="723900" cy="58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514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68.bin"/><Relationship Id="rId18" Type="http://schemas.openxmlformats.org/officeDocument/2006/relationships/image" Target="../media/image56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53.wmf"/><Relationship Id="rId17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5.wmf"/><Relationship Id="rId20" Type="http://schemas.openxmlformats.org/officeDocument/2006/relationships/image" Target="../media/image57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69.bin"/><Relationship Id="rId10" Type="http://schemas.openxmlformats.org/officeDocument/2006/relationships/image" Target="../media/image52.wmf"/><Relationship Id="rId19" Type="http://schemas.openxmlformats.org/officeDocument/2006/relationships/oleObject" Target="../embeddings/oleObject71.bin"/><Relationship Id="rId4" Type="http://schemas.openxmlformats.org/officeDocument/2006/relationships/image" Target="../media/image49.w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54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oleObject" Target="../embeddings/oleObject77.bin"/><Relationship Id="rId18" Type="http://schemas.openxmlformats.org/officeDocument/2006/relationships/image" Target="../media/image65.wmf"/><Relationship Id="rId26" Type="http://schemas.openxmlformats.org/officeDocument/2006/relationships/oleObject" Target="../embeddings/oleObject83.bin"/><Relationship Id="rId3" Type="http://schemas.openxmlformats.org/officeDocument/2006/relationships/oleObject" Target="../embeddings/oleObject72.bin"/><Relationship Id="rId21" Type="http://schemas.openxmlformats.org/officeDocument/2006/relationships/oleObject" Target="../embeddings/oleObject81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62.wmf"/><Relationship Id="rId17" Type="http://schemas.openxmlformats.org/officeDocument/2006/relationships/oleObject" Target="../embeddings/oleObject79.bin"/><Relationship Id="rId25" Type="http://schemas.openxmlformats.org/officeDocument/2006/relationships/image" Target="../media/image71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4.wmf"/><Relationship Id="rId20" Type="http://schemas.openxmlformats.org/officeDocument/2006/relationships/image" Target="../media/image66.wmf"/><Relationship Id="rId29" Type="http://schemas.openxmlformats.org/officeDocument/2006/relationships/image" Target="../media/image70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76.bin"/><Relationship Id="rId24" Type="http://schemas.openxmlformats.org/officeDocument/2006/relationships/image" Target="../media/image68.wmf"/><Relationship Id="rId5" Type="http://schemas.openxmlformats.org/officeDocument/2006/relationships/oleObject" Target="../embeddings/oleObject73.bin"/><Relationship Id="rId15" Type="http://schemas.openxmlformats.org/officeDocument/2006/relationships/oleObject" Target="../embeddings/oleObject78.bin"/><Relationship Id="rId23" Type="http://schemas.openxmlformats.org/officeDocument/2006/relationships/oleObject" Target="../embeddings/oleObject82.bin"/><Relationship Id="rId28" Type="http://schemas.openxmlformats.org/officeDocument/2006/relationships/oleObject" Target="../embeddings/oleObject84.bin"/><Relationship Id="rId10" Type="http://schemas.openxmlformats.org/officeDocument/2006/relationships/image" Target="../media/image61.wmf"/><Relationship Id="rId19" Type="http://schemas.openxmlformats.org/officeDocument/2006/relationships/oleObject" Target="../embeddings/oleObject80.bin"/><Relationship Id="rId4" Type="http://schemas.openxmlformats.org/officeDocument/2006/relationships/image" Target="../media/image58.wmf"/><Relationship Id="rId9" Type="http://schemas.openxmlformats.org/officeDocument/2006/relationships/oleObject" Target="../embeddings/oleObject75.bin"/><Relationship Id="rId14" Type="http://schemas.openxmlformats.org/officeDocument/2006/relationships/image" Target="../media/image63.wmf"/><Relationship Id="rId22" Type="http://schemas.openxmlformats.org/officeDocument/2006/relationships/image" Target="../media/image67.wmf"/><Relationship Id="rId27" Type="http://schemas.openxmlformats.org/officeDocument/2006/relationships/image" Target="../media/image69.wmf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1.bin"/><Relationship Id="rId18" Type="http://schemas.openxmlformats.org/officeDocument/2006/relationships/image" Target="../media/image75.wmf"/><Relationship Id="rId26" Type="http://schemas.openxmlformats.org/officeDocument/2006/relationships/image" Target="../media/image79.wmf"/><Relationship Id="rId21" Type="http://schemas.openxmlformats.org/officeDocument/2006/relationships/oleObject" Target="../embeddings/oleObject95.bin"/><Relationship Id="rId34" Type="http://schemas.openxmlformats.org/officeDocument/2006/relationships/image" Target="../media/image83.wmf"/><Relationship Id="rId7" Type="http://schemas.openxmlformats.org/officeDocument/2006/relationships/oleObject" Target="../embeddings/oleObject87.bin"/><Relationship Id="rId12" Type="http://schemas.openxmlformats.org/officeDocument/2006/relationships/oleObject" Target="../embeddings/oleObject90.bin"/><Relationship Id="rId17" Type="http://schemas.openxmlformats.org/officeDocument/2006/relationships/oleObject" Target="../embeddings/oleObject93.bin"/><Relationship Id="rId25" Type="http://schemas.openxmlformats.org/officeDocument/2006/relationships/oleObject" Target="../embeddings/oleObject97.bin"/><Relationship Id="rId33" Type="http://schemas.openxmlformats.org/officeDocument/2006/relationships/oleObject" Target="../embeddings/oleObject101.bin"/><Relationship Id="rId38" Type="http://schemas.openxmlformats.org/officeDocument/2006/relationships/image" Target="../media/image8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4.wmf"/><Relationship Id="rId20" Type="http://schemas.openxmlformats.org/officeDocument/2006/relationships/image" Target="../media/image76.wmf"/><Relationship Id="rId29" Type="http://schemas.openxmlformats.org/officeDocument/2006/relationships/oleObject" Target="../embeddings/oleObject99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8.wmf"/><Relationship Id="rId11" Type="http://schemas.openxmlformats.org/officeDocument/2006/relationships/image" Target="../media/image73.wmf"/><Relationship Id="rId24" Type="http://schemas.openxmlformats.org/officeDocument/2006/relationships/image" Target="../media/image78.wmf"/><Relationship Id="rId32" Type="http://schemas.openxmlformats.org/officeDocument/2006/relationships/image" Target="../media/image82.wmf"/><Relationship Id="rId37" Type="http://schemas.openxmlformats.org/officeDocument/2006/relationships/oleObject" Target="../embeddings/oleObject103.bin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2.bin"/><Relationship Id="rId23" Type="http://schemas.openxmlformats.org/officeDocument/2006/relationships/oleObject" Target="../embeddings/oleObject96.bin"/><Relationship Id="rId28" Type="http://schemas.openxmlformats.org/officeDocument/2006/relationships/image" Target="../media/image80.wmf"/><Relationship Id="rId36" Type="http://schemas.openxmlformats.org/officeDocument/2006/relationships/image" Target="../media/image84.wmf"/><Relationship Id="rId10" Type="http://schemas.openxmlformats.org/officeDocument/2006/relationships/oleObject" Target="../embeddings/oleObject89.bin"/><Relationship Id="rId19" Type="http://schemas.openxmlformats.org/officeDocument/2006/relationships/oleObject" Target="../embeddings/oleObject94.bin"/><Relationship Id="rId31" Type="http://schemas.openxmlformats.org/officeDocument/2006/relationships/oleObject" Target="../embeddings/oleObject100.bin"/><Relationship Id="rId4" Type="http://schemas.openxmlformats.org/officeDocument/2006/relationships/image" Target="../media/image71.w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86.png"/><Relationship Id="rId22" Type="http://schemas.openxmlformats.org/officeDocument/2006/relationships/image" Target="../media/image77.wmf"/><Relationship Id="rId27" Type="http://schemas.openxmlformats.org/officeDocument/2006/relationships/oleObject" Target="../embeddings/oleObject98.bin"/><Relationship Id="rId30" Type="http://schemas.openxmlformats.org/officeDocument/2006/relationships/image" Target="../media/image81.wmf"/><Relationship Id="rId35" Type="http://schemas.openxmlformats.org/officeDocument/2006/relationships/oleObject" Target="../embeddings/oleObject102.bin"/><Relationship Id="rId8" Type="http://schemas.openxmlformats.org/officeDocument/2006/relationships/image" Target="../media/image72.wmf"/><Relationship Id="rId3" Type="http://schemas.openxmlformats.org/officeDocument/2006/relationships/oleObject" Target="../embeddings/oleObject8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image" Target="../media/image87.wmf"/><Relationship Id="rId18" Type="http://schemas.openxmlformats.org/officeDocument/2006/relationships/oleObject" Target="../embeddings/oleObject112.bin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12" Type="http://schemas.openxmlformats.org/officeDocument/2006/relationships/oleObject" Target="../embeddings/oleObject109.bin"/><Relationship Id="rId17" Type="http://schemas.openxmlformats.org/officeDocument/2006/relationships/image" Target="../media/image8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1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8.wmf"/><Relationship Id="rId11" Type="http://schemas.openxmlformats.org/officeDocument/2006/relationships/image" Target="../media/image73.wmf"/><Relationship Id="rId5" Type="http://schemas.openxmlformats.org/officeDocument/2006/relationships/oleObject" Target="../embeddings/oleObject105.bin"/><Relationship Id="rId15" Type="http://schemas.openxmlformats.org/officeDocument/2006/relationships/image" Target="../media/image88.wmf"/><Relationship Id="rId10" Type="http://schemas.openxmlformats.org/officeDocument/2006/relationships/oleObject" Target="../embeddings/oleObject108.bin"/><Relationship Id="rId19" Type="http://schemas.openxmlformats.org/officeDocument/2006/relationships/image" Target="../media/image90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107.bin"/><Relationship Id="rId14" Type="http://schemas.openxmlformats.org/officeDocument/2006/relationships/oleObject" Target="../embeddings/oleObject110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9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117.bin"/><Relationship Id="rId5" Type="http://schemas.openxmlformats.org/officeDocument/2006/relationships/oleObject" Target="../embeddings/oleObject114.bin"/><Relationship Id="rId10" Type="http://schemas.openxmlformats.org/officeDocument/2006/relationships/image" Target="../media/image94.wmf"/><Relationship Id="rId4" Type="http://schemas.openxmlformats.org/officeDocument/2006/relationships/image" Target="../media/image91.wmf"/><Relationship Id="rId9" Type="http://schemas.openxmlformats.org/officeDocument/2006/relationships/oleObject" Target="../embeddings/oleObject116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7.png"/><Relationship Id="rId7" Type="http://schemas.openxmlformats.org/officeDocument/2006/relationships/image" Target="../media/image9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19.bin"/><Relationship Id="rId5" Type="http://schemas.openxmlformats.org/officeDocument/2006/relationships/image" Target="../media/image92.wmf"/><Relationship Id="rId4" Type="http://schemas.openxmlformats.org/officeDocument/2006/relationships/oleObject" Target="../embeddings/oleObject118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hyperlink" Target="https://en.wikipedia.org/wiki/Conversion_between_quaternions_and_Euler_angles" TargetMode="External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10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124.bin"/><Relationship Id="rId5" Type="http://schemas.openxmlformats.org/officeDocument/2006/relationships/oleObject" Target="../embeddings/oleObject121.bin"/><Relationship Id="rId10" Type="http://schemas.openxmlformats.org/officeDocument/2006/relationships/image" Target="../media/image102.wmf"/><Relationship Id="rId4" Type="http://schemas.openxmlformats.org/officeDocument/2006/relationships/image" Target="../media/image99.wmf"/><Relationship Id="rId9" Type="http://schemas.openxmlformats.org/officeDocument/2006/relationships/oleObject" Target="../embeddings/oleObject12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04.wmf"/><Relationship Id="rId4" Type="http://schemas.openxmlformats.org/officeDocument/2006/relationships/oleObject" Target="../embeddings/oleObject12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.bin"/><Relationship Id="rId18" Type="http://schemas.openxmlformats.org/officeDocument/2006/relationships/image" Target="../media/image12.wmf"/><Relationship Id="rId26" Type="http://schemas.openxmlformats.org/officeDocument/2006/relationships/image" Target="../media/image16.wmf"/><Relationship Id="rId21" Type="http://schemas.openxmlformats.org/officeDocument/2006/relationships/oleObject" Target="../embeddings/oleObject11.bin"/><Relationship Id="rId34" Type="http://schemas.openxmlformats.org/officeDocument/2006/relationships/image" Target="../media/image20.wmf"/><Relationship Id="rId7" Type="http://schemas.openxmlformats.org/officeDocument/2006/relationships/oleObject" Target="../embeddings/oleObject4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9.bin"/><Relationship Id="rId25" Type="http://schemas.openxmlformats.org/officeDocument/2006/relationships/oleObject" Target="../embeddings/oleObject13.bin"/><Relationship Id="rId33" Type="http://schemas.openxmlformats.org/officeDocument/2006/relationships/oleObject" Target="../embeddings/oleObject17.bin"/><Relationship Id="rId38" Type="http://schemas.openxmlformats.org/officeDocument/2006/relationships/image" Target="../media/image2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.wmf"/><Relationship Id="rId20" Type="http://schemas.openxmlformats.org/officeDocument/2006/relationships/image" Target="../media/image13.wmf"/><Relationship Id="rId29" Type="http://schemas.openxmlformats.org/officeDocument/2006/relationships/oleObject" Target="../embeddings/oleObject15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24" Type="http://schemas.openxmlformats.org/officeDocument/2006/relationships/image" Target="../media/image15.wmf"/><Relationship Id="rId32" Type="http://schemas.openxmlformats.org/officeDocument/2006/relationships/image" Target="../media/image19.wmf"/><Relationship Id="rId37" Type="http://schemas.openxmlformats.org/officeDocument/2006/relationships/oleObject" Target="../embeddings/oleObject19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23" Type="http://schemas.openxmlformats.org/officeDocument/2006/relationships/oleObject" Target="../embeddings/oleObject12.bin"/><Relationship Id="rId28" Type="http://schemas.openxmlformats.org/officeDocument/2006/relationships/image" Target="../media/image17.wmf"/><Relationship Id="rId36" Type="http://schemas.openxmlformats.org/officeDocument/2006/relationships/image" Target="../media/image21.wmf"/><Relationship Id="rId10" Type="http://schemas.openxmlformats.org/officeDocument/2006/relationships/image" Target="../media/image8.wmf"/><Relationship Id="rId19" Type="http://schemas.openxmlformats.org/officeDocument/2006/relationships/oleObject" Target="../embeddings/oleObject10.bin"/><Relationship Id="rId31" Type="http://schemas.openxmlformats.org/officeDocument/2006/relationships/oleObject" Target="../embeddings/oleObject16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0.wmf"/><Relationship Id="rId22" Type="http://schemas.openxmlformats.org/officeDocument/2006/relationships/image" Target="../media/image14.wmf"/><Relationship Id="rId27" Type="http://schemas.openxmlformats.org/officeDocument/2006/relationships/oleObject" Target="../embeddings/oleObject14.bin"/><Relationship Id="rId30" Type="http://schemas.openxmlformats.org/officeDocument/2006/relationships/image" Target="../media/image18.wmf"/><Relationship Id="rId35" Type="http://schemas.openxmlformats.org/officeDocument/2006/relationships/oleObject" Target="../embeddings/oleObject18.bin"/><Relationship Id="rId8" Type="http://schemas.openxmlformats.org/officeDocument/2006/relationships/image" Target="../media/image7.wmf"/><Relationship Id="rId3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29.wmf"/><Relationship Id="rId18" Type="http://schemas.openxmlformats.org/officeDocument/2006/relationships/image" Target="../media/image31.wmf"/><Relationship Id="rId3" Type="http://schemas.openxmlformats.org/officeDocument/2006/relationships/image" Target="../media/image34.png"/><Relationship Id="rId21" Type="http://schemas.openxmlformats.org/officeDocument/2006/relationships/oleObject" Target="../embeddings/oleObject29.bin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25.bin"/><Relationship Id="rId17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.png"/><Relationship Id="rId20" Type="http://schemas.openxmlformats.org/officeDocument/2006/relationships/image" Target="../media/image32.w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8.wmf"/><Relationship Id="rId5" Type="http://schemas.openxmlformats.org/officeDocument/2006/relationships/image" Target="../media/image25.wmf"/><Relationship Id="rId15" Type="http://schemas.openxmlformats.org/officeDocument/2006/relationships/image" Target="../media/image30.wmf"/><Relationship Id="rId10" Type="http://schemas.openxmlformats.org/officeDocument/2006/relationships/oleObject" Target="../embeddings/oleObject24.bin"/><Relationship Id="rId19" Type="http://schemas.openxmlformats.org/officeDocument/2006/relationships/oleObject" Target="../embeddings/oleObject28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7.wmf"/><Relationship Id="rId14" Type="http://schemas.openxmlformats.org/officeDocument/2006/relationships/oleObject" Target="../embeddings/oleObject26.bin"/><Relationship Id="rId22" Type="http://schemas.openxmlformats.org/officeDocument/2006/relationships/image" Target="../media/image3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35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7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40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44.bin"/><Relationship Id="rId18" Type="http://schemas.openxmlformats.org/officeDocument/2006/relationships/image" Target="../media/image42.wmf"/><Relationship Id="rId26" Type="http://schemas.openxmlformats.org/officeDocument/2006/relationships/image" Target="../media/image46.wmf"/><Relationship Id="rId3" Type="http://schemas.openxmlformats.org/officeDocument/2006/relationships/oleObject" Target="../embeddings/oleObject39.bin"/><Relationship Id="rId21" Type="http://schemas.openxmlformats.org/officeDocument/2006/relationships/oleObject" Target="../embeddings/oleObject48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29.wmf"/><Relationship Id="rId17" Type="http://schemas.openxmlformats.org/officeDocument/2006/relationships/oleObject" Target="../embeddings/oleObject46.bin"/><Relationship Id="rId25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1.wmf"/><Relationship Id="rId20" Type="http://schemas.openxmlformats.org/officeDocument/2006/relationships/image" Target="../media/image43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43.bin"/><Relationship Id="rId24" Type="http://schemas.openxmlformats.org/officeDocument/2006/relationships/image" Target="../media/image45.wmf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5.bin"/><Relationship Id="rId23" Type="http://schemas.openxmlformats.org/officeDocument/2006/relationships/oleObject" Target="../embeddings/oleObject49.bin"/><Relationship Id="rId10" Type="http://schemas.openxmlformats.org/officeDocument/2006/relationships/image" Target="../media/image28.wmf"/><Relationship Id="rId19" Type="http://schemas.openxmlformats.org/officeDocument/2006/relationships/oleObject" Target="../embeddings/oleObject47.bin"/><Relationship Id="rId4" Type="http://schemas.openxmlformats.org/officeDocument/2006/relationships/image" Target="../media/image25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30.wmf"/><Relationship Id="rId22" Type="http://schemas.openxmlformats.org/officeDocument/2006/relationships/image" Target="../media/image4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56.bin"/><Relationship Id="rId18" Type="http://schemas.openxmlformats.org/officeDocument/2006/relationships/image" Target="../media/image42.wmf"/><Relationship Id="rId26" Type="http://schemas.openxmlformats.org/officeDocument/2006/relationships/image" Target="../media/image48.wmf"/><Relationship Id="rId3" Type="http://schemas.openxmlformats.org/officeDocument/2006/relationships/oleObject" Target="../embeddings/oleObject51.bin"/><Relationship Id="rId21" Type="http://schemas.openxmlformats.org/officeDocument/2006/relationships/oleObject" Target="../embeddings/oleObject60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29.wmf"/><Relationship Id="rId17" Type="http://schemas.openxmlformats.org/officeDocument/2006/relationships/oleObject" Target="../embeddings/oleObject58.bin"/><Relationship Id="rId25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1.wmf"/><Relationship Id="rId20" Type="http://schemas.openxmlformats.org/officeDocument/2006/relationships/image" Target="../media/image43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55.bin"/><Relationship Id="rId24" Type="http://schemas.openxmlformats.org/officeDocument/2006/relationships/image" Target="../media/image47.wmf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57.bin"/><Relationship Id="rId23" Type="http://schemas.openxmlformats.org/officeDocument/2006/relationships/oleObject" Target="../embeddings/oleObject61.bin"/><Relationship Id="rId10" Type="http://schemas.openxmlformats.org/officeDocument/2006/relationships/image" Target="../media/image28.wmf"/><Relationship Id="rId19" Type="http://schemas.openxmlformats.org/officeDocument/2006/relationships/oleObject" Target="../embeddings/oleObject59.bin"/><Relationship Id="rId4" Type="http://schemas.openxmlformats.org/officeDocument/2006/relationships/image" Target="../media/image25.w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30.wmf"/><Relationship Id="rId22" Type="http://schemas.openxmlformats.org/officeDocument/2006/relationships/image" Target="../media/image4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09309" y="2490282"/>
            <a:ext cx="697338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dirty="0" err="1" smtClean="0">
                <a:latin typeface="+mj-ea"/>
                <a:ea typeface="+mj-ea"/>
                <a:cs typeface="times" panose="02020603050405020304" pitchFamily="18" charset="0"/>
              </a:rPr>
              <a:t>쿼드콥터</a:t>
            </a:r>
            <a:r>
              <a:rPr lang="ko-KR" altLang="en-US" sz="7200" dirty="0" smtClean="0">
                <a:latin typeface="+mj-ea"/>
                <a:ea typeface="+mj-ea"/>
                <a:cs typeface="times" panose="02020603050405020304" pitchFamily="18" charset="0"/>
              </a:rPr>
              <a:t> </a:t>
            </a:r>
            <a:r>
              <a:rPr lang="ko-KR" altLang="en-US" sz="7200" dirty="0" err="1" smtClean="0">
                <a:latin typeface="+mj-ea"/>
                <a:ea typeface="+mj-ea"/>
                <a:cs typeface="times" panose="02020603050405020304" pitchFamily="18" charset="0"/>
              </a:rPr>
              <a:t>스터디</a:t>
            </a:r>
            <a:endParaRPr lang="en-US" altLang="ko-KR" sz="7200" dirty="0" smtClean="0">
              <a:latin typeface="+mj-ea"/>
              <a:ea typeface="+mj-ea"/>
              <a:cs typeface="times" panose="02020603050405020304" pitchFamily="18" charset="0"/>
            </a:endParaRPr>
          </a:p>
          <a:p>
            <a:pPr algn="ctr"/>
            <a:r>
              <a:rPr lang="en-US" altLang="ko-KR" sz="2800" dirty="0" smtClean="0">
                <a:latin typeface="+mj-ea"/>
                <a:ea typeface="+mj-ea"/>
                <a:cs typeface="times" panose="02020603050405020304" pitchFamily="18" charset="0"/>
              </a:rPr>
              <a:t>-1</a:t>
            </a:r>
            <a:r>
              <a:rPr lang="ko-KR" altLang="en-US" sz="2800" dirty="0" err="1" smtClean="0">
                <a:latin typeface="+mj-ea"/>
                <a:ea typeface="+mj-ea"/>
                <a:cs typeface="times" panose="02020603050405020304" pitchFamily="18" charset="0"/>
              </a:rPr>
              <a:t>차시</a:t>
            </a:r>
            <a:r>
              <a:rPr lang="en-US" altLang="ko-KR" sz="2800" dirty="0" smtClean="0">
                <a:latin typeface="+mj-ea"/>
                <a:ea typeface="+mj-ea"/>
                <a:cs typeface="times" panose="02020603050405020304" pitchFamily="18" charset="0"/>
              </a:rPr>
              <a:t>-</a:t>
            </a:r>
          </a:p>
          <a:p>
            <a:pPr algn="ctr"/>
            <a:r>
              <a:rPr lang="en-US" altLang="ko-KR" sz="2800" dirty="0" smtClean="0">
                <a:latin typeface="+mj-ea"/>
                <a:ea typeface="+mj-ea"/>
                <a:cs typeface="times" panose="02020603050405020304" pitchFamily="18" charset="0"/>
              </a:rPr>
              <a:t>(part 1)</a:t>
            </a:r>
            <a:endParaRPr lang="ko-KR" altLang="en-US" sz="2800" dirty="0">
              <a:latin typeface="+mj-ea"/>
              <a:ea typeface="+mj-ea"/>
              <a:cs typeface="times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70629" y="4781550"/>
            <a:ext cx="22507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Author : YJ Kim</a:t>
            </a:r>
          </a:p>
          <a:p>
            <a:pPr algn="ctr"/>
            <a:r>
              <a:rPr lang="en-US" altLang="ko-KR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2015.12.23</a:t>
            </a:r>
            <a:endParaRPr lang="ko-KR" altLang="en-US" sz="2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228043"/>
              </p:ext>
            </p:extLst>
          </p:nvPr>
        </p:nvGraphicFramePr>
        <p:xfrm>
          <a:off x="227915" y="5840626"/>
          <a:ext cx="3660346" cy="7366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30173"/>
                <a:gridCol w="1830173"/>
              </a:tblGrid>
              <a:tr h="3237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Revision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2015.12.28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(p.14) Corollary</a:t>
                      </a:r>
                      <a:r>
                        <a:rPr lang="en-US" altLang="ko-KR" sz="1200" baseline="0" dirty="0" smtClean="0"/>
                        <a:t> 2 </a:t>
                      </a:r>
                      <a:r>
                        <a:rPr lang="ko-KR" altLang="en-US" sz="1200" baseline="0" dirty="0" smtClean="0"/>
                        <a:t>수정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731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96144" y="2767281"/>
            <a:ext cx="47997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latin typeface="times" panose="02020603050405020304" pitchFamily="18" charset="0"/>
                <a:cs typeface="times" panose="02020603050405020304" pitchFamily="18" charset="0"/>
              </a:rPr>
              <a:t>Quaternion</a:t>
            </a:r>
            <a:endParaRPr lang="ko-KR" altLang="en-US" sz="8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54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71450" y="718125"/>
            <a:ext cx="1160145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71450" y="38676"/>
            <a:ext cx="2031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times" panose="02020603050405020304" pitchFamily="18" charset="0"/>
                <a:cs typeface="times" panose="02020603050405020304" pitchFamily="18" charset="0"/>
              </a:rPr>
              <a:t>Quaternion</a:t>
            </a:r>
            <a:endParaRPr lang="ko-KR" altLang="en-US" sz="3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8593" y="669925"/>
            <a:ext cx="11836721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Definition.</a:t>
            </a:r>
            <a:r>
              <a:rPr lang="en-US" altLang="ko-KR" sz="20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 The element of the set                                            , with following </a:t>
            </a:r>
            <a:r>
              <a:rPr lang="en-US" altLang="ko-KR" sz="2000" i="1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Addition &amp; Multiplication </a:t>
            </a:r>
            <a:r>
              <a:rPr lang="en-US" altLang="ko-KR" sz="20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is called </a:t>
            </a:r>
            <a:r>
              <a:rPr lang="en-US" altLang="ko-KR" sz="2000" b="1" i="1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Quaternion. </a:t>
            </a:r>
          </a:p>
          <a:p>
            <a:pPr lvl="2">
              <a:lnSpc>
                <a:spcPct val="150000"/>
              </a:lnSpc>
            </a:pPr>
            <a:r>
              <a:rPr lang="en-US" altLang="ko-KR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For,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i="1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Addition</a:t>
            </a:r>
          </a:p>
          <a:p>
            <a:pPr lvl="2">
              <a:lnSpc>
                <a:spcPct val="150000"/>
              </a:lnSpc>
            </a:pPr>
            <a:endParaRPr lang="en-US" altLang="ko-KR" b="1" i="1" dirty="0" smtClean="0">
              <a:latin typeface="times" panose="02020603050405020304" pitchFamily="18" charset="0"/>
              <a:ea typeface="함초롬바탕 확장" panose="02030504000101010101" pitchFamily="18" charset="-127"/>
              <a:cs typeface="times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i="1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Multiplication</a:t>
            </a:r>
            <a:endParaRPr lang="en-US" altLang="ko-KR" b="1" i="1" dirty="0">
              <a:latin typeface="times" panose="02020603050405020304" pitchFamily="18" charset="0"/>
              <a:ea typeface="함초롬바탕 확장" panose="02030504000101010101" pitchFamily="18" charset="-127"/>
              <a:cs typeface="times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b="1" i="1" dirty="0">
              <a:latin typeface="times" panose="02020603050405020304" pitchFamily="18" charset="0"/>
              <a:ea typeface="함초롬바탕 확장" panose="02030504000101010101" pitchFamily="18" charset="-127"/>
              <a:cs typeface="times" panose="02020603050405020304" pitchFamily="18" charset="0"/>
            </a:endParaRPr>
          </a:p>
          <a:p>
            <a:pPr lvl="2">
              <a:lnSpc>
                <a:spcPct val="150000"/>
              </a:lnSpc>
            </a:pPr>
            <a:endParaRPr lang="ko-KR" altLang="en-US" dirty="0">
              <a:latin typeface="times" panose="02020603050405020304" pitchFamily="18" charset="0"/>
              <a:ea typeface="함초롬바탕 확장" panose="02030504000101010101" pitchFamily="18" charset="-127"/>
              <a:cs typeface="times" panose="02020603050405020304" pitchFamily="18" charset="0"/>
            </a:endParaRP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699056"/>
              </p:ext>
            </p:extLst>
          </p:nvPr>
        </p:nvGraphicFramePr>
        <p:xfrm>
          <a:off x="1646238" y="1685925"/>
          <a:ext cx="2185987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4" name="Equation" r:id="rId3" imgW="1422360" imgH="203040" progId="Equation.DSMT4">
                  <p:embed/>
                </p:oleObj>
              </mc:Choice>
              <mc:Fallback>
                <p:oleObj name="Equation" r:id="rId3" imgW="14223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46238" y="1685925"/>
                        <a:ext cx="2185987" cy="312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806334"/>
              </p:ext>
            </p:extLst>
          </p:nvPr>
        </p:nvGraphicFramePr>
        <p:xfrm>
          <a:off x="4237313" y="806626"/>
          <a:ext cx="2763561" cy="318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5" name="Equation" r:id="rId5" imgW="1981080" imgH="228600" progId="Equation.DSMT4">
                  <p:embed/>
                </p:oleObj>
              </mc:Choice>
              <mc:Fallback>
                <p:oleObj name="Equation" r:id="rId5" imgW="1981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37313" y="806626"/>
                        <a:ext cx="2763561" cy="3188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9861175"/>
              </p:ext>
            </p:extLst>
          </p:nvPr>
        </p:nvGraphicFramePr>
        <p:xfrm>
          <a:off x="1902942" y="2474526"/>
          <a:ext cx="2207740" cy="315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6" name="Equation" r:id="rId7" imgW="1422360" imgH="203040" progId="Equation.DSMT4">
                  <p:embed/>
                </p:oleObj>
              </mc:Choice>
              <mc:Fallback>
                <p:oleObj name="Equation" r:id="rId7" imgW="14223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02942" y="2474526"/>
                        <a:ext cx="2207740" cy="3151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891895"/>
              </p:ext>
            </p:extLst>
          </p:nvPr>
        </p:nvGraphicFramePr>
        <p:xfrm>
          <a:off x="1910562" y="3304159"/>
          <a:ext cx="3427412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7" name="Equation" r:id="rId9" imgW="2209680" imgH="203040" progId="Equation.DSMT4">
                  <p:embed/>
                </p:oleObj>
              </mc:Choice>
              <mc:Fallback>
                <p:oleObj name="Equation" r:id="rId9" imgW="22096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10562" y="3304159"/>
                        <a:ext cx="3427412" cy="31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68592" y="3983815"/>
            <a:ext cx="11836721" cy="2028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Definition.</a:t>
            </a:r>
            <a:endParaRPr lang="en-US" altLang="ko-KR" b="1" i="1" dirty="0">
              <a:latin typeface="times" panose="02020603050405020304" pitchFamily="18" charset="0"/>
              <a:ea typeface="함초롬바탕 확장" panose="02030504000101010101" pitchFamily="18" charset="-127"/>
              <a:cs typeface="times" panose="02020603050405020304" pitchFamily="18" charset="0"/>
            </a:endParaRPr>
          </a:p>
          <a:p>
            <a:pPr marL="742950" lvl="1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ko-KR" b="1" i="1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Conjugate</a:t>
            </a:r>
            <a:r>
              <a:rPr lang="en-US" altLang="ko-KR" i="1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 of quaternion</a:t>
            </a:r>
          </a:p>
          <a:p>
            <a:pPr lvl="1">
              <a:lnSpc>
                <a:spcPct val="170000"/>
              </a:lnSpc>
            </a:pPr>
            <a:endParaRPr lang="en-US" altLang="ko-KR" i="1" dirty="0" smtClean="0">
              <a:latin typeface="times" panose="02020603050405020304" pitchFamily="18" charset="0"/>
              <a:ea typeface="함초롬바탕 확장" panose="02030504000101010101" pitchFamily="18" charset="-127"/>
              <a:cs typeface="times" panose="02020603050405020304" pitchFamily="18" charset="0"/>
            </a:endParaRPr>
          </a:p>
          <a:p>
            <a:pPr marL="742950" lvl="1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ko-KR" b="1" i="1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Norm</a:t>
            </a:r>
            <a:r>
              <a:rPr lang="en-US" altLang="ko-KR" i="1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 of quaternion</a:t>
            </a:r>
            <a:endParaRPr lang="ko-KR" altLang="en-US" i="1" dirty="0">
              <a:latin typeface="times" panose="02020603050405020304" pitchFamily="18" charset="0"/>
              <a:ea typeface="함초롬바탕 확장" panose="02030504000101010101" pitchFamily="18" charset="-127"/>
              <a:cs typeface="times" panose="02020603050405020304" pitchFamily="18" charset="0"/>
            </a:endParaRPr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7176988"/>
              </p:ext>
            </p:extLst>
          </p:nvPr>
        </p:nvGraphicFramePr>
        <p:xfrm>
          <a:off x="7498092" y="6027937"/>
          <a:ext cx="2124075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8" name="Equation" r:id="rId11" imgW="1244520" imgH="203040" progId="Equation.DSMT4">
                  <p:embed/>
                </p:oleObj>
              </mc:Choice>
              <mc:Fallback>
                <p:oleObj name="Equation" r:id="rId11" imgW="12445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498092" y="6027937"/>
                        <a:ext cx="2124075" cy="347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8910704"/>
              </p:ext>
            </p:extLst>
          </p:nvPr>
        </p:nvGraphicFramePr>
        <p:xfrm>
          <a:off x="1443038" y="5997575"/>
          <a:ext cx="46609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9" name="Equation" r:id="rId13" imgW="2730240" imgH="228600" progId="Equation.DSMT4">
                  <p:embed/>
                </p:oleObj>
              </mc:Choice>
              <mc:Fallback>
                <p:oleObj name="Equation" r:id="rId13" imgW="2730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443038" y="5997575"/>
                        <a:ext cx="4660900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직선 연결선 14"/>
          <p:cNvCxnSpPr/>
          <p:nvPr/>
        </p:nvCxnSpPr>
        <p:spPr>
          <a:xfrm>
            <a:off x="316218" y="3894286"/>
            <a:ext cx="11504307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6694488" y="4141202"/>
            <a:ext cx="4127662" cy="1430388"/>
            <a:chOff x="6694488" y="4531727"/>
            <a:chExt cx="4127662" cy="1430388"/>
          </a:xfrm>
        </p:grpSpPr>
        <p:sp>
          <p:nvSpPr>
            <p:cNvPr id="12" name="TextBox 11"/>
            <p:cNvSpPr txBox="1"/>
            <p:nvPr/>
          </p:nvSpPr>
          <p:spPr>
            <a:xfrm>
              <a:off x="6694488" y="4531727"/>
              <a:ext cx="4127662" cy="499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70000"/>
                </a:lnSpc>
                <a:buFont typeface="Arial" panose="020B0604020202020204" pitchFamily="34" charset="0"/>
                <a:buChar char="•"/>
              </a:pPr>
              <a:r>
                <a:rPr lang="en-US" altLang="ko-KR" b="1" i="1" dirty="0" smtClean="0">
                  <a:latin typeface="times" panose="02020603050405020304" pitchFamily="18" charset="0"/>
                  <a:ea typeface="함초롬바탕 확장" panose="02030504000101010101" pitchFamily="18" charset="-127"/>
                  <a:cs typeface="times" panose="02020603050405020304" pitchFamily="18" charset="0"/>
                </a:rPr>
                <a:t>Multiplication </a:t>
              </a:r>
              <a:r>
                <a:rPr lang="en-US" altLang="ko-KR" i="1" dirty="0" smtClean="0">
                  <a:latin typeface="times" panose="02020603050405020304" pitchFamily="18" charset="0"/>
                  <a:ea typeface="함초롬바탕 확장" panose="02030504000101010101" pitchFamily="18" charset="-127"/>
                  <a:cs typeface="times" panose="02020603050405020304" pitchFamily="18" charset="0"/>
                </a:rPr>
                <a:t>with vector &amp; scalar</a:t>
              </a:r>
              <a:endParaRPr lang="ko-KR" altLang="en-US" i="1" dirty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endParaRPr>
            </a:p>
          </p:txBody>
        </p:sp>
        <p:graphicFrame>
          <p:nvGraphicFramePr>
            <p:cNvPr id="16" name="개체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60466623"/>
                </p:ext>
              </p:extLst>
            </p:nvPr>
          </p:nvGraphicFramePr>
          <p:xfrm>
            <a:off x="7449674" y="5125441"/>
            <a:ext cx="2298700" cy="388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10" name="Equation" r:id="rId15" imgW="1346040" imgH="228600" progId="Equation.DSMT4">
                    <p:embed/>
                  </p:oleObj>
                </mc:Choice>
                <mc:Fallback>
                  <p:oleObj name="Equation" r:id="rId15" imgW="134604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7449674" y="5125441"/>
                          <a:ext cx="2298700" cy="3889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개체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8474951"/>
                </p:ext>
              </p:extLst>
            </p:nvPr>
          </p:nvGraphicFramePr>
          <p:xfrm>
            <a:off x="7486186" y="5616040"/>
            <a:ext cx="2147888" cy="346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11" name="Equation" r:id="rId17" imgW="1257120" imgH="203040" progId="Equation.DSMT4">
                    <p:embed/>
                  </p:oleObj>
                </mc:Choice>
                <mc:Fallback>
                  <p:oleObj name="Equation" r:id="rId17" imgW="125712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7486186" y="5616040"/>
                          <a:ext cx="2147888" cy="3460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TextBox 18"/>
          <p:cNvSpPr txBox="1"/>
          <p:nvPr/>
        </p:nvSpPr>
        <p:spPr>
          <a:xfrm>
            <a:off x="6799263" y="5495022"/>
            <a:ext cx="412766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ko-KR" b="1" i="1" dirty="0" smtClean="0">
                <a:solidFill>
                  <a:srgbClr val="FF0000"/>
                </a:solidFill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Unit quaternion</a:t>
            </a:r>
            <a:endParaRPr lang="ko-KR" altLang="en-US" i="1" dirty="0">
              <a:solidFill>
                <a:srgbClr val="FF0000"/>
              </a:solidFill>
              <a:latin typeface="times" panose="02020603050405020304" pitchFamily="18" charset="0"/>
              <a:ea typeface="함초롬바탕 확장" panose="02030504000101010101" pitchFamily="18" charset="-127"/>
              <a:cs typeface="times" panose="02020603050405020304" pitchFamily="18" charset="0"/>
            </a:endParaRPr>
          </a:p>
        </p:txBody>
      </p:sp>
      <p:graphicFrame>
        <p:nvGraphicFramePr>
          <p:cNvPr id="20" name="개체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878182"/>
              </p:ext>
            </p:extLst>
          </p:nvPr>
        </p:nvGraphicFramePr>
        <p:xfrm>
          <a:off x="1458907" y="5109241"/>
          <a:ext cx="2276768" cy="346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2" name="Equation" r:id="rId19" imgW="1333440" imgH="203040" progId="Equation.DSMT4">
                  <p:embed/>
                </p:oleObj>
              </mc:Choice>
              <mc:Fallback>
                <p:oleObj name="Equation" r:id="rId19" imgW="13334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458907" y="5109241"/>
                        <a:ext cx="2276768" cy="3469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186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71450" y="718125"/>
            <a:ext cx="1160145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71450" y="38676"/>
            <a:ext cx="2031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times" panose="02020603050405020304" pitchFamily="18" charset="0"/>
                <a:cs typeface="times" panose="02020603050405020304" pitchFamily="18" charset="0"/>
              </a:rPr>
              <a:t>Quaternion</a:t>
            </a:r>
            <a:endParaRPr lang="ko-KR" altLang="en-US" sz="3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8593" y="727075"/>
            <a:ext cx="11836721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Properties.</a:t>
            </a:r>
            <a:endParaRPr lang="en-US" altLang="ko-KR" b="1" i="1" dirty="0">
              <a:latin typeface="times" panose="02020603050405020304" pitchFamily="18" charset="0"/>
              <a:ea typeface="함초롬바탕 확장" panose="02030504000101010101" pitchFamily="18" charset="-127"/>
              <a:cs typeface="times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i="1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Multiplication facts</a:t>
            </a:r>
            <a:endParaRPr lang="ko-KR" altLang="en-US" i="1" dirty="0">
              <a:latin typeface="times" panose="02020603050405020304" pitchFamily="18" charset="0"/>
              <a:ea typeface="함초롬바탕 확장" panose="02030504000101010101" pitchFamily="18" charset="-127"/>
              <a:cs typeface="times" panose="02020603050405020304" pitchFamily="18" charset="0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204913" y="1696571"/>
            <a:ext cx="2147888" cy="1190563"/>
            <a:chOff x="1204913" y="1848971"/>
            <a:chExt cx="2147888" cy="1190563"/>
          </a:xfrm>
        </p:grpSpPr>
        <p:graphicFrame>
          <p:nvGraphicFramePr>
            <p:cNvPr id="6" name="개체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34488306"/>
                </p:ext>
              </p:extLst>
            </p:nvPr>
          </p:nvGraphicFramePr>
          <p:xfrm>
            <a:off x="1204913" y="1848971"/>
            <a:ext cx="1539875" cy="346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44" name="Equation" r:id="rId3" imgW="901440" imgH="203040" progId="Equation.DSMT4">
                    <p:embed/>
                  </p:oleObj>
                </mc:Choice>
                <mc:Fallback>
                  <p:oleObj name="Equation" r:id="rId3" imgW="90144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04913" y="1848971"/>
                          <a:ext cx="1539875" cy="3460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개체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878752"/>
                </p:ext>
              </p:extLst>
            </p:nvPr>
          </p:nvGraphicFramePr>
          <p:xfrm>
            <a:off x="1204913" y="2271215"/>
            <a:ext cx="1670050" cy="346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45" name="Equation" r:id="rId5" imgW="977760" imgH="203040" progId="Equation.DSMT4">
                    <p:embed/>
                  </p:oleObj>
                </mc:Choice>
                <mc:Fallback>
                  <p:oleObj name="Equation" r:id="rId5" imgW="97776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204913" y="2271215"/>
                          <a:ext cx="1670050" cy="3460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개체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48786454"/>
                </p:ext>
              </p:extLst>
            </p:nvPr>
          </p:nvGraphicFramePr>
          <p:xfrm>
            <a:off x="1204913" y="2693459"/>
            <a:ext cx="2147888" cy="346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46" name="Equation" r:id="rId7" imgW="1257120" imgH="203040" progId="Equation.DSMT4">
                    <p:embed/>
                  </p:oleObj>
                </mc:Choice>
                <mc:Fallback>
                  <p:oleObj name="Equation" r:id="rId7" imgW="125712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204913" y="2693459"/>
                          <a:ext cx="2147888" cy="3460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그룹 16"/>
          <p:cNvGrpSpPr/>
          <p:nvPr/>
        </p:nvGrpSpPr>
        <p:grpSpPr>
          <a:xfrm>
            <a:off x="3713163" y="1148732"/>
            <a:ext cx="2511425" cy="1763954"/>
            <a:chOff x="3913188" y="1291607"/>
            <a:chExt cx="2511425" cy="1763954"/>
          </a:xfrm>
        </p:grpSpPr>
        <p:sp>
          <p:nvSpPr>
            <p:cNvPr id="9" name="TextBox 8"/>
            <p:cNvSpPr txBox="1"/>
            <p:nvPr/>
          </p:nvSpPr>
          <p:spPr>
            <a:xfrm>
              <a:off x="3913188" y="1291607"/>
              <a:ext cx="2220912" cy="563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70000"/>
                </a:lnSpc>
                <a:buFont typeface="Arial" panose="020B0604020202020204" pitchFamily="34" charset="0"/>
                <a:buChar char="•"/>
              </a:pPr>
              <a:r>
                <a:rPr lang="en-US" altLang="ko-KR" i="1" dirty="0" smtClean="0">
                  <a:latin typeface="times" panose="02020603050405020304" pitchFamily="18" charset="0"/>
                  <a:ea typeface="함초롬바탕 확장" panose="02030504000101010101" pitchFamily="18" charset="-127"/>
                  <a:cs typeface="times" panose="02020603050405020304" pitchFamily="18" charset="0"/>
                </a:rPr>
                <a:t>Conjugate facts</a:t>
              </a:r>
              <a:endParaRPr lang="ko-KR" altLang="en-US" i="1" dirty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endParaRPr>
            </a:p>
          </p:txBody>
        </p:sp>
        <p:graphicFrame>
          <p:nvGraphicFramePr>
            <p:cNvPr id="10" name="개체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74491530"/>
                </p:ext>
              </p:extLst>
            </p:nvPr>
          </p:nvGraphicFramePr>
          <p:xfrm>
            <a:off x="4451350" y="1836738"/>
            <a:ext cx="1019175" cy="346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47" name="Equation" r:id="rId9" imgW="596880" imgH="203040" progId="Equation.DSMT4">
                    <p:embed/>
                  </p:oleObj>
                </mc:Choice>
                <mc:Fallback>
                  <p:oleObj name="Equation" r:id="rId9" imgW="59688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451350" y="1836738"/>
                          <a:ext cx="1019175" cy="3460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개체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6905919"/>
                </p:ext>
              </p:extLst>
            </p:nvPr>
          </p:nvGraphicFramePr>
          <p:xfrm>
            <a:off x="4451350" y="2271215"/>
            <a:ext cx="1562100" cy="346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48" name="Equation" r:id="rId11" imgW="914400" imgH="203040" progId="Equation.DSMT4">
                    <p:embed/>
                  </p:oleObj>
                </mc:Choice>
                <mc:Fallback>
                  <p:oleObj name="Equation" r:id="rId11" imgW="91440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451350" y="2271215"/>
                          <a:ext cx="1562100" cy="3460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개체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7853099"/>
                </p:ext>
              </p:extLst>
            </p:nvPr>
          </p:nvGraphicFramePr>
          <p:xfrm>
            <a:off x="4451350" y="2709486"/>
            <a:ext cx="1973263" cy="346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49" name="Equation" r:id="rId13" imgW="1155600" imgH="203040" progId="Equation.DSMT4">
                    <p:embed/>
                  </p:oleObj>
                </mc:Choice>
                <mc:Fallback>
                  <p:oleObj name="Equation" r:id="rId13" imgW="115560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451350" y="2709486"/>
                          <a:ext cx="1973263" cy="3460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9" name="직선 연결선 18"/>
          <p:cNvCxnSpPr/>
          <p:nvPr/>
        </p:nvCxnSpPr>
        <p:spPr>
          <a:xfrm>
            <a:off x="316218" y="3218011"/>
            <a:ext cx="11504307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8592" y="3310238"/>
            <a:ext cx="11836721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Theorem. </a:t>
            </a:r>
            <a:r>
              <a:rPr lang="en-US" altLang="ko-KR" sz="20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For any </a:t>
            </a:r>
            <a:r>
              <a:rPr lang="en-US" altLang="ko-KR" sz="2000" b="1" i="1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unit quaternion </a:t>
            </a:r>
            <a:r>
              <a:rPr lang="en-US" altLang="ko-KR" sz="2000" i="1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q, </a:t>
            </a:r>
            <a:r>
              <a:rPr lang="en-US" altLang="ko-KR" sz="20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there exist </a:t>
            </a:r>
            <a:r>
              <a:rPr lang="en-US" altLang="ko-KR" sz="2000" i="1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unit vector</a:t>
            </a:r>
            <a:r>
              <a:rPr lang="en-US" altLang="ko-KR" sz="20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                 such that, </a:t>
            </a:r>
            <a:r>
              <a:rPr lang="en-US" altLang="ko-KR" sz="2000" b="1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 </a:t>
            </a:r>
            <a:endParaRPr lang="en-US" altLang="ko-KR" b="1" i="1" dirty="0">
              <a:latin typeface="times" panose="02020603050405020304" pitchFamily="18" charset="0"/>
              <a:ea typeface="함초롬바탕 확장" panose="02030504000101010101" pitchFamily="18" charset="-127"/>
              <a:cs typeface="times" panose="02020603050405020304" pitchFamily="18" charset="0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6454442" y="1162034"/>
            <a:ext cx="2402367" cy="1315571"/>
            <a:chOff x="6898795" y="1291607"/>
            <a:chExt cx="2402367" cy="1315571"/>
          </a:xfrm>
        </p:grpSpPr>
        <p:sp>
          <p:nvSpPr>
            <p:cNvPr id="22" name="TextBox 21"/>
            <p:cNvSpPr txBox="1"/>
            <p:nvPr/>
          </p:nvSpPr>
          <p:spPr>
            <a:xfrm>
              <a:off x="6898795" y="1291607"/>
              <a:ext cx="2220912" cy="563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70000"/>
                </a:lnSpc>
                <a:buFont typeface="Arial" panose="020B0604020202020204" pitchFamily="34" charset="0"/>
                <a:buChar char="•"/>
              </a:pPr>
              <a:r>
                <a:rPr lang="en-US" altLang="ko-KR" i="1" dirty="0" smtClean="0">
                  <a:latin typeface="times" panose="02020603050405020304" pitchFamily="18" charset="0"/>
                  <a:ea typeface="함초롬바탕 확장" panose="02030504000101010101" pitchFamily="18" charset="-127"/>
                  <a:cs typeface="times" panose="02020603050405020304" pitchFamily="18" charset="0"/>
                </a:rPr>
                <a:t>Norm facts</a:t>
              </a:r>
              <a:endParaRPr lang="ko-KR" altLang="en-US" i="1" dirty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endParaRPr>
            </a:p>
          </p:txBody>
        </p:sp>
        <p:graphicFrame>
          <p:nvGraphicFramePr>
            <p:cNvPr id="23" name="개체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35007736"/>
                </p:ext>
              </p:extLst>
            </p:nvPr>
          </p:nvGraphicFramePr>
          <p:xfrm>
            <a:off x="7177087" y="1836737"/>
            <a:ext cx="2124075" cy="346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50" name="Equation" r:id="rId15" imgW="1244520" imgH="203040" progId="Equation.DSMT4">
                    <p:embed/>
                  </p:oleObj>
                </mc:Choice>
                <mc:Fallback>
                  <p:oleObj name="Equation" r:id="rId15" imgW="124452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7177087" y="1836737"/>
                          <a:ext cx="2124075" cy="3460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개체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88067058"/>
                </p:ext>
              </p:extLst>
            </p:nvPr>
          </p:nvGraphicFramePr>
          <p:xfrm>
            <a:off x="7177087" y="2261103"/>
            <a:ext cx="1519238" cy="346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51" name="Equation" r:id="rId17" imgW="888840" imgH="203040" progId="Equation.DSMT4">
                    <p:embed/>
                  </p:oleObj>
                </mc:Choice>
                <mc:Fallback>
                  <p:oleObj name="Equation" r:id="rId17" imgW="88884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7177087" y="2261103"/>
                          <a:ext cx="1519238" cy="3460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" name="그룹 25"/>
          <p:cNvGrpSpPr/>
          <p:nvPr/>
        </p:nvGrpSpPr>
        <p:grpSpPr>
          <a:xfrm>
            <a:off x="9136835" y="1185315"/>
            <a:ext cx="2559865" cy="882882"/>
            <a:chOff x="9260660" y="1337715"/>
            <a:chExt cx="2559865" cy="882882"/>
          </a:xfrm>
        </p:grpSpPr>
        <p:sp>
          <p:nvSpPr>
            <p:cNvPr id="13" name="TextBox 12"/>
            <p:cNvSpPr txBox="1"/>
            <p:nvPr/>
          </p:nvSpPr>
          <p:spPr>
            <a:xfrm>
              <a:off x="9260660" y="1337715"/>
              <a:ext cx="2551431" cy="499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70000"/>
                </a:lnSpc>
                <a:buFont typeface="Arial" panose="020B0604020202020204" pitchFamily="34" charset="0"/>
                <a:buChar char="•"/>
              </a:pPr>
              <a:r>
                <a:rPr lang="en-US" altLang="ko-KR" i="1" dirty="0" smtClean="0">
                  <a:latin typeface="times" panose="02020603050405020304" pitchFamily="18" charset="0"/>
                  <a:ea typeface="함초롬바탕 확장" panose="02030504000101010101" pitchFamily="18" charset="-127"/>
                  <a:cs typeface="times" panose="02020603050405020304" pitchFamily="18" charset="0"/>
                </a:rPr>
                <a:t>Unit quaternion facts</a:t>
              </a:r>
              <a:endParaRPr lang="ko-KR" altLang="en-US" i="1" dirty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endParaRPr>
            </a:p>
          </p:txBody>
        </p:sp>
        <p:graphicFrame>
          <p:nvGraphicFramePr>
            <p:cNvPr id="25" name="개체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47965333"/>
                </p:ext>
              </p:extLst>
            </p:nvPr>
          </p:nvGraphicFramePr>
          <p:xfrm>
            <a:off x="9544050" y="1874522"/>
            <a:ext cx="2276475" cy="346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52" name="Equation" r:id="rId19" imgW="1333440" imgH="203040" progId="Equation.DSMT4">
                    <p:embed/>
                  </p:oleObj>
                </mc:Choice>
                <mc:Fallback>
                  <p:oleObj name="Equation" r:id="rId19" imgW="133344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9544050" y="1874522"/>
                          <a:ext cx="2276475" cy="3460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" name="개체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3565737"/>
              </p:ext>
            </p:extLst>
          </p:nvPr>
        </p:nvGraphicFramePr>
        <p:xfrm>
          <a:off x="6891008" y="3462413"/>
          <a:ext cx="935038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53" name="Equation" r:id="rId21" imgW="545760" imgH="177480" progId="Equation.DSMT4">
                  <p:embed/>
                </p:oleObj>
              </mc:Choice>
              <mc:Fallback>
                <p:oleObj name="Equation" r:id="rId21" imgW="5457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891008" y="3462413"/>
                        <a:ext cx="935038" cy="303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개체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250097"/>
              </p:ext>
            </p:extLst>
          </p:nvPr>
        </p:nvGraphicFramePr>
        <p:xfrm>
          <a:off x="4862711" y="3889492"/>
          <a:ext cx="2466579" cy="414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54" name="Equation" r:id="rId23" imgW="1206360" imgH="203040" progId="Equation.DSMT4">
                  <p:embed/>
                </p:oleObj>
              </mc:Choice>
              <mc:Fallback>
                <p:oleObj name="Equation" r:id="rId23" imgW="12063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862711" y="3889492"/>
                        <a:ext cx="2466579" cy="4145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68592" y="4353795"/>
                <a:ext cx="11836721" cy="1289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en-US" altLang="ko-KR" sz="1600" b="1" i="1" dirty="0" smtClean="0">
                    <a:latin typeface="times" panose="02020603050405020304" pitchFamily="18" charset="0"/>
                    <a:ea typeface="함초롬바탕 확장" panose="02030504000101010101" pitchFamily="18" charset="-127"/>
                    <a:cs typeface="times" panose="02020603050405020304" pitchFamily="18" charset="0"/>
                  </a:rPr>
                  <a:t>(proof.) </a:t>
                </a:r>
                <a:r>
                  <a:rPr lang="en-US" altLang="ko-KR" sz="1600" dirty="0" smtClean="0">
                    <a:latin typeface="times" panose="02020603050405020304" pitchFamily="18" charset="0"/>
                    <a:ea typeface="함초롬바탕 확장" panose="02030504000101010101" pitchFamily="18" charset="-127"/>
                    <a:cs typeface="times" panose="02020603050405020304" pitchFamily="18" charset="0"/>
                  </a:rPr>
                  <a:t>unit quaternion </a:t>
                </a:r>
                <a:r>
                  <a:rPr lang="en-US" altLang="ko-KR" sz="1600" i="1" dirty="0" smtClean="0">
                    <a:latin typeface="times" panose="02020603050405020304" pitchFamily="18" charset="0"/>
                    <a:ea typeface="함초롬바탕 확장" panose="02030504000101010101" pitchFamily="18" charset="-127"/>
                    <a:cs typeface="times" panose="02020603050405020304" pitchFamily="18" charset="0"/>
                  </a:rPr>
                  <a:t>q = </a:t>
                </a:r>
                <a:r>
                  <a:rPr lang="en-US" altLang="ko-KR" sz="1600" dirty="0" smtClean="0">
                    <a:latin typeface="times" panose="02020603050405020304" pitchFamily="18" charset="0"/>
                    <a:ea typeface="함초롬바탕 확장" panose="02030504000101010101" pitchFamily="18" charset="-127"/>
                    <a:cs typeface="times" panose="02020603050405020304" pitchFamily="18" charset="0"/>
                  </a:rPr>
                  <a:t>[w x y z]</a:t>
                </a:r>
                <a:r>
                  <a:rPr lang="ko-KR" altLang="en-US" sz="1600" dirty="0" smtClean="0">
                    <a:latin typeface="times" panose="02020603050405020304" pitchFamily="18" charset="0"/>
                    <a:ea typeface="함초롬바탕 확장" panose="02030504000101010101" pitchFamily="18" charset="-127"/>
                    <a:cs typeface="times" panose="02020603050405020304" pitchFamily="18" charset="0"/>
                  </a:rPr>
                  <a:t>에 대해</a:t>
                </a:r>
                <a:r>
                  <a:rPr lang="en-US" altLang="ko-KR" sz="1600" dirty="0" smtClean="0">
                    <a:latin typeface="times" panose="02020603050405020304" pitchFamily="18" charset="0"/>
                    <a:ea typeface="함초롬바탕 확장" panose="02030504000101010101" pitchFamily="18" charset="-127"/>
                    <a:cs typeface="times" panose="02020603050405020304" pitchFamily="18" charset="0"/>
                  </a:rPr>
                  <a:t>, </a:t>
                </a:r>
                <a:r>
                  <a:rPr lang="en-US" altLang="ko-KR" sz="1600" i="1" dirty="0" smtClean="0">
                    <a:latin typeface="times" panose="02020603050405020304" pitchFamily="18" charset="0"/>
                    <a:ea typeface="함초롬바탕 확장" panose="02030504000101010101" pitchFamily="18" charset="-127"/>
                    <a:cs typeface="times" panose="02020603050405020304" pitchFamily="18" charset="0"/>
                  </a:rPr>
                  <a:t>N(q) = </a:t>
                </a:r>
                <a:r>
                  <a:rPr lang="en-US" altLang="ko-KR" sz="1600" dirty="0" smtClean="0">
                    <a:latin typeface="times" panose="02020603050405020304" pitchFamily="18" charset="0"/>
                    <a:ea typeface="함초롬바탕 확장" panose="02030504000101010101" pitchFamily="18" charset="-127"/>
                    <a:cs typeface="times" panose="02020603050405020304" pitchFamily="18" charset="0"/>
                  </a:rPr>
                  <a:t>1 </a:t>
                </a:r>
                <a:r>
                  <a:rPr lang="ko-KR" altLang="en-US" sz="1600" dirty="0" smtClean="0">
                    <a:latin typeface="times" panose="02020603050405020304" pitchFamily="18" charset="0"/>
                    <a:ea typeface="함초롬바탕 확장" panose="02030504000101010101" pitchFamily="18" charset="-127"/>
                    <a:cs typeface="times" panose="02020603050405020304" pitchFamily="18" charset="0"/>
                  </a:rPr>
                  <a:t>이므로</a:t>
                </a:r>
                <a:r>
                  <a:rPr lang="en-US" altLang="ko-KR" sz="1600" dirty="0">
                    <a:latin typeface="times" panose="02020603050405020304" pitchFamily="18" charset="0"/>
                    <a:ea typeface="함초롬바탕 확장" panose="02030504000101010101" pitchFamily="18" charset="-127"/>
                    <a:cs typeface="times" panose="02020603050405020304" pitchFamily="18" charset="0"/>
                  </a:rPr>
                  <a:t> </a:t>
                </a:r>
                <a:r>
                  <a:rPr lang="en-US" altLang="ko-KR" sz="1600" dirty="0" smtClean="0">
                    <a:latin typeface="times" panose="02020603050405020304" pitchFamily="18" charset="0"/>
                    <a:ea typeface="함초롬바탕 확장" panose="02030504000101010101" pitchFamily="18" charset="-127"/>
                    <a:cs typeface="times" panose="02020603050405020304" pitchFamily="18" charset="0"/>
                  </a:rPr>
                  <a:t>|w|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≤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1</m:t>
                    </m:r>
                  </m:oMath>
                </a14:m>
                <a:r>
                  <a:rPr lang="en-US" altLang="ko-KR" sz="1600" dirty="0" smtClean="0">
                    <a:latin typeface="times" panose="02020603050405020304" pitchFamily="18" charset="0"/>
                    <a:ea typeface="함초롬바탕 확장" panose="02030504000101010101" pitchFamily="18" charset="-127"/>
                    <a:cs typeface="times" panose="02020603050405020304" pitchFamily="18" charset="0"/>
                  </a:rPr>
                  <a:t> </a:t>
                </a:r>
                <a:r>
                  <a:rPr lang="ko-KR" altLang="en-US" sz="1600" dirty="0" smtClean="0">
                    <a:latin typeface="times" panose="02020603050405020304" pitchFamily="18" charset="0"/>
                    <a:ea typeface="함초롬바탕 확장" panose="02030504000101010101" pitchFamily="18" charset="-127"/>
                    <a:cs typeface="times" panose="02020603050405020304" pitchFamily="18" charset="0"/>
                  </a:rPr>
                  <a:t>이 된다</a:t>
                </a:r>
                <a:r>
                  <a:rPr lang="en-US" altLang="ko-KR" sz="1600" dirty="0" smtClean="0">
                    <a:latin typeface="times" panose="02020603050405020304" pitchFamily="18" charset="0"/>
                    <a:ea typeface="함초롬바탕 확장" panose="02030504000101010101" pitchFamily="18" charset="-127"/>
                    <a:cs typeface="times" panose="02020603050405020304" pitchFamily="18" charset="0"/>
                  </a:rPr>
                  <a:t>. </a:t>
                </a:r>
                <a:r>
                  <a:rPr lang="ko-KR" altLang="en-US" sz="1600" dirty="0" smtClean="0">
                    <a:latin typeface="times" panose="02020603050405020304" pitchFamily="18" charset="0"/>
                    <a:ea typeface="함초롬바탕 확장" panose="02030504000101010101" pitchFamily="18" charset="-127"/>
                    <a:cs typeface="times" panose="02020603050405020304" pitchFamily="18" charset="0"/>
                  </a:rPr>
                  <a:t>따라서 </a:t>
                </a:r>
                <a:r>
                  <a:rPr lang="en-US" altLang="ko-KR" sz="1600" dirty="0" smtClean="0">
                    <a:latin typeface="times" panose="02020603050405020304" pitchFamily="18" charset="0"/>
                    <a:ea typeface="함초롬바탕 확장" panose="02030504000101010101" pitchFamily="18" charset="-127"/>
                    <a:cs typeface="times" panose="02020603050405020304" pitchFamily="18" charset="0"/>
                  </a:rPr>
                  <a:t>w = cos</a:t>
                </a:r>
                <a:r>
                  <a:rPr lang="el-GR" altLang="ko-KR" sz="1600" dirty="0" smtClean="0">
                    <a:latin typeface="times" panose="02020603050405020304" pitchFamily="18" charset="0"/>
                    <a:ea typeface="함초롬바탕 확장" panose="02030504000101010101" pitchFamily="18" charset="-127"/>
                    <a:cs typeface="times" panose="02020603050405020304" pitchFamily="18" charset="0"/>
                  </a:rPr>
                  <a:t>Ω</a:t>
                </a:r>
                <a:r>
                  <a:rPr lang="en-US" altLang="ko-KR" sz="1600" dirty="0" smtClean="0">
                    <a:latin typeface="times" panose="02020603050405020304" pitchFamily="18" charset="0"/>
                    <a:ea typeface="함초롬바탕 확장" panose="02030504000101010101" pitchFamily="18" charset="-127"/>
                    <a:cs typeface="times" panose="02020603050405020304" pitchFamily="18" charset="0"/>
                  </a:rPr>
                  <a:t> </a:t>
                </a:r>
                <a:r>
                  <a:rPr lang="ko-KR" altLang="en-US" sz="1600" dirty="0" smtClean="0">
                    <a:latin typeface="times" panose="02020603050405020304" pitchFamily="18" charset="0"/>
                    <a:ea typeface="함초롬바탕 확장" panose="02030504000101010101" pitchFamily="18" charset="-127"/>
                    <a:cs typeface="times" panose="02020603050405020304" pitchFamily="18" charset="0"/>
                  </a:rPr>
                  <a:t>가 되게 하는 </a:t>
                </a:r>
                <a:r>
                  <a:rPr lang="el-GR" altLang="ko-KR" sz="1600" dirty="0">
                    <a:latin typeface="times" panose="02020603050405020304" pitchFamily="18" charset="0"/>
                    <a:ea typeface="함초롬바탕 확장" panose="02030504000101010101" pitchFamily="18" charset="-127"/>
                    <a:cs typeface="times" panose="02020603050405020304" pitchFamily="18" charset="0"/>
                  </a:rPr>
                  <a:t>Ω </a:t>
                </a:r>
                <a:r>
                  <a:rPr lang="ko-KR" altLang="en-US" sz="1600" dirty="0" smtClean="0">
                    <a:latin typeface="times" panose="02020603050405020304" pitchFamily="18" charset="0"/>
                    <a:ea typeface="함초롬바탕 확장" panose="02030504000101010101" pitchFamily="18" charset="-127"/>
                    <a:cs typeface="times" panose="02020603050405020304" pitchFamily="18" charset="0"/>
                  </a:rPr>
                  <a:t>가 존재한다</a:t>
                </a:r>
                <a:r>
                  <a:rPr lang="en-US" altLang="ko-KR" sz="1600" dirty="0" smtClean="0">
                    <a:latin typeface="times" panose="02020603050405020304" pitchFamily="18" charset="0"/>
                    <a:ea typeface="함초롬바탕 확장" panose="02030504000101010101" pitchFamily="18" charset="-127"/>
                    <a:cs typeface="times" panose="02020603050405020304" pitchFamily="18" charset="0"/>
                  </a:rPr>
                  <a:t>. </a:t>
                </a:r>
                <a:r>
                  <a:rPr lang="ko-KR" altLang="en-US" sz="1600" dirty="0" smtClean="0">
                    <a:latin typeface="times" panose="02020603050405020304" pitchFamily="18" charset="0"/>
                    <a:ea typeface="함초롬바탕 확장" panose="02030504000101010101" pitchFamily="18" charset="-127"/>
                    <a:cs typeface="times" panose="02020603050405020304" pitchFamily="18" charset="0"/>
                  </a:rPr>
                  <a:t>먼저 </a:t>
                </a:r>
                <a:r>
                  <a:rPr lang="en-US" altLang="ko-KR" sz="1600" dirty="0">
                    <a:latin typeface="times" panose="02020603050405020304" pitchFamily="18" charset="0"/>
                    <a:ea typeface="함초롬바탕 확장" panose="02030504000101010101" pitchFamily="18" charset="-127"/>
                    <a:cs typeface="times" panose="02020603050405020304" pitchFamily="18" charset="0"/>
                  </a:rPr>
                  <a:t>|w|=1 </a:t>
                </a:r>
                <a:r>
                  <a:rPr lang="ko-KR" altLang="en-US" sz="1600" dirty="0" smtClean="0">
                    <a:latin typeface="times" panose="02020603050405020304" pitchFamily="18" charset="0"/>
                    <a:ea typeface="함초롬바탕 확장" panose="02030504000101010101" pitchFamily="18" charset="-127"/>
                    <a:cs typeface="times" panose="02020603050405020304" pitchFamily="18" charset="0"/>
                  </a:rPr>
                  <a:t>이라면 </a:t>
                </a:r>
                <a:r>
                  <a:rPr lang="en-US" altLang="ko-KR" sz="1600" dirty="0" smtClean="0">
                    <a:latin typeface="times" panose="02020603050405020304" pitchFamily="18" charset="0"/>
                    <a:ea typeface="함초롬바탕 확장" panose="02030504000101010101" pitchFamily="18" charset="-127"/>
                    <a:cs typeface="times" panose="02020603050405020304" pitchFamily="18" charset="0"/>
                  </a:rPr>
                  <a:t>q = [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±</m:t>
                    </m:r>
                  </m:oMath>
                </a14:m>
                <a:r>
                  <a:rPr lang="en-US" altLang="ko-KR" sz="1600" dirty="0" smtClean="0">
                    <a:latin typeface="times" panose="02020603050405020304" pitchFamily="18" charset="0"/>
                    <a:ea typeface="함초롬바탕 확장" panose="02030504000101010101" pitchFamily="18" charset="-127"/>
                    <a:cs typeface="times" panose="02020603050405020304" pitchFamily="18" charset="0"/>
                  </a:rPr>
                  <a:t>1 0 0 0]</a:t>
                </a:r>
                <a:r>
                  <a:rPr lang="ko-KR" altLang="en-US" sz="1600" dirty="0" smtClean="0">
                    <a:latin typeface="times" panose="02020603050405020304" pitchFamily="18" charset="0"/>
                    <a:ea typeface="함초롬바탕 확장" panose="02030504000101010101" pitchFamily="18" charset="-127"/>
                    <a:cs typeface="times" panose="02020603050405020304" pitchFamily="18" charset="0"/>
                  </a:rPr>
                  <a:t>이 되므로 임의의    에 대하여 위의 식이 성립한다</a:t>
                </a:r>
                <a:r>
                  <a:rPr lang="en-US" altLang="ko-KR" sz="1600" dirty="0" smtClean="0">
                    <a:latin typeface="times" panose="02020603050405020304" pitchFamily="18" charset="0"/>
                    <a:ea typeface="함초롬바탕 확장" panose="02030504000101010101" pitchFamily="18" charset="-127"/>
                    <a:cs typeface="times" panose="02020603050405020304" pitchFamily="18" charset="0"/>
                  </a:rPr>
                  <a:t>. </a:t>
                </a:r>
                <a:r>
                  <a:rPr lang="ko-KR" altLang="en-US" sz="1600" dirty="0" smtClean="0">
                    <a:latin typeface="times" panose="02020603050405020304" pitchFamily="18" charset="0"/>
                    <a:ea typeface="함초롬바탕 확장" panose="02030504000101010101" pitchFamily="18" charset="-127"/>
                    <a:cs typeface="times" panose="02020603050405020304" pitchFamily="18" charset="0"/>
                  </a:rPr>
                  <a:t>이제 </a:t>
                </a:r>
                <a:r>
                  <a:rPr lang="en-US" altLang="ko-KR" sz="1600" dirty="0">
                    <a:latin typeface="times" panose="02020603050405020304" pitchFamily="18" charset="0"/>
                    <a:ea typeface="함초롬바탕 확장" panose="02030504000101010101" pitchFamily="18" charset="-127"/>
                    <a:cs typeface="times" panose="02020603050405020304" pitchFamily="18" charset="0"/>
                  </a:rPr>
                  <a:t>|</a:t>
                </a:r>
                <a:r>
                  <a:rPr lang="en-US" altLang="ko-KR" sz="1600" dirty="0" smtClean="0">
                    <a:latin typeface="times" panose="02020603050405020304" pitchFamily="18" charset="0"/>
                    <a:ea typeface="함초롬바탕 확장" panose="02030504000101010101" pitchFamily="18" charset="-127"/>
                    <a:cs typeface="times" panose="02020603050405020304" pitchFamily="18" charset="0"/>
                  </a:rPr>
                  <a:t>w|≠1 </a:t>
                </a:r>
                <a:r>
                  <a:rPr lang="ko-KR" altLang="en-US" sz="1600" dirty="0" smtClean="0">
                    <a:latin typeface="times" panose="02020603050405020304" pitchFamily="18" charset="0"/>
                    <a:ea typeface="함초롬바탕 확장" panose="02030504000101010101" pitchFamily="18" charset="-127"/>
                    <a:cs typeface="times" panose="02020603050405020304" pitchFamily="18" charset="0"/>
                  </a:rPr>
                  <a:t>이라면</a:t>
                </a:r>
                <a:r>
                  <a:rPr lang="en-US" altLang="ko-KR" sz="1600" dirty="0" smtClean="0">
                    <a:latin typeface="times" panose="02020603050405020304" pitchFamily="18" charset="0"/>
                    <a:ea typeface="함초롬바탕 확장" panose="02030504000101010101" pitchFamily="18" charset="-127"/>
                    <a:cs typeface="times" panose="02020603050405020304" pitchFamily="18" charset="0"/>
                  </a:rPr>
                  <a:t> sin</a:t>
                </a:r>
                <a:r>
                  <a:rPr lang="el-GR" altLang="ko-KR" sz="1600" dirty="0">
                    <a:latin typeface="times" panose="02020603050405020304" pitchFamily="18" charset="0"/>
                    <a:ea typeface="함초롬바탕 확장" panose="02030504000101010101" pitchFamily="18" charset="-127"/>
                    <a:cs typeface="times" panose="02020603050405020304" pitchFamily="18" charset="0"/>
                  </a:rPr>
                  <a:t> </a:t>
                </a:r>
                <a:r>
                  <a:rPr lang="el-GR" altLang="ko-KR" sz="1600" dirty="0" smtClean="0">
                    <a:latin typeface="times" panose="02020603050405020304" pitchFamily="18" charset="0"/>
                    <a:ea typeface="함초롬바탕 확장" panose="02030504000101010101" pitchFamily="18" charset="-127"/>
                    <a:cs typeface="times" panose="02020603050405020304" pitchFamily="18" charset="0"/>
                  </a:rPr>
                  <a:t>Ω</a:t>
                </a:r>
                <a:r>
                  <a:rPr lang="en-US" altLang="ko-KR" sz="1600" dirty="0">
                    <a:latin typeface="times" panose="02020603050405020304" pitchFamily="18" charset="0"/>
                    <a:ea typeface="함초롬바탕 확장" panose="02030504000101010101" pitchFamily="18" charset="-127"/>
                    <a:cs typeface="times" panose="02020603050405020304" pitchFamily="18" charset="0"/>
                  </a:rPr>
                  <a:t> </a:t>
                </a:r>
                <a:r>
                  <a:rPr lang="en-US" altLang="ko-KR" sz="1600" dirty="0" smtClean="0">
                    <a:latin typeface="times" panose="02020603050405020304" pitchFamily="18" charset="0"/>
                    <a:ea typeface="함초롬바탕 확장" panose="02030504000101010101" pitchFamily="18" charset="-127"/>
                    <a:cs typeface="times" panose="02020603050405020304" pitchFamily="18" charset="0"/>
                  </a:rPr>
                  <a:t>≠0 </a:t>
                </a:r>
                <a:r>
                  <a:rPr lang="ko-KR" altLang="en-US" sz="1600" dirty="0" smtClean="0">
                    <a:latin typeface="times" panose="02020603050405020304" pitchFamily="18" charset="0"/>
                    <a:ea typeface="함초롬바탕 확장" panose="02030504000101010101" pitchFamily="18" charset="-127"/>
                    <a:cs typeface="times" panose="02020603050405020304" pitchFamily="18" charset="0"/>
                  </a:rPr>
                  <a:t>이므로</a:t>
                </a:r>
                <a:r>
                  <a:rPr lang="en-US" altLang="ko-KR" sz="1600" dirty="0" smtClean="0">
                    <a:latin typeface="times" panose="02020603050405020304" pitchFamily="18" charset="0"/>
                    <a:ea typeface="함초롬바탕 확장" panose="02030504000101010101" pitchFamily="18" charset="-127"/>
                    <a:cs typeface="times" panose="02020603050405020304" pitchFamily="18" charset="0"/>
                  </a:rPr>
                  <a:t> unit vector</a:t>
                </a:r>
                <a:r>
                  <a:rPr lang="ko-KR" altLang="en-US" sz="1600" dirty="0" smtClean="0">
                    <a:latin typeface="times" panose="02020603050405020304" pitchFamily="18" charset="0"/>
                    <a:ea typeface="함초롬바탕 확장" panose="02030504000101010101" pitchFamily="18" charset="-127"/>
                    <a:cs typeface="times" panose="02020603050405020304" pitchFamily="18" charset="0"/>
                  </a:rPr>
                  <a:t>를 다음과 같이 잡을 수 있다</a:t>
                </a:r>
                <a:r>
                  <a:rPr lang="en-US" altLang="ko-KR" sz="1600" dirty="0" smtClean="0">
                    <a:latin typeface="times" panose="02020603050405020304" pitchFamily="18" charset="0"/>
                    <a:ea typeface="함초롬바탕 확장" panose="02030504000101010101" pitchFamily="18" charset="-127"/>
                    <a:cs typeface="times" panose="02020603050405020304" pitchFamily="18" charset="0"/>
                  </a:rPr>
                  <a:t>.</a:t>
                </a:r>
                <a:endParaRPr lang="en-US" altLang="ko-KR" sz="1600" b="1" i="1" dirty="0">
                  <a:latin typeface="times" panose="02020603050405020304" pitchFamily="18" charset="0"/>
                  <a:ea typeface="함초롬바탕 확장" panose="02030504000101010101" pitchFamily="18" charset="-127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92" y="4353795"/>
                <a:ext cx="11836721" cy="1289071"/>
              </a:xfrm>
              <a:prstGeom prst="rect">
                <a:avLst/>
              </a:prstGeom>
              <a:blipFill rotWithShape="0">
                <a:blip r:embed="rId25"/>
                <a:stretch>
                  <a:fillRect l="-257" b="-51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0" name="개체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1867669"/>
              </p:ext>
            </p:extLst>
          </p:nvPr>
        </p:nvGraphicFramePr>
        <p:xfrm>
          <a:off x="3713163" y="4901377"/>
          <a:ext cx="201082" cy="280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55" name="Equation" r:id="rId26" imgW="126720" imgH="177480" progId="Equation.DSMT4">
                  <p:embed/>
                </p:oleObj>
              </mc:Choice>
              <mc:Fallback>
                <p:oleObj name="Equation" r:id="rId26" imgW="1267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3713163" y="4901377"/>
                        <a:ext cx="201082" cy="2803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개체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721625"/>
              </p:ext>
            </p:extLst>
          </p:nvPr>
        </p:nvGraphicFramePr>
        <p:xfrm>
          <a:off x="4794458" y="5665844"/>
          <a:ext cx="2603084" cy="663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56" name="Equation" r:id="rId28" imgW="1688760" imgH="431640" progId="Equation.DSMT4">
                  <p:embed/>
                </p:oleObj>
              </mc:Choice>
              <mc:Fallback>
                <p:oleObj name="Equation" r:id="rId28" imgW="16887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4794458" y="5665844"/>
                        <a:ext cx="2603084" cy="6636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290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71450" y="718125"/>
            <a:ext cx="1160145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71450" y="38676"/>
            <a:ext cx="2031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times" panose="02020603050405020304" pitchFamily="18" charset="0"/>
                <a:cs typeface="times" panose="02020603050405020304" pitchFamily="18" charset="0"/>
              </a:rPr>
              <a:t>Quaternion</a:t>
            </a:r>
            <a:endParaRPr lang="ko-KR" altLang="en-US" sz="3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8593" y="727075"/>
            <a:ext cx="118367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★</a:t>
            </a:r>
            <a:r>
              <a:rPr lang="en-US" altLang="ko-KR" sz="2000" b="1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Theorem. </a:t>
            </a:r>
            <a:r>
              <a:rPr lang="en-US" altLang="ko-KR" sz="20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3</a:t>
            </a:r>
            <a:r>
              <a:rPr lang="ko-KR" altLang="en-US" sz="20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차원의 임의의 벡터    와 </a:t>
            </a:r>
            <a:r>
              <a:rPr lang="en-US" altLang="ko-KR" sz="20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unit quaternion                                 </a:t>
            </a:r>
            <a:r>
              <a:rPr lang="ko-KR" altLang="en-US" sz="20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에 대해</a:t>
            </a:r>
            <a:r>
              <a:rPr lang="en-US" altLang="ko-KR" sz="20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,                     </a:t>
            </a:r>
            <a:r>
              <a:rPr lang="ko-KR" altLang="en-US" sz="20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는 벡터     를    을 축으로 하여 </a:t>
            </a:r>
            <a:r>
              <a:rPr lang="en-US" altLang="ko-KR" sz="20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2</a:t>
            </a:r>
            <a:r>
              <a:rPr lang="el-GR" altLang="ko-KR" sz="20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Ω</a:t>
            </a:r>
            <a:r>
              <a:rPr lang="en-US" altLang="ko-KR" sz="20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 </a:t>
            </a:r>
            <a:r>
              <a:rPr lang="ko-KR" altLang="en-US" sz="20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만큼 회전시킨다</a:t>
            </a:r>
            <a:r>
              <a:rPr lang="en-US" altLang="ko-KR" sz="20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.</a:t>
            </a:r>
            <a:endParaRPr lang="ko-KR" altLang="en-US" i="1" dirty="0">
              <a:latin typeface="times" panose="02020603050405020304" pitchFamily="18" charset="0"/>
              <a:ea typeface="함초롬바탕 확장" panose="02030504000101010101" pitchFamily="18" charset="-127"/>
              <a:cs typeface="times" panose="02020603050405020304" pitchFamily="18" charset="0"/>
            </a:endParaRPr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2008857"/>
              </p:ext>
            </p:extLst>
          </p:nvPr>
        </p:nvGraphicFramePr>
        <p:xfrm>
          <a:off x="4340225" y="836713"/>
          <a:ext cx="243086" cy="3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11" name="Equation" r:id="rId3" imgW="126720" imgH="164880" progId="Equation.DSMT4">
                  <p:embed/>
                </p:oleObj>
              </mc:Choice>
              <mc:Fallback>
                <p:oleObj name="Equation" r:id="rId3" imgW="12672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40225" y="836713"/>
                        <a:ext cx="243086" cy="316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8067511"/>
              </p:ext>
            </p:extLst>
          </p:nvPr>
        </p:nvGraphicFramePr>
        <p:xfrm>
          <a:off x="6472436" y="859793"/>
          <a:ext cx="2054634" cy="345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12" name="Equation" r:id="rId5" imgW="1206360" imgH="203040" progId="Equation.DSMT4">
                  <p:embed/>
                </p:oleObj>
              </mc:Choice>
              <mc:Fallback>
                <p:oleObj name="Equation" r:id="rId5" imgW="12063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72436" y="859793"/>
                        <a:ext cx="2054634" cy="3453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7757509"/>
              </p:ext>
            </p:extLst>
          </p:nvPr>
        </p:nvGraphicFramePr>
        <p:xfrm>
          <a:off x="9464675" y="850268"/>
          <a:ext cx="1214438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13" name="Equation" r:id="rId7" imgW="634680" imgH="203040" progId="Equation.DSMT4">
                  <p:embed/>
                </p:oleObj>
              </mc:Choice>
              <mc:Fallback>
                <p:oleObj name="Equation" r:id="rId7" imgW="6346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464675" y="850268"/>
                        <a:ext cx="1214438" cy="38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7051768"/>
              </p:ext>
            </p:extLst>
          </p:nvPr>
        </p:nvGraphicFramePr>
        <p:xfrm>
          <a:off x="11616718" y="836713"/>
          <a:ext cx="243086" cy="3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14" name="Equation" r:id="rId9" imgW="126720" imgH="164880" progId="Equation.DSMT4">
                  <p:embed/>
                </p:oleObj>
              </mc:Choice>
              <mc:Fallback>
                <p:oleObj name="Equation" r:id="rId9" imgW="12672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16718" y="836713"/>
                        <a:ext cx="243086" cy="316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80698"/>
              </p:ext>
            </p:extLst>
          </p:nvPr>
        </p:nvGraphicFramePr>
        <p:xfrm>
          <a:off x="1001713" y="1316038"/>
          <a:ext cx="242887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15" name="Equation" r:id="rId10" imgW="126720" imgH="177480" progId="Equation.DSMT4">
                  <p:embed/>
                </p:oleObj>
              </mc:Choice>
              <mc:Fallback>
                <p:oleObj name="Equation" r:id="rId10" imgW="1267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01713" y="1316038"/>
                        <a:ext cx="242887" cy="339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68592" y="1762995"/>
            <a:ext cx="11836721" cy="510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sz="1600" b="1" i="1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(proof.) </a:t>
            </a:r>
            <a:r>
              <a:rPr lang="ko-KR" altLang="en-US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임의의</a:t>
            </a:r>
            <a:r>
              <a:rPr lang="en-US" altLang="ko-KR" sz="1600" dirty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 </a:t>
            </a:r>
            <a:r>
              <a:rPr lang="en-US" altLang="ko-KR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3</a:t>
            </a:r>
            <a:r>
              <a:rPr lang="ko-KR" altLang="en-US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차원 상의 벡터    는     와 평행인 성분과 그에 수직인 성분으로 표현할 수 있다</a:t>
            </a:r>
            <a:r>
              <a:rPr lang="en-US" altLang="ko-KR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. </a:t>
            </a:r>
            <a:r>
              <a:rPr lang="ko-KR" altLang="en-US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따라서   </a:t>
            </a:r>
            <a:endParaRPr lang="en-US" altLang="ko-KR" sz="1600" b="1" i="1" dirty="0">
              <a:latin typeface="times" panose="02020603050405020304" pitchFamily="18" charset="0"/>
              <a:ea typeface="함초롬바탕 확장" panose="02030504000101010101" pitchFamily="18" charset="-127"/>
              <a:cs typeface="times" panose="02020603050405020304" pitchFamily="18" charset="0"/>
            </a:endParaRPr>
          </a:p>
        </p:txBody>
      </p:sp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8871709"/>
              </p:ext>
            </p:extLst>
          </p:nvPr>
        </p:nvGraphicFramePr>
        <p:xfrm>
          <a:off x="3123869" y="1885210"/>
          <a:ext cx="213050" cy="276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16" name="Equation" r:id="rId12" imgW="126720" imgH="164880" progId="Equation.DSMT4">
                  <p:embed/>
                </p:oleObj>
              </mc:Choice>
              <mc:Fallback>
                <p:oleObj name="Equation" r:id="rId12" imgW="12672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23869" y="1885210"/>
                        <a:ext cx="213050" cy="2769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8608325"/>
              </p:ext>
            </p:extLst>
          </p:nvPr>
        </p:nvGraphicFramePr>
        <p:xfrm>
          <a:off x="3563938" y="1905207"/>
          <a:ext cx="198017" cy="276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17" name="Equation" r:id="rId13" imgW="126720" imgH="177480" progId="Equation.DSMT4">
                  <p:embed/>
                </p:oleObj>
              </mc:Choice>
              <mc:Fallback>
                <p:oleObj name="Equation" r:id="rId13" imgW="1267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563938" y="1905207"/>
                        <a:ext cx="198017" cy="2769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27852" y="2498110"/>
            <a:ext cx="2855277" cy="1457325"/>
            <a:chOff x="171450" y="2337137"/>
            <a:chExt cx="2855277" cy="145732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71450" y="2337137"/>
              <a:ext cx="2855277" cy="1457325"/>
            </a:xfrm>
            <a:prstGeom prst="rect">
              <a:avLst/>
            </a:prstGeom>
          </p:spPr>
        </p:pic>
        <p:graphicFrame>
          <p:nvGraphicFramePr>
            <p:cNvPr id="14" name="개체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26229241"/>
                </p:ext>
              </p:extLst>
            </p:nvPr>
          </p:nvGraphicFramePr>
          <p:xfrm>
            <a:off x="1732686" y="2450465"/>
            <a:ext cx="708025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18" name="Equation" r:id="rId15" imgW="583920" imgH="177480" progId="Equation.DSMT4">
                    <p:embed/>
                  </p:oleObj>
                </mc:Choice>
                <mc:Fallback>
                  <p:oleObj name="Equation" r:id="rId15" imgW="58392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732686" y="2450465"/>
                          <a:ext cx="708025" cy="215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" name="개체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1812947"/>
              </p:ext>
            </p:extLst>
          </p:nvPr>
        </p:nvGraphicFramePr>
        <p:xfrm>
          <a:off x="9427556" y="1852396"/>
          <a:ext cx="2189162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19" name="Equation" r:id="rId17" imgW="1307880" imgH="228600" progId="Equation.DSMT4">
                  <p:embed/>
                </p:oleObj>
              </mc:Choice>
              <mc:Fallback>
                <p:oleObj name="Equation" r:id="rId17" imgW="1307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427556" y="1852396"/>
                        <a:ext cx="2189162" cy="382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758970" y="2133601"/>
            <a:ext cx="9196084" cy="451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dirty="0" err="1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으로</a:t>
            </a:r>
            <a:r>
              <a:rPr lang="ko-KR" altLang="en-US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 표현할 수 있다</a:t>
            </a:r>
            <a:r>
              <a:rPr lang="en-US" altLang="ko-KR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. </a:t>
            </a:r>
            <a:r>
              <a:rPr lang="ko-KR" altLang="en-US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따라서</a:t>
            </a:r>
            <a:r>
              <a:rPr lang="en-US" altLang="ko-KR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,                                                                                                   </a:t>
            </a:r>
            <a:r>
              <a:rPr lang="ko-KR" altLang="en-US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가 된다</a:t>
            </a:r>
            <a:r>
              <a:rPr lang="en-US" altLang="ko-KR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.</a:t>
            </a:r>
            <a:endParaRPr lang="en-US" altLang="ko-KR" sz="1600" dirty="0">
              <a:latin typeface="times" panose="02020603050405020304" pitchFamily="18" charset="0"/>
              <a:ea typeface="함초롬바탕 확장" panose="02030504000101010101" pitchFamily="18" charset="-127"/>
              <a:cs typeface="times" panose="02020603050405020304" pitchFamily="18" charset="0"/>
            </a:endParaRPr>
          </a:p>
        </p:txBody>
      </p:sp>
      <p:graphicFrame>
        <p:nvGraphicFramePr>
          <p:cNvPr id="18" name="개체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7628733"/>
              </p:ext>
            </p:extLst>
          </p:nvPr>
        </p:nvGraphicFramePr>
        <p:xfrm>
          <a:off x="5476875" y="2232946"/>
          <a:ext cx="4895850" cy="389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20" name="Equation" r:id="rId19" imgW="2882880" imgH="228600" progId="Equation.DSMT4">
                  <p:embed/>
                </p:oleObj>
              </mc:Choice>
              <mc:Fallback>
                <p:oleObj name="Equation" r:id="rId19" imgW="2882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476875" y="2232946"/>
                        <a:ext cx="4895850" cy="3890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778020" y="2580429"/>
            <a:ext cx="9196084" cy="1710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70000"/>
              </a:lnSpc>
              <a:buFont typeface="+mj-ea"/>
              <a:buAutoNum type="circleNumDbPlain"/>
            </a:pPr>
            <a:r>
              <a:rPr lang="en-US" altLang="ko-KR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 </a:t>
            </a:r>
            <a:r>
              <a:rPr lang="ko-KR" altLang="en-US" sz="1600" dirty="0" err="1" smtClean="0">
                <a:solidFill>
                  <a:schemeClr val="bg1"/>
                </a:solidFill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ㅇ</a:t>
            </a:r>
            <a:endParaRPr lang="en-US" altLang="ko-KR" sz="1600" dirty="0" smtClean="0">
              <a:solidFill>
                <a:schemeClr val="bg1"/>
              </a:solidFill>
              <a:latin typeface="times" panose="02020603050405020304" pitchFamily="18" charset="0"/>
              <a:ea typeface="함초롬바탕 확장" panose="02030504000101010101" pitchFamily="18" charset="-127"/>
              <a:cs typeface="times" panose="02020603050405020304" pitchFamily="18" charset="0"/>
            </a:endParaRPr>
          </a:p>
          <a:p>
            <a:pPr marL="342900" indent="-342900">
              <a:lnSpc>
                <a:spcPct val="170000"/>
              </a:lnSpc>
              <a:buFont typeface="+mj-ea"/>
              <a:buAutoNum type="circleNumDbPlain"/>
            </a:pPr>
            <a:endParaRPr lang="en-US" altLang="ko-KR" sz="1600" dirty="0">
              <a:latin typeface="times" panose="02020603050405020304" pitchFamily="18" charset="0"/>
              <a:ea typeface="함초롬바탕 확장" panose="02030504000101010101" pitchFamily="18" charset="-127"/>
              <a:cs typeface="times" panose="02020603050405020304" pitchFamily="18" charset="0"/>
            </a:endParaRPr>
          </a:p>
          <a:p>
            <a:pPr marL="342900" indent="-342900">
              <a:lnSpc>
                <a:spcPct val="170000"/>
              </a:lnSpc>
              <a:buFont typeface="+mj-ea"/>
              <a:buAutoNum type="circleNumDbPlain"/>
            </a:pPr>
            <a:endParaRPr lang="en-US" altLang="ko-KR" sz="1600" dirty="0" smtClean="0">
              <a:latin typeface="times" panose="02020603050405020304" pitchFamily="18" charset="0"/>
              <a:ea typeface="함초롬바탕 확장" panose="02030504000101010101" pitchFamily="18" charset="-127"/>
              <a:cs typeface="times" panose="02020603050405020304" pitchFamily="18" charset="0"/>
            </a:endParaRPr>
          </a:p>
          <a:p>
            <a:pPr marL="342900" indent="-342900">
              <a:lnSpc>
                <a:spcPct val="170000"/>
              </a:lnSpc>
              <a:buFont typeface="+mj-ea"/>
              <a:buAutoNum type="circleNumDbPlain"/>
            </a:pPr>
            <a:r>
              <a:rPr lang="en-US" altLang="ko-KR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 </a:t>
            </a:r>
            <a:endParaRPr lang="en-US" altLang="ko-KR" sz="1600" dirty="0">
              <a:latin typeface="times" panose="02020603050405020304" pitchFamily="18" charset="0"/>
              <a:ea typeface="함초롬바탕 확장" panose="02030504000101010101" pitchFamily="18" charset="-127"/>
              <a:cs typeface="times" panose="02020603050405020304" pitchFamily="18" charset="0"/>
            </a:endParaRPr>
          </a:p>
        </p:txBody>
      </p:sp>
      <p:graphicFrame>
        <p:nvGraphicFramePr>
          <p:cNvPr id="20" name="개체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453434"/>
              </p:ext>
            </p:extLst>
          </p:nvPr>
        </p:nvGraphicFramePr>
        <p:xfrm>
          <a:off x="3109913" y="2679923"/>
          <a:ext cx="62547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21" name="Equation" r:id="rId21" imgW="368280" imgH="203040" progId="Equation.DSMT4">
                  <p:embed/>
                </p:oleObj>
              </mc:Choice>
              <mc:Fallback>
                <p:oleObj name="Equation" r:id="rId21" imgW="368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109913" y="2679923"/>
                        <a:ext cx="625475" cy="34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395155"/>
              </p:ext>
            </p:extLst>
          </p:nvPr>
        </p:nvGraphicFramePr>
        <p:xfrm>
          <a:off x="2877616" y="3097873"/>
          <a:ext cx="9169400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22" name="Equation" r:id="rId23" imgW="5397480" imgH="431640" progId="Equation.DSMT4">
                  <p:embed/>
                </p:oleObj>
              </mc:Choice>
              <mc:Fallback>
                <p:oleObj name="Equation" r:id="rId23" imgW="53974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877616" y="3097873"/>
                        <a:ext cx="9169400" cy="735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316218" y="1760686"/>
            <a:ext cx="11504307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개체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9512179"/>
              </p:ext>
            </p:extLst>
          </p:nvPr>
        </p:nvGraphicFramePr>
        <p:xfrm>
          <a:off x="3119438" y="3913188"/>
          <a:ext cx="712787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23" name="Equation" r:id="rId25" imgW="419040" imgH="228600" progId="Equation.DSMT4">
                  <p:embed/>
                </p:oleObj>
              </mc:Choice>
              <mc:Fallback>
                <p:oleObj name="Equation" r:id="rId25" imgW="419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119438" y="3913188"/>
                        <a:ext cx="712787" cy="388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그룹 32"/>
          <p:cNvGrpSpPr/>
          <p:nvPr/>
        </p:nvGrpSpPr>
        <p:grpSpPr>
          <a:xfrm>
            <a:off x="263135" y="4267874"/>
            <a:ext cx="11836721" cy="1371895"/>
            <a:chOff x="263135" y="4239299"/>
            <a:chExt cx="11836721" cy="1371895"/>
          </a:xfrm>
        </p:grpSpPr>
        <p:sp>
          <p:nvSpPr>
            <p:cNvPr id="24" name="TextBox 23"/>
            <p:cNvSpPr txBox="1"/>
            <p:nvPr/>
          </p:nvSpPr>
          <p:spPr>
            <a:xfrm>
              <a:off x="263135" y="4239299"/>
              <a:ext cx="11836721" cy="510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70000"/>
                </a:lnSpc>
              </a:pPr>
              <a:r>
                <a:rPr lang="ko-KR" altLang="en-US" sz="1600" dirty="0" smtClean="0">
                  <a:latin typeface="times" panose="02020603050405020304" pitchFamily="18" charset="0"/>
                  <a:ea typeface="함초롬바탕 확장" panose="02030504000101010101" pitchFamily="18" charset="-127"/>
                  <a:cs typeface="times" panose="02020603050405020304" pitchFamily="18" charset="0"/>
                </a:rPr>
                <a:t>위의 그림과 같이      </a:t>
              </a:r>
              <a:r>
                <a:rPr lang="ko-KR" altLang="en-US" sz="1600" dirty="0" err="1" smtClean="0">
                  <a:latin typeface="times" panose="02020603050405020304" pitchFamily="18" charset="0"/>
                  <a:ea typeface="함초롬바탕 확장" panose="02030504000101010101" pitchFamily="18" charset="-127"/>
                  <a:cs typeface="times" panose="02020603050405020304" pitchFamily="18" charset="0"/>
                </a:rPr>
                <a:t>로</a:t>
              </a:r>
              <a:r>
                <a:rPr lang="ko-KR" altLang="en-US" sz="1600" dirty="0" smtClean="0">
                  <a:latin typeface="times" panose="02020603050405020304" pitchFamily="18" charset="0"/>
                  <a:ea typeface="함초롬바탕 확장" panose="02030504000101010101" pitchFamily="18" charset="-127"/>
                  <a:cs typeface="times" panose="02020603050405020304" pitchFamily="18" charset="0"/>
                </a:rPr>
                <a:t> </a:t>
              </a:r>
              <a:r>
                <a:rPr lang="ko-KR" altLang="en-US" sz="1600" dirty="0" err="1" smtClean="0">
                  <a:latin typeface="times" panose="02020603050405020304" pitchFamily="18" charset="0"/>
                  <a:ea typeface="함초롬바탕 확장" panose="02030504000101010101" pitchFamily="18" charset="-127"/>
                  <a:cs typeface="times" panose="02020603050405020304" pitchFamily="18" charset="0"/>
                </a:rPr>
                <a:t>부터</a:t>
              </a:r>
              <a:r>
                <a:rPr lang="ko-KR" altLang="en-US" sz="1600" dirty="0" smtClean="0">
                  <a:latin typeface="times" panose="02020603050405020304" pitchFamily="18" charset="0"/>
                  <a:ea typeface="함초롬바탕 확장" panose="02030504000101010101" pitchFamily="18" charset="-127"/>
                  <a:cs typeface="times" panose="02020603050405020304" pitchFamily="18" charset="0"/>
                </a:rPr>
                <a:t> </a:t>
              </a:r>
              <a:r>
                <a:rPr lang="el-GR" altLang="ko-KR" sz="1600" dirty="0">
                  <a:latin typeface="times" panose="02020603050405020304" pitchFamily="18" charset="0"/>
                  <a:ea typeface="함초롬바탕 확장" panose="02030504000101010101" pitchFamily="18" charset="-127"/>
                  <a:cs typeface="times" panose="02020603050405020304" pitchFamily="18" charset="0"/>
                </a:rPr>
                <a:t>Ω </a:t>
              </a:r>
              <a:r>
                <a:rPr lang="en-US" altLang="ko-KR" sz="1600" dirty="0" smtClean="0">
                  <a:latin typeface="times" panose="02020603050405020304" pitchFamily="18" charset="0"/>
                  <a:ea typeface="함초롬바탕 확장" panose="02030504000101010101" pitchFamily="18" charset="-127"/>
                  <a:cs typeface="times" panose="02020603050405020304" pitchFamily="18" charset="0"/>
                </a:rPr>
                <a:t>, 2</a:t>
              </a:r>
              <a:r>
                <a:rPr lang="el-GR" altLang="ko-KR" sz="1600" dirty="0">
                  <a:latin typeface="times" panose="02020603050405020304" pitchFamily="18" charset="0"/>
                  <a:ea typeface="함초롬바탕 확장" panose="02030504000101010101" pitchFamily="18" charset="-127"/>
                  <a:cs typeface="times" panose="02020603050405020304" pitchFamily="18" charset="0"/>
                </a:rPr>
                <a:t>Ω</a:t>
              </a:r>
              <a:r>
                <a:rPr lang="ko-KR" altLang="en-US" sz="1600" dirty="0" smtClean="0">
                  <a:latin typeface="times" panose="02020603050405020304" pitchFamily="18" charset="0"/>
                  <a:ea typeface="함초롬바탕 확장" panose="02030504000101010101" pitchFamily="18" charset="-127"/>
                  <a:cs typeface="times" panose="02020603050405020304" pitchFamily="18" charset="0"/>
                </a:rPr>
                <a:t> 만큼 돌아간 벡터를             라 하자</a:t>
              </a:r>
              <a:r>
                <a:rPr lang="en-US" altLang="ko-KR" sz="1600" dirty="0" smtClean="0">
                  <a:latin typeface="times" panose="02020603050405020304" pitchFamily="18" charset="0"/>
                  <a:ea typeface="함초롬바탕 확장" panose="02030504000101010101" pitchFamily="18" charset="-127"/>
                  <a:cs typeface="times" panose="02020603050405020304" pitchFamily="18" charset="0"/>
                </a:rPr>
                <a:t>.</a:t>
              </a:r>
              <a:r>
                <a:rPr lang="ko-KR" altLang="en-US" sz="1600" dirty="0" smtClean="0">
                  <a:latin typeface="times" panose="02020603050405020304" pitchFamily="18" charset="0"/>
                  <a:ea typeface="함초롬바탕 확장" panose="02030504000101010101" pitchFamily="18" charset="-127"/>
                  <a:cs typeface="times" panose="02020603050405020304" pitchFamily="18" charset="0"/>
                </a:rPr>
                <a:t> 그러면                                                                                  </a:t>
              </a:r>
              <a:r>
                <a:rPr lang="en-US" altLang="ko-KR" sz="1600" dirty="0" smtClean="0">
                  <a:latin typeface="times" panose="02020603050405020304" pitchFamily="18" charset="0"/>
                  <a:ea typeface="함초롬바탕 확장" panose="02030504000101010101" pitchFamily="18" charset="-127"/>
                  <a:cs typeface="times" panose="02020603050405020304" pitchFamily="18" charset="0"/>
                </a:rPr>
                <a:t>,</a:t>
              </a:r>
              <a:r>
                <a:rPr lang="ko-KR" altLang="en-US" sz="1600" dirty="0" smtClean="0">
                  <a:latin typeface="times" panose="02020603050405020304" pitchFamily="18" charset="0"/>
                  <a:ea typeface="함초롬바탕 확장" panose="02030504000101010101" pitchFamily="18" charset="-127"/>
                  <a:cs typeface="times" panose="02020603050405020304" pitchFamily="18" charset="0"/>
                </a:rPr>
                <a:t> </a:t>
              </a:r>
              <a:endParaRPr lang="en-US" altLang="ko-KR" sz="1600" dirty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endParaRPr>
            </a:p>
          </p:txBody>
        </p:sp>
        <p:graphicFrame>
          <p:nvGraphicFramePr>
            <p:cNvPr id="25" name="개체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7547676"/>
                </p:ext>
              </p:extLst>
            </p:nvPr>
          </p:nvGraphicFramePr>
          <p:xfrm>
            <a:off x="1897063" y="4354513"/>
            <a:ext cx="277812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24" name="Equation" r:id="rId27" imgW="177480" imgH="228600" progId="Equation.DSMT4">
                    <p:embed/>
                  </p:oleObj>
                </mc:Choice>
                <mc:Fallback>
                  <p:oleObj name="Equation" r:id="rId27" imgW="1774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1897063" y="4354513"/>
                          <a:ext cx="277812" cy="355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개체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61852579"/>
                </p:ext>
              </p:extLst>
            </p:nvPr>
          </p:nvGraphicFramePr>
          <p:xfrm>
            <a:off x="5248275" y="4340279"/>
            <a:ext cx="630238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25" name="Equation" r:id="rId29" imgW="406080" imgH="228600" progId="Equation.DSMT4">
                    <p:embed/>
                  </p:oleObj>
                </mc:Choice>
                <mc:Fallback>
                  <p:oleObj name="Equation" r:id="rId29" imgW="4060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5248275" y="4340279"/>
                          <a:ext cx="630238" cy="355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개체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3183687"/>
                </p:ext>
              </p:extLst>
            </p:nvPr>
          </p:nvGraphicFramePr>
          <p:xfrm>
            <a:off x="7272338" y="4344988"/>
            <a:ext cx="4162425" cy="374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26" name="Equation" r:id="rId31" imgW="2679480" imgH="241200" progId="Equation.DSMT4">
                    <p:embed/>
                  </p:oleObj>
                </mc:Choice>
                <mc:Fallback>
                  <p:oleObj name="Equation" r:id="rId31" imgW="267948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7272338" y="4344988"/>
                          <a:ext cx="4162425" cy="3746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개체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1987343"/>
                </p:ext>
              </p:extLst>
            </p:nvPr>
          </p:nvGraphicFramePr>
          <p:xfrm>
            <a:off x="319088" y="4767263"/>
            <a:ext cx="4162425" cy="374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27" name="Equation" r:id="rId33" imgW="2679480" imgH="241200" progId="Equation.DSMT4">
                    <p:embed/>
                  </p:oleObj>
                </mc:Choice>
                <mc:Fallback>
                  <p:oleObj name="Equation" r:id="rId33" imgW="267948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319088" y="4767263"/>
                          <a:ext cx="4162425" cy="3746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TextBox 28"/>
            <p:cNvSpPr txBox="1"/>
            <p:nvPr/>
          </p:nvSpPr>
          <p:spPr>
            <a:xfrm>
              <a:off x="4426291" y="4680558"/>
              <a:ext cx="7462087" cy="451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70000"/>
                </a:lnSpc>
              </a:pPr>
              <a:r>
                <a:rPr lang="ko-KR" altLang="en-US" sz="1600" dirty="0" smtClean="0">
                  <a:latin typeface="times" panose="02020603050405020304" pitchFamily="18" charset="0"/>
                  <a:ea typeface="함초롬바탕 확장" panose="02030504000101010101" pitchFamily="18" charset="-127"/>
                  <a:cs typeface="times" panose="02020603050405020304" pitchFamily="18" charset="0"/>
                </a:rPr>
                <a:t>가 된다</a:t>
              </a:r>
              <a:r>
                <a:rPr lang="en-US" altLang="ko-KR" sz="1600" dirty="0" smtClean="0">
                  <a:latin typeface="times" panose="02020603050405020304" pitchFamily="18" charset="0"/>
                  <a:ea typeface="함초롬바탕 확장" panose="02030504000101010101" pitchFamily="18" charset="-127"/>
                  <a:cs typeface="times" panose="02020603050405020304" pitchFamily="18" charset="0"/>
                </a:rPr>
                <a:t>. </a:t>
              </a:r>
              <a:r>
                <a:rPr lang="ko-KR" altLang="en-US" sz="1600" dirty="0" smtClean="0">
                  <a:latin typeface="times" panose="02020603050405020304" pitchFamily="18" charset="0"/>
                  <a:ea typeface="함초롬바탕 확장" panose="02030504000101010101" pitchFamily="18" charset="-127"/>
                  <a:cs typeface="times" panose="02020603050405020304" pitchFamily="18" charset="0"/>
                </a:rPr>
                <a:t>따라서</a:t>
              </a:r>
              <a:r>
                <a:rPr lang="en-US" altLang="ko-KR" sz="1600" dirty="0" smtClean="0">
                  <a:latin typeface="times" panose="02020603050405020304" pitchFamily="18" charset="0"/>
                  <a:ea typeface="함초롬바탕 확장" panose="02030504000101010101" pitchFamily="18" charset="-127"/>
                  <a:cs typeface="times" panose="02020603050405020304" pitchFamily="18" charset="0"/>
                </a:rPr>
                <a:t>,</a:t>
              </a:r>
              <a:r>
                <a:rPr lang="ko-KR" altLang="en-US" sz="1600" dirty="0" smtClean="0">
                  <a:latin typeface="times" panose="02020603050405020304" pitchFamily="18" charset="0"/>
                  <a:ea typeface="함초롬바탕 확장" panose="02030504000101010101" pitchFamily="18" charset="-127"/>
                  <a:cs typeface="times" panose="02020603050405020304" pitchFamily="18" charset="0"/>
                </a:rPr>
                <a:t> </a:t>
              </a:r>
              <a:endParaRPr lang="en-US" altLang="ko-KR" sz="1600" dirty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endParaRPr>
            </a:p>
          </p:txBody>
        </p:sp>
        <p:graphicFrame>
          <p:nvGraphicFramePr>
            <p:cNvPr id="30" name="개체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8924615"/>
                </p:ext>
              </p:extLst>
            </p:nvPr>
          </p:nvGraphicFramePr>
          <p:xfrm>
            <a:off x="2736850" y="5201619"/>
            <a:ext cx="6718301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28" name="Equation" r:id="rId35" imgW="3949560" imgH="241200" progId="Equation.DSMT4">
                    <p:embed/>
                  </p:oleObj>
                </mc:Choice>
                <mc:Fallback>
                  <p:oleObj name="Equation" r:id="rId35" imgW="394956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2736850" y="5201619"/>
                          <a:ext cx="6718301" cy="4095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" name="오른쪽 화살표 30"/>
          <p:cNvSpPr/>
          <p:nvPr/>
        </p:nvSpPr>
        <p:spPr>
          <a:xfrm>
            <a:off x="2793895" y="6015286"/>
            <a:ext cx="592138" cy="24765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2" name="개체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0266822"/>
              </p:ext>
            </p:extLst>
          </p:nvPr>
        </p:nvGraphicFramePr>
        <p:xfrm>
          <a:off x="3473450" y="5930900"/>
          <a:ext cx="2598738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29" name="Equation" r:id="rId37" imgW="1358640" imgH="228600" progId="Equation.DSMT4">
                  <p:embed/>
                </p:oleObj>
              </mc:Choice>
              <mc:Fallback>
                <p:oleObj name="Equation" r:id="rId37" imgW="1358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3473450" y="5930900"/>
                        <a:ext cx="2598738" cy="436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755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71450" y="718125"/>
            <a:ext cx="1160145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71450" y="38676"/>
            <a:ext cx="2031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times" panose="02020603050405020304" pitchFamily="18" charset="0"/>
                <a:cs typeface="times" panose="02020603050405020304" pitchFamily="18" charset="0"/>
              </a:rPr>
              <a:t>Quaternion</a:t>
            </a:r>
            <a:endParaRPr lang="ko-KR" altLang="en-US" sz="3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8593" y="727075"/>
            <a:ext cx="118367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★</a:t>
            </a:r>
            <a:r>
              <a:rPr lang="en-US" altLang="ko-KR" sz="2000" b="1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Theorem. </a:t>
            </a:r>
            <a:r>
              <a:rPr lang="en-US" altLang="ko-KR" sz="20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3</a:t>
            </a:r>
            <a:r>
              <a:rPr lang="ko-KR" altLang="en-US" sz="20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차원의 임의의 벡터    와 </a:t>
            </a:r>
            <a:r>
              <a:rPr lang="en-US" altLang="ko-KR" sz="20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unit quaternion                                 </a:t>
            </a:r>
            <a:r>
              <a:rPr lang="ko-KR" altLang="en-US" sz="20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에 대해</a:t>
            </a:r>
            <a:r>
              <a:rPr lang="en-US" altLang="ko-KR" sz="20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,                     </a:t>
            </a:r>
            <a:r>
              <a:rPr lang="ko-KR" altLang="en-US" sz="20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는 벡터     를    을 축으로 하여 </a:t>
            </a:r>
            <a:r>
              <a:rPr lang="en-US" altLang="ko-KR" sz="20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2</a:t>
            </a:r>
            <a:r>
              <a:rPr lang="el-GR" altLang="ko-KR" sz="20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Ω</a:t>
            </a:r>
            <a:r>
              <a:rPr lang="en-US" altLang="ko-KR" sz="20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 </a:t>
            </a:r>
            <a:r>
              <a:rPr lang="ko-KR" altLang="en-US" sz="20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만큼 회전시킨다</a:t>
            </a:r>
            <a:r>
              <a:rPr lang="en-US" altLang="ko-KR" sz="20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.</a:t>
            </a:r>
            <a:endParaRPr lang="ko-KR" altLang="en-US" i="1" dirty="0">
              <a:latin typeface="times" panose="02020603050405020304" pitchFamily="18" charset="0"/>
              <a:ea typeface="함초롬바탕 확장" panose="02030504000101010101" pitchFamily="18" charset="-127"/>
              <a:cs typeface="times" panose="02020603050405020304" pitchFamily="18" charset="0"/>
            </a:endParaRPr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/>
        </p:nvGraphicFramePr>
        <p:xfrm>
          <a:off x="4340225" y="836713"/>
          <a:ext cx="243086" cy="3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85" name="Equation" r:id="rId3" imgW="126720" imgH="164880" progId="Equation.DSMT4">
                  <p:embed/>
                </p:oleObj>
              </mc:Choice>
              <mc:Fallback>
                <p:oleObj name="Equation" r:id="rId3" imgW="12672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40225" y="836713"/>
                        <a:ext cx="243086" cy="316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/>
        </p:nvGraphicFramePr>
        <p:xfrm>
          <a:off x="6472436" y="859793"/>
          <a:ext cx="2054634" cy="345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86" name="Equation" r:id="rId5" imgW="1206360" imgH="203040" progId="Equation.DSMT4">
                  <p:embed/>
                </p:oleObj>
              </mc:Choice>
              <mc:Fallback>
                <p:oleObj name="Equation" r:id="rId5" imgW="12063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72436" y="859793"/>
                        <a:ext cx="2054634" cy="3453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/>
        </p:nvGraphicFramePr>
        <p:xfrm>
          <a:off x="9464675" y="850268"/>
          <a:ext cx="1214438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87" name="Equation" r:id="rId7" imgW="634680" imgH="203040" progId="Equation.DSMT4">
                  <p:embed/>
                </p:oleObj>
              </mc:Choice>
              <mc:Fallback>
                <p:oleObj name="Equation" r:id="rId7" imgW="6346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464675" y="850268"/>
                        <a:ext cx="1214438" cy="38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/>
        </p:nvGraphicFramePr>
        <p:xfrm>
          <a:off x="11616718" y="836713"/>
          <a:ext cx="243086" cy="3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88" name="Equation" r:id="rId9" imgW="126720" imgH="164880" progId="Equation.DSMT4">
                  <p:embed/>
                </p:oleObj>
              </mc:Choice>
              <mc:Fallback>
                <p:oleObj name="Equation" r:id="rId9" imgW="12672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16718" y="836713"/>
                        <a:ext cx="243086" cy="316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/>
        </p:nvGraphicFramePr>
        <p:xfrm>
          <a:off x="1001713" y="1316038"/>
          <a:ext cx="242887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89" name="Equation" r:id="rId10" imgW="126720" imgH="177480" progId="Equation.DSMT4">
                  <p:embed/>
                </p:oleObj>
              </mc:Choice>
              <mc:Fallback>
                <p:oleObj name="Equation" r:id="rId10" imgW="1267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01713" y="1316038"/>
                        <a:ext cx="242887" cy="339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" name="직선 연결선 33"/>
          <p:cNvCxnSpPr/>
          <p:nvPr/>
        </p:nvCxnSpPr>
        <p:spPr>
          <a:xfrm>
            <a:off x="316218" y="1760686"/>
            <a:ext cx="11504307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68593" y="1838312"/>
            <a:ext cx="118367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Corollary 1. </a:t>
            </a:r>
            <a:r>
              <a:rPr lang="ko-KR" altLang="en-US" sz="20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임의의 </a:t>
            </a:r>
            <a:r>
              <a:rPr lang="en-US" altLang="ko-KR" sz="20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3</a:t>
            </a:r>
            <a:r>
              <a:rPr lang="ko-KR" altLang="en-US" sz="20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차원 회전변환은 </a:t>
            </a:r>
            <a:r>
              <a:rPr lang="en-US" altLang="ko-KR" sz="20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unit quaternion</a:t>
            </a:r>
            <a:r>
              <a:rPr lang="ko-KR" altLang="en-US" sz="20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으로 표현할 수 있다</a:t>
            </a:r>
            <a:r>
              <a:rPr lang="en-US" altLang="ko-KR" sz="20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 smtClean="0">
              <a:latin typeface="times" panose="02020603050405020304" pitchFamily="18" charset="0"/>
              <a:ea typeface="함초롬바탕 확장" panose="02030504000101010101" pitchFamily="18" charset="-127"/>
              <a:cs typeface="times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Corollary 2. </a:t>
            </a:r>
            <a:r>
              <a:rPr lang="ko-KR" altLang="en-US" sz="20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하나의 회전변환을 나타내는 </a:t>
            </a:r>
            <a:r>
              <a:rPr lang="en-US" altLang="ko-KR" sz="20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unit quaternion</a:t>
            </a:r>
            <a:r>
              <a:rPr lang="ko-KR" altLang="en-US" sz="20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은 </a:t>
            </a:r>
            <a:r>
              <a:rPr lang="en-US" altLang="ko-KR" sz="20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2</a:t>
            </a:r>
            <a:r>
              <a:rPr lang="ko-KR" altLang="en-US" sz="20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개이며</a:t>
            </a:r>
            <a:r>
              <a:rPr lang="en-US" altLang="ko-KR" sz="20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, </a:t>
            </a:r>
            <a:r>
              <a:rPr lang="ko-KR" altLang="en-US" sz="20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서로 부호만 반대이다</a:t>
            </a:r>
            <a:r>
              <a:rPr lang="en-US" altLang="ko-KR" sz="20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.</a:t>
            </a:r>
            <a:endParaRPr lang="ko-KR" altLang="en-US" sz="2000" i="1" dirty="0">
              <a:latin typeface="times" panose="02020603050405020304" pitchFamily="18" charset="0"/>
              <a:ea typeface="함초롬바탕 확장" panose="02030504000101010101" pitchFamily="18" charset="-127"/>
              <a:cs typeface="times" panose="02020603050405020304" pitchFamily="18" charset="0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742950" y="3383850"/>
            <a:ext cx="8106706" cy="1702500"/>
            <a:chOff x="742950" y="2840925"/>
            <a:chExt cx="8106706" cy="1702500"/>
          </a:xfrm>
        </p:grpSpPr>
        <p:sp>
          <p:nvSpPr>
            <p:cNvPr id="36" name="TextBox 35"/>
            <p:cNvSpPr txBox="1"/>
            <p:nvPr/>
          </p:nvSpPr>
          <p:spPr>
            <a:xfrm>
              <a:off x="742950" y="2840925"/>
              <a:ext cx="81067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 smtClean="0">
                  <a:latin typeface="times" panose="02020603050405020304" pitchFamily="18" charset="0"/>
                  <a:ea typeface="함초롬바탕 확장" panose="02030504000101010101" pitchFamily="18" charset="-127"/>
                  <a:cs typeface="times" panose="02020603050405020304" pitchFamily="18" charset="0"/>
                </a:rPr>
                <a:t>(Proof.) </a:t>
              </a:r>
              <a:r>
                <a:rPr lang="ko-KR" altLang="en-US" sz="1600" dirty="0" smtClean="0">
                  <a:latin typeface="times" panose="02020603050405020304" pitchFamily="18" charset="0"/>
                  <a:ea typeface="함초롬바탕 확장" panose="02030504000101010101" pitchFamily="18" charset="-127"/>
                  <a:cs typeface="times" panose="02020603050405020304" pitchFamily="18" charset="0"/>
                </a:rPr>
                <a:t>만약 하나의 회전변환에 대해서 두 개의 </a:t>
              </a:r>
              <a:r>
                <a:rPr lang="en-US" altLang="ko-KR" sz="1600" dirty="0" smtClean="0">
                  <a:latin typeface="times" panose="02020603050405020304" pitchFamily="18" charset="0"/>
                  <a:ea typeface="함초롬바탕 확장" panose="02030504000101010101" pitchFamily="18" charset="-127"/>
                  <a:cs typeface="times" panose="02020603050405020304" pitchFamily="18" charset="0"/>
                </a:rPr>
                <a:t>unit quaternion            </a:t>
              </a:r>
              <a:r>
                <a:rPr lang="ko-KR" altLang="en-US" sz="1600" dirty="0" smtClean="0">
                  <a:latin typeface="times" panose="02020603050405020304" pitchFamily="18" charset="0"/>
                  <a:ea typeface="함초롬바탕 확장" panose="02030504000101010101" pitchFamily="18" charset="-127"/>
                  <a:cs typeface="times" panose="02020603050405020304" pitchFamily="18" charset="0"/>
                </a:rPr>
                <a:t>가</a:t>
              </a:r>
              <a:r>
                <a:rPr lang="en-US" altLang="ko-KR" sz="1600" dirty="0">
                  <a:latin typeface="times" panose="02020603050405020304" pitchFamily="18" charset="0"/>
                  <a:ea typeface="함초롬바탕 확장" panose="02030504000101010101" pitchFamily="18" charset="-127"/>
                  <a:cs typeface="times" panose="02020603050405020304" pitchFamily="18" charset="0"/>
                </a:rPr>
                <a:t> </a:t>
              </a:r>
              <a:r>
                <a:rPr lang="ko-KR" altLang="en-US" sz="1600" dirty="0" smtClean="0">
                  <a:latin typeface="times" panose="02020603050405020304" pitchFamily="18" charset="0"/>
                  <a:ea typeface="함초롬바탕 확장" panose="02030504000101010101" pitchFamily="18" charset="-127"/>
                  <a:cs typeface="times" panose="02020603050405020304" pitchFamily="18" charset="0"/>
                </a:rPr>
                <a:t>존재한다고 하면</a:t>
              </a:r>
              <a:r>
                <a:rPr lang="en-US" altLang="ko-KR" sz="1600" dirty="0" smtClean="0">
                  <a:latin typeface="times" panose="02020603050405020304" pitchFamily="18" charset="0"/>
                  <a:ea typeface="함초롬바탕 확장" panose="02030504000101010101" pitchFamily="18" charset="-127"/>
                  <a:cs typeface="times" panose="02020603050405020304" pitchFamily="18" charset="0"/>
                </a:rPr>
                <a:t>,</a:t>
              </a:r>
              <a:endParaRPr lang="ko-KR" altLang="en-US" sz="1600" b="1" i="1" dirty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endParaRPr>
            </a:p>
          </p:txBody>
        </p:sp>
        <p:graphicFrame>
          <p:nvGraphicFramePr>
            <p:cNvPr id="37" name="개체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0591187"/>
                </p:ext>
              </p:extLst>
            </p:nvPr>
          </p:nvGraphicFramePr>
          <p:xfrm>
            <a:off x="6384924" y="2840925"/>
            <a:ext cx="530225" cy="318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90" name="Equation" r:id="rId12" imgW="380880" imgH="228600" progId="Equation.DSMT4">
                    <p:embed/>
                  </p:oleObj>
                </mc:Choice>
                <mc:Fallback>
                  <p:oleObj name="Equation" r:id="rId12" imgW="380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6384924" y="2840925"/>
                          <a:ext cx="530225" cy="3181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개체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53409595"/>
                </p:ext>
              </p:extLst>
            </p:nvPr>
          </p:nvGraphicFramePr>
          <p:xfrm>
            <a:off x="4758202" y="3281363"/>
            <a:ext cx="1487221" cy="347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91" name="Equation" r:id="rId14" imgW="977760" imgH="228600" progId="Equation.DSMT4">
                    <p:embed/>
                  </p:oleObj>
                </mc:Choice>
                <mc:Fallback>
                  <p:oleObj name="Equation" r:id="rId14" imgW="97776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4758202" y="3281363"/>
                          <a:ext cx="1487221" cy="3476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개체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19981196"/>
                </p:ext>
              </p:extLst>
            </p:nvPr>
          </p:nvGraphicFramePr>
          <p:xfrm>
            <a:off x="3733800" y="3730625"/>
            <a:ext cx="3535363" cy="347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92" name="Equation" r:id="rId16" imgW="2323800" imgH="228600" progId="Equation.DSMT4">
                    <p:embed/>
                  </p:oleObj>
                </mc:Choice>
                <mc:Fallback>
                  <p:oleObj name="Equation" r:id="rId16" imgW="23238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3733800" y="3730625"/>
                          <a:ext cx="3535363" cy="3476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개체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06645185"/>
                </p:ext>
              </p:extLst>
            </p:nvPr>
          </p:nvGraphicFramePr>
          <p:xfrm>
            <a:off x="4244975" y="4195763"/>
            <a:ext cx="2511425" cy="347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93" name="Equation" r:id="rId18" imgW="1650960" imgH="228600" progId="Equation.DSMT4">
                    <p:embed/>
                  </p:oleObj>
                </mc:Choice>
                <mc:Fallback>
                  <p:oleObj name="Equation" r:id="rId18" imgW="165096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4244975" y="4195763"/>
                          <a:ext cx="2511425" cy="3476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57707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71450" y="718125"/>
            <a:ext cx="1160145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71450" y="38676"/>
            <a:ext cx="2031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times" panose="02020603050405020304" pitchFamily="18" charset="0"/>
                <a:cs typeface="times" panose="02020603050405020304" pitchFamily="18" charset="0"/>
              </a:rPr>
              <a:t>Quaternion</a:t>
            </a:r>
            <a:endParaRPr lang="ko-KR" altLang="en-US" sz="3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8593" y="727075"/>
            <a:ext cx="11836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Properties.                      </a:t>
            </a:r>
            <a:r>
              <a:rPr lang="ko-KR" altLang="en-US" sz="20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는 선형변환</a:t>
            </a:r>
            <a:r>
              <a:rPr lang="en-US" altLang="ko-KR" sz="20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(Linear Transformation)</a:t>
            </a:r>
            <a:r>
              <a:rPr lang="ko-KR" altLang="en-US" sz="20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이므로 이에 해당하는 행렬이 존재한다</a:t>
            </a:r>
            <a:r>
              <a:rPr lang="en-US" altLang="ko-KR" sz="20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 </a:t>
            </a:r>
            <a:r>
              <a:rPr lang="en-US" altLang="ko-KR" sz="1600" b="1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      </a:t>
            </a:r>
            <a:r>
              <a:rPr lang="en-US" altLang="ko-KR" sz="1600" i="1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q = </a:t>
            </a:r>
            <a:r>
              <a:rPr lang="en-US" altLang="ko-KR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[w x y z]</a:t>
            </a:r>
            <a:r>
              <a:rPr lang="ko-KR" altLang="en-US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일 때</a:t>
            </a:r>
            <a:r>
              <a:rPr lang="en-US" altLang="ko-KR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,</a:t>
            </a:r>
            <a:r>
              <a:rPr lang="en-US" altLang="ko-KR" sz="1600" b="1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 </a:t>
            </a:r>
            <a:endParaRPr lang="en-US" altLang="ko-KR" sz="1400" b="1" i="1" dirty="0">
              <a:latin typeface="times" panose="02020603050405020304" pitchFamily="18" charset="0"/>
              <a:ea typeface="함초롬바탕 확장" panose="02030504000101010101" pitchFamily="18" charset="-127"/>
              <a:cs typeface="times" panose="02020603050405020304" pitchFamily="18" charset="0"/>
            </a:endParaRP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7216347"/>
              </p:ext>
            </p:extLst>
          </p:nvPr>
        </p:nvGraphicFramePr>
        <p:xfrm>
          <a:off x="1987549" y="827181"/>
          <a:ext cx="1250951" cy="389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02" name="Equation" r:id="rId3" imgW="774360" imgH="241200" progId="Equation.DSMT4">
                  <p:embed/>
                </p:oleObj>
              </mc:Choice>
              <mc:Fallback>
                <p:oleObj name="Equation" r:id="rId3" imgW="7743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87549" y="827181"/>
                        <a:ext cx="1250951" cy="389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7639592"/>
              </p:ext>
            </p:extLst>
          </p:nvPr>
        </p:nvGraphicFramePr>
        <p:xfrm>
          <a:off x="4715173" y="1659354"/>
          <a:ext cx="2514004" cy="147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03" name="Equation" r:id="rId5" imgW="1562040" imgH="914400" progId="Equation.DSMT4">
                  <p:embed/>
                </p:oleObj>
              </mc:Choice>
              <mc:Fallback>
                <p:oleObj name="Equation" r:id="rId5" imgW="156204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15173" y="1659354"/>
                        <a:ext cx="2514004" cy="1471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8593" y="3308350"/>
            <a:ext cx="11836721" cy="49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마찬가지로                                                  에 대해</a:t>
            </a:r>
            <a:r>
              <a:rPr lang="en-US" altLang="ko-KR" sz="20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,</a:t>
            </a:r>
            <a:endParaRPr lang="en-US" altLang="ko-KR" sz="1400" i="1" dirty="0">
              <a:latin typeface="times" panose="02020603050405020304" pitchFamily="18" charset="0"/>
              <a:ea typeface="함초롬바탕 확장" panose="02030504000101010101" pitchFamily="18" charset="-127"/>
              <a:cs typeface="times" panose="02020603050405020304" pitchFamily="18" charset="0"/>
            </a:endParaRPr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2565786"/>
              </p:ext>
            </p:extLst>
          </p:nvPr>
        </p:nvGraphicFramePr>
        <p:xfrm>
          <a:off x="2068513" y="3414998"/>
          <a:ext cx="2994025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04" name="Equation" r:id="rId7" imgW="1854000" imgH="241200" progId="Equation.DSMT4">
                  <p:embed/>
                </p:oleObj>
              </mc:Choice>
              <mc:Fallback>
                <p:oleObj name="Equation" r:id="rId7" imgW="18540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68513" y="3414998"/>
                        <a:ext cx="2994025" cy="388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그룹 10"/>
          <p:cNvGrpSpPr/>
          <p:nvPr/>
        </p:nvGrpSpPr>
        <p:grpSpPr>
          <a:xfrm>
            <a:off x="1345405" y="4143375"/>
            <a:ext cx="9778208" cy="1492250"/>
            <a:chOff x="1345405" y="4143375"/>
            <a:chExt cx="9778208" cy="1492250"/>
          </a:xfrm>
        </p:grpSpPr>
        <p:graphicFrame>
          <p:nvGraphicFramePr>
            <p:cNvPr id="9" name="개체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53515925"/>
                </p:ext>
              </p:extLst>
            </p:nvPr>
          </p:nvGraphicFramePr>
          <p:xfrm>
            <a:off x="1345405" y="4164013"/>
            <a:ext cx="2535238" cy="1471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05" name="Equation" r:id="rId9" imgW="1574640" imgH="914400" progId="Equation.DSMT4">
                    <p:embed/>
                  </p:oleObj>
                </mc:Choice>
                <mc:Fallback>
                  <p:oleObj name="Equation" r:id="rId9" imgW="1574640" imgH="914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345405" y="4164013"/>
                          <a:ext cx="2535238" cy="1471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개체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7450505"/>
                </p:ext>
              </p:extLst>
            </p:nvPr>
          </p:nvGraphicFramePr>
          <p:xfrm>
            <a:off x="4806950" y="4143375"/>
            <a:ext cx="6316663" cy="1471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06" name="Equation" r:id="rId11" imgW="3924000" imgH="914400" progId="Equation.DSMT4">
                    <p:embed/>
                  </p:oleObj>
                </mc:Choice>
                <mc:Fallback>
                  <p:oleObj name="Equation" r:id="rId11" imgW="3924000" imgH="914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806950" y="4143375"/>
                          <a:ext cx="6316663" cy="1471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29668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71450" y="718125"/>
            <a:ext cx="1160145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71450" y="38676"/>
            <a:ext cx="2031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times" panose="02020603050405020304" pitchFamily="18" charset="0"/>
                <a:cs typeface="times" panose="02020603050405020304" pitchFamily="18" charset="0"/>
              </a:rPr>
              <a:t>Quaternion</a:t>
            </a:r>
            <a:endParaRPr lang="ko-KR" altLang="en-US" sz="3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999" y="880684"/>
            <a:ext cx="2705100" cy="335280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23127"/>
              </p:ext>
            </p:extLst>
          </p:nvPr>
        </p:nvGraphicFramePr>
        <p:xfrm>
          <a:off x="1215687" y="1821279"/>
          <a:ext cx="2514004" cy="147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4" name="Equation" r:id="rId4" imgW="1562040" imgH="914400" progId="Equation.DSMT4">
                  <p:embed/>
                </p:oleObj>
              </mc:Choice>
              <mc:Fallback>
                <p:oleObj name="Equation" r:id="rId4" imgW="156204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15687" y="1821279"/>
                        <a:ext cx="2514004" cy="1471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오른쪽 화살표 5"/>
          <p:cNvSpPr/>
          <p:nvPr/>
        </p:nvSpPr>
        <p:spPr>
          <a:xfrm>
            <a:off x="4979946" y="2307242"/>
            <a:ext cx="1008798" cy="49968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1228583"/>
              </p:ext>
            </p:extLst>
          </p:nvPr>
        </p:nvGraphicFramePr>
        <p:xfrm>
          <a:off x="1869439" y="5094288"/>
          <a:ext cx="120650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5" name="Equation" r:id="rId6" imgW="749160" imgH="241200" progId="Equation.DSMT4">
                  <p:embed/>
                </p:oleObj>
              </mc:Choice>
              <mc:Fallback>
                <p:oleObj name="Equation" r:id="rId6" imgW="7491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69439" y="5094288"/>
                        <a:ext cx="1206500" cy="388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오른쪽 화살표 7"/>
          <p:cNvSpPr/>
          <p:nvPr/>
        </p:nvSpPr>
        <p:spPr>
          <a:xfrm>
            <a:off x="4979946" y="5038913"/>
            <a:ext cx="1008798" cy="49968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19961" y="4629150"/>
            <a:ext cx="2543175" cy="1485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0698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71450" y="718125"/>
            <a:ext cx="1160145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71450" y="38676"/>
            <a:ext cx="2031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times" panose="02020603050405020304" pitchFamily="18" charset="0"/>
                <a:cs typeface="times" panose="02020603050405020304" pitchFamily="18" charset="0"/>
              </a:rPr>
              <a:t>Quaternion</a:t>
            </a:r>
            <a:endParaRPr lang="ko-KR" altLang="en-US" sz="3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8593" y="727075"/>
            <a:ext cx="11836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Quaternion &amp; Euler angles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    만약 </a:t>
            </a:r>
            <a:r>
              <a:rPr lang="en-US" altLang="ko-KR" sz="1600" b="1" dirty="0">
                <a:ea typeface="함초롬바탕 확장" panose="02030504000101010101" pitchFamily="18" charset="-127"/>
                <a:cs typeface="times" panose="02020603050405020304" pitchFamily="18" charset="0"/>
              </a:rPr>
              <a:t>Yaw → Pitch → </a:t>
            </a:r>
            <a:r>
              <a:rPr lang="en-US" altLang="ko-KR" sz="1600" b="1" dirty="0" smtClean="0">
                <a:ea typeface="함초롬바탕 확장" panose="02030504000101010101" pitchFamily="18" charset="-127"/>
                <a:cs typeface="times" panose="02020603050405020304" pitchFamily="18" charset="0"/>
              </a:rPr>
              <a:t>Roll</a:t>
            </a:r>
            <a:r>
              <a:rPr lang="en-US" altLang="ko-KR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 </a:t>
            </a:r>
            <a:r>
              <a:rPr lang="ko-KR" altLang="en-US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순으로 각각                  만큼 회전했다고 생각해 보자</a:t>
            </a:r>
            <a:r>
              <a:rPr lang="en-US" altLang="ko-KR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. </a:t>
            </a:r>
            <a:r>
              <a:rPr lang="ko-KR" altLang="en-US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이 과정을 </a:t>
            </a:r>
            <a:r>
              <a:rPr lang="en-US" altLang="ko-KR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unit quaternion</a:t>
            </a:r>
            <a:r>
              <a:rPr lang="ko-KR" altLang="en-US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으로 표현하면</a:t>
            </a:r>
            <a:r>
              <a:rPr lang="en-US" altLang="ko-KR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,</a:t>
            </a:r>
            <a:r>
              <a:rPr lang="ko-KR" altLang="en-US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  </a:t>
            </a:r>
            <a:endParaRPr lang="en-US" altLang="ko-KR" sz="1600" b="1" dirty="0">
              <a:ea typeface="함초롬바탕 확장" panose="02030504000101010101" pitchFamily="18" charset="-127"/>
              <a:cs typeface="times" panose="02020603050405020304" pitchFamily="18" charset="0"/>
            </a:endParaRP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9724171"/>
              </p:ext>
            </p:extLst>
          </p:nvPr>
        </p:nvGraphicFramePr>
        <p:xfrm>
          <a:off x="4130674" y="1258293"/>
          <a:ext cx="773457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0" name="Equation" r:id="rId3" imgW="431640" imgH="203040" progId="Equation.DSMT4">
                  <p:embed/>
                </p:oleObj>
              </mc:Choice>
              <mc:Fallback>
                <p:oleObj name="Equation" r:id="rId3" imgW="4316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30674" y="1258293"/>
                        <a:ext cx="773457" cy="363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614363" y="1865313"/>
            <a:ext cx="10960100" cy="431800"/>
            <a:chOff x="347663" y="1827213"/>
            <a:chExt cx="10960100" cy="431800"/>
          </a:xfrm>
        </p:grpSpPr>
        <p:graphicFrame>
          <p:nvGraphicFramePr>
            <p:cNvPr id="6" name="개체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24532492"/>
                </p:ext>
              </p:extLst>
            </p:nvPr>
          </p:nvGraphicFramePr>
          <p:xfrm>
            <a:off x="347663" y="1827213"/>
            <a:ext cx="3455987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11" name="Equation" r:id="rId5" imgW="1930320" imgH="241200" progId="Equation.DSMT4">
                    <p:embed/>
                  </p:oleObj>
                </mc:Choice>
                <mc:Fallback>
                  <p:oleObj name="Equation" r:id="rId5" imgW="193032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47663" y="1827213"/>
                          <a:ext cx="3455987" cy="431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개체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29060265"/>
                </p:ext>
              </p:extLst>
            </p:nvPr>
          </p:nvGraphicFramePr>
          <p:xfrm>
            <a:off x="4225925" y="1839913"/>
            <a:ext cx="3341688" cy="407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12" name="Equation" r:id="rId7" imgW="1866600" imgH="228600" progId="Equation.DSMT4">
                    <p:embed/>
                  </p:oleObj>
                </mc:Choice>
                <mc:Fallback>
                  <p:oleObj name="Equation" r:id="rId7" imgW="18666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225925" y="1839913"/>
                          <a:ext cx="3341688" cy="4079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개체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29948670"/>
                </p:ext>
              </p:extLst>
            </p:nvPr>
          </p:nvGraphicFramePr>
          <p:xfrm>
            <a:off x="7988300" y="1828800"/>
            <a:ext cx="3319463" cy="430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13" name="Equation" r:id="rId9" imgW="1854000" imgH="241200" progId="Equation.DSMT4">
                    <p:embed/>
                  </p:oleObj>
                </mc:Choice>
                <mc:Fallback>
                  <p:oleObj name="Equation" r:id="rId9" imgW="185400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7988300" y="1828800"/>
                          <a:ext cx="3319463" cy="4302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787188"/>
              </p:ext>
            </p:extLst>
          </p:nvPr>
        </p:nvGraphicFramePr>
        <p:xfrm>
          <a:off x="1174750" y="2781300"/>
          <a:ext cx="9979025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4" name="Equation" r:id="rId11" imgW="4711680" imgH="1015920" progId="Equation.DSMT4">
                  <p:embed/>
                </p:oleObj>
              </mc:Choice>
              <mc:Fallback>
                <p:oleObj name="Equation" r:id="rId11" imgW="4711680" imgH="1015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74750" y="2781300"/>
                        <a:ext cx="9979025" cy="2152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71450" y="6064845"/>
            <a:ext cx="9382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>
                <a:hlinkClick r:id="rId13"/>
              </a:rPr>
              <a:t>https</a:t>
            </a:r>
            <a:r>
              <a:rPr lang="ko-KR" altLang="en-US" dirty="0">
                <a:hlinkClick r:id="rId13"/>
              </a:rPr>
              <a:t>://en.wikipedia.org/wiki/Conversion_between_quaternions_and_Euler_angles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49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71450" y="718125"/>
            <a:ext cx="1160145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71450" y="38676"/>
            <a:ext cx="2031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times" panose="02020603050405020304" pitchFamily="18" charset="0"/>
                <a:cs typeface="times" panose="02020603050405020304" pitchFamily="18" charset="0"/>
              </a:rPr>
              <a:t>Quaternion</a:t>
            </a:r>
            <a:endParaRPr lang="ko-KR" altLang="en-US" sz="3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341438" y="2476500"/>
            <a:ext cx="9509124" cy="1884363"/>
            <a:chOff x="1525588" y="2476500"/>
            <a:chExt cx="9509124" cy="188436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57987" y="2476500"/>
              <a:ext cx="4276725" cy="1828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오른쪽 화살표 4"/>
            <p:cNvSpPr/>
            <p:nvPr/>
          </p:nvSpPr>
          <p:spPr>
            <a:xfrm>
              <a:off x="5151396" y="3141057"/>
              <a:ext cx="1008798" cy="499685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6" name="개체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58676532"/>
                </p:ext>
              </p:extLst>
            </p:nvPr>
          </p:nvGraphicFramePr>
          <p:xfrm>
            <a:off x="1525588" y="2476500"/>
            <a:ext cx="2932112" cy="1884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19" name="Equation" r:id="rId4" imgW="1384200" imgH="888840" progId="Equation.DSMT4">
                    <p:embed/>
                  </p:oleObj>
                </mc:Choice>
                <mc:Fallback>
                  <p:oleObj name="Equation" r:id="rId4" imgW="1384200" imgH="8888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525588" y="2476500"/>
                          <a:ext cx="2932112" cy="18843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TextBox 6"/>
          <p:cNvSpPr txBox="1"/>
          <p:nvPr/>
        </p:nvSpPr>
        <p:spPr>
          <a:xfrm>
            <a:off x="268593" y="727075"/>
            <a:ext cx="11836721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Quaternion &amp; Euler angles</a:t>
            </a:r>
          </a:p>
        </p:txBody>
      </p:sp>
    </p:spTree>
    <p:extLst>
      <p:ext uri="{BB962C8B-B14F-4D97-AF65-F5344CB8AC3E}">
        <p14:creationId xmlns:p14="http://schemas.microsoft.com/office/powerpoint/2010/main" val="296069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39733" y="2767281"/>
            <a:ext cx="55125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latin typeface="times" panose="02020603050405020304" pitchFamily="18" charset="0"/>
                <a:cs typeface="times" panose="02020603050405020304" pitchFamily="18" charset="0"/>
              </a:rPr>
              <a:t>Euler Angles</a:t>
            </a:r>
            <a:endParaRPr lang="ko-KR" altLang="en-US" sz="8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93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www.chrobotics.com/wp-content/uploads/2012/11/Inertial-Fram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610099"/>
            <a:ext cx="3378576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zone.ni.com/images/reference/en-XX/help/371361H-01/loc_eps_3dcartrot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684" y="1050970"/>
            <a:ext cx="9521825" cy="355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1450" y="38676"/>
            <a:ext cx="2316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times" panose="02020603050405020304" pitchFamily="18" charset="0"/>
                <a:cs typeface="times" panose="02020603050405020304" pitchFamily="18" charset="0"/>
              </a:rPr>
              <a:t>Euler Angles</a:t>
            </a:r>
            <a:endParaRPr lang="ko-KR" altLang="en-US" sz="3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71450" y="718125"/>
            <a:ext cx="1160145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5850243" y="5346053"/>
            <a:ext cx="3700157" cy="461665"/>
            <a:chOff x="4040493" y="5341268"/>
            <a:chExt cx="3700157" cy="461665"/>
          </a:xfrm>
        </p:grpSpPr>
        <p:sp>
          <p:nvSpPr>
            <p:cNvPr id="10" name="TextBox 9"/>
            <p:cNvSpPr txBox="1"/>
            <p:nvPr/>
          </p:nvSpPr>
          <p:spPr>
            <a:xfrm>
              <a:off x="4040493" y="5341268"/>
              <a:ext cx="25579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times" panose="02020603050405020304" pitchFamily="18" charset="0"/>
                  <a:cs typeface="times" panose="02020603050405020304" pitchFamily="18" charset="0"/>
                </a:rPr>
                <a:t>(yaw, pitch, roll) = </a:t>
              </a:r>
              <a:endParaRPr lang="ko-KR" altLang="en-US" sz="2400" dirty="0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graphicFrame>
          <p:nvGraphicFramePr>
            <p:cNvPr id="15" name="개체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96520783"/>
                </p:ext>
              </p:extLst>
            </p:nvPr>
          </p:nvGraphicFramePr>
          <p:xfrm>
            <a:off x="6529388" y="5341915"/>
            <a:ext cx="1211262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4" name="Equation" r:id="rId5" imgW="533160" imgH="203040" progId="Equation.DSMT4">
                    <p:embed/>
                  </p:oleObj>
                </mc:Choice>
                <mc:Fallback>
                  <p:oleObj name="Equation" r:id="rId5" imgW="53316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529388" y="5341915"/>
                          <a:ext cx="1211262" cy="460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33070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450" y="38676"/>
            <a:ext cx="2316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times" panose="02020603050405020304" pitchFamily="18" charset="0"/>
                <a:cs typeface="times" panose="02020603050405020304" pitchFamily="18" charset="0"/>
              </a:rPr>
              <a:t>Euler Angles</a:t>
            </a:r>
            <a:endParaRPr lang="ko-KR" altLang="en-US" sz="3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71450" y="718125"/>
            <a:ext cx="1160145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68593" y="879475"/>
            <a:ext cx="5190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ea typeface="함초롬바탕 확장" panose="02030504000101010101" pitchFamily="18" charset="-127"/>
                <a:cs typeface="times" panose="02020603050405020304" pitchFamily="18" charset="0"/>
              </a:rPr>
              <a:t>3</a:t>
            </a:r>
            <a:r>
              <a:rPr lang="ko-KR" altLang="en-US" sz="2000" dirty="0" smtClean="0">
                <a:ea typeface="함초롬바탕 확장" panose="02030504000101010101" pitchFamily="18" charset="-127"/>
                <a:cs typeface="times" panose="02020603050405020304" pitchFamily="18" charset="0"/>
              </a:rPr>
              <a:t>차원에서 </a:t>
            </a:r>
            <a:r>
              <a:rPr lang="ko-KR" altLang="en-US" sz="2000" b="1" dirty="0" smtClean="0">
                <a:ea typeface="함초롬바탕 확장" panose="02030504000101010101" pitchFamily="18" charset="-127"/>
                <a:cs typeface="times" panose="02020603050405020304" pitchFamily="18" charset="0"/>
              </a:rPr>
              <a:t>좌표변환 행렬</a:t>
            </a:r>
            <a:r>
              <a:rPr lang="ko-KR" altLang="en-US" sz="2000" dirty="0" smtClean="0">
                <a:ea typeface="함초롬바탕 확장" panose="02030504000101010101" pitchFamily="18" charset="-127"/>
                <a:cs typeface="times" panose="02020603050405020304" pitchFamily="18" charset="0"/>
              </a:rPr>
              <a:t>은 다음과 같다</a:t>
            </a:r>
            <a:r>
              <a:rPr lang="en-US" altLang="ko-KR" sz="2000" dirty="0" smtClean="0">
                <a:ea typeface="함초롬바탕 확장" panose="02030504000101010101" pitchFamily="18" charset="-127"/>
                <a:cs typeface="times" panose="02020603050405020304" pitchFamily="18" charset="0"/>
              </a:rPr>
              <a:t>.</a:t>
            </a:r>
            <a:endParaRPr lang="ko-KR" altLang="en-US" sz="2000" dirty="0">
              <a:ea typeface="함초롬바탕 확장" panose="02030504000101010101" pitchFamily="18" charset="-127"/>
              <a:cs typeface="times" panose="02020603050405020304" pitchFamily="18" charset="0"/>
            </a:endParaRP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4636454"/>
              </p:ext>
            </p:extLst>
          </p:nvPr>
        </p:nvGraphicFramePr>
        <p:xfrm>
          <a:off x="375797" y="1375030"/>
          <a:ext cx="3206550" cy="125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51" name="Equation" r:id="rId3" imgW="1815840" imgH="711000" progId="Equation.DSMT4">
                  <p:embed/>
                </p:oleObj>
              </mc:Choice>
              <mc:Fallback>
                <p:oleObj name="Equation" r:id="rId3" imgW="181584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5797" y="1375030"/>
                        <a:ext cx="3206550" cy="1255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7493850"/>
              </p:ext>
            </p:extLst>
          </p:nvPr>
        </p:nvGraphicFramePr>
        <p:xfrm>
          <a:off x="4338120" y="1375030"/>
          <a:ext cx="3094433" cy="125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52" name="Equation" r:id="rId5" imgW="1752480" imgH="711000" progId="Equation.DSMT4">
                  <p:embed/>
                </p:oleObj>
              </mc:Choice>
              <mc:Fallback>
                <p:oleObj name="Equation" r:id="rId5" imgW="175248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38120" y="1375030"/>
                        <a:ext cx="3094433" cy="1255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868963"/>
              </p:ext>
            </p:extLst>
          </p:nvPr>
        </p:nvGraphicFramePr>
        <p:xfrm>
          <a:off x="8188325" y="1375030"/>
          <a:ext cx="3049586" cy="125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53" name="Equation" r:id="rId7" imgW="1726920" imgH="711000" progId="Equation.DSMT4">
                  <p:embed/>
                </p:oleObj>
              </mc:Choice>
              <mc:Fallback>
                <p:oleObj name="Equation" r:id="rId7" imgW="172692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188325" y="1375030"/>
                        <a:ext cx="3049586" cy="1255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1450" y="279690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(Proof.)</a:t>
            </a:r>
            <a:endParaRPr lang="ko-KR" altLang="en-US" b="1" i="1" dirty="0">
              <a:latin typeface="times" panose="02020603050405020304" pitchFamily="18" charset="0"/>
              <a:ea typeface="함초롬바탕 확장" panose="02030504000101010101" pitchFamily="18" charset="-127"/>
              <a:cs typeface="times" panose="02020603050405020304" pitchFamily="18" charset="0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08466" y="3142802"/>
            <a:ext cx="4099872" cy="3104009"/>
            <a:chOff x="50800" y="3142802"/>
            <a:chExt cx="4099872" cy="3104009"/>
          </a:xfrm>
        </p:grpSpPr>
        <p:graphicFrame>
          <p:nvGraphicFramePr>
            <p:cNvPr id="15" name="개체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49124651"/>
                </p:ext>
              </p:extLst>
            </p:nvPr>
          </p:nvGraphicFramePr>
          <p:xfrm>
            <a:off x="3928422" y="6002336"/>
            <a:ext cx="222250" cy="244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54" name="Equation" r:id="rId9" imgW="126720" imgH="139680" progId="Equation.DSMT4">
                    <p:embed/>
                  </p:oleObj>
                </mc:Choice>
                <mc:Fallback>
                  <p:oleObj name="Equation" r:id="rId9" imgW="12672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928422" y="6002336"/>
                          <a:ext cx="222250" cy="244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개체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00505551"/>
                </p:ext>
              </p:extLst>
            </p:nvPr>
          </p:nvGraphicFramePr>
          <p:xfrm>
            <a:off x="654215" y="3348613"/>
            <a:ext cx="244475" cy="288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55" name="Equation" r:id="rId11" imgW="139680" imgH="164880" progId="Equation.DSMT4">
                    <p:embed/>
                  </p:oleObj>
                </mc:Choice>
                <mc:Fallback>
                  <p:oleObj name="Equation" r:id="rId11" imgW="1396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54215" y="3348613"/>
                          <a:ext cx="244475" cy="2889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" name="그룹 19"/>
            <p:cNvGrpSpPr/>
            <p:nvPr/>
          </p:nvGrpSpPr>
          <p:grpSpPr>
            <a:xfrm>
              <a:off x="554459" y="3142802"/>
              <a:ext cx="3293641" cy="2981773"/>
              <a:chOff x="97259" y="2961827"/>
              <a:chExt cx="3293641" cy="2981773"/>
            </a:xfrm>
          </p:grpSpPr>
          <p:grpSp>
            <p:nvGrpSpPr>
              <p:cNvPr id="14" name="그룹 13"/>
              <p:cNvGrpSpPr/>
              <p:nvPr/>
            </p:nvGrpSpPr>
            <p:grpSpPr>
              <a:xfrm>
                <a:off x="476681" y="3286126"/>
                <a:ext cx="2914219" cy="2657474"/>
                <a:chOff x="476681" y="3286126"/>
                <a:chExt cx="2038349" cy="2038350"/>
              </a:xfrm>
            </p:grpSpPr>
            <p:cxnSp>
              <p:nvCxnSpPr>
                <p:cNvPr id="10" name="직선 화살표 연결선 9"/>
                <p:cNvCxnSpPr/>
                <p:nvPr/>
              </p:nvCxnSpPr>
              <p:spPr>
                <a:xfrm flipV="1">
                  <a:off x="476681" y="3286126"/>
                  <a:ext cx="0" cy="203834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직선 화살표 연결선 12"/>
                <p:cNvCxnSpPr/>
                <p:nvPr/>
              </p:nvCxnSpPr>
              <p:spPr>
                <a:xfrm rot="5400000" flipV="1">
                  <a:off x="1495856" y="4305301"/>
                  <a:ext cx="0" cy="203834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그룹 16"/>
              <p:cNvGrpSpPr/>
              <p:nvPr/>
            </p:nvGrpSpPr>
            <p:grpSpPr>
              <a:xfrm rot="20724289">
                <a:off x="97259" y="2961827"/>
                <a:ext cx="2914219" cy="2657474"/>
                <a:chOff x="476681" y="3286126"/>
                <a:chExt cx="2038349" cy="2038350"/>
              </a:xfrm>
            </p:grpSpPr>
            <p:cxnSp>
              <p:nvCxnSpPr>
                <p:cNvPr id="18" name="직선 화살표 연결선 17"/>
                <p:cNvCxnSpPr/>
                <p:nvPr/>
              </p:nvCxnSpPr>
              <p:spPr>
                <a:xfrm flipV="1">
                  <a:off x="476681" y="3286126"/>
                  <a:ext cx="0" cy="203834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화살표 연결선 18"/>
                <p:cNvCxnSpPr/>
                <p:nvPr/>
              </p:nvCxnSpPr>
              <p:spPr>
                <a:xfrm rot="5400000" flipV="1">
                  <a:off x="1495856" y="4305301"/>
                  <a:ext cx="0" cy="203834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aphicFrame>
          <p:nvGraphicFramePr>
            <p:cNvPr id="21" name="개체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70373944"/>
                </p:ext>
              </p:extLst>
            </p:nvPr>
          </p:nvGraphicFramePr>
          <p:xfrm>
            <a:off x="3784600" y="5162550"/>
            <a:ext cx="288925" cy="311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56" name="Equation" r:id="rId13" imgW="164880" imgH="177480" progId="Equation.DSMT4">
                    <p:embed/>
                  </p:oleObj>
                </mc:Choice>
                <mc:Fallback>
                  <p:oleObj name="Equation" r:id="rId13" imgW="16488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784600" y="5162550"/>
                          <a:ext cx="288925" cy="3111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개체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24614389"/>
                </p:ext>
              </p:extLst>
            </p:nvPr>
          </p:nvGraphicFramePr>
          <p:xfrm>
            <a:off x="50800" y="3230563"/>
            <a:ext cx="31115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57" name="Equation" r:id="rId15" imgW="177480" imgH="203040" progId="Equation.DSMT4">
                    <p:embed/>
                  </p:oleObj>
                </mc:Choice>
                <mc:Fallback>
                  <p:oleObj name="Equation" r:id="rId15" imgW="17748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50800" y="3230563"/>
                          <a:ext cx="311150" cy="355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개체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6232780"/>
                </p:ext>
              </p:extLst>
            </p:nvPr>
          </p:nvGraphicFramePr>
          <p:xfrm>
            <a:off x="1710426" y="5911780"/>
            <a:ext cx="201286" cy="2180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58" name="Equation" r:id="rId17" imgW="152280" imgH="164880" progId="Equation.DSMT4">
                    <p:embed/>
                  </p:oleObj>
                </mc:Choice>
                <mc:Fallback>
                  <p:oleObj name="Equation" r:id="rId17" imgW="1522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710426" y="5911780"/>
                          <a:ext cx="201286" cy="21806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원호 23"/>
            <p:cNvSpPr/>
            <p:nvPr/>
          </p:nvSpPr>
          <p:spPr>
            <a:xfrm rot="1748947">
              <a:off x="1355264" y="5918235"/>
              <a:ext cx="286776" cy="276225"/>
            </a:xfrm>
            <a:prstGeom prst="arc">
              <a:avLst>
                <a:gd name="adj1" fmla="val 16948510"/>
                <a:gd name="adj2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화살표 연결선 25"/>
            <p:cNvCxnSpPr/>
            <p:nvPr/>
          </p:nvCxnSpPr>
          <p:spPr>
            <a:xfrm flipV="1">
              <a:off x="933881" y="4193059"/>
              <a:ext cx="1412514" cy="193151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27" name="개체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52084898"/>
                </p:ext>
              </p:extLst>
            </p:nvPr>
          </p:nvGraphicFramePr>
          <p:xfrm>
            <a:off x="2376488" y="3860800"/>
            <a:ext cx="31115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59" name="Equation" r:id="rId19" imgW="177480" imgH="203040" progId="Equation.DSMT4">
                    <p:embed/>
                  </p:oleObj>
                </mc:Choice>
                <mc:Fallback>
                  <p:oleObj name="Equation" r:id="rId19" imgW="17748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376488" y="3860800"/>
                          <a:ext cx="311150" cy="355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30" name="직선 화살표 연결선 29"/>
          <p:cNvCxnSpPr/>
          <p:nvPr/>
        </p:nvCxnSpPr>
        <p:spPr>
          <a:xfrm>
            <a:off x="991547" y="6124572"/>
            <a:ext cx="4665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1" name="개체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399358"/>
              </p:ext>
            </p:extLst>
          </p:nvPr>
        </p:nvGraphicFramePr>
        <p:xfrm>
          <a:off x="1224822" y="6145251"/>
          <a:ext cx="198354" cy="324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60" name="Equation" r:id="rId21" imgW="139680" imgH="228600" progId="Equation.DSMT4">
                  <p:embed/>
                </p:oleObj>
              </mc:Choice>
              <mc:Fallback>
                <p:oleObj name="Equation" r:id="rId21" imgW="139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224822" y="6145251"/>
                        <a:ext cx="198354" cy="3245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직선 화살표 연결선 31"/>
          <p:cNvCxnSpPr/>
          <p:nvPr/>
        </p:nvCxnSpPr>
        <p:spPr>
          <a:xfrm rot="16200000">
            <a:off x="759775" y="5865884"/>
            <a:ext cx="4665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개체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4301036"/>
              </p:ext>
            </p:extLst>
          </p:nvPr>
        </p:nvGraphicFramePr>
        <p:xfrm>
          <a:off x="990972" y="5301907"/>
          <a:ext cx="215900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61" name="Equation" r:id="rId23" imgW="152280" imgH="228600" progId="Equation.DSMT4">
                  <p:embed/>
                </p:oleObj>
              </mc:Choice>
              <mc:Fallback>
                <p:oleObj name="Equation" r:id="rId23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990972" y="5301907"/>
                        <a:ext cx="215900" cy="325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" name="직선 화살표 연결선 33"/>
          <p:cNvCxnSpPr/>
          <p:nvPr/>
        </p:nvCxnSpPr>
        <p:spPr>
          <a:xfrm flipV="1">
            <a:off x="993751" y="6001778"/>
            <a:ext cx="456874" cy="112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7" name="개체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0231851"/>
              </p:ext>
            </p:extLst>
          </p:nvPr>
        </p:nvGraphicFramePr>
        <p:xfrm>
          <a:off x="1443038" y="5640388"/>
          <a:ext cx="234950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62" name="Equation" r:id="rId25" imgW="164880" imgH="241200" progId="Equation.DSMT4">
                  <p:embed/>
                </p:oleObj>
              </mc:Choice>
              <mc:Fallback>
                <p:oleObj name="Equation" r:id="rId25" imgW="1648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443038" y="5640388"/>
                        <a:ext cx="234950" cy="341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직선 화살표 연결선 37"/>
          <p:cNvCxnSpPr/>
          <p:nvPr/>
        </p:nvCxnSpPr>
        <p:spPr>
          <a:xfrm flipH="1" flipV="1">
            <a:off x="878668" y="5667600"/>
            <a:ext cx="123184" cy="4647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3572934"/>
              </p:ext>
            </p:extLst>
          </p:nvPr>
        </p:nvGraphicFramePr>
        <p:xfrm>
          <a:off x="613090" y="5554707"/>
          <a:ext cx="234950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63" name="Equation" r:id="rId27" imgW="164880" imgH="241200" progId="Equation.DSMT4">
                  <p:embed/>
                </p:oleObj>
              </mc:Choice>
              <mc:Fallback>
                <p:oleObj name="Equation" r:id="rId27" imgW="1648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613090" y="5554707"/>
                        <a:ext cx="234950" cy="341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개체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6444596"/>
              </p:ext>
            </p:extLst>
          </p:nvPr>
        </p:nvGraphicFramePr>
        <p:xfrm>
          <a:off x="3373264" y="2899677"/>
          <a:ext cx="23463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64" name="Equation" r:id="rId29" imgW="1358640" imgH="241200" progId="Equation.DSMT4">
                  <p:embed/>
                </p:oleObj>
              </mc:Choice>
              <mc:Fallback>
                <p:oleObj name="Equation" r:id="rId29" imgW="1358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373264" y="2899677"/>
                        <a:ext cx="2346325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4" name="직선 연결선 43"/>
          <p:cNvCxnSpPr/>
          <p:nvPr/>
        </p:nvCxnSpPr>
        <p:spPr>
          <a:xfrm>
            <a:off x="268593" y="2770336"/>
            <a:ext cx="11504307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5" name="개체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9936869"/>
              </p:ext>
            </p:extLst>
          </p:nvPr>
        </p:nvGraphicFramePr>
        <p:xfrm>
          <a:off x="5918026" y="2901264"/>
          <a:ext cx="237013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65" name="Equation" r:id="rId31" imgW="1371600" imgH="241200" progId="Equation.DSMT4">
                  <p:embed/>
                </p:oleObj>
              </mc:Choice>
              <mc:Fallback>
                <p:oleObj name="Equation" r:id="rId31" imgW="13716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5918026" y="2901264"/>
                        <a:ext cx="2370138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개체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732765"/>
              </p:ext>
            </p:extLst>
          </p:nvPr>
        </p:nvGraphicFramePr>
        <p:xfrm>
          <a:off x="8582796" y="2900747"/>
          <a:ext cx="7461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66" name="Equation" r:id="rId33" imgW="431640" imgH="241200" progId="Equation.DSMT4">
                  <p:embed/>
                </p:oleObj>
              </mc:Choice>
              <mc:Fallback>
                <p:oleObj name="Equation" r:id="rId33" imgW="431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8582796" y="2900747"/>
                        <a:ext cx="746125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개체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1375142"/>
              </p:ext>
            </p:extLst>
          </p:nvPr>
        </p:nvGraphicFramePr>
        <p:xfrm>
          <a:off x="3373264" y="3388111"/>
          <a:ext cx="80264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67" name="Equation" r:id="rId35" imgW="4647960" imgH="507960" progId="Equation.DSMT4">
                  <p:embed/>
                </p:oleObj>
              </mc:Choice>
              <mc:Fallback>
                <p:oleObj name="Equation" r:id="rId35" imgW="464796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3373264" y="3388111"/>
                        <a:ext cx="8026400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개체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8228364"/>
              </p:ext>
            </p:extLst>
          </p:nvPr>
        </p:nvGraphicFramePr>
        <p:xfrm>
          <a:off x="5368925" y="4521200"/>
          <a:ext cx="467995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68" name="Equation" r:id="rId37" imgW="2933640" imgH="736560" progId="Equation.DSMT4">
                  <p:embed/>
                </p:oleObj>
              </mc:Choice>
              <mc:Fallback>
                <p:oleObj name="Equation" r:id="rId37" imgW="293364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5368925" y="4521200"/>
                        <a:ext cx="4679950" cy="1174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5169920" y="5832501"/>
            <a:ext cx="4078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ea typeface="함초롬바탕 확장" panose="02030504000101010101" pitchFamily="18" charset="-127"/>
                <a:cs typeface="times" panose="02020603050405020304" pitchFamily="18" charset="0"/>
              </a:rPr>
              <a:t>나머지도 마찬가지 방법으로 구할 수 있다</a:t>
            </a:r>
            <a:r>
              <a:rPr lang="en-US" altLang="ko-KR" sz="1600" dirty="0" smtClean="0">
                <a:ea typeface="함초롬바탕 확장" panose="02030504000101010101" pitchFamily="18" charset="-127"/>
                <a:cs typeface="times" panose="02020603050405020304" pitchFamily="18" charset="0"/>
              </a:rPr>
              <a:t>.</a:t>
            </a:r>
            <a:endParaRPr lang="ko-KR" altLang="en-US" sz="1600" dirty="0">
              <a:ea typeface="함초롬바탕 확장" panose="02030504000101010101" pitchFamily="18" charset="-127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6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450" y="38676"/>
            <a:ext cx="2316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times" panose="02020603050405020304" pitchFamily="18" charset="0"/>
                <a:cs typeface="times" panose="02020603050405020304" pitchFamily="18" charset="0"/>
              </a:rPr>
              <a:t>Euler Angles</a:t>
            </a:r>
            <a:endParaRPr lang="ko-KR" altLang="en-US" sz="3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71450" y="718125"/>
            <a:ext cx="1160145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68593" y="879475"/>
            <a:ext cx="6944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ea typeface="함초롬바탕 확장" panose="02030504000101010101" pitchFamily="18" charset="-127"/>
                <a:cs typeface="times" panose="02020603050405020304" pitchFamily="18" charset="0"/>
              </a:rPr>
              <a:t>회전변환은 </a:t>
            </a:r>
            <a:r>
              <a:rPr lang="ko-KR" altLang="en-US" sz="2000" b="1" dirty="0" smtClean="0">
                <a:ea typeface="함초롬바탕 확장" panose="02030504000101010101" pitchFamily="18" charset="-127"/>
                <a:cs typeface="times" panose="02020603050405020304" pitchFamily="18" charset="0"/>
              </a:rPr>
              <a:t>교환법칙이 성립하지 않는다</a:t>
            </a:r>
            <a:r>
              <a:rPr lang="en-US" altLang="ko-KR" sz="2000" dirty="0" smtClean="0">
                <a:ea typeface="함초롬바탕 확장" panose="02030504000101010101" pitchFamily="18" charset="-127"/>
                <a:cs typeface="times" panose="02020603050405020304" pitchFamily="18" charset="0"/>
              </a:rPr>
              <a:t>.(Not commute)</a:t>
            </a:r>
            <a:endParaRPr lang="ko-KR" altLang="en-US" sz="2000" dirty="0">
              <a:ea typeface="함초롬바탕 확장" panose="02030504000101010101" pitchFamily="18" charset="-127"/>
              <a:cs typeface="times" panose="02020603050405020304" pitchFamily="18" charset="0"/>
            </a:endParaRPr>
          </a:p>
        </p:txBody>
      </p:sp>
      <p:pic>
        <p:nvPicPr>
          <p:cNvPr id="3074" name="Picture 2" descr="https://universe-review.ca/I15-18-nonAbelian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78"/>
          <a:stretch/>
        </p:blipFill>
        <p:spPr bwMode="auto">
          <a:xfrm>
            <a:off x="5819775" y="1552145"/>
            <a:ext cx="5953125" cy="388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3174100"/>
              </p:ext>
            </p:extLst>
          </p:nvPr>
        </p:nvGraphicFramePr>
        <p:xfrm>
          <a:off x="1241425" y="1552145"/>
          <a:ext cx="3717925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" name="Equation" r:id="rId4" imgW="1955520" imgH="241200" progId="Equation.DSMT4">
                  <p:embed/>
                </p:oleObj>
              </mc:Choice>
              <mc:Fallback>
                <p:oleObj name="Equation" r:id="rId4" imgW="19555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41425" y="1552145"/>
                        <a:ext cx="3717925" cy="458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8593" y="2283492"/>
            <a:ext cx="53225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ea typeface="함초롬바탕 확장" panose="02030504000101010101" pitchFamily="18" charset="-127"/>
                <a:cs typeface="times" panose="02020603050405020304" pitchFamily="18" charset="0"/>
              </a:rPr>
              <a:t>따라서 </a:t>
            </a:r>
            <a:r>
              <a:rPr lang="en-US" altLang="ko-KR" sz="2000" dirty="0" smtClean="0">
                <a:ea typeface="함초롬바탕 확장" panose="02030504000101010101" pitchFamily="18" charset="-127"/>
                <a:cs typeface="times" panose="02020603050405020304" pitchFamily="18" charset="0"/>
              </a:rPr>
              <a:t>roll, pitch, yaw</a:t>
            </a:r>
            <a:r>
              <a:rPr lang="ko-KR" altLang="en-US" sz="2000" dirty="0" smtClean="0">
                <a:ea typeface="함초롬바탕 확장" panose="02030504000101010101" pitchFamily="18" charset="-127"/>
                <a:cs typeface="times" panose="02020603050405020304" pitchFamily="18" charset="0"/>
              </a:rPr>
              <a:t>의 회전순서에 따라 결과값이 달라진다</a:t>
            </a:r>
            <a:r>
              <a:rPr lang="en-US" altLang="ko-KR" sz="2000" dirty="0" smtClean="0">
                <a:ea typeface="함초롬바탕 확장" panose="02030504000101010101" pitchFamily="18" charset="-127"/>
                <a:cs typeface="times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 smtClean="0">
              <a:ea typeface="함초롬바탕 확장" panose="02030504000101010101" pitchFamily="18" charset="-127"/>
              <a:cs typeface="times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ea typeface="함초롬바탕 확장" panose="02030504000101010101" pitchFamily="18" charset="-127"/>
                <a:cs typeface="times" panose="02020603050405020304" pitchFamily="18" charset="0"/>
              </a:rPr>
              <a:t>앞으로의 논의에서 모든 회전변환은</a:t>
            </a:r>
            <a:endParaRPr lang="en-US" altLang="ko-KR" sz="2000" dirty="0" smtClean="0">
              <a:ea typeface="함초롬바탕 확장" panose="02030504000101010101" pitchFamily="18" charset="-127"/>
              <a:cs typeface="times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ea typeface="함초롬바탕 확장" panose="02030504000101010101" pitchFamily="18" charset="-127"/>
                <a:cs typeface="times" panose="02020603050405020304" pitchFamily="18" charset="0"/>
              </a:rPr>
              <a:t>Yaw → Pitch → Roll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ea typeface="함초롬바탕 확장" panose="02030504000101010101" pitchFamily="18" charset="-127"/>
                <a:cs typeface="times" panose="02020603050405020304" pitchFamily="18" charset="0"/>
              </a:rPr>
              <a:t>    의 순서를 따르기로 한다</a:t>
            </a:r>
            <a:r>
              <a:rPr lang="en-US" altLang="ko-KR" sz="2000" dirty="0" smtClean="0">
                <a:ea typeface="함초롬바탕 확장" panose="02030504000101010101" pitchFamily="18" charset="-127"/>
                <a:cs typeface="times" panose="02020603050405020304" pitchFamily="18" charset="0"/>
              </a:rPr>
              <a:t>.</a:t>
            </a:r>
            <a:endParaRPr lang="ko-KR" altLang="en-US" sz="2000" dirty="0">
              <a:ea typeface="함초롬바탕 확장" panose="02030504000101010101" pitchFamily="18" charset="-127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17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andrew.gibiansky.com/blog/physics/quadcopter-dynamics/images/Quadcopter_Coordinat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9" y="4040437"/>
            <a:ext cx="3467100" cy="216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171450" y="718125"/>
            <a:ext cx="1160145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1450" y="38676"/>
            <a:ext cx="38208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times" panose="02020603050405020304" pitchFamily="18" charset="0"/>
                <a:cs typeface="times" panose="02020603050405020304" pitchFamily="18" charset="0"/>
              </a:rPr>
              <a:t>Coordinate Transform</a:t>
            </a:r>
            <a:endParaRPr lang="ko-KR" altLang="en-US" sz="3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181101" y="1008063"/>
            <a:ext cx="9515474" cy="1903761"/>
            <a:chOff x="1181101" y="1169988"/>
            <a:chExt cx="9515474" cy="1903761"/>
          </a:xfrm>
        </p:grpSpPr>
        <p:sp>
          <p:nvSpPr>
            <p:cNvPr id="2" name="직사각형 1"/>
            <p:cNvSpPr/>
            <p:nvPr/>
          </p:nvSpPr>
          <p:spPr>
            <a:xfrm>
              <a:off x="1181101" y="1244949"/>
              <a:ext cx="1690687" cy="1828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latin typeface="times" panose="02020603050405020304" pitchFamily="18" charset="0"/>
                  <a:cs typeface="times" panose="02020603050405020304" pitchFamily="18" charset="0"/>
                </a:rPr>
                <a:t>Space Fixed Frame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800475" y="1244949"/>
              <a:ext cx="1581150" cy="1828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times" panose="02020603050405020304" pitchFamily="18" charset="0"/>
                  <a:cs typeface="times" panose="02020603050405020304" pitchFamily="18" charset="0"/>
                </a:rPr>
                <a:t>After Yaw</a:t>
              </a:r>
              <a:endParaRPr lang="ko-KR" altLang="en-US" sz="1400" dirty="0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310312" y="1244949"/>
              <a:ext cx="1581150" cy="1828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times" panose="02020603050405020304" pitchFamily="18" charset="0"/>
                  <a:cs typeface="times" panose="02020603050405020304" pitchFamily="18" charset="0"/>
                </a:rPr>
                <a:t>After Pitch</a:t>
              </a:r>
              <a:endParaRPr lang="ko-KR" altLang="en-US" sz="1400" dirty="0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820149" y="1244949"/>
              <a:ext cx="1876426" cy="1828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dirty="0" smtClean="0">
                  <a:latin typeface="times" panose="02020603050405020304" pitchFamily="18" charset="0"/>
                  <a:cs typeface="times" panose="02020603050405020304" pitchFamily="18" charset="0"/>
                </a:rPr>
                <a:t>After Roll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400" dirty="0" smtClean="0">
                  <a:latin typeface="times" panose="02020603050405020304" pitchFamily="18" charset="0"/>
                  <a:cs typeface="times" panose="02020603050405020304" pitchFamily="18" charset="0"/>
                </a:rPr>
                <a:t>= </a:t>
              </a:r>
              <a:r>
                <a:rPr lang="en-US" altLang="ko-KR" sz="1400" b="1" dirty="0" smtClean="0">
                  <a:latin typeface="times" panose="02020603050405020304" pitchFamily="18" charset="0"/>
                  <a:cs typeface="times" panose="02020603050405020304" pitchFamily="18" charset="0"/>
                </a:rPr>
                <a:t>Body Fixed Frame</a:t>
              </a:r>
              <a:endParaRPr lang="ko-KR" altLang="en-US" sz="1400" b="1" dirty="0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>
              <a:off x="2871788" y="2819400"/>
              <a:ext cx="9286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>
              <a:off x="5381625" y="2838450"/>
              <a:ext cx="9286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>
              <a:off x="7891462" y="2838450"/>
              <a:ext cx="9286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 flipH="1">
              <a:off x="2871788" y="1638300"/>
              <a:ext cx="9286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 flipH="1">
              <a:off x="5381625" y="1638300"/>
              <a:ext cx="9286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 flipH="1">
              <a:off x="7891462" y="1638300"/>
              <a:ext cx="9286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7" name="개체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9555079"/>
                </p:ext>
              </p:extLst>
            </p:nvPr>
          </p:nvGraphicFramePr>
          <p:xfrm>
            <a:off x="2966244" y="2389363"/>
            <a:ext cx="739775" cy="403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13" name="Equation" r:id="rId4" imgW="419040" imgH="228600" progId="Equation.DSMT4">
                    <p:embed/>
                  </p:oleObj>
                </mc:Choice>
                <mc:Fallback>
                  <p:oleObj name="Equation" r:id="rId4" imgW="41904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966244" y="2389363"/>
                          <a:ext cx="739775" cy="4032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개체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49225759"/>
                </p:ext>
              </p:extLst>
            </p:nvPr>
          </p:nvGraphicFramePr>
          <p:xfrm>
            <a:off x="5486400" y="2393950"/>
            <a:ext cx="717550" cy="425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14" name="Equation" r:id="rId6" imgW="406080" imgH="241200" progId="Equation.DSMT4">
                    <p:embed/>
                  </p:oleObj>
                </mc:Choice>
                <mc:Fallback>
                  <p:oleObj name="Equation" r:id="rId6" imgW="40608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486400" y="2393950"/>
                          <a:ext cx="717550" cy="4254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개체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65502410"/>
                </p:ext>
              </p:extLst>
            </p:nvPr>
          </p:nvGraphicFramePr>
          <p:xfrm>
            <a:off x="8029575" y="2416175"/>
            <a:ext cx="695325" cy="403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15" name="Equation" r:id="rId8" imgW="393480" imgH="228600" progId="Equation.DSMT4">
                    <p:embed/>
                  </p:oleObj>
                </mc:Choice>
                <mc:Fallback>
                  <p:oleObj name="Equation" r:id="rId8" imgW="3934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8029575" y="2416175"/>
                          <a:ext cx="695325" cy="4032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개체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38400321"/>
                </p:ext>
              </p:extLst>
            </p:nvPr>
          </p:nvGraphicFramePr>
          <p:xfrm>
            <a:off x="2889250" y="1182688"/>
            <a:ext cx="896938" cy="403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16" name="Equation" r:id="rId10" imgW="507960" imgH="228600" progId="Equation.DSMT4">
                    <p:embed/>
                  </p:oleObj>
                </mc:Choice>
                <mc:Fallback>
                  <p:oleObj name="Equation" r:id="rId10" imgW="50796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889250" y="1182688"/>
                          <a:ext cx="896938" cy="4032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개체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21500454"/>
                </p:ext>
              </p:extLst>
            </p:nvPr>
          </p:nvGraphicFramePr>
          <p:xfrm>
            <a:off x="5397500" y="1171575"/>
            <a:ext cx="874713" cy="425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17" name="Equation" r:id="rId12" imgW="495000" imgH="241200" progId="Equation.DSMT4">
                    <p:embed/>
                  </p:oleObj>
                </mc:Choice>
                <mc:Fallback>
                  <p:oleObj name="Equation" r:id="rId12" imgW="49500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397500" y="1171575"/>
                          <a:ext cx="874713" cy="4254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개체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48718150"/>
                </p:ext>
              </p:extLst>
            </p:nvPr>
          </p:nvGraphicFramePr>
          <p:xfrm>
            <a:off x="7951788" y="1169988"/>
            <a:ext cx="852487" cy="403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18" name="Equation" r:id="rId14" imgW="482400" imgH="228600" progId="Equation.DSMT4">
                    <p:embed/>
                  </p:oleObj>
                </mc:Choice>
                <mc:Fallback>
                  <p:oleObj name="Equation" r:id="rId14" imgW="4824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7951788" y="1169988"/>
                          <a:ext cx="852487" cy="4032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" name="그룹 23"/>
          <p:cNvGrpSpPr/>
          <p:nvPr/>
        </p:nvGrpSpPr>
        <p:grpSpPr>
          <a:xfrm>
            <a:off x="3425367" y="4124996"/>
            <a:ext cx="3378576" cy="2193635"/>
            <a:chOff x="4282887" y="3988089"/>
            <a:chExt cx="3378576" cy="2193635"/>
          </a:xfrm>
        </p:grpSpPr>
        <p:pic>
          <p:nvPicPr>
            <p:cNvPr id="23" name="Picture 6" descr="http://www.chrobotics.com/wp-content/uploads/2012/11/Inertial-Frame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2887" y="4019549"/>
              <a:ext cx="3378576" cy="2162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5173876" y="564832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rgbClr val="FF0000"/>
                  </a:solidFill>
                </a:rPr>
                <a:t>①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215589" y="513290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rgbClr val="FF0000"/>
                  </a:solidFill>
                </a:rPr>
                <a:t>②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72213" y="398808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rgbClr val="FF0000"/>
                  </a:solidFill>
                </a:rPr>
                <a:t>③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773567" y="3446813"/>
            <a:ext cx="532258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ea typeface="함초롬바탕 확장" panose="02030504000101010101" pitchFamily="18" charset="-127"/>
                <a:cs typeface="times" panose="02020603050405020304" pitchFamily="18" charset="0"/>
              </a:rPr>
              <a:t>좌표변환에서 위의 관계는 매우 유용하므로 잘 숙지하자</a:t>
            </a:r>
            <a:r>
              <a:rPr lang="en-US" altLang="ko-KR" sz="2000" dirty="0" smtClean="0">
                <a:ea typeface="함초롬바탕 확장" panose="02030504000101010101" pitchFamily="18" charset="-127"/>
                <a:cs typeface="times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ea typeface="함초롬바탕 확장" panose="02030504000101010101" pitchFamily="18" charset="-127"/>
                <a:cs typeface="times" panose="02020603050405020304" pitchFamily="18" charset="0"/>
              </a:rPr>
              <a:t>앞으로 벡터의 위 첨자 </a:t>
            </a:r>
            <a:r>
              <a:rPr lang="en-US" altLang="ko-KR" sz="2000" dirty="0" smtClean="0">
                <a:ea typeface="함초롬바탕 확장" panose="02030504000101010101" pitchFamily="18" charset="-127"/>
                <a:cs typeface="times" panose="02020603050405020304" pitchFamily="18" charset="0"/>
              </a:rPr>
              <a:t>L</a:t>
            </a:r>
            <a:r>
              <a:rPr lang="ko-KR" altLang="en-US" sz="2000" dirty="0" smtClean="0">
                <a:ea typeface="함초롬바탕 확장" panose="02030504000101010101" pitchFamily="18" charset="-127"/>
                <a:cs typeface="times" panose="02020603050405020304" pitchFamily="18" charset="0"/>
              </a:rPr>
              <a:t>은 </a:t>
            </a:r>
            <a:r>
              <a:rPr lang="en-US" altLang="ko-KR" sz="2000" dirty="0" smtClean="0">
                <a:ea typeface="함초롬바탕 확장" panose="02030504000101010101" pitchFamily="18" charset="-127"/>
                <a:cs typeface="times" panose="02020603050405020304" pitchFamily="18" charset="0"/>
              </a:rPr>
              <a:t>Body fixed frame, G</a:t>
            </a:r>
            <a:r>
              <a:rPr lang="ko-KR" altLang="en-US" sz="2000" dirty="0" smtClean="0">
                <a:ea typeface="함초롬바탕 확장" panose="02030504000101010101" pitchFamily="18" charset="-127"/>
                <a:cs typeface="times" panose="02020603050405020304" pitchFamily="18" charset="0"/>
              </a:rPr>
              <a:t>는 </a:t>
            </a:r>
            <a:r>
              <a:rPr lang="en-US" altLang="ko-KR" sz="2000" dirty="0" smtClean="0">
                <a:ea typeface="함초롬바탕 확장" panose="02030504000101010101" pitchFamily="18" charset="-127"/>
                <a:cs typeface="times" panose="02020603050405020304" pitchFamily="18" charset="0"/>
              </a:rPr>
              <a:t>Space fixed frame</a:t>
            </a:r>
            <a:r>
              <a:rPr lang="ko-KR" altLang="en-US" sz="2000" dirty="0" smtClean="0">
                <a:ea typeface="함초롬바탕 확장" panose="02030504000101010101" pitchFamily="18" charset="-127"/>
                <a:cs typeface="times" panose="02020603050405020304" pitchFamily="18" charset="0"/>
              </a:rPr>
              <a:t>을 기준으로 한 것으로 표기하겠다</a:t>
            </a:r>
            <a:r>
              <a:rPr lang="en-US" altLang="ko-KR" sz="2000" dirty="0" smtClean="0">
                <a:ea typeface="함초롬바탕 확장" panose="02030504000101010101" pitchFamily="18" charset="-127"/>
                <a:cs typeface="times" panose="02020603050405020304" pitchFamily="18" charset="0"/>
              </a:rPr>
              <a:t>.</a:t>
            </a:r>
            <a:endParaRPr lang="ko-KR" altLang="en-US" sz="2000" dirty="0">
              <a:ea typeface="함초롬바탕 확장" panose="02030504000101010101" pitchFamily="18" charset="-127"/>
              <a:cs typeface="times" panose="02020603050405020304" pitchFamily="18" charset="0"/>
            </a:endParaRPr>
          </a:p>
        </p:txBody>
      </p:sp>
      <p:graphicFrame>
        <p:nvGraphicFramePr>
          <p:cNvPr id="30" name="개체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5248509"/>
              </p:ext>
            </p:extLst>
          </p:nvPr>
        </p:nvGraphicFramePr>
        <p:xfrm>
          <a:off x="8639921" y="5895436"/>
          <a:ext cx="1900231" cy="587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19" name="Equation" r:id="rId17" imgW="736560" imgH="228600" progId="Equation.DSMT4">
                  <p:embed/>
                </p:oleObj>
              </mc:Choice>
              <mc:Fallback>
                <p:oleObj name="Equation" r:id="rId17" imgW="7365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639921" y="5895436"/>
                        <a:ext cx="1900231" cy="5878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직선 화살표 연결선 30"/>
          <p:cNvCxnSpPr>
            <a:endCxn id="2" idx="2"/>
          </p:cNvCxnSpPr>
          <p:nvPr/>
        </p:nvCxnSpPr>
        <p:spPr>
          <a:xfrm flipV="1">
            <a:off x="2026444" y="2911824"/>
            <a:ext cx="1" cy="355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33" name="개체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4249289"/>
              </p:ext>
            </p:extLst>
          </p:nvPr>
        </p:nvGraphicFramePr>
        <p:xfrm>
          <a:off x="1671181" y="2957695"/>
          <a:ext cx="290809" cy="307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20" name="Equation" r:id="rId19" imgW="215640" imgH="228600" progId="Equation.DSMT4">
                  <p:embed/>
                </p:oleObj>
              </mc:Choice>
              <mc:Fallback>
                <p:oleObj name="Equation" r:id="rId19" imgW="215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671181" y="2957695"/>
                        <a:ext cx="290809" cy="3077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" name="직선 화살표 연결선 33"/>
          <p:cNvCxnSpPr/>
          <p:nvPr/>
        </p:nvCxnSpPr>
        <p:spPr>
          <a:xfrm flipH="1">
            <a:off x="9758362" y="2911823"/>
            <a:ext cx="1" cy="355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35" name="개체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944565"/>
              </p:ext>
            </p:extLst>
          </p:nvPr>
        </p:nvGraphicFramePr>
        <p:xfrm>
          <a:off x="9841706" y="2972171"/>
          <a:ext cx="2007394" cy="319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21" name="Equation" r:id="rId21" imgW="1600200" imgH="253800" progId="Equation.DSMT4">
                  <p:embed/>
                </p:oleObj>
              </mc:Choice>
              <mc:Fallback>
                <p:oleObj name="Equation" r:id="rId21" imgW="16002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841706" y="2972171"/>
                        <a:ext cx="2007394" cy="3193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138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71450" y="718125"/>
            <a:ext cx="1160145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71450" y="38676"/>
            <a:ext cx="22252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times" panose="02020603050405020304" pitchFamily="18" charset="0"/>
                <a:cs typeface="times" panose="02020603050405020304" pitchFamily="18" charset="0"/>
              </a:rPr>
              <a:t>Sensor </a:t>
            </a:r>
            <a:r>
              <a:rPr lang="ko-KR" altLang="en-US" sz="3200" dirty="0" smtClean="0">
                <a:latin typeface="times" panose="02020603050405020304" pitchFamily="18" charset="0"/>
                <a:cs typeface="times" panose="02020603050405020304" pitchFamily="18" charset="0"/>
              </a:rPr>
              <a:t>개요</a:t>
            </a:r>
            <a:endParaRPr lang="ko-KR" altLang="en-US" sz="3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2930436" y="856455"/>
            <a:ext cx="6650871" cy="3564558"/>
            <a:chOff x="2930436" y="2723355"/>
            <a:chExt cx="6650871" cy="3564558"/>
          </a:xfrm>
        </p:grpSpPr>
        <p:sp>
          <p:nvSpPr>
            <p:cNvPr id="4" name="직사각형 3"/>
            <p:cNvSpPr/>
            <p:nvPr/>
          </p:nvSpPr>
          <p:spPr>
            <a:xfrm>
              <a:off x="2930436" y="3168999"/>
              <a:ext cx="1755566" cy="6695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times" panose="02020603050405020304" pitchFamily="18" charset="0"/>
                  <a:cs typeface="times" panose="02020603050405020304" pitchFamily="18" charset="0"/>
                </a:rPr>
                <a:t>Gyroscope</a:t>
              </a:r>
              <a:endParaRPr lang="ko-KR" altLang="en-US" sz="1400" dirty="0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930436" y="4435824"/>
              <a:ext cx="1755566" cy="6695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times" panose="02020603050405020304" pitchFamily="18" charset="0"/>
                  <a:cs typeface="times" panose="02020603050405020304" pitchFamily="18" charset="0"/>
                </a:rPr>
                <a:t>Accelerometer</a:t>
              </a:r>
              <a:endParaRPr lang="ko-KR" altLang="en-US" sz="1400" dirty="0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930436" y="5597874"/>
              <a:ext cx="1755566" cy="6695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times" panose="02020603050405020304" pitchFamily="18" charset="0"/>
                  <a:cs typeface="times" panose="02020603050405020304" pitchFamily="18" charset="0"/>
                </a:rPr>
                <a:t>Magnetometer</a:t>
              </a:r>
              <a:endParaRPr lang="ko-KR" altLang="en-US" sz="1400" dirty="0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cxnSp>
          <p:nvCxnSpPr>
            <p:cNvPr id="10" name="직선 화살표 연결선 9"/>
            <p:cNvCxnSpPr>
              <a:stCxn id="4" idx="3"/>
            </p:cNvCxnSpPr>
            <p:nvPr/>
          </p:nvCxnSpPr>
          <p:spPr>
            <a:xfrm>
              <a:off x="4686002" y="3503787"/>
              <a:ext cx="16100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>
              <a:off x="4686002" y="4788249"/>
              <a:ext cx="16100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>
              <a:off x="4700140" y="5932662"/>
              <a:ext cx="16100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3" name="개체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53121536"/>
                </p:ext>
              </p:extLst>
            </p:nvPr>
          </p:nvGraphicFramePr>
          <p:xfrm>
            <a:off x="5289689" y="4341987"/>
            <a:ext cx="402648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45" name="Equation" r:id="rId3" imgW="190440" imgH="203040" progId="Equation.DSMT4">
                    <p:embed/>
                  </p:oleObj>
                </mc:Choice>
                <mc:Fallback>
                  <p:oleObj name="Equation" r:id="rId3" imgW="19044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289689" y="4341987"/>
                          <a:ext cx="402648" cy="4286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개체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925718"/>
                </p:ext>
              </p:extLst>
            </p:nvPr>
          </p:nvGraphicFramePr>
          <p:xfrm>
            <a:off x="5262563" y="5486400"/>
            <a:ext cx="457200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46" name="Equation" r:id="rId5" imgW="215640" imgH="203040" progId="Equation.DSMT4">
                    <p:embed/>
                  </p:oleObj>
                </mc:Choice>
                <mc:Fallback>
                  <p:oleObj name="Equation" r:id="rId5" imgW="21564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262563" y="5486400"/>
                          <a:ext cx="457200" cy="4286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개체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0916765"/>
                </p:ext>
              </p:extLst>
            </p:nvPr>
          </p:nvGraphicFramePr>
          <p:xfrm>
            <a:off x="5249863" y="3067050"/>
            <a:ext cx="430212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47" name="Equation" r:id="rId7" imgW="203040" imgH="203040" progId="Equation.DSMT4">
                    <p:embed/>
                  </p:oleObj>
                </mc:Choice>
                <mc:Fallback>
                  <p:oleObj name="Equation" r:id="rId7" imgW="20304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249863" y="3067050"/>
                          <a:ext cx="430212" cy="4286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직사각형 15"/>
            <p:cNvSpPr/>
            <p:nvPr/>
          </p:nvSpPr>
          <p:spPr>
            <a:xfrm>
              <a:off x="6296025" y="3160887"/>
              <a:ext cx="1628775" cy="6695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latin typeface="times" panose="02020603050405020304" pitchFamily="18" charset="0"/>
                  <a:cs typeface="times" panose="02020603050405020304" pitchFamily="18" charset="0"/>
                </a:rPr>
                <a:t>①</a:t>
              </a:r>
              <a:endParaRPr lang="ko-KR" altLang="en-US" sz="1400" dirty="0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296025" y="4418187"/>
              <a:ext cx="1628775" cy="6695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times" panose="02020603050405020304" pitchFamily="18" charset="0"/>
                  <a:cs typeface="times" panose="02020603050405020304" pitchFamily="18" charset="0"/>
                </a:rPr>
                <a:t>②</a:t>
              </a:r>
              <a:endParaRPr lang="ko-KR" altLang="en-US" sz="1400" dirty="0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296024" y="5580237"/>
              <a:ext cx="1628775" cy="6695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times" panose="02020603050405020304" pitchFamily="18" charset="0"/>
                  <a:cs typeface="times" panose="02020603050405020304" pitchFamily="18" charset="0"/>
                </a:rPr>
                <a:t>③</a:t>
              </a:r>
              <a:endParaRPr lang="ko-KR" altLang="en-US" sz="1400" dirty="0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graphicFrame>
          <p:nvGraphicFramePr>
            <p:cNvPr id="19" name="개체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1301017"/>
                </p:ext>
              </p:extLst>
            </p:nvPr>
          </p:nvGraphicFramePr>
          <p:xfrm>
            <a:off x="9231611" y="2797176"/>
            <a:ext cx="269875" cy="376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48" name="Equation" r:id="rId9" imgW="126720" imgH="177480" progId="Equation.DSMT4">
                    <p:embed/>
                  </p:oleObj>
                </mc:Choice>
                <mc:Fallback>
                  <p:oleObj name="Equation" r:id="rId9" imgW="12672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9231611" y="2797176"/>
                          <a:ext cx="269875" cy="3762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개체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42116412"/>
                </p:ext>
              </p:extLst>
            </p:nvPr>
          </p:nvGraphicFramePr>
          <p:xfrm>
            <a:off x="9204623" y="3297238"/>
            <a:ext cx="323850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49" name="Equation" r:id="rId11" imgW="152280" imgH="164880" progId="Equation.DSMT4">
                    <p:embed/>
                  </p:oleObj>
                </mc:Choice>
                <mc:Fallback>
                  <p:oleObj name="Equation" r:id="rId11" imgW="1522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9204623" y="3297238"/>
                          <a:ext cx="323850" cy="349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개체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2364165"/>
                </p:ext>
              </p:extLst>
            </p:nvPr>
          </p:nvGraphicFramePr>
          <p:xfrm>
            <a:off x="9231611" y="3770313"/>
            <a:ext cx="269875" cy="430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50" name="Equation" r:id="rId13" imgW="126720" imgH="203040" progId="Equation.DSMT4">
                    <p:embed/>
                  </p:oleObj>
                </mc:Choice>
                <mc:Fallback>
                  <p:oleObj name="Equation" r:id="rId13" imgW="12672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9231611" y="3770313"/>
                          <a:ext cx="269875" cy="4302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개체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6269560"/>
                </p:ext>
              </p:extLst>
            </p:nvPr>
          </p:nvGraphicFramePr>
          <p:xfrm>
            <a:off x="9223673" y="4368180"/>
            <a:ext cx="269875" cy="376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51" name="Equation" r:id="rId15" imgW="126720" imgH="177480" progId="Equation.DSMT4">
                    <p:embed/>
                  </p:oleObj>
                </mc:Choice>
                <mc:Fallback>
                  <p:oleObj name="Equation" r:id="rId15" imgW="12672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9223673" y="4368180"/>
                          <a:ext cx="269875" cy="3762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개체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1800495"/>
                </p:ext>
              </p:extLst>
            </p:nvPr>
          </p:nvGraphicFramePr>
          <p:xfrm>
            <a:off x="9223672" y="4729781"/>
            <a:ext cx="269875" cy="430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52" name="Equation" r:id="rId16" imgW="126720" imgH="203040" progId="Equation.DSMT4">
                    <p:embed/>
                  </p:oleObj>
                </mc:Choice>
                <mc:Fallback>
                  <p:oleObj name="Equation" r:id="rId16" imgW="12672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9223672" y="4729781"/>
                          <a:ext cx="269875" cy="4302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개체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93041259"/>
                </p:ext>
              </p:extLst>
            </p:nvPr>
          </p:nvGraphicFramePr>
          <p:xfrm>
            <a:off x="9179521" y="5740400"/>
            <a:ext cx="323850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53" name="Equation" r:id="rId17" imgW="152280" imgH="164880" progId="Equation.DSMT4">
                    <p:embed/>
                  </p:oleObj>
                </mc:Choice>
                <mc:Fallback>
                  <p:oleObj name="Equation" r:id="rId17" imgW="1522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9179521" y="5740400"/>
                          <a:ext cx="323850" cy="349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6" name="꺾인 연결선 25"/>
            <p:cNvCxnSpPr>
              <a:stCxn id="16" idx="3"/>
              <a:endCxn id="19" idx="1"/>
            </p:cNvCxnSpPr>
            <p:nvPr/>
          </p:nvCxnSpPr>
          <p:spPr>
            <a:xfrm flipV="1">
              <a:off x="7924800" y="2985294"/>
              <a:ext cx="1306811" cy="510381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꺾인 연결선 27"/>
            <p:cNvCxnSpPr>
              <a:stCxn id="16" idx="3"/>
              <a:endCxn id="21" idx="1"/>
            </p:cNvCxnSpPr>
            <p:nvPr/>
          </p:nvCxnSpPr>
          <p:spPr>
            <a:xfrm>
              <a:off x="7924800" y="3495675"/>
              <a:ext cx="1306811" cy="489744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16" idx="3"/>
            </p:cNvCxnSpPr>
            <p:nvPr/>
          </p:nvCxnSpPr>
          <p:spPr>
            <a:xfrm>
              <a:off x="7924800" y="3495675"/>
              <a:ext cx="125472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꺾인 연결선 32"/>
            <p:cNvCxnSpPr>
              <a:stCxn id="17" idx="3"/>
              <a:endCxn id="22" idx="1"/>
            </p:cNvCxnSpPr>
            <p:nvPr/>
          </p:nvCxnSpPr>
          <p:spPr>
            <a:xfrm flipV="1">
              <a:off x="7924800" y="4556298"/>
              <a:ext cx="1298873" cy="196677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꺾인 연결선 34"/>
            <p:cNvCxnSpPr>
              <a:stCxn id="17" idx="3"/>
              <a:endCxn id="23" idx="1"/>
            </p:cNvCxnSpPr>
            <p:nvPr/>
          </p:nvCxnSpPr>
          <p:spPr>
            <a:xfrm>
              <a:off x="7924800" y="4752975"/>
              <a:ext cx="1298872" cy="191912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18" idx="3"/>
              <a:endCxn id="24" idx="1"/>
            </p:cNvCxnSpPr>
            <p:nvPr/>
          </p:nvCxnSpPr>
          <p:spPr>
            <a:xfrm>
              <a:off x="7924799" y="5915025"/>
              <a:ext cx="125472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모서리가 둥근 직사각형 38"/>
            <p:cNvSpPr/>
            <p:nvPr/>
          </p:nvSpPr>
          <p:spPr>
            <a:xfrm>
              <a:off x="9131896" y="2723355"/>
              <a:ext cx="449411" cy="1534322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9122370" y="4331498"/>
              <a:ext cx="449411" cy="195641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오른쪽 중괄호 41"/>
          <p:cNvSpPr/>
          <p:nvPr/>
        </p:nvSpPr>
        <p:spPr>
          <a:xfrm flipH="1">
            <a:off x="2709623" y="1604964"/>
            <a:ext cx="167978" cy="1473024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오른쪽 중괄호 42"/>
          <p:cNvSpPr/>
          <p:nvPr/>
        </p:nvSpPr>
        <p:spPr>
          <a:xfrm flipH="1">
            <a:off x="1965837" y="1610692"/>
            <a:ext cx="167225" cy="2455069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 rot="16200000">
            <a:off x="1915372" y="2174070"/>
            <a:ext cx="103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MPU6050</a:t>
            </a:r>
            <a:endParaRPr lang="ko-KR" alt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 rot="16200000">
            <a:off x="1100397" y="2657603"/>
            <a:ext cx="103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MPU9150</a:t>
            </a:r>
            <a:endParaRPr lang="ko-KR" alt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6309" y="4763911"/>
            <a:ext cx="116232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ea typeface="함초롬바탕 확장" panose="02030504000101010101" pitchFamily="18" charset="-127"/>
                <a:cs typeface="times" panose="02020603050405020304" pitchFamily="18" charset="0"/>
              </a:rPr>
              <a:t>우리가 사용할 수 있는 </a:t>
            </a:r>
            <a:r>
              <a:rPr lang="en-US" altLang="ko-KR" sz="2000" dirty="0" smtClean="0">
                <a:ea typeface="함초롬바탕 확장" panose="02030504000101010101" pitchFamily="18" charset="-127"/>
                <a:cs typeface="times" panose="02020603050405020304" pitchFamily="18" charset="0"/>
              </a:rPr>
              <a:t>IMU </a:t>
            </a:r>
            <a:r>
              <a:rPr lang="ko-KR" altLang="en-US" sz="2000" dirty="0" smtClean="0">
                <a:ea typeface="함초롬바탕 확장" panose="02030504000101010101" pitchFamily="18" charset="-127"/>
                <a:cs typeface="times" panose="02020603050405020304" pitchFamily="18" charset="0"/>
              </a:rPr>
              <a:t>센서는 크게 위의 </a:t>
            </a:r>
            <a:r>
              <a:rPr lang="en-US" altLang="ko-KR" sz="2000" dirty="0" smtClean="0">
                <a:ea typeface="함초롬바탕 확장" panose="02030504000101010101" pitchFamily="18" charset="-127"/>
                <a:cs typeface="times" panose="02020603050405020304" pitchFamily="18" charset="0"/>
              </a:rPr>
              <a:t>3</a:t>
            </a:r>
            <a:r>
              <a:rPr lang="ko-KR" altLang="en-US" sz="2000" dirty="0" smtClean="0">
                <a:ea typeface="함초롬바탕 확장" panose="02030504000101010101" pitchFamily="18" charset="-127"/>
                <a:cs typeface="times" panose="02020603050405020304" pitchFamily="18" charset="0"/>
              </a:rPr>
              <a:t>개로 볼 수 있다</a:t>
            </a:r>
            <a:r>
              <a:rPr lang="en-US" altLang="ko-KR" sz="2000" dirty="0" smtClean="0">
                <a:ea typeface="함초롬바탕 확장" panose="02030504000101010101" pitchFamily="18" charset="-127"/>
                <a:cs typeface="times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ea typeface="함초롬바탕 확장" panose="02030504000101010101" pitchFamily="18" charset="-127"/>
                <a:cs typeface="times" panose="02020603050405020304" pitchFamily="18" charset="0"/>
              </a:rPr>
              <a:t>각각의 센서는 </a:t>
            </a:r>
            <a:r>
              <a:rPr lang="en-US" altLang="ko-KR" sz="2000" dirty="0" smtClean="0">
                <a:ea typeface="함초롬바탕 확장" panose="02030504000101010101" pitchFamily="18" charset="-127"/>
                <a:cs typeface="times" panose="02020603050405020304" pitchFamily="18" charset="0"/>
              </a:rPr>
              <a:t>body fixed frame</a:t>
            </a:r>
            <a:r>
              <a:rPr lang="ko-KR" altLang="en-US" sz="2000" dirty="0" smtClean="0">
                <a:ea typeface="함초롬바탕 확장" panose="02030504000101010101" pitchFamily="18" charset="-127"/>
                <a:cs typeface="times" panose="02020603050405020304" pitchFamily="18" charset="0"/>
              </a:rPr>
              <a:t>에 대한 각속도</a:t>
            </a:r>
            <a:r>
              <a:rPr lang="en-US" altLang="ko-KR" sz="2000" dirty="0" smtClean="0">
                <a:ea typeface="함초롬바탕 확장" panose="02030504000101010101" pitchFamily="18" charset="-127"/>
                <a:cs typeface="times" panose="02020603050405020304" pitchFamily="18" charset="0"/>
              </a:rPr>
              <a:t>, </a:t>
            </a:r>
            <a:r>
              <a:rPr lang="ko-KR" altLang="en-US" sz="2000" dirty="0" smtClean="0">
                <a:ea typeface="함초롬바탕 확장" panose="02030504000101010101" pitchFamily="18" charset="-127"/>
                <a:cs typeface="times" panose="02020603050405020304" pitchFamily="18" charset="0"/>
              </a:rPr>
              <a:t>가속도</a:t>
            </a:r>
            <a:r>
              <a:rPr lang="en-US" altLang="ko-KR" sz="2000" dirty="0" smtClean="0">
                <a:ea typeface="함초롬바탕 확장" panose="02030504000101010101" pitchFamily="18" charset="-127"/>
                <a:cs typeface="times" panose="02020603050405020304" pitchFamily="18" charset="0"/>
              </a:rPr>
              <a:t>(</a:t>
            </a:r>
            <a:r>
              <a:rPr lang="ko-KR" altLang="en-US" sz="2000" dirty="0" smtClean="0">
                <a:ea typeface="함초롬바탕 확장" panose="02030504000101010101" pitchFamily="18" charset="-127"/>
                <a:cs typeface="times" panose="02020603050405020304" pitchFamily="18" charset="0"/>
              </a:rPr>
              <a:t>힘</a:t>
            </a:r>
            <a:r>
              <a:rPr lang="en-US" altLang="ko-KR" sz="2000" dirty="0" smtClean="0">
                <a:ea typeface="함초롬바탕 확장" panose="02030504000101010101" pitchFamily="18" charset="-127"/>
                <a:cs typeface="times" panose="02020603050405020304" pitchFamily="18" charset="0"/>
              </a:rPr>
              <a:t>), </a:t>
            </a:r>
            <a:r>
              <a:rPr lang="ko-KR" altLang="en-US" sz="2000" dirty="0" smtClean="0">
                <a:ea typeface="함초롬바탕 확장" panose="02030504000101010101" pitchFamily="18" charset="-127"/>
                <a:cs typeface="times" panose="02020603050405020304" pitchFamily="18" charset="0"/>
              </a:rPr>
              <a:t>자기장을 측정하는데 이 값들을 토대로 물체의 </a:t>
            </a:r>
            <a:r>
              <a:rPr lang="ko-KR" altLang="en-US" sz="2000" dirty="0" err="1" smtClean="0">
                <a:ea typeface="함초롬바탕 확장" panose="02030504000101010101" pitchFamily="18" charset="-127"/>
                <a:cs typeface="times" panose="02020603050405020304" pitchFamily="18" charset="0"/>
              </a:rPr>
              <a:t>오일러</a:t>
            </a:r>
            <a:r>
              <a:rPr lang="en-US" altLang="ko-KR" sz="2000" dirty="0" smtClean="0">
                <a:ea typeface="함초롬바탕 확장" panose="02030504000101010101" pitchFamily="18" charset="-127"/>
                <a:cs typeface="times" panose="02020603050405020304" pitchFamily="18" charset="0"/>
              </a:rPr>
              <a:t> </a:t>
            </a:r>
            <a:r>
              <a:rPr lang="ko-KR" altLang="en-US" sz="2000" dirty="0" smtClean="0">
                <a:ea typeface="함초롬바탕 확장" panose="02030504000101010101" pitchFamily="18" charset="-127"/>
                <a:cs typeface="times" panose="02020603050405020304" pitchFamily="18" charset="0"/>
              </a:rPr>
              <a:t>각을 계산할 수 있다</a:t>
            </a:r>
            <a:r>
              <a:rPr lang="en-US" altLang="ko-KR" sz="2000" dirty="0" smtClean="0">
                <a:ea typeface="함초롬바탕 확장" panose="02030504000101010101" pitchFamily="18" charset="-127"/>
                <a:cs typeface="times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ea typeface="함초롬바탕 확장" panose="02030504000101010101" pitchFamily="18" charset="-127"/>
                <a:cs typeface="times" panose="02020603050405020304" pitchFamily="18" charset="0"/>
              </a:rPr>
              <a:t>하지만 각각의 </a:t>
            </a:r>
            <a:r>
              <a:rPr lang="en-US" altLang="ko-KR" sz="2000" dirty="0" smtClean="0">
                <a:ea typeface="함초롬바탕 확장" panose="02030504000101010101" pitchFamily="18" charset="-127"/>
                <a:cs typeface="times" panose="02020603050405020304" pitchFamily="18" charset="0"/>
              </a:rPr>
              <a:t>output</a:t>
            </a:r>
            <a:r>
              <a:rPr lang="ko-KR" altLang="en-US" sz="2000" dirty="0" smtClean="0">
                <a:ea typeface="함초롬바탕 확장" panose="02030504000101010101" pitchFamily="18" charset="-127"/>
                <a:cs typeface="times" panose="02020603050405020304" pitchFamily="18" charset="0"/>
              </a:rPr>
              <a:t>이 다르기 때문에 </a:t>
            </a:r>
            <a:r>
              <a:rPr lang="ko-KR" altLang="en-US" sz="2000" b="1" dirty="0" smtClean="0">
                <a:ea typeface="함초롬바탕 확장" panose="02030504000101010101" pitchFamily="18" charset="-127"/>
                <a:cs typeface="times" panose="02020603050405020304" pitchFamily="18" charset="0"/>
              </a:rPr>
              <a:t>센서들을 조합해서 사용해야 한다</a:t>
            </a:r>
            <a:r>
              <a:rPr lang="en-US" altLang="ko-KR" sz="2000" dirty="0" smtClean="0">
                <a:ea typeface="함초롬바탕 확장" panose="02030504000101010101" pitchFamily="18" charset="-127"/>
                <a:cs typeface="times" panose="02020603050405020304" pitchFamily="18" charset="0"/>
              </a:rPr>
              <a:t>.</a:t>
            </a:r>
            <a:endParaRPr lang="ko-KR" altLang="en-US" sz="2000" dirty="0">
              <a:ea typeface="함초롬바탕 확장" panose="02030504000101010101" pitchFamily="18" charset="-127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23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71450" y="718125"/>
            <a:ext cx="1160145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71450" y="38676"/>
            <a:ext cx="6248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times" panose="02020603050405020304" pitchFamily="18" charset="0"/>
                <a:cs typeface="times" panose="02020603050405020304" pitchFamily="18" charset="0"/>
              </a:rPr>
              <a:t>Ex.) Gyroscope</a:t>
            </a:r>
            <a:r>
              <a:rPr lang="ko-KR" altLang="en-US" sz="3200" dirty="0" smtClean="0">
                <a:latin typeface="times" panose="02020603050405020304" pitchFamily="18" charset="0"/>
                <a:cs typeface="times" panose="02020603050405020304" pitchFamily="18" charset="0"/>
              </a:rPr>
              <a:t>를 이용한 자세결정</a:t>
            </a:r>
            <a:endParaRPr lang="ko-KR" altLang="en-US" sz="3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81101" y="1008063"/>
            <a:ext cx="9515474" cy="1903761"/>
            <a:chOff x="1181101" y="1169988"/>
            <a:chExt cx="9515474" cy="1903761"/>
          </a:xfrm>
        </p:grpSpPr>
        <p:sp>
          <p:nvSpPr>
            <p:cNvPr id="5" name="직사각형 4"/>
            <p:cNvSpPr/>
            <p:nvPr/>
          </p:nvSpPr>
          <p:spPr>
            <a:xfrm>
              <a:off x="1181101" y="1244949"/>
              <a:ext cx="1690687" cy="1828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latin typeface="times" panose="02020603050405020304" pitchFamily="18" charset="0"/>
                  <a:cs typeface="times" panose="02020603050405020304" pitchFamily="18" charset="0"/>
                </a:rPr>
                <a:t>Space Fixed Frame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800475" y="1244949"/>
              <a:ext cx="1581150" cy="1828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times" panose="02020603050405020304" pitchFamily="18" charset="0"/>
                  <a:cs typeface="times" panose="02020603050405020304" pitchFamily="18" charset="0"/>
                </a:rPr>
                <a:t>After Yaw</a:t>
              </a:r>
              <a:endParaRPr lang="ko-KR" altLang="en-US" sz="1400" dirty="0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310312" y="1244949"/>
              <a:ext cx="1581150" cy="1828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times" panose="02020603050405020304" pitchFamily="18" charset="0"/>
                  <a:cs typeface="times" panose="02020603050405020304" pitchFamily="18" charset="0"/>
                </a:rPr>
                <a:t>After Pitch</a:t>
              </a:r>
              <a:endParaRPr lang="ko-KR" altLang="en-US" sz="1400" dirty="0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820149" y="1244949"/>
              <a:ext cx="1876426" cy="1828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dirty="0" smtClean="0">
                  <a:latin typeface="times" panose="02020603050405020304" pitchFamily="18" charset="0"/>
                  <a:cs typeface="times" panose="02020603050405020304" pitchFamily="18" charset="0"/>
                </a:rPr>
                <a:t>After Roll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400" dirty="0" smtClean="0">
                  <a:latin typeface="times" panose="02020603050405020304" pitchFamily="18" charset="0"/>
                  <a:cs typeface="times" panose="02020603050405020304" pitchFamily="18" charset="0"/>
                </a:rPr>
                <a:t>= </a:t>
              </a:r>
              <a:r>
                <a:rPr lang="en-US" altLang="ko-KR" sz="1400" b="1" dirty="0" smtClean="0">
                  <a:latin typeface="times" panose="02020603050405020304" pitchFamily="18" charset="0"/>
                  <a:cs typeface="times" panose="02020603050405020304" pitchFamily="18" charset="0"/>
                </a:rPr>
                <a:t>Body Fixed Frame</a:t>
              </a:r>
              <a:endParaRPr lang="ko-KR" altLang="en-US" sz="1400" b="1" dirty="0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>
              <a:off x="2871788" y="2819400"/>
              <a:ext cx="9286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/>
            <p:nvPr/>
          </p:nvCxnSpPr>
          <p:spPr>
            <a:xfrm>
              <a:off x="5381625" y="2838450"/>
              <a:ext cx="9286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>
              <a:off x="7891462" y="2838450"/>
              <a:ext cx="9286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 flipH="1">
              <a:off x="2871788" y="1638300"/>
              <a:ext cx="9286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 flipH="1">
              <a:off x="5381625" y="1638300"/>
              <a:ext cx="9286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 flipH="1">
              <a:off x="7891462" y="1638300"/>
              <a:ext cx="9286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5" name="개체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83213521"/>
                </p:ext>
              </p:extLst>
            </p:nvPr>
          </p:nvGraphicFramePr>
          <p:xfrm>
            <a:off x="2966244" y="2389363"/>
            <a:ext cx="739775" cy="403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50" name="Equation" r:id="rId3" imgW="419040" imgH="228600" progId="Equation.DSMT4">
                    <p:embed/>
                  </p:oleObj>
                </mc:Choice>
                <mc:Fallback>
                  <p:oleObj name="Equation" r:id="rId3" imgW="41904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966244" y="2389363"/>
                          <a:ext cx="739775" cy="4032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개체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68947070"/>
                </p:ext>
              </p:extLst>
            </p:nvPr>
          </p:nvGraphicFramePr>
          <p:xfrm>
            <a:off x="5486400" y="2393950"/>
            <a:ext cx="717550" cy="425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51" name="Equation" r:id="rId5" imgW="406080" imgH="241200" progId="Equation.DSMT4">
                    <p:embed/>
                  </p:oleObj>
                </mc:Choice>
                <mc:Fallback>
                  <p:oleObj name="Equation" r:id="rId5" imgW="40608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486400" y="2393950"/>
                          <a:ext cx="717550" cy="4254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개체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50655445"/>
                </p:ext>
              </p:extLst>
            </p:nvPr>
          </p:nvGraphicFramePr>
          <p:xfrm>
            <a:off x="8029575" y="2416175"/>
            <a:ext cx="695325" cy="403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52" name="Equation" r:id="rId7" imgW="393480" imgH="228600" progId="Equation.DSMT4">
                    <p:embed/>
                  </p:oleObj>
                </mc:Choice>
                <mc:Fallback>
                  <p:oleObj name="Equation" r:id="rId7" imgW="3934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8029575" y="2416175"/>
                          <a:ext cx="695325" cy="4032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개체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47663943"/>
                </p:ext>
              </p:extLst>
            </p:nvPr>
          </p:nvGraphicFramePr>
          <p:xfrm>
            <a:off x="2889250" y="1182688"/>
            <a:ext cx="896938" cy="403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53" name="Equation" r:id="rId9" imgW="507960" imgH="228600" progId="Equation.DSMT4">
                    <p:embed/>
                  </p:oleObj>
                </mc:Choice>
                <mc:Fallback>
                  <p:oleObj name="Equation" r:id="rId9" imgW="50796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889250" y="1182688"/>
                          <a:ext cx="896938" cy="4032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개체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9094888"/>
                </p:ext>
              </p:extLst>
            </p:nvPr>
          </p:nvGraphicFramePr>
          <p:xfrm>
            <a:off x="5397500" y="1171575"/>
            <a:ext cx="874713" cy="425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54" name="Equation" r:id="rId11" imgW="495000" imgH="241200" progId="Equation.DSMT4">
                    <p:embed/>
                  </p:oleObj>
                </mc:Choice>
                <mc:Fallback>
                  <p:oleObj name="Equation" r:id="rId11" imgW="49500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397500" y="1171575"/>
                          <a:ext cx="874713" cy="4254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개체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95715546"/>
                </p:ext>
              </p:extLst>
            </p:nvPr>
          </p:nvGraphicFramePr>
          <p:xfrm>
            <a:off x="7951788" y="1169988"/>
            <a:ext cx="852487" cy="403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55" name="Equation" r:id="rId13" imgW="482400" imgH="228600" progId="Equation.DSMT4">
                    <p:embed/>
                  </p:oleObj>
                </mc:Choice>
                <mc:Fallback>
                  <p:oleObj name="Equation" r:id="rId13" imgW="4824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7951788" y="1169988"/>
                          <a:ext cx="852487" cy="4032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1" name="직선 화살표 연결선 20"/>
          <p:cNvCxnSpPr>
            <a:endCxn id="5" idx="2"/>
          </p:cNvCxnSpPr>
          <p:nvPr/>
        </p:nvCxnSpPr>
        <p:spPr>
          <a:xfrm flipV="1">
            <a:off x="2026444" y="2911824"/>
            <a:ext cx="1" cy="355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9758362" y="2911823"/>
            <a:ext cx="1" cy="355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24" name="개체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146216"/>
              </p:ext>
            </p:extLst>
          </p:nvPr>
        </p:nvGraphicFramePr>
        <p:xfrm>
          <a:off x="1355725" y="2940195"/>
          <a:ext cx="646113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6" name="Equation" r:id="rId15" imgW="558720" imgH="711000" progId="Equation.DSMT4">
                  <p:embed/>
                </p:oleObj>
              </mc:Choice>
              <mc:Fallback>
                <p:oleObj name="Equation" r:id="rId15" imgW="55872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355725" y="2940195"/>
                        <a:ext cx="646113" cy="823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직선 화살표 연결선 24"/>
          <p:cNvCxnSpPr/>
          <p:nvPr/>
        </p:nvCxnSpPr>
        <p:spPr>
          <a:xfrm flipV="1">
            <a:off x="4598194" y="2911823"/>
            <a:ext cx="1" cy="355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26" name="개체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4736248"/>
              </p:ext>
            </p:extLst>
          </p:nvPr>
        </p:nvGraphicFramePr>
        <p:xfrm>
          <a:off x="3961225" y="2922240"/>
          <a:ext cx="595313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7" name="Equation" r:id="rId17" imgW="520560" imgH="711000" progId="Equation.DSMT4">
                  <p:embed/>
                </p:oleObj>
              </mc:Choice>
              <mc:Fallback>
                <p:oleObj name="Equation" r:id="rId17" imgW="52056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961225" y="2922240"/>
                        <a:ext cx="595313" cy="814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" name="직선 화살표 연결선 26"/>
          <p:cNvCxnSpPr/>
          <p:nvPr/>
        </p:nvCxnSpPr>
        <p:spPr>
          <a:xfrm flipV="1">
            <a:off x="7095330" y="2911823"/>
            <a:ext cx="1" cy="355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28" name="개체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168405"/>
              </p:ext>
            </p:extLst>
          </p:nvPr>
        </p:nvGraphicFramePr>
        <p:xfrm>
          <a:off x="6453443" y="2930525"/>
          <a:ext cx="581025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8" name="Equation" r:id="rId19" imgW="507960" imgH="736560" progId="Equation.DSMT4">
                  <p:embed/>
                </p:oleObj>
              </mc:Choice>
              <mc:Fallback>
                <p:oleObj name="Equation" r:id="rId19" imgW="50796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453443" y="2930525"/>
                        <a:ext cx="581025" cy="842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개체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0511081"/>
              </p:ext>
            </p:extLst>
          </p:nvPr>
        </p:nvGraphicFramePr>
        <p:xfrm>
          <a:off x="8953579" y="2929731"/>
          <a:ext cx="752158" cy="880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9" name="Equation" r:id="rId21" imgW="609480" imgH="711000" progId="Equation.DSMT4">
                  <p:embed/>
                </p:oleObj>
              </mc:Choice>
              <mc:Fallback>
                <p:oleObj name="Equation" r:id="rId21" imgW="60948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8953579" y="2929731"/>
                        <a:ext cx="752158" cy="8806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개체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4523005"/>
              </p:ext>
            </p:extLst>
          </p:nvPr>
        </p:nvGraphicFramePr>
        <p:xfrm>
          <a:off x="682671" y="4807638"/>
          <a:ext cx="5202238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0" name="Equation" r:id="rId23" imgW="3060360" imgH="291960" progId="Equation.DSMT4">
                  <p:embed/>
                </p:oleObj>
              </mc:Choice>
              <mc:Fallback>
                <p:oleObj name="Equation" r:id="rId23" imgW="30603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82671" y="4807638"/>
                        <a:ext cx="5202238" cy="498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개체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6517741"/>
              </p:ext>
            </p:extLst>
          </p:nvPr>
        </p:nvGraphicFramePr>
        <p:xfrm>
          <a:off x="7075788" y="4459463"/>
          <a:ext cx="3755582" cy="1259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1" name="Equation" r:id="rId25" imgW="2197080" imgH="736560" progId="Equation.DSMT4">
                  <p:embed/>
                </p:oleObj>
              </mc:Choice>
              <mc:Fallback>
                <p:oleObj name="Equation" r:id="rId25" imgW="219708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075788" y="4459463"/>
                        <a:ext cx="3755582" cy="1259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오른쪽 화살표 31"/>
          <p:cNvSpPr/>
          <p:nvPr/>
        </p:nvSpPr>
        <p:spPr>
          <a:xfrm>
            <a:off x="6289721" y="4952441"/>
            <a:ext cx="481268" cy="28008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33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71450" y="718125"/>
            <a:ext cx="1160145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71450" y="38676"/>
            <a:ext cx="6248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times" panose="02020603050405020304" pitchFamily="18" charset="0"/>
                <a:cs typeface="times" panose="02020603050405020304" pitchFamily="18" charset="0"/>
              </a:rPr>
              <a:t>Ex.) Gyroscope</a:t>
            </a:r>
            <a:r>
              <a:rPr lang="ko-KR" altLang="en-US" sz="3200" dirty="0" smtClean="0">
                <a:latin typeface="times" panose="02020603050405020304" pitchFamily="18" charset="0"/>
                <a:cs typeface="times" panose="02020603050405020304" pitchFamily="18" charset="0"/>
              </a:rPr>
              <a:t>를 이용한 자세결정</a:t>
            </a:r>
            <a:endParaRPr lang="ko-KR" altLang="en-US" sz="3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81101" y="1008063"/>
            <a:ext cx="9515474" cy="1903761"/>
            <a:chOff x="1181101" y="1169988"/>
            <a:chExt cx="9515474" cy="1903761"/>
          </a:xfrm>
        </p:grpSpPr>
        <p:sp>
          <p:nvSpPr>
            <p:cNvPr id="5" name="직사각형 4"/>
            <p:cNvSpPr/>
            <p:nvPr/>
          </p:nvSpPr>
          <p:spPr>
            <a:xfrm>
              <a:off x="1181101" y="1244949"/>
              <a:ext cx="1690687" cy="1828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latin typeface="times" panose="02020603050405020304" pitchFamily="18" charset="0"/>
                  <a:cs typeface="times" panose="02020603050405020304" pitchFamily="18" charset="0"/>
                </a:rPr>
                <a:t>Space Fixed Frame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800475" y="1244949"/>
              <a:ext cx="1581150" cy="1828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times" panose="02020603050405020304" pitchFamily="18" charset="0"/>
                  <a:cs typeface="times" panose="02020603050405020304" pitchFamily="18" charset="0"/>
                </a:rPr>
                <a:t>After Yaw</a:t>
              </a:r>
              <a:endParaRPr lang="ko-KR" altLang="en-US" sz="1400" dirty="0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310312" y="1244949"/>
              <a:ext cx="1581150" cy="1828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times" panose="02020603050405020304" pitchFamily="18" charset="0"/>
                  <a:cs typeface="times" panose="02020603050405020304" pitchFamily="18" charset="0"/>
                </a:rPr>
                <a:t>After Pitch</a:t>
              </a:r>
              <a:endParaRPr lang="ko-KR" altLang="en-US" sz="1400" dirty="0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820149" y="1244949"/>
              <a:ext cx="1876426" cy="1828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dirty="0" smtClean="0">
                  <a:latin typeface="times" panose="02020603050405020304" pitchFamily="18" charset="0"/>
                  <a:cs typeface="times" panose="02020603050405020304" pitchFamily="18" charset="0"/>
                </a:rPr>
                <a:t>After Roll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400" dirty="0" smtClean="0">
                  <a:latin typeface="times" panose="02020603050405020304" pitchFamily="18" charset="0"/>
                  <a:cs typeface="times" panose="02020603050405020304" pitchFamily="18" charset="0"/>
                </a:rPr>
                <a:t>= </a:t>
              </a:r>
              <a:r>
                <a:rPr lang="en-US" altLang="ko-KR" sz="1400" b="1" dirty="0" smtClean="0">
                  <a:latin typeface="times" panose="02020603050405020304" pitchFamily="18" charset="0"/>
                  <a:cs typeface="times" panose="02020603050405020304" pitchFamily="18" charset="0"/>
                </a:rPr>
                <a:t>Body Fixed Frame</a:t>
              </a:r>
              <a:endParaRPr lang="ko-KR" altLang="en-US" sz="1400" b="1" dirty="0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>
              <a:off x="2871788" y="2819400"/>
              <a:ext cx="9286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/>
            <p:nvPr/>
          </p:nvCxnSpPr>
          <p:spPr>
            <a:xfrm>
              <a:off x="5381625" y="2838450"/>
              <a:ext cx="9286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>
              <a:off x="7891462" y="2838450"/>
              <a:ext cx="9286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 flipH="1">
              <a:off x="2871788" y="1638300"/>
              <a:ext cx="9286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 flipH="1">
              <a:off x="5381625" y="1638300"/>
              <a:ext cx="9286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 flipH="1">
              <a:off x="7891462" y="1638300"/>
              <a:ext cx="9286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5" name="개체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05657616"/>
                </p:ext>
              </p:extLst>
            </p:nvPr>
          </p:nvGraphicFramePr>
          <p:xfrm>
            <a:off x="2966244" y="2389363"/>
            <a:ext cx="739775" cy="403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66" name="Equation" r:id="rId3" imgW="419040" imgH="228600" progId="Equation.DSMT4">
                    <p:embed/>
                  </p:oleObj>
                </mc:Choice>
                <mc:Fallback>
                  <p:oleObj name="Equation" r:id="rId3" imgW="41904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966244" y="2389363"/>
                          <a:ext cx="739775" cy="4032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개체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76508044"/>
                </p:ext>
              </p:extLst>
            </p:nvPr>
          </p:nvGraphicFramePr>
          <p:xfrm>
            <a:off x="5486400" y="2393950"/>
            <a:ext cx="717550" cy="425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67" name="Equation" r:id="rId5" imgW="406080" imgH="241200" progId="Equation.DSMT4">
                    <p:embed/>
                  </p:oleObj>
                </mc:Choice>
                <mc:Fallback>
                  <p:oleObj name="Equation" r:id="rId5" imgW="40608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486400" y="2393950"/>
                          <a:ext cx="717550" cy="4254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개체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4148789"/>
                </p:ext>
              </p:extLst>
            </p:nvPr>
          </p:nvGraphicFramePr>
          <p:xfrm>
            <a:off x="8029575" y="2416175"/>
            <a:ext cx="695325" cy="403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68" name="Equation" r:id="rId7" imgW="393480" imgH="228600" progId="Equation.DSMT4">
                    <p:embed/>
                  </p:oleObj>
                </mc:Choice>
                <mc:Fallback>
                  <p:oleObj name="Equation" r:id="rId7" imgW="3934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8029575" y="2416175"/>
                          <a:ext cx="695325" cy="4032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개체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8793686"/>
                </p:ext>
              </p:extLst>
            </p:nvPr>
          </p:nvGraphicFramePr>
          <p:xfrm>
            <a:off x="2889250" y="1182688"/>
            <a:ext cx="896938" cy="403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69" name="Equation" r:id="rId9" imgW="507960" imgH="228600" progId="Equation.DSMT4">
                    <p:embed/>
                  </p:oleObj>
                </mc:Choice>
                <mc:Fallback>
                  <p:oleObj name="Equation" r:id="rId9" imgW="50796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889250" y="1182688"/>
                          <a:ext cx="896938" cy="4032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개체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12369691"/>
                </p:ext>
              </p:extLst>
            </p:nvPr>
          </p:nvGraphicFramePr>
          <p:xfrm>
            <a:off x="5397500" y="1171575"/>
            <a:ext cx="874713" cy="425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70" name="Equation" r:id="rId11" imgW="495000" imgH="241200" progId="Equation.DSMT4">
                    <p:embed/>
                  </p:oleObj>
                </mc:Choice>
                <mc:Fallback>
                  <p:oleObj name="Equation" r:id="rId11" imgW="49500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397500" y="1171575"/>
                          <a:ext cx="874713" cy="4254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개체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7262868"/>
                </p:ext>
              </p:extLst>
            </p:nvPr>
          </p:nvGraphicFramePr>
          <p:xfrm>
            <a:off x="7951788" y="1169988"/>
            <a:ext cx="852487" cy="403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71" name="Equation" r:id="rId13" imgW="482400" imgH="228600" progId="Equation.DSMT4">
                    <p:embed/>
                  </p:oleObj>
                </mc:Choice>
                <mc:Fallback>
                  <p:oleObj name="Equation" r:id="rId13" imgW="4824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7951788" y="1169988"/>
                          <a:ext cx="852487" cy="4032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1" name="직선 화살표 연결선 20"/>
          <p:cNvCxnSpPr>
            <a:endCxn id="5" idx="2"/>
          </p:cNvCxnSpPr>
          <p:nvPr/>
        </p:nvCxnSpPr>
        <p:spPr>
          <a:xfrm flipV="1">
            <a:off x="2026444" y="2911824"/>
            <a:ext cx="1" cy="355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9758362" y="2911823"/>
            <a:ext cx="1" cy="355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23" name="개체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075077"/>
              </p:ext>
            </p:extLst>
          </p:nvPr>
        </p:nvGraphicFramePr>
        <p:xfrm>
          <a:off x="1355725" y="2940195"/>
          <a:ext cx="646113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72" name="Equation" r:id="rId15" imgW="558720" imgH="711000" progId="Equation.DSMT4">
                  <p:embed/>
                </p:oleObj>
              </mc:Choice>
              <mc:Fallback>
                <p:oleObj name="Equation" r:id="rId15" imgW="55872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355725" y="2940195"/>
                        <a:ext cx="646113" cy="823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직선 화살표 연결선 23"/>
          <p:cNvCxnSpPr/>
          <p:nvPr/>
        </p:nvCxnSpPr>
        <p:spPr>
          <a:xfrm flipV="1">
            <a:off x="4598194" y="2911823"/>
            <a:ext cx="1" cy="355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25" name="개체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0697193"/>
              </p:ext>
            </p:extLst>
          </p:nvPr>
        </p:nvGraphicFramePr>
        <p:xfrm>
          <a:off x="3961225" y="2922240"/>
          <a:ext cx="595313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73" name="Equation" r:id="rId17" imgW="520560" imgH="711000" progId="Equation.DSMT4">
                  <p:embed/>
                </p:oleObj>
              </mc:Choice>
              <mc:Fallback>
                <p:oleObj name="Equation" r:id="rId17" imgW="52056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961225" y="2922240"/>
                        <a:ext cx="595313" cy="814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직선 화살표 연결선 25"/>
          <p:cNvCxnSpPr/>
          <p:nvPr/>
        </p:nvCxnSpPr>
        <p:spPr>
          <a:xfrm flipV="1">
            <a:off x="7095330" y="2911823"/>
            <a:ext cx="1" cy="355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27" name="개체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5333122"/>
              </p:ext>
            </p:extLst>
          </p:nvPr>
        </p:nvGraphicFramePr>
        <p:xfrm>
          <a:off x="6453443" y="2930525"/>
          <a:ext cx="581025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74" name="Equation" r:id="rId19" imgW="507960" imgH="736560" progId="Equation.DSMT4">
                  <p:embed/>
                </p:oleObj>
              </mc:Choice>
              <mc:Fallback>
                <p:oleObj name="Equation" r:id="rId19" imgW="50796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453443" y="2930525"/>
                        <a:ext cx="581025" cy="842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개체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198372"/>
              </p:ext>
            </p:extLst>
          </p:nvPr>
        </p:nvGraphicFramePr>
        <p:xfrm>
          <a:off x="8953579" y="2929731"/>
          <a:ext cx="752158" cy="880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75" name="Equation" r:id="rId21" imgW="609480" imgH="711000" progId="Equation.DSMT4">
                  <p:embed/>
                </p:oleObj>
              </mc:Choice>
              <mc:Fallback>
                <p:oleObj name="Equation" r:id="rId21" imgW="60948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8953579" y="2929731"/>
                        <a:ext cx="752158" cy="8806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개체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480106"/>
              </p:ext>
            </p:extLst>
          </p:nvPr>
        </p:nvGraphicFramePr>
        <p:xfrm>
          <a:off x="3178174" y="3925888"/>
          <a:ext cx="5021624" cy="1360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76" name="Equation" r:id="rId23" imgW="2717640" imgH="736560" progId="Equation.DSMT4">
                  <p:embed/>
                </p:oleObj>
              </mc:Choice>
              <mc:Fallback>
                <p:oleObj name="Equation" r:id="rId23" imgW="271764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178174" y="3925888"/>
                        <a:ext cx="5021624" cy="1360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321084" y="5258054"/>
            <a:ext cx="11623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ea typeface="함초롬바탕 확장" panose="02030504000101010101" pitchFamily="18" charset="-127"/>
                <a:cs typeface="times" panose="02020603050405020304" pitchFamily="18" charset="0"/>
              </a:rPr>
              <a:t>            </a:t>
            </a:r>
            <a:r>
              <a:rPr lang="ko-KR" altLang="en-US" dirty="0" smtClean="0">
                <a:ea typeface="함초롬바탕 확장" panose="02030504000101010101" pitchFamily="18" charset="-127"/>
                <a:cs typeface="times" panose="02020603050405020304" pitchFamily="18" charset="0"/>
              </a:rPr>
              <a:t>일 때 </a:t>
            </a:r>
            <a:r>
              <a:rPr lang="en-US" altLang="ko-KR" dirty="0" smtClean="0">
                <a:ea typeface="함초롬바탕 확장" panose="02030504000101010101" pitchFamily="18" charset="-127"/>
                <a:cs typeface="times" panose="02020603050405020304" pitchFamily="18" charset="0"/>
              </a:rPr>
              <a:t>singularity</a:t>
            </a:r>
            <a:r>
              <a:rPr lang="ko-KR" altLang="en-US" dirty="0" smtClean="0">
                <a:ea typeface="함초롬바탕 확장" panose="02030504000101010101" pitchFamily="18" charset="-127"/>
                <a:cs typeface="times" panose="02020603050405020304" pitchFamily="18" charset="0"/>
              </a:rPr>
              <a:t>가 발생한다</a:t>
            </a:r>
            <a:r>
              <a:rPr lang="en-US" altLang="ko-KR" dirty="0" smtClean="0">
                <a:ea typeface="함초롬바탕 확장" panose="02030504000101010101" pitchFamily="18" charset="-127"/>
                <a:cs typeface="times" panose="02020603050405020304" pitchFamily="18" charset="0"/>
              </a:rPr>
              <a:t>. </a:t>
            </a:r>
            <a:r>
              <a:rPr lang="ko-KR" altLang="en-US" dirty="0" smtClean="0">
                <a:ea typeface="함초롬바탕 확장" panose="02030504000101010101" pitchFamily="18" charset="-127"/>
                <a:cs typeface="times" panose="02020603050405020304" pitchFamily="18" charset="0"/>
              </a:rPr>
              <a:t>따라서 로봇이 수직으로 서는 순간 오류가 날 수 있다</a:t>
            </a:r>
            <a:r>
              <a:rPr lang="en-US" altLang="ko-KR" dirty="0" smtClean="0">
                <a:ea typeface="함초롬바탕 확장" panose="02030504000101010101" pitchFamily="18" charset="-127"/>
                <a:cs typeface="times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ea typeface="함초롬바탕 확장" panose="02030504000101010101" pitchFamily="18" charset="-127"/>
                <a:cs typeface="times" panose="02020603050405020304" pitchFamily="18" charset="0"/>
              </a:rPr>
              <a:t>이 </a:t>
            </a:r>
            <a:r>
              <a:rPr lang="en-US" altLang="ko-KR" dirty="0" smtClean="0">
                <a:ea typeface="함초롬바탕 확장" panose="02030504000101010101" pitchFamily="18" charset="-127"/>
                <a:cs typeface="times" panose="02020603050405020304" pitchFamily="18" charset="0"/>
              </a:rPr>
              <a:t>singularity</a:t>
            </a:r>
            <a:r>
              <a:rPr lang="ko-KR" altLang="en-US" dirty="0" smtClean="0">
                <a:ea typeface="함초롬바탕 확장" panose="02030504000101010101" pitchFamily="18" charset="-127"/>
                <a:cs typeface="times" panose="02020603050405020304" pitchFamily="18" charset="0"/>
              </a:rPr>
              <a:t>를 피하려면 회전변환 순서를 일시적으로 바꾸거나</a:t>
            </a:r>
            <a:r>
              <a:rPr lang="en-US" altLang="ko-KR" dirty="0" smtClean="0">
                <a:ea typeface="함초롬바탕 확장" panose="02030504000101010101" pitchFamily="18" charset="-127"/>
                <a:cs typeface="times" panose="02020603050405020304" pitchFamily="18" charset="0"/>
              </a:rPr>
              <a:t>, </a:t>
            </a:r>
            <a:r>
              <a:rPr lang="ko-KR" altLang="en-US" b="1" dirty="0" err="1" smtClean="0">
                <a:ea typeface="함초롬바탕 확장" panose="02030504000101010101" pitchFamily="18" charset="-127"/>
                <a:cs typeface="times" panose="02020603050405020304" pitchFamily="18" charset="0"/>
              </a:rPr>
              <a:t>쿼터니언</a:t>
            </a:r>
            <a:r>
              <a:rPr lang="en-US" altLang="ko-KR" b="1" dirty="0" smtClean="0">
                <a:ea typeface="함초롬바탕 확장" panose="02030504000101010101" pitchFamily="18" charset="-127"/>
                <a:cs typeface="times" panose="02020603050405020304" pitchFamily="18" charset="0"/>
              </a:rPr>
              <a:t>(Quaternion)</a:t>
            </a:r>
            <a:r>
              <a:rPr lang="ko-KR" altLang="en-US" dirty="0" smtClean="0">
                <a:ea typeface="함초롬바탕 확장" panose="02030504000101010101" pitchFamily="18" charset="-127"/>
                <a:cs typeface="times" panose="02020603050405020304" pitchFamily="18" charset="0"/>
              </a:rPr>
              <a:t>을</a:t>
            </a:r>
            <a:r>
              <a:rPr lang="en-US" altLang="ko-KR" dirty="0" smtClean="0">
                <a:ea typeface="함초롬바탕 확장" panose="02030504000101010101" pitchFamily="18" charset="-127"/>
                <a:cs typeface="times" panose="02020603050405020304" pitchFamily="18" charset="0"/>
              </a:rPr>
              <a:t> </a:t>
            </a:r>
            <a:r>
              <a:rPr lang="ko-KR" altLang="en-US" dirty="0" smtClean="0">
                <a:ea typeface="함초롬바탕 확장" panose="02030504000101010101" pitchFamily="18" charset="-127"/>
                <a:cs typeface="times" panose="02020603050405020304" pitchFamily="18" charset="0"/>
              </a:rPr>
              <a:t>쓰는 방법이 있다</a:t>
            </a:r>
            <a:r>
              <a:rPr lang="en-US" altLang="ko-KR" dirty="0" smtClean="0">
                <a:ea typeface="함초롬바탕 확장" panose="02030504000101010101" pitchFamily="18" charset="-127"/>
                <a:cs typeface="times" panose="02020603050405020304" pitchFamily="18" charset="0"/>
              </a:rPr>
              <a:t>. </a:t>
            </a:r>
            <a:endParaRPr lang="ko-KR" altLang="en-US" dirty="0">
              <a:ea typeface="함초롬바탕 확장" panose="02030504000101010101" pitchFamily="18" charset="-127"/>
              <a:cs typeface="times" panose="02020603050405020304" pitchFamily="18" charset="0"/>
            </a:endParaRPr>
          </a:p>
        </p:txBody>
      </p:sp>
      <p:graphicFrame>
        <p:nvGraphicFramePr>
          <p:cNvPr id="31" name="개체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4932861"/>
              </p:ext>
            </p:extLst>
          </p:nvPr>
        </p:nvGraphicFramePr>
        <p:xfrm>
          <a:off x="719849" y="5404833"/>
          <a:ext cx="985126" cy="270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77" name="Equation" r:id="rId25" imgW="647640" imgH="177480" progId="Equation.DSMT4">
                  <p:embed/>
                </p:oleObj>
              </mc:Choice>
              <mc:Fallback>
                <p:oleObj name="Equation" r:id="rId25" imgW="6476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19849" y="5404833"/>
                        <a:ext cx="985126" cy="2704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657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638</Words>
  <Application>Microsoft Office PowerPoint</Application>
  <PresentationFormat>와이드스크린</PresentationFormat>
  <Paragraphs>107</Paragraphs>
  <Slides>18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맑은 고딕</vt:lpstr>
      <vt:lpstr>함초롬바탕 확장</vt:lpstr>
      <vt:lpstr>Arial</vt:lpstr>
      <vt:lpstr>Cambria Math</vt:lpstr>
      <vt:lpstr>times</vt:lpstr>
      <vt:lpstr>Wingdings</vt:lpstr>
      <vt:lpstr>디자인 사용자 지정</vt:lpstr>
      <vt:lpstr>Equation</vt:lpstr>
      <vt:lpstr>MathType 6.0 Equation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YongJae Kim</dc:creator>
  <cp:lastModifiedBy>YongJae Kim</cp:lastModifiedBy>
  <cp:revision>217</cp:revision>
  <dcterms:created xsi:type="dcterms:W3CDTF">2015-12-20T11:47:16Z</dcterms:created>
  <dcterms:modified xsi:type="dcterms:W3CDTF">2015-12-27T16:01:10Z</dcterms:modified>
</cp:coreProperties>
</file>