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3" r:id="rId4"/>
    <p:sldId id="264" r:id="rId5"/>
    <p:sldId id="265" r:id="rId6"/>
    <p:sldId id="266" r:id="rId7"/>
    <p:sldId id="272" r:id="rId8"/>
    <p:sldId id="277" r:id="rId9"/>
    <p:sldId id="268" r:id="rId10"/>
    <p:sldId id="360" r:id="rId11"/>
    <p:sldId id="330" r:id="rId12"/>
    <p:sldId id="361" r:id="rId13"/>
    <p:sldId id="364" r:id="rId14"/>
    <p:sldId id="357" r:id="rId15"/>
    <p:sldId id="362" r:id="rId16"/>
    <p:sldId id="367" r:id="rId17"/>
    <p:sldId id="368" r:id="rId18"/>
    <p:sldId id="365" r:id="rId19"/>
    <p:sldId id="363" r:id="rId20"/>
    <p:sldId id="345" r:id="rId21"/>
    <p:sldId id="283" r:id="rId22"/>
    <p:sldId id="316" r:id="rId23"/>
    <p:sldId id="269" r:id="rId24"/>
    <p:sldId id="369" r:id="rId25"/>
    <p:sldId id="270" r:id="rId26"/>
    <p:sldId id="271" r:id="rId27"/>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34" autoAdjust="0"/>
    <p:restoredTop sz="94660"/>
  </p:normalViewPr>
  <p:slideViewPr>
    <p:cSldViewPr snapToGrid="0">
      <p:cViewPr varScale="1">
        <p:scale>
          <a:sx n="86" d="100"/>
          <a:sy n="86" d="100"/>
        </p:scale>
        <p:origin x="331" y="5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1/13/2020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1/13/2020</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czuchry@tlu.edu" TargetMode="External"/><Relationship Id="rId2" Type="http://schemas.openxmlformats.org/officeDocument/2006/relationships/hyperlink" Target="mailto:rabbasian@tlu.edu"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01459" y="537882"/>
            <a:ext cx="11198268" cy="1267696"/>
          </a:xfrm>
        </p:spPr>
        <p:txBody>
          <a:bodyPr>
            <a:normAutofit/>
          </a:bodyPr>
          <a:lstStyle/>
          <a:p>
            <a:r>
              <a:rPr lang="en-US" sz="3600" b="1" dirty="0"/>
              <a:t>Study of Student Performance and Perceptions in 					Inverted Introductory Statistics</a:t>
            </a:r>
          </a:p>
        </p:txBody>
      </p:sp>
      <p:sp>
        <p:nvSpPr>
          <p:cNvPr id="3" name="Subtitle 2"/>
          <p:cNvSpPr>
            <a:spLocks noGrp="1"/>
          </p:cNvSpPr>
          <p:nvPr>
            <p:ph type="subTitle" idx="1"/>
          </p:nvPr>
        </p:nvSpPr>
        <p:spPr>
          <a:xfrm>
            <a:off x="2366683" y="3056155"/>
            <a:ext cx="9137930" cy="3290857"/>
          </a:xfrm>
        </p:spPr>
        <p:txBody>
          <a:bodyPr>
            <a:normAutofit/>
          </a:bodyPr>
          <a:lstStyle/>
          <a:p>
            <a:r>
              <a:rPr lang="en-US" sz="2000" b="1" dirty="0"/>
              <a:t>Reza O. Abbasian</a:t>
            </a:r>
          </a:p>
          <a:p>
            <a:r>
              <a:rPr lang="en-US" dirty="0"/>
              <a:t>Texas Lutheran University, Department of Mathematics, Computer Science, and Information Systems         							 </a:t>
            </a:r>
            <a:r>
              <a:rPr lang="en-US" sz="2000" dirty="0">
                <a:hlinkClick r:id="rId2"/>
              </a:rPr>
              <a:t>rabbasian@tlu.edu</a:t>
            </a:r>
            <a:endParaRPr lang="en-US" sz="2000" dirty="0"/>
          </a:p>
          <a:p>
            <a:r>
              <a:rPr lang="en-US" sz="2000" b="1" dirty="0"/>
              <a:t>Michael Czuchry</a:t>
            </a:r>
          </a:p>
          <a:p>
            <a:r>
              <a:rPr lang="en-US" dirty="0"/>
              <a:t>Texas Lutheran University, Department of Psychology    </a:t>
            </a:r>
            <a:r>
              <a:rPr lang="en-US" sz="2000" dirty="0">
                <a:hlinkClick r:id="rId3"/>
              </a:rPr>
              <a:t>mczuchry@tlu.edu</a:t>
            </a:r>
            <a:r>
              <a:rPr lang="en-US" dirty="0"/>
              <a:t> </a:t>
            </a:r>
          </a:p>
          <a:p>
            <a:r>
              <a:rPr lang="en-US" sz="2000" dirty="0"/>
              <a:t>			</a:t>
            </a:r>
            <a:r>
              <a:rPr lang="en-US" sz="2000" dirty="0">
                <a:solidFill>
                  <a:schemeClr val="accent1">
                    <a:lumMod val="60000"/>
                    <a:lumOff val="40000"/>
                  </a:schemeClr>
                </a:solidFill>
              </a:rPr>
              <a:t>       </a:t>
            </a:r>
            <a:r>
              <a:rPr lang="en-US" sz="2000" dirty="0"/>
              <a:t>						</a:t>
            </a:r>
          </a:p>
        </p:txBody>
      </p:sp>
    </p:spTree>
    <p:extLst>
      <p:ext uri="{BB962C8B-B14F-4D97-AF65-F5344CB8AC3E}">
        <p14:creationId xmlns:p14="http://schemas.microsoft.com/office/powerpoint/2010/main" val="6089388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1262271" y="-157891"/>
            <a:ext cx="9706418" cy="7236271"/>
          </a:xfrm>
          <a:prstGeom prst="rect">
            <a:avLst/>
          </a:prstGeom>
        </p:spPr>
      </p:pic>
    </p:spTree>
    <p:extLst>
      <p:ext uri="{BB962C8B-B14F-4D97-AF65-F5344CB8AC3E}">
        <p14:creationId xmlns:p14="http://schemas.microsoft.com/office/powerpoint/2010/main" val="31118422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835" y="567838"/>
            <a:ext cx="11124784" cy="1280890"/>
          </a:xfrm>
        </p:spPr>
        <p:txBody>
          <a:bodyPr>
            <a:normAutofit/>
          </a:bodyPr>
          <a:lstStyle/>
          <a:p>
            <a:r>
              <a:rPr lang="en-US" sz="3200" b="1" dirty="0"/>
              <a:t>Sample Sizes: Pell Eligibility, Knowledge Factors</a:t>
            </a:r>
          </a:p>
        </p:txBody>
      </p:sp>
      <p:sp>
        <p:nvSpPr>
          <p:cNvPr id="4" name="Rectangle 3"/>
          <p:cNvSpPr/>
          <p:nvPr/>
        </p:nvSpPr>
        <p:spPr>
          <a:xfrm>
            <a:off x="5212651" y="2151110"/>
            <a:ext cx="3600330" cy="3605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301606" y="1236859"/>
            <a:ext cx="1603324" cy="369332"/>
          </a:xfrm>
          <a:prstGeom prst="rect">
            <a:avLst/>
          </a:prstGeom>
          <a:noFill/>
        </p:spPr>
        <p:txBody>
          <a:bodyPr wrap="none" rtlCol="0">
            <a:spAutoFit/>
          </a:bodyPr>
          <a:lstStyle/>
          <a:p>
            <a:r>
              <a:rPr lang="en-US" b="1" dirty="0"/>
              <a:t>Pell Eligibility</a:t>
            </a:r>
          </a:p>
        </p:txBody>
      </p:sp>
      <p:sp>
        <p:nvSpPr>
          <p:cNvPr id="6" name="TextBox 5"/>
          <p:cNvSpPr txBox="1"/>
          <p:nvPr/>
        </p:nvSpPr>
        <p:spPr>
          <a:xfrm>
            <a:off x="5473241" y="1770130"/>
            <a:ext cx="1422184" cy="369332"/>
          </a:xfrm>
          <a:prstGeom prst="rect">
            <a:avLst/>
          </a:prstGeom>
          <a:noFill/>
        </p:spPr>
        <p:txBody>
          <a:bodyPr wrap="none" rtlCol="0">
            <a:spAutoFit/>
          </a:bodyPr>
          <a:lstStyle/>
          <a:p>
            <a:r>
              <a:rPr lang="en-US" dirty="0"/>
              <a:t>Not Eligible</a:t>
            </a:r>
          </a:p>
        </p:txBody>
      </p:sp>
      <p:sp>
        <p:nvSpPr>
          <p:cNvPr id="8" name="TextBox 7"/>
          <p:cNvSpPr txBox="1"/>
          <p:nvPr/>
        </p:nvSpPr>
        <p:spPr>
          <a:xfrm>
            <a:off x="7183702" y="1763005"/>
            <a:ext cx="957313" cy="369332"/>
          </a:xfrm>
          <a:prstGeom prst="rect">
            <a:avLst/>
          </a:prstGeom>
          <a:noFill/>
        </p:spPr>
        <p:txBody>
          <a:bodyPr wrap="none" rtlCol="0">
            <a:spAutoFit/>
          </a:bodyPr>
          <a:lstStyle/>
          <a:p>
            <a:r>
              <a:rPr lang="en-US" dirty="0"/>
              <a:t>Eligible</a:t>
            </a:r>
          </a:p>
        </p:txBody>
      </p:sp>
      <p:cxnSp>
        <p:nvCxnSpPr>
          <p:cNvPr id="10" name="Straight Connector 9"/>
          <p:cNvCxnSpPr/>
          <p:nvPr/>
        </p:nvCxnSpPr>
        <p:spPr>
          <a:xfrm>
            <a:off x="6948266" y="2151110"/>
            <a:ext cx="81538" cy="3605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1"/>
            <a:endCxn id="4" idx="3"/>
          </p:cNvCxnSpPr>
          <p:nvPr/>
        </p:nvCxnSpPr>
        <p:spPr>
          <a:xfrm>
            <a:off x="5212651" y="3953701"/>
            <a:ext cx="36003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47238" y="3747911"/>
            <a:ext cx="1369286" cy="369332"/>
          </a:xfrm>
          <a:prstGeom prst="rect">
            <a:avLst/>
          </a:prstGeom>
          <a:noFill/>
        </p:spPr>
        <p:txBody>
          <a:bodyPr wrap="none" rtlCol="0">
            <a:spAutoFit/>
          </a:bodyPr>
          <a:lstStyle/>
          <a:p>
            <a:r>
              <a:rPr lang="en-US" b="1" dirty="0"/>
              <a:t>Class Type</a:t>
            </a:r>
          </a:p>
        </p:txBody>
      </p:sp>
      <p:sp>
        <p:nvSpPr>
          <p:cNvPr id="23" name="TextBox 22"/>
          <p:cNvSpPr txBox="1"/>
          <p:nvPr/>
        </p:nvSpPr>
        <p:spPr>
          <a:xfrm>
            <a:off x="3073513" y="2895172"/>
            <a:ext cx="1927131" cy="369332"/>
          </a:xfrm>
          <a:prstGeom prst="rect">
            <a:avLst/>
          </a:prstGeom>
          <a:noFill/>
        </p:spPr>
        <p:txBody>
          <a:bodyPr wrap="none" rtlCol="0">
            <a:spAutoFit/>
          </a:bodyPr>
          <a:lstStyle/>
          <a:p>
            <a:r>
              <a:rPr lang="en-US" dirty="0"/>
              <a:t>Inverted/Hybrid</a:t>
            </a:r>
          </a:p>
        </p:txBody>
      </p:sp>
      <p:sp>
        <p:nvSpPr>
          <p:cNvPr id="24" name="TextBox 23"/>
          <p:cNvSpPr txBox="1"/>
          <p:nvPr/>
        </p:nvSpPr>
        <p:spPr>
          <a:xfrm>
            <a:off x="3375892" y="4550225"/>
            <a:ext cx="1334020" cy="369332"/>
          </a:xfrm>
          <a:prstGeom prst="rect">
            <a:avLst/>
          </a:prstGeom>
          <a:noFill/>
        </p:spPr>
        <p:txBody>
          <a:bodyPr wrap="none" rtlCol="0">
            <a:spAutoFit/>
          </a:bodyPr>
          <a:lstStyle/>
          <a:p>
            <a:r>
              <a:rPr lang="en-US" dirty="0"/>
              <a:t>Traditional</a:t>
            </a:r>
          </a:p>
        </p:txBody>
      </p:sp>
      <p:sp>
        <p:nvSpPr>
          <p:cNvPr id="25" name="TextBox 24"/>
          <p:cNvSpPr txBox="1"/>
          <p:nvPr/>
        </p:nvSpPr>
        <p:spPr>
          <a:xfrm>
            <a:off x="5705300" y="2868991"/>
            <a:ext cx="1072730" cy="369332"/>
          </a:xfrm>
          <a:prstGeom prst="rect">
            <a:avLst/>
          </a:prstGeom>
          <a:noFill/>
        </p:spPr>
        <p:txBody>
          <a:bodyPr wrap="none" rtlCol="0">
            <a:spAutoFit/>
          </a:bodyPr>
          <a:lstStyle/>
          <a:p>
            <a:r>
              <a:rPr lang="en-US" dirty="0"/>
              <a:t>N = 101 </a:t>
            </a:r>
          </a:p>
        </p:txBody>
      </p:sp>
      <p:sp>
        <p:nvSpPr>
          <p:cNvPr id="26" name="TextBox 25"/>
          <p:cNvSpPr txBox="1"/>
          <p:nvPr/>
        </p:nvSpPr>
        <p:spPr>
          <a:xfrm>
            <a:off x="7447687" y="2875789"/>
            <a:ext cx="944489" cy="369332"/>
          </a:xfrm>
          <a:prstGeom prst="rect">
            <a:avLst/>
          </a:prstGeom>
          <a:noFill/>
        </p:spPr>
        <p:txBody>
          <a:bodyPr wrap="none" rtlCol="0">
            <a:spAutoFit/>
          </a:bodyPr>
          <a:lstStyle/>
          <a:p>
            <a:r>
              <a:rPr lang="en-US" dirty="0"/>
              <a:t>N = 48 </a:t>
            </a:r>
          </a:p>
        </p:txBody>
      </p:sp>
      <p:sp>
        <p:nvSpPr>
          <p:cNvPr id="27" name="TextBox 26"/>
          <p:cNvSpPr txBox="1"/>
          <p:nvPr/>
        </p:nvSpPr>
        <p:spPr>
          <a:xfrm>
            <a:off x="9289101" y="2888412"/>
            <a:ext cx="1008609" cy="369332"/>
          </a:xfrm>
          <a:prstGeom prst="rect">
            <a:avLst/>
          </a:prstGeom>
          <a:noFill/>
        </p:spPr>
        <p:txBody>
          <a:bodyPr wrap="none" rtlCol="0">
            <a:spAutoFit/>
          </a:bodyPr>
          <a:lstStyle/>
          <a:p>
            <a:r>
              <a:rPr lang="en-US" dirty="0"/>
              <a:t>N = 149</a:t>
            </a:r>
          </a:p>
        </p:txBody>
      </p:sp>
      <p:sp>
        <p:nvSpPr>
          <p:cNvPr id="29" name="TextBox 28"/>
          <p:cNvSpPr txBox="1"/>
          <p:nvPr/>
        </p:nvSpPr>
        <p:spPr>
          <a:xfrm>
            <a:off x="5717909" y="4560503"/>
            <a:ext cx="1008609" cy="369332"/>
          </a:xfrm>
          <a:prstGeom prst="rect">
            <a:avLst/>
          </a:prstGeom>
          <a:noFill/>
        </p:spPr>
        <p:txBody>
          <a:bodyPr wrap="none" rtlCol="0">
            <a:spAutoFit/>
          </a:bodyPr>
          <a:lstStyle/>
          <a:p>
            <a:r>
              <a:rPr lang="en-US" dirty="0"/>
              <a:t>N = 125</a:t>
            </a:r>
          </a:p>
        </p:txBody>
      </p:sp>
      <p:sp>
        <p:nvSpPr>
          <p:cNvPr id="30" name="TextBox 29"/>
          <p:cNvSpPr txBox="1"/>
          <p:nvPr/>
        </p:nvSpPr>
        <p:spPr>
          <a:xfrm>
            <a:off x="7460296" y="4567301"/>
            <a:ext cx="880369" cy="369332"/>
          </a:xfrm>
          <a:prstGeom prst="rect">
            <a:avLst/>
          </a:prstGeom>
          <a:noFill/>
        </p:spPr>
        <p:txBody>
          <a:bodyPr wrap="none" rtlCol="0">
            <a:spAutoFit/>
          </a:bodyPr>
          <a:lstStyle/>
          <a:p>
            <a:r>
              <a:rPr lang="en-US" dirty="0"/>
              <a:t>N = 60</a:t>
            </a:r>
          </a:p>
        </p:txBody>
      </p:sp>
      <p:sp>
        <p:nvSpPr>
          <p:cNvPr id="31" name="TextBox 30"/>
          <p:cNvSpPr txBox="1"/>
          <p:nvPr/>
        </p:nvSpPr>
        <p:spPr>
          <a:xfrm>
            <a:off x="9301710" y="4579924"/>
            <a:ext cx="1072730" cy="369332"/>
          </a:xfrm>
          <a:prstGeom prst="rect">
            <a:avLst/>
          </a:prstGeom>
          <a:noFill/>
        </p:spPr>
        <p:txBody>
          <a:bodyPr wrap="none" rtlCol="0">
            <a:spAutoFit/>
          </a:bodyPr>
          <a:lstStyle/>
          <a:p>
            <a:r>
              <a:rPr lang="en-US" dirty="0"/>
              <a:t>N = 185 </a:t>
            </a:r>
          </a:p>
        </p:txBody>
      </p:sp>
      <p:sp>
        <p:nvSpPr>
          <p:cNvPr id="33" name="TextBox 32"/>
          <p:cNvSpPr txBox="1"/>
          <p:nvPr/>
        </p:nvSpPr>
        <p:spPr>
          <a:xfrm>
            <a:off x="5712572" y="5996557"/>
            <a:ext cx="1136850" cy="369332"/>
          </a:xfrm>
          <a:prstGeom prst="rect">
            <a:avLst/>
          </a:prstGeom>
          <a:noFill/>
        </p:spPr>
        <p:txBody>
          <a:bodyPr wrap="none" rtlCol="0">
            <a:spAutoFit/>
          </a:bodyPr>
          <a:lstStyle/>
          <a:p>
            <a:r>
              <a:rPr lang="en-US" dirty="0"/>
              <a:t>N = 226  </a:t>
            </a:r>
          </a:p>
        </p:txBody>
      </p:sp>
      <p:sp>
        <p:nvSpPr>
          <p:cNvPr id="34" name="TextBox 33"/>
          <p:cNvSpPr txBox="1"/>
          <p:nvPr/>
        </p:nvSpPr>
        <p:spPr>
          <a:xfrm>
            <a:off x="7454959" y="5991557"/>
            <a:ext cx="1072730" cy="369332"/>
          </a:xfrm>
          <a:prstGeom prst="rect">
            <a:avLst/>
          </a:prstGeom>
          <a:noFill/>
        </p:spPr>
        <p:txBody>
          <a:bodyPr wrap="none" rtlCol="0">
            <a:spAutoFit/>
          </a:bodyPr>
          <a:lstStyle/>
          <a:p>
            <a:r>
              <a:rPr lang="en-US" dirty="0"/>
              <a:t>N = 108 </a:t>
            </a:r>
          </a:p>
        </p:txBody>
      </p:sp>
      <p:sp>
        <p:nvSpPr>
          <p:cNvPr id="35" name="TextBox 34"/>
          <p:cNvSpPr txBox="1"/>
          <p:nvPr/>
        </p:nvSpPr>
        <p:spPr>
          <a:xfrm>
            <a:off x="9296373" y="5962887"/>
            <a:ext cx="1072730" cy="369332"/>
          </a:xfrm>
          <a:prstGeom prst="rect">
            <a:avLst/>
          </a:prstGeom>
          <a:noFill/>
        </p:spPr>
        <p:txBody>
          <a:bodyPr wrap="none" rtlCol="0">
            <a:spAutoFit/>
          </a:bodyPr>
          <a:lstStyle/>
          <a:p>
            <a:r>
              <a:rPr lang="en-US" dirty="0"/>
              <a:t>N = 334 </a:t>
            </a:r>
          </a:p>
        </p:txBody>
      </p:sp>
      <p:sp>
        <p:nvSpPr>
          <p:cNvPr id="37" name="TextBox 36"/>
          <p:cNvSpPr txBox="1"/>
          <p:nvPr/>
        </p:nvSpPr>
        <p:spPr>
          <a:xfrm>
            <a:off x="9228481" y="1756937"/>
            <a:ext cx="805029" cy="369332"/>
          </a:xfrm>
          <a:prstGeom prst="rect">
            <a:avLst/>
          </a:prstGeom>
          <a:noFill/>
        </p:spPr>
        <p:txBody>
          <a:bodyPr wrap="none" rtlCol="0">
            <a:spAutoFit/>
          </a:bodyPr>
          <a:lstStyle/>
          <a:p>
            <a:r>
              <a:rPr lang="en-US" dirty="0"/>
              <a:t>Totals</a:t>
            </a:r>
          </a:p>
        </p:txBody>
      </p:sp>
      <p:sp>
        <p:nvSpPr>
          <p:cNvPr id="38" name="TextBox 37"/>
          <p:cNvSpPr txBox="1"/>
          <p:nvPr/>
        </p:nvSpPr>
        <p:spPr>
          <a:xfrm>
            <a:off x="3591380" y="5971184"/>
            <a:ext cx="805029" cy="369332"/>
          </a:xfrm>
          <a:prstGeom prst="rect">
            <a:avLst/>
          </a:prstGeom>
          <a:noFill/>
        </p:spPr>
        <p:txBody>
          <a:bodyPr wrap="none" rtlCol="0">
            <a:spAutoFit/>
          </a:bodyPr>
          <a:lstStyle/>
          <a:p>
            <a:r>
              <a:rPr lang="en-US" dirty="0"/>
              <a:t>Totals</a:t>
            </a:r>
          </a:p>
        </p:txBody>
      </p:sp>
    </p:spTree>
    <p:extLst>
      <p:ext uri="{BB962C8B-B14F-4D97-AF65-F5344CB8AC3E}">
        <p14:creationId xmlns:p14="http://schemas.microsoft.com/office/powerpoint/2010/main" val="27939773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13180" y="-37287"/>
            <a:ext cx="9899702" cy="6895288"/>
          </a:xfrm>
          <a:prstGeom prst="rect">
            <a:avLst/>
          </a:prstGeom>
        </p:spPr>
      </p:pic>
    </p:spTree>
    <p:extLst>
      <p:ext uri="{BB962C8B-B14F-4D97-AF65-F5344CB8AC3E}">
        <p14:creationId xmlns:p14="http://schemas.microsoft.com/office/powerpoint/2010/main" val="18135640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67749" y="-29817"/>
            <a:ext cx="11471934" cy="7018526"/>
          </a:xfrm>
          <a:prstGeom prst="rect">
            <a:avLst/>
          </a:prstGeom>
        </p:spPr>
      </p:pic>
    </p:spTree>
    <p:extLst>
      <p:ext uri="{BB962C8B-B14F-4D97-AF65-F5344CB8AC3E}">
        <p14:creationId xmlns:p14="http://schemas.microsoft.com/office/powerpoint/2010/main" val="3556786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835" y="567838"/>
            <a:ext cx="11124784" cy="1280890"/>
          </a:xfrm>
        </p:spPr>
        <p:txBody>
          <a:bodyPr>
            <a:normAutofit/>
          </a:bodyPr>
          <a:lstStyle/>
          <a:p>
            <a:r>
              <a:rPr lang="en-US" sz="3200" b="1" dirty="0"/>
              <a:t>Sample Sizes: Pell Eligibility, Grades</a:t>
            </a:r>
          </a:p>
        </p:txBody>
      </p:sp>
      <p:sp>
        <p:nvSpPr>
          <p:cNvPr id="4" name="Rectangle 3"/>
          <p:cNvSpPr/>
          <p:nvPr/>
        </p:nvSpPr>
        <p:spPr>
          <a:xfrm>
            <a:off x="5212651" y="2151110"/>
            <a:ext cx="3600330" cy="3605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301606" y="1236859"/>
            <a:ext cx="1603324" cy="369332"/>
          </a:xfrm>
          <a:prstGeom prst="rect">
            <a:avLst/>
          </a:prstGeom>
          <a:noFill/>
        </p:spPr>
        <p:txBody>
          <a:bodyPr wrap="none" rtlCol="0">
            <a:spAutoFit/>
          </a:bodyPr>
          <a:lstStyle/>
          <a:p>
            <a:r>
              <a:rPr lang="en-US" b="1" dirty="0"/>
              <a:t>Pell Eligibility</a:t>
            </a:r>
          </a:p>
        </p:txBody>
      </p:sp>
      <p:sp>
        <p:nvSpPr>
          <p:cNvPr id="6" name="TextBox 5"/>
          <p:cNvSpPr txBox="1"/>
          <p:nvPr/>
        </p:nvSpPr>
        <p:spPr>
          <a:xfrm>
            <a:off x="5473241" y="1770130"/>
            <a:ext cx="1422184" cy="369332"/>
          </a:xfrm>
          <a:prstGeom prst="rect">
            <a:avLst/>
          </a:prstGeom>
          <a:noFill/>
        </p:spPr>
        <p:txBody>
          <a:bodyPr wrap="none" rtlCol="0">
            <a:spAutoFit/>
          </a:bodyPr>
          <a:lstStyle/>
          <a:p>
            <a:r>
              <a:rPr lang="en-US" dirty="0"/>
              <a:t>Not Eligible</a:t>
            </a:r>
          </a:p>
        </p:txBody>
      </p:sp>
      <p:sp>
        <p:nvSpPr>
          <p:cNvPr id="8" name="TextBox 7"/>
          <p:cNvSpPr txBox="1"/>
          <p:nvPr/>
        </p:nvSpPr>
        <p:spPr>
          <a:xfrm>
            <a:off x="7183702" y="1763005"/>
            <a:ext cx="957313" cy="369332"/>
          </a:xfrm>
          <a:prstGeom prst="rect">
            <a:avLst/>
          </a:prstGeom>
          <a:noFill/>
        </p:spPr>
        <p:txBody>
          <a:bodyPr wrap="none" rtlCol="0">
            <a:spAutoFit/>
          </a:bodyPr>
          <a:lstStyle/>
          <a:p>
            <a:r>
              <a:rPr lang="en-US" dirty="0"/>
              <a:t>Eligible</a:t>
            </a:r>
          </a:p>
        </p:txBody>
      </p:sp>
      <p:cxnSp>
        <p:nvCxnSpPr>
          <p:cNvPr id="10" name="Straight Connector 9"/>
          <p:cNvCxnSpPr/>
          <p:nvPr/>
        </p:nvCxnSpPr>
        <p:spPr>
          <a:xfrm>
            <a:off x="6948266" y="2151110"/>
            <a:ext cx="81538" cy="3605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1"/>
            <a:endCxn id="4" idx="3"/>
          </p:cNvCxnSpPr>
          <p:nvPr/>
        </p:nvCxnSpPr>
        <p:spPr>
          <a:xfrm>
            <a:off x="5212651" y="3953701"/>
            <a:ext cx="36003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47238" y="3747911"/>
            <a:ext cx="1369286" cy="369332"/>
          </a:xfrm>
          <a:prstGeom prst="rect">
            <a:avLst/>
          </a:prstGeom>
          <a:noFill/>
        </p:spPr>
        <p:txBody>
          <a:bodyPr wrap="none" rtlCol="0">
            <a:spAutoFit/>
          </a:bodyPr>
          <a:lstStyle/>
          <a:p>
            <a:r>
              <a:rPr lang="en-US" b="1" dirty="0"/>
              <a:t>Class Type</a:t>
            </a:r>
          </a:p>
        </p:txBody>
      </p:sp>
      <p:sp>
        <p:nvSpPr>
          <p:cNvPr id="23" name="TextBox 22"/>
          <p:cNvSpPr txBox="1"/>
          <p:nvPr/>
        </p:nvSpPr>
        <p:spPr>
          <a:xfrm>
            <a:off x="3073513" y="2895172"/>
            <a:ext cx="1927131" cy="369332"/>
          </a:xfrm>
          <a:prstGeom prst="rect">
            <a:avLst/>
          </a:prstGeom>
          <a:noFill/>
        </p:spPr>
        <p:txBody>
          <a:bodyPr wrap="none" rtlCol="0">
            <a:spAutoFit/>
          </a:bodyPr>
          <a:lstStyle/>
          <a:p>
            <a:r>
              <a:rPr lang="en-US" dirty="0"/>
              <a:t>Inverted/Hybrid</a:t>
            </a:r>
          </a:p>
        </p:txBody>
      </p:sp>
      <p:sp>
        <p:nvSpPr>
          <p:cNvPr id="24" name="TextBox 23"/>
          <p:cNvSpPr txBox="1"/>
          <p:nvPr/>
        </p:nvSpPr>
        <p:spPr>
          <a:xfrm>
            <a:off x="3375892" y="4550225"/>
            <a:ext cx="1334020" cy="369332"/>
          </a:xfrm>
          <a:prstGeom prst="rect">
            <a:avLst/>
          </a:prstGeom>
          <a:noFill/>
        </p:spPr>
        <p:txBody>
          <a:bodyPr wrap="none" rtlCol="0">
            <a:spAutoFit/>
          </a:bodyPr>
          <a:lstStyle/>
          <a:p>
            <a:r>
              <a:rPr lang="en-US" dirty="0"/>
              <a:t>Traditional</a:t>
            </a:r>
          </a:p>
        </p:txBody>
      </p:sp>
      <p:sp>
        <p:nvSpPr>
          <p:cNvPr id="25" name="TextBox 24"/>
          <p:cNvSpPr txBox="1"/>
          <p:nvPr/>
        </p:nvSpPr>
        <p:spPr>
          <a:xfrm>
            <a:off x="5705300" y="2868991"/>
            <a:ext cx="1072730" cy="369332"/>
          </a:xfrm>
          <a:prstGeom prst="rect">
            <a:avLst/>
          </a:prstGeom>
          <a:noFill/>
        </p:spPr>
        <p:txBody>
          <a:bodyPr wrap="none" rtlCol="0">
            <a:spAutoFit/>
          </a:bodyPr>
          <a:lstStyle/>
          <a:p>
            <a:r>
              <a:rPr lang="en-US" dirty="0"/>
              <a:t>N = 116 </a:t>
            </a:r>
          </a:p>
        </p:txBody>
      </p:sp>
      <p:sp>
        <p:nvSpPr>
          <p:cNvPr id="26" name="TextBox 25"/>
          <p:cNvSpPr txBox="1"/>
          <p:nvPr/>
        </p:nvSpPr>
        <p:spPr>
          <a:xfrm>
            <a:off x="7447687" y="2875789"/>
            <a:ext cx="944489" cy="369332"/>
          </a:xfrm>
          <a:prstGeom prst="rect">
            <a:avLst/>
          </a:prstGeom>
          <a:noFill/>
        </p:spPr>
        <p:txBody>
          <a:bodyPr wrap="none" rtlCol="0">
            <a:spAutoFit/>
          </a:bodyPr>
          <a:lstStyle/>
          <a:p>
            <a:r>
              <a:rPr lang="en-US" dirty="0"/>
              <a:t>N = 52 </a:t>
            </a:r>
          </a:p>
        </p:txBody>
      </p:sp>
      <p:sp>
        <p:nvSpPr>
          <p:cNvPr id="27" name="TextBox 26"/>
          <p:cNvSpPr txBox="1"/>
          <p:nvPr/>
        </p:nvSpPr>
        <p:spPr>
          <a:xfrm>
            <a:off x="9289101" y="2888412"/>
            <a:ext cx="1008609" cy="369332"/>
          </a:xfrm>
          <a:prstGeom prst="rect">
            <a:avLst/>
          </a:prstGeom>
          <a:noFill/>
        </p:spPr>
        <p:txBody>
          <a:bodyPr wrap="none" rtlCol="0">
            <a:spAutoFit/>
          </a:bodyPr>
          <a:lstStyle/>
          <a:p>
            <a:r>
              <a:rPr lang="en-US" dirty="0"/>
              <a:t>N = 168</a:t>
            </a:r>
          </a:p>
        </p:txBody>
      </p:sp>
      <p:sp>
        <p:nvSpPr>
          <p:cNvPr id="29" name="TextBox 28"/>
          <p:cNvSpPr txBox="1"/>
          <p:nvPr/>
        </p:nvSpPr>
        <p:spPr>
          <a:xfrm>
            <a:off x="5717909" y="4560503"/>
            <a:ext cx="1008609" cy="369332"/>
          </a:xfrm>
          <a:prstGeom prst="rect">
            <a:avLst/>
          </a:prstGeom>
          <a:noFill/>
        </p:spPr>
        <p:txBody>
          <a:bodyPr wrap="none" rtlCol="0">
            <a:spAutoFit/>
          </a:bodyPr>
          <a:lstStyle/>
          <a:p>
            <a:r>
              <a:rPr lang="en-US" dirty="0"/>
              <a:t>N = 128</a:t>
            </a:r>
          </a:p>
        </p:txBody>
      </p:sp>
      <p:sp>
        <p:nvSpPr>
          <p:cNvPr id="30" name="TextBox 29"/>
          <p:cNvSpPr txBox="1"/>
          <p:nvPr/>
        </p:nvSpPr>
        <p:spPr>
          <a:xfrm>
            <a:off x="7460296" y="4567301"/>
            <a:ext cx="880369" cy="369332"/>
          </a:xfrm>
          <a:prstGeom prst="rect">
            <a:avLst/>
          </a:prstGeom>
          <a:noFill/>
        </p:spPr>
        <p:txBody>
          <a:bodyPr wrap="none" rtlCol="0">
            <a:spAutoFit/>
          </a:bodyPr>
          <a:lstStyle/>
          <a:p>
            <a:r>
              <a:rPr lang="en-US" dirty="0"/>
              <a:t>N = 64</a:t>
            </a:r>
          </a:p>
        </p:txBody>
      </p:sp>
      <p:sp>
        <p:nvSpPr>
          <p:cNvPr id="31" name="TextBox 30"/>
          <p:cNvSpPr txBox="1"/>
          <p:nvPr/>
        </p:nvSpPr>
        <p:spPr>
          <a:xfrm>
            <a:off x="9301710" y="4579924"/>
            <a:ext cx="1072730" cy="369332"/>
          </a:xfrm>
          <a:prstGeom prst="rect">
            <a:avLst/>
          </a:prstGeom>
          <a:noFill/>
        </p:spPr>
        <p:txBody>
          <a:bodyPr wrap="none" rtlCol="0">
            <a:spAutoFit/>
          </a:bodyPr>
          <a:lstStyle/>
          <a:p>
            <a:r>
              <a:rPr lang="en-US" dirty="0"/>
              <a:t>N = 192 </a:t>
            </a:r>
          </a:p>
        </p:txBody>
      </p:sp>
      <p:sp>
        <p:nvSpPr>
          <p:cNvPr id="33" name="TextBox 32"/>
          <p:cNvSpPr txBox="1"/>
          <p:nvPr/>
        </p:nvSpPr>
        <p:spPr>
          <a:xfrm>
            <a:off x="5712572" y="5996557"/>
            <a:ext cx="1136850" cy="369332"/>
          </a:xfrm>
          <a:prstGeom prst="rect">
            <a:avLst/>
          </a:prstGeom>
          <a:noFill/>
        </p:spPr>
        <p:txBody>
          <a:bodyPr wrap="none" rtlCol="0">
            <a:spAutoFit/>
          </a:bodyPr>
          <a:lstStyle/>
          <a:p>
            <a:r>
              <a:rPr lang="en-US" dirty="0"/>
              <a:t>N = 244  </a:t>
            </a:r>
          </a:p>
        </p:txBody>
      </p:sp>
      <p:sp>
        <p:nvSpPr>
          <p:cNvPr id="34" name="TextBox 33"/>
          <p:cNvSpPr txBox="1"/>
          <p:nvPr/>
        </p:nvSpPr>
        <p:spPr>
          <a:xfrm>
            <a:off x="7454959" y="5991557"/>
            <a:ext cx="1072730" cy="369332"/>
          </a:xfrm>
          <a:prstGeom prst="rect">
            <a:avLst/>
          </a:prstGeom>
          <a:noFill/>
        </p:spPr>
        <p:txBody>
          <a:bodyPr wrap="none" rtlCol="0">
            <a:spAutoFit/>
          </a:bodyPr>
          <a:lstStyle/>
          <a:p>
            <a:r>
              <a:rPr lang="en-US" dirty="0"/>
              <a:t>N = 116 </a:t>
            </a:r>
          </a:p>
        </p:txBody>
      </p:sp>
      <p:sp>
        <p:nvSpPr>
          <p:cNvPr id="35" name="TextBox 34"/>
          <p:cNvSpPr txBox="1"/>
          <p:nvPr/>
        </p:nvSpPr>
        <p:spPr>
          <a:xfrm>
            <a:off x="9296373" y="5962887"/>
            <a:ext cx="1072730" cy="369332"/>
          </a:xfrm>
          <a:prstGeom prst="rect">
            <a:avLst/>
          </a:prstGeom>
          <a:noFill/>
        </p:spPr>
        <p:txBody>
          <a:bodyPr wrap="none" rtlCol="0">
            <a:spAutoFit/>
          </a:bodyPr>
          <a:lstStyle/>
          <a:p>
            <a:r>
              <a:rPr lang="en-US" dirty="0"/>
              <a:t>N = 360 </a:t>
            </a:r>
          </a:p>
        </p:txBody>
      </p:sp>
      <p:sp>
        <p:nvSpPr>
          <p:cNvPr id="37" name="TextBox 36"/>
          <p:cNvSpPr txBox="1"/>
          <p:nvPr/>
        </p:nvSpPr>
        <p:spPr>
          <a:xfrm>
            <a:off x="9228481" y="1756937"/>
            <a:ext cx="805029" cy="369332"/>
          </a:xfrm>
          <a:prstGeom prst="rect">
            <a:avLst/>
          </a:prstGeom>
          <a:noFill/>
        </p:spPr>
        <p:txBody>
          <a:bodyPr wrap="none" rtlCol="0">
            <a:spAutoFit/>
          </a:bodyPr>
          <a:lstStyle/>
          <a:p>
            <a:r>
              <a:rPr lang="en-US" dirty="0"/>
              <a:t>Totals</a:t>
            </a:r>
          </a:p>
        </p:txBody>
      </p:sp>
      <p:sp>
        <p:nvSpPr>
          <p:cNvPr id="38" name="TextBox 37"/>
          <p:cNvSpPr txBox="1"/>
          <p:nvPr/>
        </p:nvSpPr>
        <p:spPr>
          <a:xfrm>
            <a:off x="3591380" y="5971184"/>
            <a:ext cx="805029" cy="369332"/>
          </a:xfrm>
          <a:prstGeom prst="rect">
            <a:avLst/>
          </a:prstGeom>
          <a:noFill/>
        </p:spPr>
        <p:txBody>
          <a:bodyPr wrap="none" rtlCol="0">
            <a:spAutoFit/>
          </a:bodyPr>
          <a:lstStyle/>
          <a:p>
            <a:r>
              <a:rPr lang="en-US" dirty="0"/>
              <a:t>Totals</a:t>
            </a:r>
          </a:p>
        </p:txBody>
      </p:sp>
    </p:spTree>
    <p:extLst>
      <p:ext uri="{BB962C8B-B14F-4D97-AF65-F5344CB8AC3E}">
        <p14:creationId xmlns:p14="http://schemas.microsoft.com/office/powerpoint/2010/main" val="36308078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1071200" y="-19878"/>
            <a:ext cx="9952390" cy="7230446"/>
          </a:xfrm>
          <a:prstGeom prst="rect">
            <a:avLst/>
          </a:prstGeom>
        </p:spPr>
      </p:pic>
    </p:spTree>
    <p:extLst>
      <p:ext uri="{BB962C8B-B14F-4D97-AF65-F5344CB8AC3E}">
        <p14:creationId xmlns:p14="http://schemas.microsoft.com/office/powerpoint/2010/main" val="13501459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835" y="567838"/>
            <a:ext cx="11124784" cy="1280890"/>
          </a:xfrm>
        </p:spPr>
        <p:txBody>
          <a:bodyPr>
            <a:normAutofit/>
          </a:bodyPr>
          <a:lstStyle/>
          <a:p>
            <a:r>
              <a:rPr lang="en-US" sz="3200" b="1" dirty="0"/>
              <a:t>Sample Sizes: Pell Eligibility, Student Survey Items</a:t>
            </a:r>
          </a:p>
        </p:txBody>
      </p:sp>
      <p:sp>
        <p:nvSpPr>
          <p:cNvPr id="4" name="Rectangle 3"/>
          <p:cNvSpPr/>
          <p:nvPr/>
        </p:nvSpPr>
        <p:spPr>
          <a:xfrm>
            <a:off x="5212651" y="2151110"/>
            <a:ext cx="3600330" cy="3605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301606" y="1236859"/>
            <a:ext cx="1603324" cy="369332"/>
          </a:xfrm>
          <a:prstGeom prst="rect">
            <a:avLst/>
          </a:prstGeom>
          <a:noFill/>
        </p:spPr>
        <p:txBody>
          <a:bodyPr wrap="none" rtlCol="0">
            <a:spAutoFit/>
          </a:bodyPr>
          <a:lstStyle/>
          <a:p>
            <a:r>
              <a:rPr lang="en-US" b="1" dirty="0"/>
              <a:t>Pell Eligibility</a:t>
            </a:r>
          </a:p>
        </p:txBody>
      </p:sp>
      <p:sp>
        <p:nvSpPr>
          <p:cNvPr id="6" name="TextBox 5"/>
          <p:cNvSpPr txBox="1"/>
          <p:nvPr/>
        </p:nvSpPr>
        <p:spPr>
          <a:xfrm>
            <a:off x="5473241" y="1770130"/>
            <a:ext cx="1422184" cy="369332"/>
          </a:xfrm>
          <a:prstGeom prst="rect">
            <a:avLst/>
          </a:prstGeom>
          <a:noFill/>
        </p:spPr>
        <p:txBody>
          <a:bodyPr wrap="none" rtlCol="0">
            <a:spAutoFit/>
          </a:bodyPr>
          <a:lstStyle/>
          <a:p>
            <a:r>
              <a:rPr lang="en-US" dirty="0"/>
              <a:t>Not Eligible</a:t>
            </a:r>
          </a:p>
        </p:txBody>
      </p:sp>
      <p:sp>
        <p:nvSpPr>
          <p:cNvPr id="8" name="TextBox 7"/>
          <p:cNvSpPr txBox="1"/>
          <p:nvPr/>
        </p:nvSpPr>
        <p:spPr>
          <a:xfrm>
            <a:off x="7183702" y="1763005"/>
            <a:ext cx="957313" cy="369332"/>
          </a:xfrm>
          <a:prstGeom prst="rect">
            <a:avLst/>
          </a:prstGeom>
          <a:noFill/>
        </p:spPr>
        <p:txBody>
          <a:bodyPr wrap="none" rtlCol="0">
            <a:spAutoFit/>
          </a:bodyPr>
          <a:lstStyle/>
          <a:p>
            <a:r>
              <a:rPr lang="en-US" dirty="0"/>
              <a:t>Eligible</a:t>
            </a:r>
          </a:p>
        </p:txBody>
      </p:sp>
      <p:cxnSp>
        <p:nvCxnSpPr>
          <p:cNvPr id="10" name="Straight Connector 9"/>
          <p:cNvCxnSpPr/>
          <p:nvPr/>
        </p:nvCxnSpPr>
        <p:spPr>
          <a:xfrm>
            <a:off x="6948266" y="2151110"/>
            <a:ext cx="81538" cy="3605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1"/>
            <a:endCxn id="4" idx="3"/>
          </p:cNvCxnSpPr>
          <p:nvPr/>
        </p:nvCxnSpPr>
        <p:spPr>
          <a:xfrm>
            <a:off x="5212651" y="3953701"/>
            <a:ext cx="36003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47238" y="3747911"/>
            <a:ext cx="1369286" cy="369332"/>
          </a:xfrm>
          <a:prstGeom prst="rect">
            <a:avLst/>
          </a:prstGeom>
          <a:noFill/>
        </p:spPr>
        <p:txBody>
          <a:bodyPr wrap="none" rtlCol="0">
            <a:spAutoFit/>
          </a:bodyPr>
          <a:lstStyle/>
          <a:p>
            <a:r>
              <a:rPr lang="en-US" b="1" dirty="0"/>
              <a:t>Class Type</a:t>
            </a:r>
          </a:p>
        </p:txBody>
      </p:sp>
      <p:sp>
        <p:nvSpPr>
          <p:cNvPr id="23" name="TextBox 22"/>
          <p:cNvSpPr txBox="1"/>
          <p:nvPr/>
        </p:nvSpPr>
        <p:spPr>
          <a:xfrm>
            <a:off x="3073513" y="2895172"/>
            <a:ext cx="1927131" cy="369332"/>
          </a:xfrm>
          <a:prstGeom prst="rect">
            <a:avLst/>
          </a:prstGeom>
          <a:noFill/>
        </p:spPr>
        <p:txBody>
          <a:bodyPr wrap="none" rtlCol="0">
            <a:spAutoFit/>
          </a:bodyPr>
          <a:lstStyle/>
          <a:p>
            <a:r>
              <a:rPr lang="en-US" dirty="0"/>
              <a:t>Inverted/Hybrid</a:t>
            </a:r>
          </a:p>
        </p:txBody>
      </p:sp>
      <p:sp>
        <p:nvSpPr>
          <p:cNvPr id="24" name="TextBox 23"/>
          <p:cNvSpPr txBox="1"/>
          <p:nvPr/>
        </p:nvSpPr>
        <p:spPr>
          <a:xfrm>
            <a:off x="3375892" y="4550225"/>
            <a:ext cx="1334020" cy="369332"/>
          </a:xfrm>
          <a:prstGeom prst="rect">
            <a:avLst/>
          </a:prstGeom>
          <a:noFill/>
        </p:spPr>
        <p:txBody>
          <a:bodyPr wrap="none" rtlCol="0">
            <a:spAutoFit/>
          </a:bodyPr>
          <a:lstStyle/>
          <a:p>
            <a:r>
              <a:rPr lang="en-US" dirty="0"/>
              <a:t>Traditional</a:t>
            </a:r>
          </a:p>
        </p:txBody>
      </p:sp>
      <p:sp>
        <p:nvSpPr>
          <p:cNvPr id="25" name="TextBox 24"/>
          <p:cNvSpPr txBox="1"/>
          <p:nvPr/>
        </p:nvSpPr>
        <p:spPr>
          <a:xfrm>
            <a:off x="5705300" y="2868991"/>
            <a:ext cx="944489" cy="369332"/>
          </a:xfrm>
          <a:prstGeom prst="rect">
            <a:avLst/>
          </a:prstGeom>
          <a:noFill/>
        </p:spPr>
        <p:txBody>
          <a:bodyPr wrap="none" rtlCol="0">
            <a:spAutoFit/>
          </a:bodyPr>
          <a:lstStyle/>
          <a:p>
            <a:r>
              <a:rPr lang="en-US" dirty="0"/>
              <a:t>N = 86 </a:t>
            </a:r>
          </a:p>
        </p:txBody>
      </p:sp>
      <p:sp>
        <p:nvSpPr>
          <p:cNvPr id="26" name="TextBox 25"/>
          <p:cNvSpPr txBox="1"/>
          <p:nvPr/>
        </p:nvSpPr>
        <p:spPr>
          <a:xfrm>
            <a:off x="7447687" y="2875789"/>
            <a:ext cx="944489" cy="369332"/>
          </a:xfrm>
          <a:prstGeom prst="rect">
            <a:avLst/>
          </a:prstGeom>
          <a:noFill/>
        </p:spPr>
        <p:txBody>
          <a:bodyPr wrap="none" rtlCol="0">
            <a:spAutoFit/>
          </a:bodyPr>
          <a:lstStyle/>
          <a:p>
            <a:r>
              <a:rPr lang="en-US" dirty="0"/>
              <a:t>N = 39 </a:t>
            </a:r>
          </a:p>
        </p:txBody>
      </p:sp>
      <p:sp>
        <p:nvSpPr>
          <p:cNvPr id="27" name="TextBox 26"/>
          <p:cNvSpPr txBox="1"/>
          <p:nvPr/>
        </p:nvSpPr>
        <p:spPr>
          <a:xfrm>
            <a:off x="9289101" y="2888412"/>
            <a:ext cx="1008609" cy="369332"/>
          </a:xfrm>
          <a:prstGeom prst="rect">
            <a:avLst/>
          </a:prstGeom>
          <a:noFill/>
        </p:spPr>
        <p:txBody>
          <a:bodyPr wrap="none" rtlCol="0">
            <a:spAutoFit/>
          </a:bodyPr>
          <a:lstStyle/>
          <a:p>
            <a:r>
              <a:rPr lang="en-US" dirty="0"/>
              <a:t>N = 125</a:t>
            </a:r>
          </a:p>
        </p:txBody>
      </p:sp>
      <p:sp>
        <p:nvSpPr>
          <p:cNvPr id="29" name="TextBox 28"/>
          <p:cNvSpPr txBox="1"/>
          <p:nvPr/>
        </p:nvSpPr>
        <p:spPr>
          <a:xfrm>
            <a:off x="5717909" y="4560503"/>
            <a:ext cx="1008609" cy="369332"/>
          </a:xfrm>
          <a:prstGeom prst="rect">
            <a:avLst/>
          </a:prstGeom>
          <a:noFill/>
        </p:spPr>
        <p:txBody>
          <a:bodyPr wrap="none" rtlCol="0">
            <a:spAutoFit/>
          </a:bodyPr>
          <a:lstStyle/>
          <a:p>
            <a:r>
              <a:rPr lang="en-US" dirty="0"/>
              <a:t>N = 114</a:t>
            </a:r>
          </a:p>
        </p:txBody>
      </p:sp>
      <p:sp>
        <p:nvSpPr>
          <p:cNvPr id="30" name="TextBox 29"/>
          <p:cNvSpPr txBox="1"/>
          <p:nvPr/>
        </p:nvSpPr>
        <p:spPr>
          <a:xfrm>
            <a:off x="7460296" y="4567301"/>
            <a:ext cx="880369" cy="369332"/>
          </a:xfrm>
          <a:prstGeom prst="rect">
            <a:avLst/>
          </a:prstGeom>
          <a:noFill/>
        </p:spPr>
        <p:txBody>
          <a:bodyPr wrap="none" rtlCol="0">
            <a:spAutoFit/>
          </a:bodyPr>
          <a:lstStyle/>
          <a:p>
            <a:r>
              <a:rPr lang="en-US" dirty="0"/>
              <a:t>N = 58</a:t>
            </a:r>
          </a:p>
        </p:txBody>
      </p:sp>
      <p:sp>
        <p:nvSpPr>
          <p:cNvPr id="31" name="TextBox 30"/>
          <p:cNvSpPr txBox="1"/>
          <p:nvPr/>
        </p:nvSpPr>
        <p:spPr>
          <a:xfrm>
            <a:off x="9301710" y="4579924"/>
            <a:ext cx="1072730" cy="369332"/>
          </a:xfrm>
          <a:prstGeom prst="rect">
            <a:avLst/>
          </a:prstGeom>
          <a:noFill/>
        </p:spPr>
        <p:txBody>
          <a:bodyPr wrap="none" rtlCol="0">
            <a:spAutoFit/>
          </a:bodyPr>
          <a:lstStyle/>
          <a:p>
            <a:r>
              <a:rPr lang="en-US" dirty="0"/>
              <a:t>N = 172 </a:t>
            </a:r>
          </a:p>
        </p:txBody>
      </p:sp>
      <p:sp>
        <p:nvSpPr>
          <p:cNvPr id="33" name="TextBox 32"/>
          <p:cNvSpPr txBox="1"/>
          <p:nvPr/>
        </p:nvSpPr>
        <p:spPr>
          <a:xfrm>
            <a:off x="5712572" y="5996557"/>
            <a:ext cx="1136850" cy="369332"/>
          </a:xfrm>
          <a:prstGeom prst="rect">
            <a:avLst/>
          </a:prstGeom>
          <a:noFill/>
        </p:spPr>
        <p:txBody>
          <a:bodyPr wrap="none" rtlCol="0">
            <a:spAutoFit/>
          </a:bodyPr>
          <a:lstStyle/>
          <a:p>
            <a:r>
              <a:rPr lang="en-US" dirty="0"/>
              <a:t>N = 200  </a:t>
            </a:r>
          </a:p>
        </p:txBody>
      </p:sp>
      <p:sp>
        <p:nvSpPr>
          <p:cNvPr id="34" name="TextBox 33"/>
          <p:cNvSpPr txBox="1"/>
          <p:nvPr/>
        </p:nvSpPr>
        <p:spPr>
          <a:xfrm>
            <a:off x="7454959" y="5991557"/>
            <a:ext cx="944489" cy="369332"/>
          </a:xfrm>
          <a:prstGeom prst="rect">
            <a:avLst/>
          </a:prstGeom>
          <a:noFill/>
        </p:spPr>
        <p:txBody>
          <a:bodyPr wrap="none" rtlCol="0">
            <a:spAutoFit/>
          </a:bodyPr>
          <a:lstStyle/>
          <a:p>
            <a:r>
              <a:rPr lang="en-US" dirty="0"/>
              <a:t>N = 97 </a:t>
            </a:r>
          </a:p>
        </p:txBody>
      </p:sp>
      <p:sp>
        <p:nvSpPr>
          <p:cNvPr id="35" name="TextBox 34"/>
          <p:cNvSpPr txBox="1"/>
          <p:nvPr/>
        </p:nvSpPr>
        <p:spPr>
          <a:xfrm>
            <a:off x="9296373" y="5962887"/>
            <a:ext cx="1072730" cy="369332"/>
          </a:xfrm>
          <a:prstGeom prst="rect">
            <a:avLst/>
          </a:prstGeom>
          <a:noFill/>
        </p:spPr>
        <p:txBody>
          <a:bodyPr wrap="none" rtlCol="0">
            <a:spAutoFit/>
          </a:bodyPr>
          <a:lstStyle/>
          <a:p>
            <a:r>
              <a:rPr lang="en-US" dirty="0"/>
              <a:t>N = 297 </a:t>
            </a:r>
          </a:p>
        </p:txBody>
      </p:sp>
      <p:sp>
        <p:nvSpPr>
          <p:cNvPr id="37" name="TextBox 36"/>
          <p:cNvSpPr txBox="1"/>
          <p:nvPr/>
        </p:nvSpPr>
        <p:spPr>
          <a:xfrm>
            <a:off x="9228481" y="1756937"/>
            <a:ext cx="805029" cy="369332"/>
          </a:xfrm>
          <a:prstGeom prst="rect">
            <a:avLst/>
          </a:prstGeom>
          <a:noFill/>
        </p:spPr>
        <p:txBody>
          <a:bodyPr wrap="none" rtlCol="0">
            <a:spAutoFit/>
          </a:bodyPr>
          <a:lstStyle/>
          <a:p>
            <a:r>
              <a:rPr lang="en-US" dirty="0"/>
              <a:t>Totals</a:t>
            </a:r>
          </a:p>
        </p:txBody>
      </p:sp>
      <p:sp>
        <p:nvSpPr>
          <p:cNvPr id="38" name="TextBox 37"/>
          <p:cNvSpPr txBox="1"/>
          <p:nvPr/>
        </p:nvSpPr>
        <p:spPr>
          <a:xfrm>
            <a:off x="3591380" y="5971184"/>
            <a:ext cx="805029" cy="369332"/>
          </a:xfrm>
          <a:prstGeom prst="rect">
            <a:avLst/>
          </a:prstGeom>
          <a:noFill/>
        </p:spPr>
        <p:txBody>
          <a:bodyPr wrap="none" rtlCol="0">
            <a:spAutoFit/>
          </a:bodyPr>
          <a:lstStyle/>
          <a:p>
            <a:r>
              <a:rPr lang="en-US" dirty="0"/>
              <a:t>Totals</a:t>
            </a:r>
          </a:p>
        </p:txBody>
      </p:sp>
    </p:spTree>
    <p:extLst>
      <p:ext uri="{BB962C8B-B14F-4D97-AF65-F5344CB8AC3E}">
        <p14:creationId xmlns:p14="http://schemas.microsoft.com/office/powerpoint/2010/main" val="37608230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stretch>
            <a:fillRect/>
          </a:stretch>
        </p:blipFill>
        <p:spPr>
          <a:xfrm>
            <a:off x="977704" y="-34316"/>
            <a:ext cx="10087885" cy="7184209"/>
          </a:xfrm>
          <a:prstGeom prst="rect">
            <a:avLst/>
          </a:prstGeom>
        </p:spPr>
      </p:pic>
      <p:sp>
        <p:nvSpPr>
          <p:cNvPr id="4" name="Rectangle 3"/>
          <p:cNvSpPr/>
          <p:nvPr/>
        </p:nvSpPr>
        <p:spPr>
          <a:xfrm>
            <a:off x="10944665" y="-288388"/>
            <a:ext cx="168812" cy="760358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81583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835" y="567838"/>
            <a:ext cx="11124784" cy="1280890"/>
          </a:xfrm>
        </p:spPr>
        <p:txBody>
          <a:bodyPr>
            <a:normAutofit/>
          </a:bodyPr>
          <a:lstStyle/>
          <a:p>
            <a:r>
              <a:rPr lang="en-US" sz="3200" b="1" dirty="0"/>
              <a:t>Sample Sizes: Class Size</a:t>
            </a:r>
          </a:p>
        </p:txBody>
      </p:sp>
      <p:sp>
        <p:nvSpPr>
          <p:cNvPr id="4" name="Rectangle 3"/>
          <p:cNvSpPr/>
          <p:nvPr/>
        </p:nvSpPr>
        <p:spPr>
          <a:xfrm>
            <a:off x="5212651" y="2151110"/>
            <a:ext cx="3600330" cy="360518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6314118" y="1108046"/>
            <a:ext cx="1268296" cy="369332"/>
          </a:xfrm>
          <a:prstGeom prst="rect">
            <a:avLst/>
          </a:prstGeom>
          <a:noFill/>
        </p:spPr>
        <p:txBody>
          <a:bodyPr wrap="none" rtlCol="0">
            <a:spAutoFit/>
          </a:bodyPr>
          <a:lstStyle/>
          <a:p>
            <a:r>
              <a:rPr lang="en-US" b="1" dirty="0"/>
              <a:t>Class Size</a:t>
            </a:r>
          </a:p>
        </p:txBody>
      </p:sp>
      <p:sp>
        <p:nvSpPr>
          <p:cNvPr id="6" name="TextBox 5"/>
          <p:cNvSpPr txBox="1"/>
          <p:nvPr/>
        </p:nvSpPr>
        <p:spPr>
          <a:xfrm>
            <a:off x="5391304" y="1532977"/>
            <a:ext cx="1505540" cy="646331"/>
          </a:xfrm>
          <a:prstGeom prst="rect">
            <a:avLst/>
          </a:prstGeom>
          <a:noFill/>
        </p:spPr>
        <p:txBody>
          <a:bodyPr wrap="none" rtlCol="0">
            <a:spAutoFit/>
          </a:bodyPr>
          <a:lstStyle/>
          <a:p>
            <a:pPr algn="ctr"/>
            <a:r>
              <a:rPr lang="en-US" dirty="0"/>
              <a:t>Fewer than </a:t>
            </a:r>
          </a:p>
          <a:p>
            <a:pPr algn="ctr"/>
            <a:r>
              <a:rPr lang="en-US" dirty="0"/>
              <a:t>25</a:t>
            </a:r>
          </a:p>
        </p:txBody>
      </p:sp>
      <p:cxnSp>
        <p:nvCxnSpPr>
          <p:cNvPr id="10" name="Straight Connector 9"/>
          <p:cNvCxnSpPr/>
          <p:nvPr/>
        </p:nvCxnSpPr>
        <p:spPr>
          <a:xfrm>
            <a:off x="6948266" y="2151110"/>
            <a:ext cx="81538" cy="360518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a:stCxn id="4" idx="1"/>
            <a:endCxn id="4" idx="3"/>
          </p:cNvCxnSpPr>
          <p:nvPr/>
        </p:nvCxnSpPr>
        <p:spPr>
          <a:xfrm>
            <a:off x="5212651" y="3953701"/>
            <a:ext cx="360033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1847238" y="3747911"/>
            <a:ext cx="1369286" cy="369332"/>
          </a:xfrm>
          <a:prstGeom prst="rect">
            <a:avLst/>
          </a:prstGeom>
          <a:noFill/>
        </p:spPr>
        <p:txBody>
          <a:bodyPr wrap="none" rtlCol="0">
            <a:spAutoFit/>
          </a:bodyPr>
          <a:lstStyle/>
          <a:p>
            <a:r>
              <a:rPr lang="en-US" b="1" dirty="0"/>
              <a:t>Class Type</a:t>
            </a:r>
          </a:p>
        </p:txBody>
      </p:sp>
      <p:sp>
        <p:nvSpPr>
          <p:cNvPr id="23" name="TextBox 22"/>
          <p:cNvSpPr txBox="1"/>
          <p:nvPr/>
        </p:nvSpPr>
        <p:spPr>
          <a:xfrm>
            <a:off x="3073513" y="2895172"/>
            <a:ext cx="1927131" cy="369332"/>
          </a:xfrm>
          <a:prstGeom prst="rect">
            <a:avLst/>
          </a:prstGeom>
          <a:noFill/>
        </p:spPr>
        <p:txBody>
          <a:bodyPr wrap="none" rtlCol="0">
            <a:spAutoFit/>
          </a:bodyPr>
          <a:lstStyle/>
          <a:p>
            <a:r>
              <a:rPr lang="en-US" dirty="0"/>
              <a:t>Inverted/Hybrid</a:t>
            </a:r>
          </a:p>
        </p:txBody>
      </p:sp>
      <p:sp>
        <p:nvSpPr>
          <p:cNvPr id="24" name="TextBox 23"/>
          <p:cNvSpPr txBox="1"/>
          <p:nvPr/>
        </p:nvSpPr>
        <p:spPr>
          <a:xfrm>
            <a:off x="3375892" y="4550225"/>
            <a:ext cx="1334020" cy="369332"/>
          </a:xfrm>
          <a:prstGeom prst="rect">
            <a:avLst/>
          </a:prstGeom>
          <a:noFill/>
        </p:spPr>
        <p:txBody>
          <a:bodyPr wrap="none" rtlCol="0">
            <a:spAutoFit/>
          </a:bodyPr>
          <a:lstStyle/>
          <a:p>
            <a:r>
              <a:rPr lang="en-US" dirty="0"/>
              <a:t>Traditional</a:t>
            </a:r>
          </a:p>
        </p:txBody>
      </p:sp>
      <p:sp>
        <p:nvSpPr>
          <p:cNvPr id="25" name="TextBox 24"/>
          <p:cNvSpPr txBox="1"/>
          <p:nvPr/>
        </p:nvSpPr>
        <p:spPr>
          <a:xfrm>
            <a:off x="5705300" y="2868991"/>
            <a:ext cx="1072730" cy="369332"/>
          </a:xfrm>
          <a:prstGeom prst="rect">
            <a:avLst/>
          </a:prstGeom>
          <a:noFill/>
        </p:spPr>
        <p:txBody>
          <a:bodyPr wrap="none" rtlCol="0">
            <a:spAutoFit/>
          </a:bodyPr>
          <a:lstStyle/>
          <a:p>
            <a:r>
              <a:rPr lang="en-US" dirty="0"/>
              <a:t>N = 119 </a:t>
            </a:r>
          </a:p>
        </p:txBody>
      </p:sp>
      <p:sp>
        <p:nvSpPr>
          <p:cNvPr id="26" name="TextBox 25"/>
          <p:cNvSpPr txBox="1"/>
          <p:nvPr/>
        </p:nvSpPr>
        <p:spPr>
          <a:xfrm>
            <a:off x="7447687" y="2875789"/>
            <a:ext cx="944489" cy="369332"/>
          </a:xfrm>
          <a:prstGeom prst="rect">
            <a:avLst/>
          </a:prstGeom>
          <a:noFill/>
        </p:spPr>
        <p:txBody>
          <a:bodyPr wrap="none" rtlCol="0">
            <a:spAutoFit/>
          </a:bodyPr>
          <a:lstStyle/>
          <a:p>
            <a:r>
              <a:rPr lang="en-US" dirty="0"/>
              <a:t>N = 30 </a:t>
            </a:r>
          </a:p>
        </p:txBody>
      </p:sp>
      <p:sp>
        <p:nvSpPr>
          <p:cNvPr id="27" name="TextBox 26"/>
          <p:cNvSpPr txBox="1"/>
          <p:nvPr/>
        </p:nvSpPr>
        <p:spPr>
          <a:xfrm>
            <a:off x="9289101" y="2888412"/>
            <a:ext cx="1008609" cy="369332"/>
          </a:xfrm>
          <a:prstGeom prst="rect">
            <a:avLst/>
          </a:prstGeom>
          <a:noFill/>
        </p:spPr>
        <p:txBody>
          <a:bodyPr wrap="none" rtlCol="0">
            <a:spAutoFit/>
          </a:bodyPr>
          <a:lstStyle/>
          <a:p>
            <a:r>
              <a:rPr lang="en-US" dirty="0"/>
              <a:t>N = 149</a:t>
            </a:r>
          </a:p>
        </p:txBody>
      </p:sp>
      <p:sp>
        <p:nvSpPr>
          <p:cNvPr id="29" name="TextBox 28"/>
          <p:cNvSpPr txBox="1"/>
          <p:nvPr/>
        </p:nvSpPr>
        <p:spPr>
          <a:xfrm>
            <a:off x="5717909" y="4560503"/>
            <a:ext cx="880369" cy="369332"/>
          </a:xfrm>
          <a:prstGeom prst="rect">
            <a:avLst/>
          </a:prstGeom>
          <a:noFill/>
        </p:spPr>
        <p:txBody>
          <a:bodyPr wrap="none" rtlCol="0">
            <a:spAutoFit/>
          </a:bodyPr>
          <a:lstStyle/>
          <a:p>
            <a:r>
              <a:rPr lang="en-US" dirty="0"/>
              <a:t>N = 21</a:t>
            </a:r>
          </a:p>
        </p:txBody>
      </p:sp>
      <p:sp>
        <p:nvSpPr>
          <p:cNvPr id="30" name="TextBox 29"/>
          <p:cNvSpPr txBox="1"/>
          <p:nvPr/>
        </p:nvSpPr>
        <p:spPr>
          <a:xfrm>
            <a:off x="7460296" y="4567301"/>
            <a:ext cx="1008609" cy="369332"/>
          </a:xfrm>
          <a:prstGeom prst="rect">
            <a:avLst/>
          </a:prstGeom>
          <a:noFill/>
        </p:spPr>
        <p:txBody>
          <a:bodyPr wrap="none" rtlCol="0">
            <a:spAutoFit/>
          </a:bodyPr>
          <a:lstStyle/>
          <a:p>
            <a:r>
              <a:rPr lang="en-US" dirty="0"/>
              <a:t>N = 164</a:t>
            </a:r>
          </a:p>
        </p:txBody>
      </p:sp>
      <p:sp>
        <p:nvSpPr>
          <p:cNvPr id="31" name="TextBox 30"/>
          <p:cNvSpPr txBox="1"/>
          <p:nvPr/>
        </p:nvSpPr>
        <p:spPr>
          <a:xfrm>
            <a:off x="9301710" y="4579924"/>
            <a:ext cx="1072730" cy="369332"/>
          </a:xfrm>
          <a:prstGeom prst="rect">
            <a:avLst/>
          </a:prstGeom>
          <a:noFill/>
        </p:spPr>
        <p:txBody>
          <a:bodyPr wrap="none" rtlCol="0">
            <a:spAutoFit/>
          </a:bodyPr>
          <a:lstStyle/>
          <a:p>
            <a:r>
              <a:rPr lang="en-US" dirty="0"/>
              <a:t>N = 185 </a:t>
            </a:r>
          </a:p>
        </p:txBody>
      </p:sp>
      <p:sp>
        <p:nvSpPr>
          <p:cNvPr id="33" name="TextBox 32"/>
          <p:cNvSpPr txBox="1"/>
          <p:nvPr/>
        </p:nvSpPr>
        <p:spPr>
          <a:xfrm>
            <a:off x="5712572" y="5996557"/>
            <a:ext cx="1136850" cy="369332"/>
          </a:xfrm>
          <a:prstGeom prst="rect">
            <a:avLst/>
          </a:prstGeom>
          <a:noFill/>
        </p:spPr>
        <p:txBody>
          <a:bodyPr wrap="none" rtlCol="0">
            <a:spAutoFit/>
          </a:bodyPr>
          <a:lstStyle/>
          <a:p>
            <a:r>
              <a:rPr lang="en-US" dirty="0"/>
              <a:t>N = 140  </a:t>
            </a:r>
          </a:p>
        </p:txBody>
      </p:sp>
      <p:sp>
        <p:nvSpPr>
          <p:cNvPr id="34" name="TextBox 33"/>
          <p:cNvSpPr txBox="1"/>
          <p:nvPr/>
        </p:nvSpPr>
        <p:spPr>
          <a:xfrm>
            <a:off x="7454959" y="5991557"/>
            <a:ext cx="1072730" cy="369332"/>
          </a:xfrm>
          <a:prstGeom prst="rect">
            <a:avLst/>
          </a:prstGeom>
          <a:noFill/>
        </p:spPr>
        <p:txBody>
          <a:bodyPr wrap="none" rtlCol="0">
            <a:spAutoFit/>
          </a:bodyPr>
          <a:lstStyle/>
          <a:p>
            <a:r>
              <a:rPr lang="en-US" dirty="0"/>
              <a:t>N = 194 </a:t>
            </a:r>
          </a:p>
        </p:txBody>
      </p:sp>
      <p:sp>
        <p:nvSpPr>
          <p:cNvPr id="35" name="TextBox 34"/>
          <p:cNvSpPr txBox="1"/>
          <p:nvPr/>
        </p:nvSpPr>
        <p:spPr>
          <a:xfrm>
            <a:off x="9296373" y="5962887"/>
            <a:ext cx="1072730" cy="369332"/>
          </a:xfrm>
          <a:prstGeom prst="rect">
            <a:avLst/>
          </a:prstGeom>
          <a:noFill/>
        </p:spPr>
        <p:txBody>
          <a:bodyPr wrap="none" rtlCol="0">
            <a:spAutoFit/>
          </a:bodyPr>
          <a:lstStyle/>
          <a:p>
            <a:r>
              <a:rPr lang="en-US" dirty="0"/>
              <a:t>N = 334 </a:t>
            </a:r>
          </a:p>
        </p:txBody>
      </p:sp>
      <p:sp>
        <p:nvSpPr>
          <p:cNvPr id="37" name="TextBox 36"/>
          <p:cNvSpPr txBox="1"/>
          <p:nvPr/>
        </p:nvSpPr>
        <p:spPr>
          <a:xfrm>
            <a:off x="9228481" y="1756937"/>
            <a:ext cx="805029" cy="369332"/>
          </a:xfrm>
          <a:prstGeom prst="rect">
            <a:avLst/>
          </a:prstGeom>
          <a:noFill/>
        </p:spPr>
        <p:txBody>
          <a:bodyPr wrap="none" rtlCol="0">
            <a:spAutoFit/>
          </a:bodyPr>
          <a:lstStyle/>
          <a:p>
            <a:r>
              <a:rPr lang="en-US" dirty="0"/>
              <a:t>Totals</a:t>
            </a:r>
          </a:p>
        </p:txBody>
      </p:sp>
      <p:sp>
        <p:nvSpPr>
          <p:cNvPr id="38" name="TextBox 37"/>
          <p:cNvSpPr txBox="1"/>
          <p:nvPr/>
        </p:nvSpPr>
        <p:spPr>
          <a:xfrm>
            <a:off x="3591380" y="5971184"/>
            <a:ext cx="805029" cy="369332"/>
          </a:xfrm>
          <a:prstGeom prst="rect">
            <a:avLst/>
          </a:prstGeom>
          <a:noFill/>
        </p:spPr>
        <p:txBody>
          <a:bodyPr wrap="none" rtlCol="0">
            <a:spAutoFit/>
          </a:bodyPr>
          <a:lstStyle/>
          <a:p>
            <a:r>
              <a:rPr lang="en-US" dirty="0"/>
              <a:t>Totals</a:t>
            </a:r>
          </a:p>
        </p:txBody>
      </p:sp>
      <p:sp>
        <p:nvSpPr>
          <p:cNvPr id="28" name="TextBox 27"/>
          <p:cNvSpPr txBox="1"/>
          <p:nvPr/>
        </p:nvSpPr>
        <p:spPr>
          <a:xfrm>
            <a:off x="7133187" y="1532977"/>
            <a:ext cx="1412567" cy="646331"/>
          </a:xfrm>
          <a:prstGeom prst="rect">
            <a:avLst/>
          </a:prstGeom>
          <a:noFill/>
        </p:spPr>
        <p:txBody>
          <a:bodyPr wrap="none" rtlCol="0">
            <a:spAutoFit/>
          </a:bodyPr>
          <a:lstStyle/>
          <a:p>
            <a:pPr algn="ctr"/>
            <a:r>
              <a:rPr lang="en-US" dirty="0"/>
              <a:t>More than </a:t>
            </a:r>
          </a:p>
          <a:p>
            <a:pPr algn="ctr"/>
            <a:r>
              <a:rPr lang="en-US" dirty="0"/>
              <a:t>25</a:t>
            </a:r>
          </a:p>
        </p:txBody>
      </p:sp>
    </p:spTree>
    <p:extLst>
      <p:ext uri="{BB962C8B-B14F-4D97-AF65-F5344CB8AC3E}">
        <p14:creationId xmlns:p14="http://schemas.microsoft.com/office/powerpoint/2010/main" val="586227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49569" y="-7034"/>
            <a:ext cx="10298220" cy="6918732"/>
          </a:xfrm>
          <a:prstGeom prst="rect">
            <a:avLst/>
          </a:prstGeom>
        </p:spPr>
      </p:pic>
    </p:spTree>
    <p:extLst>
      <p:ext uri="{BB962C8B-B14F-4D97-AF65-F5344CB8AC3E}">
        <p14:creationId xmlns:p14="http://schemas.microsoft.com/office/powerpoint/2010/main" val="19599591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10435" y="624110"/>
            <a:ext cx="8694177" cy="680255"/>
          </a:xfrm>
        </p:spPr>
        <p:txBody>
          <a:bodyPr/>
          <a:lstStyle/>
          <a:p>
            <a:r>
              <a:rPr lang="en-US" b="1" dirty="0"/>
              <a:t>Overview</a:t>
            </a:r>
          </a:p>
        </p:txBody>
      </p:sp>
      <p:sp>
        <p:nvSpPr>
          <p:cNvPr id="3" name="Content Placeholder 2"/>
          <p:cNvSpPr>
            <a:spLocks noGrp="1"/>
          </p:cNvSpPr>
          <p:nvPr>
            <p:ph idx="1"/>
          </p:nvPr>
        </p:nvSpPr>
        <p:spPr/>
        <p:txBody>
          <a:bodyPr/>
          <a:lstStyle/>
          <a:p>
            <a:pPr marL="0" indent="0">
              <a:buNone/>
            </a:pPr>
            <a:endParaRPr lang="en-US" dirty="0"/>
          </a:p>
          <a:p>
            <a:r>
              <a:rPr lang="en-US" dirty="0"/>
              <a:t>Description of the project and grant</a:t>
            </a:r>
          </a:p>
          <a:p>
            <a:r>
              <a:rPr lang="en-US" dirty="0"/>
              <a:t>Goals of the project</a:t>
            </a:r>
          </a:p>
          <a:p>
            <a:r>
              <a:rPr lang="en-US" dirty="0"/>
              <a:t>Methodology and data gathering</a:t>
            </a:r>
          </a:p>
          <a:p>
            <a:r>
              <a:rPr lang="en-US" dirty="0"/>
              <a:t>Results</a:t>
            </a:r>
          </a:p>
          <a:p>
            <a:r>
              <a:rPr lang="en-US" dirty="0"/>
              <a:t>Acknowledgements</a:t>
            </a:r>
          </a:p>
          <a:p>
            <a:r>
              <a:rPr lang="en-US" dirty="0"/>
              <a:t>References</a:t>
            </a:r>
          </a:p>
        </p:txBody>
      </p:sp>
    </p:spTree>
    <p:extLst>
      <p:ext uri="{BB962C8B-B14F-4D97-AF65-F5344CB8AC3E}">
        <p14:creationId xmlns:p14="http://schemas.microsoft.com/office/powerpoint/2010/main" val="2581414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Implementation Check</a:t>
            </a:r>
          </a:p>
        </p:txBody>
      </p:sp>
      <p:sp>
        <p:nvSpPr>
          <p:cNvPr id="3" name="Content Placeholder 2"/>
          <p:cNvSpPr>
            <a:spLocks noGrp="1"/>
          </p:cNvSpPr>
          <p:nvPr>
            <p:ph idx="1"/>
          </p:nvPr>
        </p:nvSpPr>
        <p:spPr>
          <a:xfrm>
            <a:off x="2385647" y="2133600"/>
            <a:ext cx="9618784" cy="3777622"/>
          </a:xfrm>
        </p:spPr>
        <p:txBody>
          <a:bodyPr>
            <a:normAutofit/>
          </a:bodyPr>
          <a:lstStyle/>
          <a:p>
            <a:r>
              <a:rPr lang="en-US" sz="2000" dirty="0"/>
              <a:t>Chi-Square Tests to examine applicability of various strategies across Inverted/Hybrid and Traditional classes.</a:t>
            </a:r>
          </a:p>
          <a:p>
            <a:pPr lvl="1"/>
            <a:r>
              <a:rPr lang="en-US" sz="1800" dirty="0"/>
              <a:t>Video Lectures: Chi-Square (1, N = 309) = 121.984, </a:t>
            </a:r>
            <a:r>
              <a:rPr lang="en-US" sz="1800" i="1" dirty="0"/>
              <a:t>p</a:t>
            </a:r>
            <a:r>
              <a:rPr lang="en-US" sz="1800" dirty="0"/>
              <a:t> &lt; .05, </a:t>
            </a:r>
          </a:p>
          <a:p>
            <a:pPr lvl="1"/>
            <a:r>
              <a:rPr lang="en-US" sz="1800" dirty="0"/>
              <a:t>Other Online Materials: Chi-Square (1, N = 309) = 68.061, </a:t>
            </a:r>
            <a:r>
              <a:rPr lang="en-US" sz="1800" i="1" dirty="0"/>
              <a:t>p</a:t>
            </a:r>
            <a:r>
              <a:rPr lang="en-US" sz="1800" dirty="0"/>
              <a:t> &lt; .05</a:t>
            </a:r>
          </a:p>
          <a:p>
            <a:pPr lvl="1"/>
            <a:r>
              <a:rPr lang="en-US" sz="1800" dirty="0"/>
              <a:t>Hands-On Interactive Activities in Class: Chi-Square (1, N = 309) = 8.485, </a:t>
            </a:r>
            <a:r>
              <a:rPr lang="en-US" sz="1800" i="1" dirty="0"/>
              <a:t>p</a:t>
            </a:r>
            <a:r>
              <a:rPr lang="en-US" sz="1800" dirty="0"/>
              <a:t> &lt; .05</a:t>
            </a:r>
          </a:p>
          <a:p>
            <a:pPr lvl="1"/>
            <a:r>
              <a:rPr lang="en-US" sz="1800" dirty="0"/>
              <a:t>General Group Activities in Class: Chi-Square (1, N = 309) = 9.484, </a:t>
            </a:r>
            <a:r>
              <a:rPr lang="en-US" sz="1800" i="1" dirty="0"/>
              <a:t>p</a:t>
            </a:r>
            <a:r>
              <a:rPr lang="en-US" sz="1800" dirty="0"/>
              <a:t> &lt; .05</a:t>
            </a:r>
          </a:p>
          <a:p>
            <a:pPr lvl="1"/>
            <a:r>
              <a:rPr lang="en-US" sz="1800" dirty="0"/>
              <a:t>Individual Work in Class: Chi-Square (1, N = 309) = 1.420, </a:t>
            </a:r>
            <a:r>
              <a:rPr lang="en-US" sz="1800" i="1" dirty="0"/>
              <a:t>ns</a:t>
            </a:r>
          </a:p>
          <a:p>
            <a:pPr lvl="1"/>
            <a:endParaRPr lang="en-US" dirty="0"/>
          </a:p>
        </p:txBody>
      </p:sp>
    </p:spTree>
    <p:extLst>
      <p:ext uri="{BB962C8B-B14F-4D97-AF65-F5344CB8AC3E}">
        <p14:creationId xmlns:p14="http://schemas.microsoft.com/office/powerpoint/2010/main" val="4949850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Summary of Findings </a:t>
            </a:r>
          </a:p>
        </p:txBody>
      </p:sp>
      <p:sp>
        <p:nvSpPr>
          <p:cNvPr id="3" name="Content Placeholder 2"/>
          <p:cNvSpPr>
            <a:spLocks noGrp="1"/>
          </p:cNvSpPr>
          <p:nvPr>
            <p:ph idx="1"/>
          </p:nvPr>
        </p:nvSpPr>
        <p:spPr>
          <a:xfrm>
            <a:off x="2694719" y="1389185"/>
            <a:ext cx="8915400" cy="1723053"/>
          </a:xfrm>
        </p:spPr>
        <p:txBody>
          <a:bodyPr>
            <a:noAutofit/>
          </a:bodyPr>
          <a:lstStyle/>
          <a:p>
            <a:r>
              <a:rPr lang="en-US" dirty="0"/>
              <a:t>Students demonstrate important learning over time</a:t>
            </a:r>
          </a:p>
          <a:p>
            <a:r>
              <a:rPr lang="en-US" dirty="0"/>
              <a:t>Traditional classes demonstrate some relatively minor benefits in some areas</a:t>
            </a:r>
          </a:p>
          <a:p>
            <a:r>
              <a:rPr lang="en-US" dirty="0"/>
              <a:t>There is some evidence that Pell Eligibility was associated with poorer performance in Inverted/Hybrid Classes based on:</a:t>
            </a:r>
          </a:p>
          <a:p>
            <a:pPr lvl="1"/>
            <a:r>
              <a:rPr lang="en-US" sz="1800" dirty="0"/>
              <a:t>Knowledge factors, total change scores, grades, self-reported learning styles</a:t>
            </a:r>
            <a:endParaRPr lang="en-US" dirty="0"/>
          </a:p>
          <a:p>
            <a:pPr lvl="0"/>
            <a:r>
              <a:rPr lang="en-US" dirty="0"/>
              <a:t>Class size was not evenly distributed across inverted and traditional classes, but there may have been an effect of class size such that students in traditional classes performed better in classes with fewer than 25 students.</a:t>
            </a:r>
          </a:p>
          <a:p>
            <a:r>
              <a:rPr lang="en-US" dirty="0"/>
              <a:t>Inverted classes were delivering intended pedagogy in expected areas:</a:t>
            </a:r>
          </a:p>
          <a:p>
            <a:pPr lvl="1"/>
            <a:r>
              <a:rPr lang="en-US" sz="1800" dirty="0"/>
              <a:t>Video lectures, other online materials, hands-on interactive work in the classroom, and general group activities in the classroom</a:t>
            </a:r>
          </a:p>
          <a:p>
            <a:endParaRPr lang="en-US" sz="2000" dirty="0"/>
          </a:p>
        </p:txBody>
      </p:sp>
    </p:spTree>
    <p:extLst>
      <p:ext uri="{BB962C8B-B14F-4D97-AF65-F5344CB8AC3E}">
        <p14:creationId xmlns:p14="http://schemas.microsoft.com/office/powerpoint/2010/main" val="3703168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Limitations</a:t>
            </a:r>
          </a:p>
        </p:txBody>
      </p:sp>
      <p:sp>
        <p:nvSpPr>
          <p:cNvPr id="3" name="Content Placeholder 2"/>
          <p:cNvSpPr>
            <a:spLocks noGrp="1"/>
          </p:cNvSpPr>
          <p:nvPr>
            <p:ph idx="1"/>
          </p:nvPr>
        </p:nvSpPr>
        <p:spPr>
          <a:xfrm>
            <a:off x="2589212" y="1905000"/>
            <a:ext cx="8915400" cy="1723053"/>
          </a:xfrm>
        </p:spPr>
        <p:txBody>
          <a:bodyPr>
            <a:noAutofit/>
          </a:bodyPr>
          <a:lstStyle/>
          <a:p>
            <a:r>
              <a:rPr lang="en-US" sz="2000" dirty="0"/>
              <a:t>Students were not randomly assigned to classes and thus many factors influence which class they end up in</a:t>
            </a:r>
          </a:p>
          <a:p>
            <a:r>
              <a:rPr lang="en-US" sz="2000" dirty="0"/>
              <a:t>Cannot rule out potential impacts of the professor or of class sizes </a:t>
            </a:r>
          </a:p>
          <a:p>
            <a:r>
              <a:rPr lang="en-US" sz="2000" dirty="0"/>
              <a:t>The degree to which the class was hybrid or inverted could influence what was observed</a:t>
            </a:r>
          </a:p>
          <a:p>
            <a:endParaRPr lang="en-US" sz="2000" dirty="0"/>
          </a:p>
        </p:txBody>
      </p:sp>
    </p:spTree>
    <p:extLst>
      <p:ext uri="{BB962C8B-B14F-4D97-AF65-F5344CB8AC3E}">
        <p14:creationId xmlns:p14="http://schemas.microsoft.com/office/powerpoint/2010/main" val="518320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Future Work</a:t>
            </a:r>
          </a:p>
        </p:txBody>
      </p:sp>
      <p:sp>
        <p:nvSpPr>
          <p:cNvPr id="3" name="Content Placeholder 2"/>
          <p:cNvSpPr>
            <a:spLocks noGrp="1"/>
          </p:cNvSpPr>
          <p:nvPr>
            <p:ph idx="1"/>
          </p:nvPr>
        </p:nvSpPr>
        <p:spPr/>
        <p:txBody>
          <a:bodyPr/>
          <a:lstStyle/>
          <a:p>
            <a:r>
              <a:rPr lang="en-US" dirty="0"/>
              <a:t>Examine transfer of learning in sequential classes (e.g., STAT 374 – STAT 375)</a:t>
            </a:r>
          </a:p>
          <a:p>
            <a:pPr lvl="1"/>
            <a:r>
              <a:rPr lang="en-US" sz="1800" dirty="0"/>
              <a:t>Primary focus will be on grades and withdrawals</a:t>
            </a:r>
          </a:p>
        </p:txBody>
      </p:sp>
    </p:spTree>
    <p:extLst>
      <p:ext uri="{BB962C8B-B14F-4D97-AF65-F5344CB8AC3E}">
        <p14:creationId xmlns:p14="http://schemas.microsoft.com/office/powerpoint/2010/main" val="32162935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Recommendations</a:t>
            </a:r>
          </a:p>
        </p:txBody>
      </p:sp>
      <p:sp>
        <p:nvSpPr>
          <p:cNvPr id="3" name="Content Placeholder 2"/>
          <p:cNvSpPr>
            <a:spLocks noGrp="1"/>
          </p:cNvSpPr>
          <p:nvPr>
            <p:ph idx="1"/>
          </p:nvPr>
        </p:nvSpPr>
        <p:spPr/>
        <p:txBody>
          <a:bodyPr/>
          <a:lstStyle/>
          <a:p>
            <a:r>
              <a:rPr lang="en-US" dirty="0"/>
              <a:t>Does not hurt to try something new</a:t>
            </a:r>
          </a:p>
          <a:p>
            <a:r>
              <a:rPr lang="en-US" dirty="0"/>
              <a:t>Start with a hybrid class when attempting to invert a class</a:t>
            </a:r>
          </a:p>
          <a:p>
            <a:r>
              <a:rPr lang="en-US" dirty="0"/>
              <a:t>Students still generally seem to prefer some amount of lecture in their classes, and this may be especially important for the success of some students (e.g., students who are eligible for Pell Grants)</a:t>
            </a:r>
          </a:p>
        </p:txBody>
      </p:sp>
    </p:spTree>
    <p:extLst>
      <p:ext uri="{BB962C8B-B14F-4D97-AF65-F5344CB8AC3E}">
        <p14:creationId xmlns:p14="http://schemas.microsoft.com/office/powerpoint/2010/main" val="4633245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a:t>Acknowledgements</a:t>
            </a:r>
            <a:endParaRPr lang="en-US" b="1" dirty="0"/>
          </a:p>
        </p:txBody>
      </p:sp>
      <p:sp>
        <p:nvSpPr>
          <p:cNvPr id="3" name="Content Placeholder 2"/>
          <p:cNvSpPr>
            <a:spLocks noGrp="1"/>
          </p:cNvSpPr>
          <p:nvPr>
            <p:ph idx="1"/>
          </p:nvPr>
        </p:nvSpPr>
        <p:spPr>
          <a:xfrm>
            <a:off x="2848018" y="1905000"/>
            <a:ext cx="9209167" cy="1550894"/>
          </a:xfrm>
        </p:spPr>
        <p:txBody>
          <a:bodyPr>
            <a:normAutofit lnSpcReduction="10000"/>
          </a:bodyPr>
          <a:lstStyle/>
          <a:p>
            <a:pPr marL="0" indent="0">
              <a:buNone/>
            </a:pPr>
            <a:r>
              <a:rPr lang="en-GB" sz="2000" dirty="0"/>
              <a:t>We would like to thank NSF for the generous funding, all the participating faculty in this grant (</a:t>
            </a:r>
            <a:r>
              <a:rPr lang="en-GB" sz="2000" dirty="0" err="1"/>
              <a:t>Drs.</a:t>
            </a:r>
            <a:r>
              <a:rPr lang="en-GB" sz="2000" dirty="0"/>
              <a:t> Sauncy, Sieben, Ruane, Davis, Jonas, Lievens, Hijazi, Owenby, Bray, Fuchs, Jean-Francois, Sauncy, Wang, </a:t>
            </a:r>
            <a:r>
              <a:rPr lang="en-GB" sz="2000" dirty="0" err="1"/>
              <a:t>Chupic</a:t>
            </a:r>
            <a:r>
              <a:rPr lang="en-GB" sz="2000" dirty="0"/>
              <a:t>, Hefner), Jean Constable for institutional data, and additional colleagues at  Texas Lutheran University for their support.</a:t>
            </a:r>
            <a:endParaRPr lang="en-US" sz="2000" dirty="0"/>
          </a:p>
          <a:p>
            <a:endParaRPr lang="en-US" sz="2000" dirty="0"/>
          </a:p>
        </p:txBody>
      </p:sp>
    </p:spTree>
    <p:extLst>
      <p:ext uri="{BB962C8B-B14F-4D97-AF65-F5344CB8AC3E}">
        <p14:creationId xmlns:p14="http://schemas.microsoft.com/office/powerpoint/2010/main" val="4065098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2176" y="265520"/>
            <a:ext cx="8728973" cy="716114"/>
          </a:xfrm>
        </p:spPr>
        <p:txBody>
          <a:bodyPr/>
          <a:lstStyle/>
          <a:p>
            <a:r>
              <a:rPr lang="en-US" b="1" dirty="0"/>
              <a:t>References</a:t>
            </a:r>
          </a:p>
        </p:txBody>
      </p:sp>
      <p:sp>
        <p:nvSpPr>
          <p:cNvPr id="3" name="Content Placeholder 2"/>
          <p:cNvSpPr>
            <a:spLocks noGrp="1"/>
          </p:cNvSpPr>
          <p:nvPr>
            <p:ph idx="1"/>
          </p:nvPr>
        </p:nvSpPr>
        <p:spPr>
          <a:xfrm>
            <a:off x="1815353" y="1183342"/>
            <a:ext cx="9535796" cy="5486400"/>
          </a:xfrm>
        </p:spPr>
        <p:txBody>
          <a:bodyPr>
            <a:normAutofit fontScale="85000" lnSpcReduction="20000"/>
          </a:bodyPr>
          <a:lstStyle/>
          <a:p>
            <a:r>
              <a:rPr lang="en-US" sz="2100" dirty="0"/>
              <a:t>1.  Maureen </a:t>
            </a:r>
            <a:r>
              <a:rPr lang="en-US" sz="2100" dirty="0" err="1"/>
              <a:t>Lage</a:t>
            </a:r>
            <a:r>
              <a:rPr lang="en-US" sz="2100" dirty="0"/>
              <a:t>, Glenn Platt, Michael </a:t>
            </a:r>
            <a:r>
              <a:rPr lang="en-US" sz="2100" dirty="0" err="1"/>
              <a:t>Treglia</a:t>
            </a:r>
            <a:r>
              <a:rPr lang="en-US" sz="2100" dirty="0"/>
              <a:t> (2000), Inverting the Classroom: 	   A gateway to Creating an Inclusive Learning Environment, Journal of     		   Economic Education</a:t>
            </a:r>
          </a:p>
          <a:p>
            <a:r>
              <a:rPr lang="en-US" sz="2100" dirty="0"/>
              <a:t>2.   A. Kaw, M. Hess (2007). Comparing Effectiveness of Instructional Delivery 	    Modalities in an Engineering Course </a:t>
            </a:r>
            <a:r>
              <a:rPr lang="en-US" sz="2100" dirty="0" err="1"/>
              <a:t>Autar</a:t>
            </a:r>
            <a:r>
              <a:rPr lang="en-US" sz="2100" dirty="0"/>
              <a:t> Kaw and Melinda Hess,                 	    International Journal of Engineering Education, Vol. 23, No. 3, pp. 508-516</a:t>
            </a:r>
          </a:p>
          <a:p>
            <a:r>
              <a:rPr lang="en-US" sz="2100" dirty="0"/>
              <a:t>3.  Bergmann, J., &amp; </a:t>
            </a:r>
            <a:r>
              <a:rPr lang="en-US" sz="2100" dirty="0" err="1"/>
              <a:t>Sams</a:t>
            </a:r>
            <a:r>
              <a:rPr lang="en-US" sz="2100" dirty="0"/>
              <a:t>, A. (2012). Flip your classroom: reach every student in 	   every class every day. Washington, DC: International Society for 	  	   	    	   Technology in Education</a:t>
            </a:r>
          </a:p>
          <a:p>
            <a:r>
              <a:rPr lang="en-US" sz="2100" dirty="0"/>
              <a:t>4.  Clive Thompson (15 Jul 2011), "How Khan Academy is Changing the Rules 	   of Education", Wired</a:t>
            </a:r>
          </a:p>
          <a:p>
            <a:r>
              <a:rPr lang="en-US" sz="2100" dirty="0"/>
              <a:t>5.  Reza Abbasian </a:t>
            </a:r>
            <a:r>
              <a:rPr lang="x-none" sz="2100" dirty="0"/>
              <a:t>&amp; John Sieben</a:t>
            </a:r>
            <a:r>
              <a:rPr lang="x-none" sz="2100" i="1" dirty="0"/>
              <a:t>“Creating an Inverted Classroom”,</a:t>
            </a:r>
            <a:r>
              <a:rPr lang="x-none" sz="2100" dirty="0"/>
              <a:t> ICTCM , </a:t>
            </a:r>
            <a:r>
              <a:rPr lang="en-US" sz="2100" dirty="0"/>
              <a:t>	   </a:t>
            </a:r>
            <a:r>
              <a:rPr lang="x-none" sz="2100" dirty="0"/>
              <a:t>Boston, MA, March 2013</a:t>
            </a:r>
            <a:r>
              <a:rPr lang="en-US" sz="2100" dirty="0"/>
              <a:t>.</a:t>
            </a:r>
          </a:p>
          <a:p>
            <a:endParaRPr lang="en-US" sz="2100" dirty="0"/>
          </a:p>
          <a:p>
            <a:r>
              <a:rPr lang="en-US" sz="2100" dirty="0"/>
              <a:t>6.  Reza Abbasian &amp;</a:t>
            </a:r>
            <a:r>
              <a:rPr lang="x-none" sz="2100" dirty="0"/>
              <a:t> John Sieben</a:t>
            </a:r>
            <a:r>
              <a:rPr lang="x-none" sz="2100" i="1" dirty="0"/>
              <a:t>“Inverted Classrooms: </a:t>
            </a:r>
            <a:r>
              <a:rPr lang="en-US" sz="2100" i="1" dirty="0"/>
              <a:t>the What</a:t>
            </a:r>
            <a:r>
              <a:rPr lang="x-none" sz="2100" i="1" dirty="0"/>
              <a:t>, </a:t>
            </a:r>
            <a:r>
              <a:rPr lang="en-US" sz="2100" i="1" dirty="0"/>
              <a:t>the Why</a:t>
            </a:r>
            <a:r>
              <a:rPr lang="x-none" sz="2100" i="1" dirty="0"/>
              <a:t>, the </a:t>
            </a:r>
            <a:r>
              <a:rPr lang="en-US" sz="2100" i="1" dirty="0"/>
              <a:t>	   How</a:t>
            </a:r>
            <a:r>
              <a:rPr lang="x-none" sz="2100" i="1" dirty="0"/>
              <a:t>”</a:t>
            </a:r>
            <a:r>
              <a:rPr lang="x-none" sz="2100" dirty="0"/>
              <a:t>, </a:t>
            </a:r>
            <a:r>
              <a:rPr lang="en-US" sz="2100" dirty="0"/>
              <a:t>Annual MAA-</a:t>
            </a:r>
            <a:r>
              <a:rPr lang="x-none" sz="2100" dirty="0"/>
              <a:t>Texas Section, Lubbock, TX, April 2013</a:t>
            </a:r>
            <a:r>
              <a:rPr lang="en-US" sz="2100" dirty="0"/>
              <a:t>.</a:t>
            </a:r>
          </a:p>
          <a:p>
            <a:endParaRPr lang="en-US" sz="2100" dirty="0"/>
          </a:p>
          <a:p>
            <a:r>
              <a:rPr lang="en-US" sz="2100" dirty="0"/>
              <a:t>7.  Reza Abbasian and John Sieben</a:t>
            </a:r>
            <a:r>
              <a:rPr lang="en-US" sz="2100" i="1" dirty="0"/>
              <a:t>” Inverted classrooms:   Videos, Software, 		  Hardware, Class Activities and Best Practices”</a:t>
            </a:r>
            <a:endParaRPr lang="en-US" sz="2100" dirty="0"/>
          </a:p>
          <a:p>
            <a:endParaRPr lang="en-US" dirty="0"/>
          </a:p>
          <a:p>
            <a:endParaRPr lang="en-US" dirty="0"/>
          </a:p>
        </p:txBody>
      </p:sp>
    </p:spTree>
    <p:extLst>
      <p:ext uri="{BB962C8B-B14F-4D97-AF65-F5344CB8AC3E}">
        <p14:creationId xmlns:p14="http://schemas.microsoft.com/office/powerpoint/2010/main" val="41494339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Description of the project</a:t>
            </a:r>
          </a:p>
        </p:txBody>
      </p:sp>
      <p:sp>
        <p:nvSpPr>
          <p:cNvPr id="3" name="Content Placeholder 2"/>
          <p:cNvSpPr>
            <a:spLocks noGrp="1"/>
          </p:cNvSpPr>
          <p:nvPr>
            <p:ph idx="1"/>
          </p:nvPr>
        </p:nvSpPr>
        <p:spPr/>
        <p:txBody>
          <a:bodyPr>
            <a:normAutofit lnSpcReduction="10000"/>
          </a:bodyPr>
          <a:lstStyle/>
          <a:p>
            <a:pPr lvl="0"/>
            <a:r>
              <a:rPr lang="en-US" dirty="0"/>
              <a:t>NSF, IUSE grant</a:t>
            </a:r>
          </a:p>
          <a:p>
            <a:pPr lvl="0"/>
            <a:r>
              <a:rPr lang="en-US" dirty="0"/>
              <a:t>Three years (Fall 2017-Spring 2019), $290K</a:t>
            </a:r>
          </a:p>
          <a:p>
            <a:pPr lvl="0"/>
            <a:r>
              <a:rPr lang="en-US" dirty="0"/>
              <a:t>Study the effectiveness of Inverted classrooms and active learning in STEM disciplines</a:t>
            </a:r>
          </a:p>
          <a:p>
            <a:pPr lvl="0"/>
            <a:r>
              <a:rPr lang="en-US" dirty="0"/>
              <a:t>Inverted versus Traditional courses in Statistics, Biology, Physics, and Chemistry</a:t>
            </a:r>
          </a:p>
          <a:p>
            <a:pPr lvl="0"/>
            <a:r>
              <a:rPr lang="en-US" dirty="0"/>
              <a:t>Faculty involvement:</a:t>
            </a:r>
          </a:p>
          <a:p>
            <a:pPr lvl="1"/>
            <a:r>
              <a:rPr lang="en-US" sz="1800" dirty="0"/>
              <a:t>Six (plus a few unpaid volunteers) faculty managing the grant and teaching the inverted classes, one data analyst and one archivist/web site manager</a:t>
            </a:r>
          </a:p>
          <a:p>
            <a:pPr lvl="1"/>
            <a:r>
              <a:rPr lang="en-US" sz="1800" dirty="0"/>
              <a:t>Courses: STAT 374 - 375, BIOL 143-144, CHEM 143- 144, PHYS 141-142</a:t>
            </a:r>
          </a:p>
          <a:p>
            <a:endParaRPr lang="en-US" dirty="0"/>
          </a:p>
        </p:txBody>
      </p:sp>
    </p:spTree>
    <p:extLst>
      <p:ext uri="{BB962C8B-B14F-4D97-AF65-F5344CB8AC3E}">
        <p14:creationId xmlns:p14="http://schemas.microsoft.com/office/powerpoint/2010/main" val="762381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91394" y="180356"/>
            <a:ext cx="9111036" cy="1796361"/>
          </a:xfrm>
        </p:spPr>
        <p:txBody>
          <a:bodyPr>
            <a:normAutofit fontScale="90000"/>
          </a:bodyPr>
          <a:lstStyle/>
          <a:p>
            <a:r>
              <a:rPr lang="en-US" b="1" dirty="0"/>
              <a:t>Goals and Objectives of the project</a:t>
            </a:r>
            <a:br>
              <a:rPr lang="en-US" dirty="0"/>
            </a:br>
            <a:br>
              <a:rPr lang="en-US" sz="1200" dirty="0"/>
            </a:br>
            <a:r>
              <a:rPr lang="en-US" sz="2000" b="1" dirty="0"/>
              <a:t>The overall goal of the project is to develop, implement and evaluate the impact of the Inverted and Active Learning Pedagogies ( IALP) for Student Success and Retention in STEM disciplines</a:t>
            </a:r>
            <a:br>
              <a:rPr lang="en-US" sz="2800" dirty="0"/>
            </a:br>
            <a:endParaRPr lang="en-US" dirty="0"/>
          </a:p>
        </p:txBody>
      </p:sp>
      <p:sp>
        <p:nvSpPr>
          <p:cNvPr id="3" name="Content Placeholder 2"/>
          <p:cNvSpPr>
            <a:spLocks noGrp="1"/>
          </p:cNvSpPr>
          <p:nvPr>
            <p:ph idx="1"/>
          </p:nvPr>
        </p:nvSpPr>
        <p:spPr>
          <a:xfrm>
            <a:off x="2491394" y="1976717"/>
            <a:ext cx="9013218" cy="4495800"/>
          </a:xfrm>
        </p:spPr>
        <p:txBody>
          <a:bodyPr>
            <a:noAutofit/>
          </a:bodyPr>
          <a:lstStyle/>
          <a:p>
            <a:pPr marL="0" indent="0">
              <a:buNone/>
            </a:pPr>
            <a:r>
              <a:rPr lang="en-US" dirty="0"/>
              <a:t>Specific goals:</a:t>
            </a:r>
          </a:p>
          <a:p>
            <a:pPr lvl="1"/>
            <a:r>
              <a:rPr lang="en-US" sz="1800" dirty="0"/>
              <a:t>1. Develop IALP courses which optimize content coverage and maximize higher-order learning</a:t>
            </a:r>
          </a:p>
          <a:p>
            <a:pPr lvl="2"/>
            <a:r>
              <a:rPr lang="en-US" sz="1800" dirty="0"/>
              <a:t> Summer 2017  workshop(s) to create videos</a:t>
            </a:r>
          </a:p>
          <a:p>
            <a:pPr lvl="2"/>
            <a:r>
              <a:rPr lang="en-US" sz="1800" dirty="0"/>
              <a:t> Summer  workshop/presentations for best practices on effective inverted classroom teaching</a:t>
            </a:r>
          </a:p>
          <a:p>
            <a:pPr lvl="2"/>
            <a:r>
              <a:rPr lang="en-US" sz="1800" dirty="0"/>
              <a:t>Summer 2017 : Develop data collection instruments and the management tools to analyze data</a:t>
            </a:r>
          </a:p>
          <a:p>
            <a:pPr lvl="2"/>
            <a:r>
              <a:rPr lang="en-US" sz="1800" dirty="0"/>
              <a:t>Summer 2017: develop pre- and post-tests for each course</a:t>
            </a:r>
          </a:p>
          <a:p>
            <a:pPr lvl="2"/>
            <a:r>
              <a:rPr lang="en-US" sz="1800" dirty="0"/>
              <a:t>Fall 2017 and 2018: Discussion sessions each semester on sharing experiences</a:t>
            </a:r>
          </a:p>
          <a:p>
            <a:pPr lvl="2"/>
            <a:r>
              <a:rPr lang="en-US" sz="1800" dirty="0"/>
              <a:t>December 2017 and 2018, May 2018 and 2019 : Collect data on the results of pre- /post-tests for Inverted and traditional courses and conduct faculty and student  surveys.</a:t>
            </a:r>
          </a:p>
          <a:p>
            <a:endParaRPr lang="en-US" dirty="0"/>
          </a:p>
        </p:txBody>
      </p:sp>
    </p:spTree>
    <p:extLst>
      <p:ext uri="{BB962C8B-B14F-4D97-AF65-F5344CB8AC3E}">
        <p14:creationId xmlns:p14="http://schemas.microsoft.com/office/powerpoint/2010/main" val="33514664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48871" y="1125071"/>
            <a:ext cx="8915400" cy="3777622"/>
          </a:xfrm>
        </p:spPr>
        <p:txBody>
          <a:bodyPr>
            <a:normAutofit/>
          </a:bodyPr>
          <a:lstStyle/>
          <a:p>
            <a:pPr lvl="1"/>
            <a:r>
              <a:rPr lang="en-US" sz="1800" dirty="0"/>
              <a:t>2.  Determine the impact of IALP on the success and retention of STEM majors</a:t>
            </a:r>
          </a:p>
          <a:p>
            <a:pPr lvl="2"/>
            <a:r>
              <a:rPr lang="en-US" sz="1800" dirty="0"/>
              <a:t>Analyze the data at the end of each semester and the cumulative results</a:t>
            </a:r>
          </a:p>
          <a:p>
            <a:pPr lvl="2"/>
            <a:r>
              <a:rPr lang="en-US" sz="1800" dirty="0"/>
              <a:t>Analyze registrar’s data by academic level and major </a:t>
            </a:r>
          </a:p>
          <a:p>
            <a:pPr lvl="2"/>
            <a:r>
              <a:rPr lang="en-US" sz="1800" dirty="0"/>
              <a:t>Determine the impact of IALP courses on the retention rate</a:t>
            </a:r>
          </a:p>
          <a:p>
            <a:pPr lvl="2"/>
            <a:r>
              <a:rPr lang="en-US" sz="1800" dirty="0"/>
              <a:t>Analyze the student surveys to determine the impact of ILAP course satisfaction </a:t>
            </a:r>
          </a:p>
          <a:p>
            <a:endParaRPr lang="en-US" dirty="0"/>
          </a:p>
        </p:txBody>
      </p:sp>
    </p:spTree>
    <p:extLst>
      <p:ext uri="{BB962C8B-B14F-4D97-AF65-F5344CB8AC3E}">
        <p14:creationId xmlns:p14="http://schemas.microsoft.com/office/powerpoint/2010/main" val="36573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21977" y="1138518"/>
            <a:ext cx="8915400" cy="3777622"/>
          </a:xfrm>
        </p:spPr>
        <p:txBody>
          <a:bodyPr/>
          <a:lstStyle/>
          <a:p>
            <a:pPr lvl="1"/>
            <a:r>
              <a:rPr lang="en-US" sz="1800" dirty="0"/>
              <a:t>3.  Disseminate to the national STEM community the projects findings and course material</a:t>
            </a:r>
          </a:p>
          <a:p>
            <a:pPr lvl="2"/>
            <a:r>
              <a:rPr lang="en-US" sz="1800" dirty="0"/>
              <a:t>Disseminate faculty work through presentations and publications</a:t>
            </a:r>
          </a:p>
          <a:p>
            <a:pPr lvl="2"/>
            <a:r>
              <a:rPr lang="en-US" sz="1800" dirty="0"/>
              <a:t>Create an archive of IALP material ( videos, projects, etc.)</a:t>
            </a:r>
          </a:p>
          <a:p>
            <a:pPr lvl="2"/>
            <a:r>
              <a:rPr lang="en-US" sz="1800" dirty="0"/>
              <a:t>Serve as mentors to other universities to replicate and implement the strategies and materials </a:t>
            </a:r>
          </a:p>
          <a:p>
            <a:endParaRPr lang="en-US" dirty="0"/>
          </a:p>
        </p:txBody>
      </p:sp>
    </p:spTree>
    <p:extLst>
      <p:ext uri="{BB962C8B-B14F-4D97-AF65-F5344CB8AC3E}">
        <p14:creationId xmlns:p14="http://schemas.microsoft.com/office/powerpoint/2010/main" val="22637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Methodology and Data Gathering</a:t>
            </a:r>
          </a:p>
        </p:txBody>
      </p:sp>
      <p:sp>
        <p:nvSpPr>
          <p:cNvPr id="3" name="Content Placeholder 2"/>
          <p:cNvSpPr>
            <a:spLocks noGrp="1"/>
          </p:cNvSpPr>
          <p:nvPr>
            <p:ph idx="1"/>
          </p:nvPr>
        </p:nvSpPr>
        <p:spPr>
          <a:xfrm>
            <a:off x="2589212" y="1775791"/>
            <a:ext cx="8915400" cy="3777622"/>
          </a:xfrm>
        </p:spPr>
        <p:txBody>
          <a:bodyPr>
            <a:noAutofit/>
          </a:bodyPr>
          <a:lstStyle/>
          <a:p>
            <a:r>
              <a:rPr lang="en-US" dirty="0"/>
              <a:t>We focused on faculty teaching traditional or inverted/hybrid classes in Statistics, Biology, and Chemistry. [This presentation focuses on Statistics] </a:t>
            </a:r>
          </a:p>
          <a:p>
            <a:r>
              <a:rPr lang="en-US" dirty="0"/>
              <a:t>Fourteen sections of Introductory Statistics classes over two years. Total of 374 students. 177 in inverted classes and 197 in traditional classes.</a:t>
            </a:r>
          </a:p>
          <a:p>
            <a:r>
              <a:rPr lang="en-US" dirty="0"/>
              <a:t>We used Bloom’s Taxonomy to create questions at multiple cognitive levels across factual, conceptual, and procedural knowledge domains </a:t>
            </a:r>
          </a:p>
          <a:p>
            <a:r>
              <a:rPr lang="en-US" dirty="0"/>
              <a:t>Students in all classes were administered the exams at the beginning and end of each semester</a:t>
            </a:r>
          </a:p>
          <a:p>
            <a:r>
              <a:rPr lang="en-US" dirty="0"/>
              <a:t>Grades were also examined</a:t>
            </a:r>
          </a:p>
          <a:p>
            <a:r>
              <a:rPr lang="en-US" dirty="0"/>
              <a:t>Student evaluations of classroom activities and preferred method of learning were also examined</a:t>
            </a:r>
          </a:p>
          <a:p>
            <a:r>
              <a:rPr lang="en-US" dirty="0"/>
              <a:t>Additionally examined characteristics of students, potential impact of professors, and class size</a:t>
            </a:r>
          </a:p>
          <a:p>
            <a:pPr marL="0" indent="0">
              <a:buNone/>
            </a:pPr>
            <a:endParaRPr lang="en-US" dirty="0"/>
          </a:p>
          <a:p>
            <a:endParaRPr lang="en-US" dirty="0"/>
          </a:p>
        </p:txBody>
      </p:sp>
    </p:spTree>
    <p:extLst>
      <p:ext uri="{BB962C8B-B14F-4D97-AF65-F5344CB8AC3E}">
        <p14:creationId xmlns:p14="http://schemas.microsoft.com/office/powerpoint/2010/main" val="35479015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968313" y="340226"/>
            <a:ext cx="10515600" cy="1325563"/>
          </a:xfrm>
        </p:spPr>
        <p:txBody>
          <a:bodyPr/>
          <a:lstStyle/>
          <a:p>
            <a:r>
              <a:rPr lang="en-US" dirty="0"/>
              <a:t>Approach for Question Generation</a:t>
            </a:r>
          </a:p>
        </p:txBody>
      </p:sp>
      <p:graphicFrame>
        <p:nvGraphicFramePr>
          <p:cNvPr id="18" name="Table 17"/>
          <p:cNvGraphicFramePr>
            <a:graphicFrameLocks noGrp="1"/>
          </p:cNvGraphicFramePr>
          <p:nvPr>
            <p:extLst>
              <p:ext uri="{D42A27DB-BD31-4B8C-83A1-F6EECF244321}">
                <p14:modId xmlns:p14="http://schemas.microsoft.com/office/powerpoint/2010/main" val="120633844"/>
              </p:ext>
            </p:extLst>
          </p:nvPr>
        </p:nvGraphicFramePr>
        <p:xfrm>
          <a:off x="861412" y="4502696"/>
          <a:ext cx="10881864" cy="2992932"/>
        </p:xfrm>
        <a:graphic>
          <a:graphicData uri="http://schemas.openxmlformats.org/drawingml/2006/table">
            <a:tbl>
              <a:tblPr firstRow="1" bandRow="1">
                <a:tableStyleId>{5C22544A-7EE6-4342-B048-85BDC9FD1C3A}</a:tableStyleId>
              </a:tblPr>
              <a:tblGrid>
                <a:gridCol w="1963981">
                  <a:extLst>
                    <a:ext uri="{9D8B030D-6E8A-4147-A177-3AD203B41FA5}">
                      <a16:colId xmlns:a16="http://schemas.microsoft.com/office/drawing/2014/main" val="20000"/>
                    </a:ext>
                  </a:extLst>
                </a:gridCol>
                <a:gridCol w="1418154">
                  <a:extLst>
                    <a:ext uri="{9D8B030D-6E8A-4147-A177-3AD203B41FA5}">
                      <a16:colId xmlns:a16="http://schemas.microsoft.com/office/drawing/2014/main" val="20001"/>
                    </a:ext>
                  </a:extLst>
                </a:gridCol>
                <a:gridCol w="1477520">
                  <a:extLst>
                    <a:ext uri="{9D8B030D-6E8A-4147-A177-3AD203B41FA5}">
                      <a16:colId xmlns:a16="http://schemas.microsoft.com/office/drawing/2014/main" val="20002"/>
                    </a:ext>
                  </a:extLst>
                </a:gridCol>
                <a:gridCol w="1358553">
                  <a:extLst>
                    <a:ext uri="{9D8B030D-6E8A-4147-A177-3AD203B41FA5}">
                      <a16:colId xmlns:a16="http://schemas.microsoft.com/office/drawing/2014/main" val="20003"/>
                    </a:ext>
                  </a:extLst>
                </a:gridCol>
                <a:gridCol w="1554552">
                  <a:extLst>
                    <a:ext uri="{9D8B030D-6E8A-4147-A177-3AD203B41FA5}">
                      <a16:colId xmlns:a16="http://schemas.microsoft.com/office/drawing/2014/main" val="20004"/>
                    </a:ext>
                  </a:extLst>
                </a:gridCol>
                <a:gridCol w="1554552">
                  <a:extLst>
                    <a:ext uri="{9D8B030D-6E8A-4147-A177-3AD203B41FA5}">
                      <a16:colId xmlns:a16="http://schemas.microsoft.com/office/drawing/2014/main" val="20005"/>
                    </a:ext>
                  </a:extLst>
                </a:gridCol>
                <a:gridCol w="1554552">
                  <a:extLst>
                    <a:ext uri="{9D8B030D-6E8A-4147-A177-3AD203B41FA5}">
                      <a16:colId xmlns:a16="http://schemas.microsoft.com/office/drawing/2014/main" val="20006"/>
                    </a:ext>
                  </a:extLst>
                </a:gridCol>
              </a:tblGrid>
              <a:tr h="615575">
                <a:tc>
                  <a:txBody>
                    <a:bodyPr/>
                    <a:lstStyle/>
                    <a:p>
                      <a:r>
                        <a:rPr lang="en-US" dirty="0"/>
                        <a:t>Knowledge</a:t>
                      </a:r>
                    </a:p>
                    <a:p>
                      <a:r>
                        <a:rPr lang="en-US" dirty="0"/>
                        <a:t>Dimension</a:t>
                      </a:r>
                    </a:p>
                  </a:txBody>
                  <a:tcPr/>
                </a:tc>
                <a:tc>
                  <a:txBody>
                    <a:bodyPr/>
                    <a:lstStyle/>
                    <a:p>
                      <a:r>
                        <a:rPr lang="en-US" dirty="0"/>
                        <a:t>1.</a:t>
                      </a:r>
                      <a:r>
                        <a:rPr lang="en-US" baseline="0" dirty="0"/>
                        <a:t> Remember</a:t>
                      </a:r>
                      <a:endParaRPr lang="en-US" dirty="0"/>
                    </a:p>
                  </a:txBody>
                  <a:tcPr/>
                </a:tc>
                <a:tc>
                  <a:txBody>
                    <a:bodyPr/>
                    <a:lstStyle/>
                    <a:p>
                      <a:r>
                        <a:rPr lang="en-US" dirty="0"/>
                        <a:t>2.</a:t>
                      </a:r>
                      <a:r>
                        <a:rPr lang="en-US" baseline="0" dirty="0"/>
                        <a:t> Understand</a:t>
                      </a:r>
                      <a:endParaRPr lang="en-US" dirty="0"/>
                    </a:p>
                  </a:txBody>
                  <a:tcPr/>
                </a:tc>
                <a:tc>
                  <a:txBody>
                    <a:bodyPr/>
                    <a:lstStyle/>
                    <a:p>
                      <a:r>
                        <a:rPr lang="en-US" dirty="0"/>
                        <a:t>3.       Apply</a:t>
                      </a:r>
                    </a:p>
                  </a:txBody>
                  <a:tcPr/>
                </a:tc>
                <a:tc>
                  <a:txBody>
                    <a:bodyPr/>
                    <a:lstStyle/>
                    <a:p>
                      <a:r>
                        <a:rPr lang="en-US" dirty="0"/>
                        <a:t>4.      Analyze</a:t>
                      </a:r>
                    </a:p>
                  </a:txBody>
                  <a:tcPr/>
                </a:tc>
                <a:tc>
                  <a:txBody>
                    <a:bodyPr/>
                    <a:lstStyle/>
                    <a:p>
                      <a:r>
                        <a:rPr lang="en-US" dirty="0"/>
                        <a:t>5.     Evaluate</a:t>
                      </a:r>
                    </a:p>
                  </a:txBody>
                  <a:tcPr/>
                </a:tc>
                <a:tc>
                  <a:txBody>
                    <a:bodyPr/>
                    <a:lstStyle/>
                    <a:p>
                      <a:r>
                        <a:rPr lang="en-US" dirty="0"/>
                        <a:t>6.         Create</a:t>
                      </a:r>
                    </a:p>
                  </a:txBody>
                  <a:tcPr/>
                </a:tc>
                <a:extLst>
                  <a:ext uri="{0D108BD9-81ED-4DB2-BD59-A6C34878D82A}">
                    <a16:rowId xmlns:a16="http://schemas.microsoft.com/office/drawing/2014/main" val="10000"/>
                  </a:ext>
                </a:extLst>
              </a:tr>
              <a:tr h="570924">
                <a:tc>
                  <a:txBody>
                    <a:bodyPr/>
                    <a:lstStyle/>
                    <a:p>
                      <a:r>
                        <a:rPr lang="en-US" dirty="0"/>
                        <a:t>A. Factual</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1"/>
                  </a:ext>
                </a:extLst>
              </a:tr>
              <a:tr h="570924">
                <a:tc>
                  <a:txBody>
                    <a:bodyPr/>
                    <a:lstStyle/>
                    <a:p>
                      <a:r>
                        <a:rPr lang="en-US" dirty="0"/>
                        <a:t>B. Conceptual</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2"/>
                  </a:ext>
                </a:extLst>
              </a:tr>
              <a:tr h="570924">
                <a:tc>
                  <a:txBody>
                    <a:bodyPr/>
                    <a:lstStyle/>
                    <a:p>
                      <a:r>
                        <a:rPr lang="en-US" dirty="0"/>
                        <a:t>C. Procedural</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3"/>
                  </a:ext>
                </a:extLst>
              </a:tr>
              <a:tr h="570924">
                <a:tc>
                  <a:txBody>
                    <a:bodyPr/>
                    <a:lstStyle/>
                    <a:p>
                      <a:r>
                        <a:rPr lang="en-US" dirty="0"/>
                        <a:t>D. Metacognitive</a:t>
                      </a:r>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10004"/>
                  </a:ext>
                </a:extLst>
              </a:tr>
            </a:tbl>
          </a:graphicData>
        </a:graphic>
      </p:graphicFrame>
      <p:sp>
        <p:nvSpPr>
          <p:cNvPr id="19" name="TextBox 18"/>
          <p:cNvSpPr txBox="1"/>
          <p:nvPr/>
        </p:nvSpPr>
        <p:spPr>
          <a:xfrm>
            <a:off x="4719755" y="3795906"/>
            <a:ext cx="2152641" cy="369332"/>
          </a:xfrm>
          <a:prstGeom prst="rect">
            <a:avLst/>
          </a:prstGeom>
          <a:noFill/>
        </p:spPr>
        <p:txBody>
          <a:bodyPr wrap="none" rtlCol="0">
            <a:spAutoFit/>
          </a:bodyPr>
          <a:lstStyle/>
          <a:p>
            <a:r>
              <a:rPr lang="en-US" b="1" dirty="0">
                <a:solidFill>
                  <a:srgbClr val="0070C0"/>
                </a:solidFill>
              </a:rPr>
              <a:t>Cognitive Dimension</a:t>
            </a:r>
          </a:p>
        </p:txBody>
      </p:sp>
      <p:sp>
        <p:nvSpPr>
          <p:cNvPr id="3" name="TextBox 2"/>
          <p:cNvSpPr txBox="1"/>
          <p:nvPr/>
        </p:nvSpPr>
        <p:spPr>
          <a:xfrm>
            <a:off x="4178866" y="1451123"/>
            <a:ext cx="3374662" cy="646331"/>
          </a:xfrm>
          <a:prstGeom prst="rect">
            <a:avLst/>
          </a:prstGeom>
          <a:noFill/>
        </p:spPr>
        <p:txBody>
          <a:bodyPr wrap="square" rtlCol="0">
            <a:spAutoFit/>
          </a:bodyPr>
          <a:lstStyle/>
          <a:p>
            <a:pPr algn="ctr"/>
            <a:r>
              <a:rPr lang="en-US" i="1" dirty="0"/>
              <a:t>Cognitive Dimensions for Multiple-Choice Questions</a:t>
            </a:r>
          </a:p>
        </p:txBody>
      </p:sp>
      <p:sp>
        <p:nvSpPr>
          <p:cNvPr id="20" name="TextBox 19"/>
          <p:cNvSpPr txBox="1"/>
          <p:nvPr/>
        </p:nvSpPr>
        <p:spPr>
          <a:xfrm>
            <a:off x="3163588" y="2533742"/>
            <a:ext cx="1015278" cy="369332"/>
          </a:xfrm>
          <a:prstGeom prst="rect">
            <a:avLst/>
          </a:prstGeom>
          <a:noFill/>
        </p:spPr>
        <p:txBody>
          <a:bodyPr wrap="none" rtlCol="0">
            <a:spAutoFit/>
          </a:bodyPr>
          <a:lstStyle/>
          <a:p>
            <a:r>
              <a:rPr lang="en-US" b="1" dirty="0"/>
              <a:t>Knowing</a:t>
            </a:r>
          </a:p>
        </p:txBody>
      </p:sp>
      <p:sp>
        <p:nvSpPr>
          <p:cNvPr id="21" name="TextBox 20"/>
          <p:cNvSpPr txBox="1"/>
          <p:nvPr/>
        </p:nvSpPr>
        <p:spPr>
          <a:xfrm>
            <a:off x="5482394" y="2530100"/>
            <a:ext cx="742511" cy="369332"/>
          </a:xfrm>
          <a:prstGeom prst="rect">
            <a:avLst/>
          </a:prstGeom>
          <a:noFill/>
        </p:spPr>
        <p:txBody>
          <a:bodyPr wrap="none" rtlCol="0">
            <a:spAutoFit/>
          </a:bodyPr>
          <a:lstStyle/>
          <a:p>
            <a:r>
              <a:rPr lang="en-US" b="1" dirty="0"/>
              <a:t>Doing</a:t>
            </a:r>
          </a:p>
        </p:txBody>
      </p:sp>
      <p:sp>
        <p:nvSpPr>
          <p:cNvPr id="22" name="TextBox 21"/>
          <p:cNvSpPr txBox="1"/>
          <p:nvPr/>
        </p:nvSpPr>
        <p:spPr>
          <a:xfrm>
            <a:off x="7608150" y="2537361"/>
            <a:ext cx="1326517" cy="369332"/>
          </a:xfrm>
          <a:prstGeom prst="rect">
            <a:avLst/>
          </a:prstGeom>
          <a:noFill/>
        </p:spPr>
        <p:txBody>
          <a:bodyPr wrap="none" rtlCol="0">
            <a:spAutoFit/>
          </a:bodyPr>
          <a:lstStyle/>
          <a:p>
            <a:r>
              <a:rPr lang="en-US" b="1" dirty="0"/>
              <a:t>Interpreting</a:t>
            </a:r>
          </a:p>
        </p:txBody>
      </p:sp>
      <p:sp>
        <p:nvSpPr>
          <p:cNvPr id="28" name="TextBox 27"/>
          <p:cNvSpPr txBox="1"/>
          <p:nvPr/>
        </p:nvSpPr>
        <p:spPr>
          <a:xfrm>
            <a:off x="2075082" y="3252731"/>
            <a:ext cx="1237647" cy="369332"/>
          </a:xfrm>
          <a:prstGeom prst="rect">
            <a:avLst/>
          </a:prstGeom>
          <a:noFill/>
        </p:spPr>
        <p:txBody>
          <a:bodyPr wrap="none" rtlCol="0">
            <a:spAutoFit/>
          </a:bodyPr>
          <a:lstStyle/>
          <a:p>
            <a:r>
              <a:rPr lang="en-US" b="1" dirty="0">
                <a:solidFill>
                  <a:srgbClr val="0000FF"/>
                </a:solidFill>
              </a:rPr>
              <a:t>Remember</a:t>
            </a:r>
          </a:p>
        </p:txBody>
      </p:sp>
      <p:sp>
        <p:nvSpPr>
          <p:cNvPr id="29" name="TextBox 28"/>
          <p:cNvSpPr txBox="1"/>
          <p:nvPr/>
        </p:nvSpPr>
        <p:spPr>
          <a:xfrm>
            <a:off x="3867094" y="3256835"/>
            <a:ext cx="1303947" cy="369332"/>
          </a:xfrm>
          <a:prstGeom prst="rect">
            <a:avLst/>
          </a:prstGeom>
          <a:noFill/>
        </p:spPr>
        <p:txBody>
          <a:bodyPr wrap="none" rtlCol="0">
            <a:spAutoFit/>
          </a:bodyPr>
          <a:lstStyle/>
          <a:p>
            <a:r>
              <a:rPr lang="en-US" b="1" dirty="0">
                <a:solidFill>
                  <a:srgbClr val="0000FF"/>
                </a:solidFill>
              </a:rPr>
              <a:t>Understand</a:t>
            </a:r>
          </a:p>
        </p:txBody>
      </p:sp>
      <p:sp>
        <p:nvSpPr>
          <p:cNvPr id="30" name="TextBox 29"/>
          <p:cNvSpPr txBox="1"/>
          <p:nvPr/>
        </p:nvSpPr>
        <p:spPr>
          <a:xfrm>
            <a:off x="5511987" y="3250121"/>
            <a:ext cx="736099" cy="369332"/>
          </a:xfrm>
          <a:prstGeom prst="rect">
            <a:avLst/>
          </a:prstGeom>
          <a:noFill/>
        </p:spPr>
        <p:txBody>
          <a:bodyPr wrap="none" rtlCol="0">
            <a:spAutoFit/>
          </a:bodyPr>
          <a:lstStyle/>
          <a:p>
            <a:r>
              <a:rPr lang="en-US" b="1" dirty="0">
                <a:solidFill>
                  <a:srgbClr val="0000FF"/>
                </a:solidFill>
              </a:rPr>
              <a:t>Apply</a:t>
            </a:r>
          </a:p>
        </p:txBody>
      </p:sp>
      <p:sp>
        <p:nvSpPr>
          <p:cNvPr id="31" name="TextBox 30"/>
          <p:cNvSpPr txBox="1"/>
          <p:nvPr/>
        </p:nvSpPr>
        <p:spPr>
          <a:xfrm>
            <a:off x="7037956" y="3240532"/>
            <a:ext cx="927626" cy="369332"/>
          </a:xfrm>
          <a:prstGeom prst="rect">
            <a:avLst/>
          </a:prstGeom>
          <a:noFill/>
        </p:spPr>
        <p:txBody>
          <a:bodyPr wrap="none" rtlCol="0">
            <a:spAutoFit/>
          </a:bodyPr>
          <a:lstStyle/>
          <a:p>
            <a:r>
              <a:rPr lang="en-US" b="1" dirty="0">
                <a:solidFill>
                  <a:srgbClr val="0000FF"/>
                </a:solidFill>
              </a:rPr>
              <a:t>Analyze</a:t>
            </a:r>
          </a:p>
        </p:txBody>
      </p:sp>
      <p:sp>
        <p:nvSpPr>
          <p:cNvPr id="32" name="TextBox 31"/>
          <p:cNvSpPr txBox="1"/>
          <p:nvPr/>
        </p:nvSpPr>
        <p:spPr>
          <a:xfrm>
            <a:off x="8571793" y="3250121"/>
            <a:ext cx="994311" cy="369332"/>
          </a:xfrm>
          <a:prstGeom prst="rect">
            <a:avLst/>
          </a:prstGeom>
          <a:noFill/>
        </p:spPr>
        <p:txBody>
          <a:bodyPr wrap="none" rtlCol="0">
            <a:spAutoFit/>
          </a:bodyPr>
          <a:lstStyle/>
          <a:p>
            <a:r>
              <a:rPr lang="en-US" b="1" dirty="0">
                <a:solidFill>
                  <a:srgbClr val="0000FF"/>
                </a:solidFill>
              </a:rPr>
              <a:t>Evaluate</a:t>
            </a:r>
          </a:p>
        </p:txBody>
      </p:sp>
      <p:sp>
        <p:nvSpPr>
          <p:cNvPr id="4" name="Rectangle 3"/>
          <p:cNvSpPr/>
          <p:nvPr/>
        </p:nvSpPr>
        <p:spPr>
          <a:xfrm>
            <a:off x="4299896" y="1451123"/>
            <a:ext cx="3181255" cy="64864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flipH="1">
            <a:off x="3832656" y="2099769"/>
            <a:ext cx="2038564" cy="43397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7608150" y="2530099"/>
            <a:ext cx="1453516" cy="43449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p:cNvSpPr/>
          <p:nvPr/>
        </p:nvSpPr>
        <p:spPr>
          <a:xfrm>
            <a:off x="5214707" y="2539163"/>
            <a:ext cx="1305935" cy="4364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2993961" y="2530147"/>
            <a:ext cx="1305935" cy="43645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p:cNvCxnSpPr>
            <a:endCxn id="34" idx="0"/>
          </p:cNvCxnSpPr>
          <p:nvPr/>
        </p:nvCxnSpPr>
        <p:spPr>
          <a:xfrm>
            <a:off x="5867009" y="2103380"/>
            <a:ext cx="666" cy="43578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889325" y="2106470"/>
            <a:ext cx="2012703" cy="41770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5" idx="2"/>
            <a:endCxn id="28" idx="0"/>
          </p:cNvCxnSpPr>
          <p:nvPr/>
        </p:nvCxnSpPr>
        <p:spPr>
          <a:xfrm flipH="1">
            <a:off x="2693906" y="2966603"/>
            <a:ext cx="953023" cy="28612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29" idx="0"/>
            <a:endCxn id="35" idx="2"/>
          </p:cNvCxnSpPr>
          <p:nvPr/>
        </p:nvCxnSpPr>
        <p:spPr>
          <a:xfrm flipH="1" flipV="1">
            <a:off x="3646929" y="2966603"/>
            <a:ext cx="872139" cy="29023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stCxn id="30" idx="0"/>
            <a:endCxn id="34" idx="2"/>
          </p:cNvCxnSpPr>
          <p:nvPr/>
        </p:nvCxnSpPr>
        <p:spPr>
          <a:xfrm flipH="1" flipV="1">
            <a:off x="5867675" y="2975619"/>
            <a:ext cx="12362" cy="274502"/>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stCxn id="33" idx="2"/>
            <a:endCxn id="31" idx="0"/>
          </p:cNvCxnSpPr>
          <p:nvPr/>
        </p:nvCxnSpPr>
        <p:spPr>
          <a:xfrm flipH="1">
            <a:off x="7501769" y="2964594"/>
            <a:ext cx="833139" cy="275938"/>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32" idx="0"/>
            <a:endCxn id="33" idx="2"/>
          </p:cNvCxnSpPr>
          <p:nvPr/>
        </p:nvCxnSpPr>
        <p:spPr>
          <a:xfrm flipH="1" flipV="1">
            <a:off x="8334908" y="2964594"/>
            <a:ext cx="734041" cy="28552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3396189" y="5136099"/>
            <a:ext cx="301686" cy="369332"/>
          </a:xfrm>
          <a:prstGeom prst="rect">
            <a:avLst/>
          </a:prstGeom>
          <a:noFill/>
        </p:spPr>
        <p:txBody>
          <a:bodyPr wrap="none" rtlCol="0">
            <a:spAutoFit/>
          </a:bodyPr>
          <a:lstStyle/>
          <a:p>
            <a:r>
              <a:rPr lang="en-US" dirty="0">
                <a:solidFill>
                  <a:srgbClr val="FF0000"/>
                </a:solidFill>
              </a:rPr>
              <a:t>3</a:t>
            </a:r>
          </a:p>
        </p:txBody>
      </p:sp>
      <p:sp>
        <p:nvSpPr>
          <p:cNvPr id="66" name="TextBox 65"/>
          <p:cNvSpPr txBox="1"/>
          <p:nvPr/>
        </p:nvSpPr>
        <p:spPr>
          <a:xfrm>
            <a:off x="4719755" y="6306915"/>
            <a:ext cx="301686" cy="369332"/>
          </a:xfrm>
          <a:prstGeom prst="rect">
            <a:avLst/>
          </a:prstGeom>
          <a:noFill/>
        </p:spPr>
        <p:txBody>
          <a:bodyPr wrap="none" rtlCol="0">
            <a:spAutoFit/>
          </a:bodyPr>
          <a:lstStyle/>
          <a:p>
            <a:r>
              <a:rPr lang="en-US" dirty="0">
                <a:solidFill>
                  <a:srgbClr val="FF0000"/>
                </a:solidFill>
              </a:rPr>
              <a:t>3</a:t>
            </a:r>
          </a:p>
        </p:txBody>
      </p:sp>
      <p:sp>
        <p:nvSpPr>
          <p:cNvPr id="67" name="TextBox 66"/>
          <p:cNvSpPr txBox="1"/>
          <p:nvPr/>
        </p:nvSpPr>
        <p:spPr>
          <a:xfrm>
            <a:off x="6000658" y="6306915"/>
            <a:ext cx="301686" cy="369332"/>
          </a:xfrm>
          <a:prstGeom prst="rect">
            <a:avLst/>
          </a:prstGeom>
          <a:noFill/>
        </p:spPr>
        <p:txBody>
          <a:bodyPr wrap="none" rtlCol="0">
            <a:spAutoFit/>
          </a:bodyPr>
          <a:lstStyle/>
          <a:p>
            <a:r>
              <a:rPr lang="en-US" dirty="0">
                <a:solidFill>
                  <a:srgbClr val="FF0000"/>
                </a:solidFill>
              </a:rPr>
              <a:t>2</a:t>
            </a:r>
          </a:p>
        </p:txBody>
      </p:sp>
      <p:sp>
        <p:nvSpPr>
          <p:cNvPr id="68" name="TextBox 67"/>
          <p:cNvSpPr txBox="1"/>
          <p:nvPr/>
        </p:nvSpPr>
        <p:spPr>
          <a:xfrm>
            <a:off x="7579269" y="6306915"/>
            <a:ext cx="301686" cy="369332"/>
          </a:xfrm>
          <a:prstGeom prst="rect">
            <a:avLst/>
          </a:prstGeom>
          <a:noFill/>
        </p:spPr>
        <p:txBody>
          <a:bodyPr wrap="none" rtlCol="0">
            <a:spAutoFit/>
          </a:bodyPr>
          <a:lstStyle/>
          <a:p>
            <a:r>
              <a:rPr lang="en-US" dirty="0">
                <a:solidFill>
                  <a:srgbClr val="FF0000"/>
                </a:solidFill>
              </a:rPr>
              <a:t>1</a:t>
            </a:r>
          </a:p>
        </p:txBody>
      </p:sp>
      <p:sp>
        <p:nvSpPr>
          <p:cNvPr id="69" name="TextBox 68"/>
          <p:cNvSpPr txBox="1"/>
          <p:nvPr/>
        </p:nvSpPr>
        <p:spPr>
          <a:xfrm>
            <a:off x="9076806" y="6306915"/>
            <a:ext cx="301686" cy="369332"/>
          </a:xfrm>
          <a:prstGeom prst="rect">
            <a:avLst/>
          </a:prstGeom>
          <a:noFill/>
        </p:spPr>
        <p:txBody>
          <a:bodyPr wrap="none" rtlCol="0">
            <a:spAutoFit/>
          </a:bodyPr>
          <a:lstStyle/>
          <a:p>
            <a:r>
              <a:rPr lang="en-US" dirty="0">
                <a:solidFill>
                  <a:srgbClr val="FF0000"/>
                </a:solidFill>
              </a:rPr>
              <a:t>1</a:t>
            </a:r>
          </a:p>
        </p:txBody>
      </p:sp>
      <p:sp>
        <p:nvSpPr>
          <p:cNvPr id="72" name="TextBox 71"/>
          <p:cNvSpPr txBox="1"/>
          <p:nvPr/>
        </p:nvSpPr>
        <p:spPr>
          <a:xfrm>
            <a:off x="3395606" y="5772592"/>
            <a:ext cx="301686" cy="369332"/>
          </a:xfrm>
          <a:prstGeom prst="rect">
            <a:avLst/>
          </a:prstGeom>
          <a:noFill/>
        </p:spPr>
        <p:txBody>
          <a:bodyPr wrap="none" rtlCol="0">
            <a:spAutoFit/>
          </a:bodyPr>
          <a:lstStyle/>
          <a:p>
            <a:r>
              <a:rPr lang="en-US" dirty="0">
                <a:solidFill>
                  <a:srgbClr val="FF0000"/>
                </a:solidFill>
              </a:rPr>
              <a:t>3</a:t>
            </a:r>
          </a:p>
        </p:txBody>
      </p:sp>
      <p:sp>
        <p:nvSpPr>
          <p:cNvPr id="73" name="TextBox 72"/>
          <p:cNvSpPr txBox="1"/>
          <p:nvPr/>
        </p:nvSpPr>
        <p:spPr>
          <a:xfrm>
            <a:off x="3388201" y="6306915"/>
            <a:ext cx="301686" cy="369332"/>
          </a:xfrm>
          <a:prstGeom prst="rect">
            <a:avLst/>
          </a:prstGeom>
          <a:noFill/>
        </p:spPr>
        <p:txBody>
          <a:bodyPr wrap="none" rtlCol="0">
            <a:spAutoFit/>
          </a:bodyPr>
          <a:lstStyle/>
          <a:p>
            <a:r>
              <a:rPr lang="en-US" dirty="0">
                <a:solidFill>
                  <a:srgbClr val="FF0000"/>
                </a:solidFill>
              </a:rPr>
              <a:t>3</a:t>
            </a:r>
          </a:p>
        </p:txBody>
      </p:sp>
      <p:sp>
        <p:nvSpPr>
          <p:cNvPr id="74" name="TextBox 73"/>
          <p:cNvSpPr txBox="1"/>
          <p:nvPr/>
        </p:nvSpPr>
        <p:spPr>
          <a:xfrm>
            <a:off x="4723818" y="5111624"/>
            <a:ext cx="301686" cy="369332"/>
          </a:xfrm>
          <a:prstGeom prst="rect">
            <a:avLst/>
          </a:prstGeom>
          <a:noFill/>
        </p:spPr>
        <p:txBody>
          <a:bodyPr wrap="none" rtlCol="0">
            <a:spAutoFit/>
          </a:bodyPr>
          <a:lstStyle/>
          <a:p>
            <a:r>
              <a:rPr lang="en-US" dirty="0">
                <a:solidFill>
                  <a:srgbClr val="FF0000"/>
                </a:solidFill>
              </a:rPr>
              <a:t>3</a:t>
            </a:r>
          </a:p>
        </p:txBody>
      </p:sp>
      <p:sp>
        <p:nvSpPr>
          <p:cNvPr id="75" name="TextBox 74"/>
          <p:cNvSpPr txBox="1"/>
          <p:nvPr/>
        </p:nvSpPr>
        <p:spPr>
          <a:xfrm>
            <a:off x="5992459" y="5111624"/>
            <a:ext cx="301686" cy="369332"/>
          </a:xfrm>
          <a:prstGeom prst="rect">
            <a:avLst/>
          </a:prstGeom>
          <a:noFill/>
        </p:spPr>
        <p:txBody>
          <a:bodyPr wrap="none" rtlCol="0">
            <a:spAutoFit/>
          </a:bodyPr>
          <a:lstStyle/>
          <a:p>
            <a:r>
              <a:rPr lang="en-US" dirty="0">
                <a:solidFill>
                  <a:srgbClr val="FF0000"/>
                </a:solidFill>
              </a:rPr>
              <a:t>2</a:t>
            </a:r>
          </a:p>
        </p:txBody>
      </p:sp>
      <p:sp>
        <p:nvSpPr>
          <p:cNvPr id="76" name="TextBox 75"/>
          <p:cNvSpPr txBox="1"/>
          <p:nvPr/>
        </p:nvSpPr>
        <p:spPr>
          <a:xfrm>
            <a:off x="7542894" y="5107300"/>
            <a:ext cx="301686" cy="369332"/>
          </a:xfrm>
          <a:prstGeom prst="rect">
            <a:avLst/>
          </a:prstGeom>
          <a:noFill/>
        </p:spPr>
        <p:txBody>
          <a:bodyPr wrap="none" rtlCol="0">
            <a:spAutoFit/>
          </a:bodyPr>
          <a:lstStyle/>
          <a:p>
            <a:r>
              <a:rPr lang="en-US" dirty="0">
                <a:solidFill>
                  <a:srgbClr val="FF0000"/>
                </a:solidFill>
              </a:rPr>
              <a:t>1</a:t>
            </a:r>
          </a:p>
        </p:txBody>
      </p:sp>
      <p:sp>
        <p:nvSpPr>
          <p:cNvPr id="77" name="TextBox 76"/>
          <p:cNvSpPr txBox="1"/>
          <p:nvPr/>
        </p:nvSpPr>
        <p:spPr>
          <a:xfrm>
            <a:off x="9061666" y="5111624"/>
            <a:ext cx="301686" cy="369332"/>
          </a:xfrm>
          <a:prstGeom prst="rect">
            <a:avLst/>
          </a:prstGeom>
          <a:noFill/>
        </p:spPr>
        <p:txBody>
          <a:bodyPr wrap="none" rtlCol="0">
            <a:spAutoFit/>
          </a:bodyPr>
          <a:lstStyle/>
          <a:p>
            <a:r>
              <a:rPr lang="en-US" dirty="0">
                <a:solidFill>
                  <a:srgbClr val="FF0000"/>
                </a:solidFill>
              </a:rPr>
              <a:t>1</a:t>
            </a:r>
          </a:p>
        </p:txBody>
      </p:sp>
      <p:sp>
        <p:nvSpPr>
          <p:cNvPr id="78" name="TextBox 77"/>
          <p:cNvSpPr txBox="1"/>
          <p:nvPr/>
        </p:nvSpPr>
        <p:spPr>
          <a:xfrm>
            <a:off x="4719755" y="5683970"/>
            <a:ext cx="301686" cy="369332"/>
          </a:xfrm>
          <a:prstGeom prst="rect">
            <a:avLst/>
          </a:prstGeom>
          <a:noFill/>
        </p:spPr>
        <p:txBody>
          <a:bodyPr wrap="none" rtlCol="0">
            <a:spAutoFit/>
          </a:bodyPr>
          <a:lstStyle/>
          <a:p>
            <a:r>
              <a:rPr lang="en-US" dirty="0">
                <a:solidFill>
                  <a:srgbClr val="FF0000"/>
                </a:solidFill>
              </a:rPr>
              <a:t>3</a:t>
            </a:r>
          </a:p>
        </p:txBody>
      </p:sp>
      <p:sp>
        <p:nvSpPr>
          <p:cNvPr id="79" name="TextBox 78"/>
          <p:cNvSpPr txBox="1"/>
          <p:nvPr/>
        </p:nvSpPr>
        <p:spPr>
          <a:xfrm>
            <a:off x="5983895" y="5683970"/>
            <a:ext cx="301686" cy="369332"/>
          </a:xfrm>
          <a:prstGeom prst="rect">
            <a:avLst/>
          </a:prstGeom>
          <a:noFill/>
        </p:spPr>
        <p:txBody>
          <a:bodyPr wrap="none" rtlCol="0">
            <a:spAutoFit/>
          </a:bodyPr>
          <a:lstStyle/>
          <a:p>
            <a:r>
              <a:rPr lang="en-US" dirty="0">
                <a:solidFill>
                  <a:srgbClr val="FF0000"/>
                </a:solidFill>
              </a:rPr>
              <a:t>2</a:t>
            </a:r>
          </a:p>
        </p:txBody>
      </p:sp>
      <p:sp>
        <p:nvSpPr>
          <p:cNvPr id="80" name="TextBox 79"/>
          <p:cNvSpPr txBox="1"/>
          <p:nvPr/>
        </p:nvSpPr>
        <p:spPr>
          <a:xfrm>
            <a:off x="7546653" y="5683970"/>
            <a:ext cx="301686" cy="369332"/>
          </a:xfrm>
          <a:prstGeom prst="rect">
            <a:avLst/>
          </a:prstGeom>
          <a:noFill/>
        </p:spPr>
        <p:txBody>
          <a:bodyPr wrap="none" rtlCol="0">
            <a:spAutoFit/>
          </a:bodyPr>
          <a:lstStyle/>
          <a:p>
            <a:r>
              <a:rPr lang="en-US" dirty="0">
                <a:solidFill>
                  <a:srgbClr val="FF0000"/>
                </a:solidFill>
              </a:rPr>
              <a:t>1</a:t>
            </a:r>
          </a:p>
        </p:txBody>
      </p:sp>
      <p:sp>
        <p:nvSpPr>
          <p:cNvPr id="81" name="TextBox 80"/>
          <p:cNvSpPr txBox="1"/>
          <p:nvPr/>
        </p:nvSpPr>
        <p:spPr>
          <a:xfrm>
            <a:off x="9061666" y="5683970"/>
            <a:ext cx="301686" cy="369332"/>
          </a:xfrm>
          <a:prstGeom prst="rect">
            <a:avLst/>
          </a:prstGeom>
          <a:noFill/>
        </p:spPr>
        <p:txBody>
          <a:bodyPr wrap="none" rtlCol="0">
            <a:spAutoFit/>
          </a:bodyPr>
          <a:lstStyle/>
          <a:p>
            <a:r>
              <a:rPr lang="en-US" dirty="0">
                <a:solidFill>
                  <a:srgbClr val="FF0000"/>
                </a:solidFill>
              </a:rPr>
              <a:t>1</a:t>
            </a:r>
          </a:p>
        </p:txBody>
      </p:sp>
      <p:sp>
        <p:nvSpPr>
          <p:cNvPr id="82" name="TextBox 81"/>
          <p:cNvSpPr txBox="1"/>
          <p:nvPr/>
        </p:nvSpPr>
        <p:spPr>
          <a:xfrm>
            <a:off x="2355216" y="2551887"/>
            <a:ext cx="627095" cy="369332"/>
          </a:xfrm>
          <a:prstGeom prst="rect">
            <a:avLst/>
          </a:prstGeom>
          <a:noFill/>
        </p:spPr>
        <p:txBody>
          <a:bodyPr wrap="none" rtlCol="0">
            <a:spAutoFit/>
          </a:bodyPr>
          <a:lstStyle/>
          <a:p>
            <a:r>
              <a:rPr lang="en-US" dirty="0">
                <a:solidFill>
                  <a:srgbClr val="FF0000"/>
                </a:solidFill>
              </a:rPr>
              <a:t>18</a:t>
            </a:r>
            <a:r>
              <a:rPr lang="en-US" dirty="0"/>
              <a:t> Q</a:t>
            </a:r>
          </a:p>
        </p:txBody>
      </p:sp>
      <p:sp>
        <p:nvSpPr>
          <p:cNvPr id="83" name="TextBox 82"/>
          <p:cNvSpPr txBox="1"/>
          <p:nvPr/>
        </p:nvSpPr>
        <p:spPr>
          <a:xfrm>
            <a:off x="4577632" y="2551887"/>
            <a:ext cx="510076" cy="369332"/>
          </a:xfrm>
          <a:prstGeom prst="rect">
            <a:avLst/>
          </a:prstGeom>
          <a:noFill/>
        </p:spPr>
        <p:txBody>
          <a:bodyPr wrap="none" rtlCol="0">
            <a:spAutoFit/>
          </a:bodyPr>
          <a:lstStyle/>
          <a:p>
            <a:r>
              <a:rPr lang="en-US" dirty="0">
                <a:solidFill>
                  <a:srgbClr val="FF0000"/>
                </a:solidFill>
              </a:rPr>
              <a:t>6</a:t>
            </a:r>
            <a:r>
              <a:rPr lang="en-US" dirty="0"/>
              <a:t> Q</a:t>
            </a:r>
          </a:p>
        </p:txBody>
      </p:sp>
      <p:sp>
        <p:nvSpPr>
          <p:cNvPr id="84" name="TextBox 83"/>
          <p:cNvSpPr txBox="1"/>
          <p:nvPr/>
        </p:nvSpPr>
        <p:spPr>
          <a:xfrm>
            <a:off x="6971075" y="2555057"/>
            <a:ext cx="510076" cy="369332"/>
          </a:xfrm>
          <a:prstGeom prst="rect">
            <a:avLst/>
          </a:prstGeom>
          <a:noFill/>
        </p:spPr>
        <p:txBody>
          <a:bodyPr wrap="none" rtlCol="0">
            <a:spAutoFit/>
          </a:bodyPr>
          <a:lstStyle/>
          <a:p>
            <a:r>
              <a:rPr lang="en-US" dirty="0">
                <a:solidFill>
                  <a:srgbClr val="FF0000"/>
                </a:solidFill>
              </a:rPr>
              <a:t>6</a:t>
            </a:r>
            <a:r>
              <a:rPr lang="en-US" dirty="0"/>
              <a:t> Q</a:t>
            </a:r>
          </a:p>
        </p:txBody>
      </p:sp>
      <p:sp>
        <p:nvSpPr>
          <p:cNvPr id="85" name="TextBox 84"/>
          <p:cNvSpPr txBox="1"/>
          <p:nvPr/>
        </p:nvSpPr>
        <p:spPr>
          <a:xfrm>
            <a:off x="9235630" y="2558454"/>
            <a:ext cx="2070182" cy="369332"/>
          </a:xfrm>
          <a:prstGeom prst="rect">
            <a:avLst/>
          </a:prstGeom>
          <a:noFill/>
        </p:spPr>
        <p:txBody>
          <a:bodyPr wrap="none" rtlCol="0">
            <a:spAutoFit/>
          </a:bodyPr>
          <a:lstStyle/>
          <a:p>
            <a:r>
              <a:rPr lang="en-US" dirty="0"/>
              <a:t>= </a:t>
            </a:r>
            <a:r>
              <a:rPr lang="en-US" dirty="0">
                <a:solidFill>
                  <a:srgbClr val="FF0000"/>
                </a:solidFill>
              </a:rPr>
              <a:t>30</a:t>
            </a:r>
            <a:r>
              <a:rPr lang="en-US" dirty="0"/>
              <a:t> Questions total</a:t>
            </a:r>
          </a:p>
        </p:txBody>
      </p:sp>
    </p:spTree>
    <p:extLst>
      <p:ext uri="{BB962C8B-B14F-4D97-AF65-F5344CB8AC3E}">
        <p14:creationId xmlns:p14="http://schemas.microsoft.com/office/powerpoint/2010/main" val="746023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Results</a:t>
            </a:r>
          </a:p>
        </p:txBody>
      </p:sp>
      <p:sp>
        <p:nvSpPr>
          <p:cNvPr id="3" name="Content Placeholder 2"/>
          <p:cNvSpPr>
            <a:spLocks noGrp="1"/>
          </p:cNvSpPr>
          <p:nvPr>
            <p:ph idx="1"/>
          </p:nvPr>
        </p:nvSpPr>
        <p:spPr>
          <a:xfrm>
            <a:off x="2589212" y="1307076"/>
            <a:ext cx="8915400" cy="1231025"/>
          </a:xfrm>
        </p:spPr>
        <p:txBody>
          <a:bodyPr>
            <a:noAutofit/>
          </a:bodyPr>
          <a:lstStyle/>
          <a:p>
            <a:r>
              <a:rPr lang="en-US" sz="2000" dirty="0"/>
              <a:t>2X2 Mixed MANOVAs were conducted examining pre- post- tests</a:t>
            </a:r>
          </a:p>
          <a:p>
            <a:pPr lvl="1"/>
            <a:r>
              <a:rPr lang="en-US" sz="1800" dirty="0"/>
              <a:t>Condition (Inverted/Hybrid vs. Traditional)</a:t>
            </a:r>
          </a:p>
          <a:p>
            <a:pPr lvl="1"/>
            <a:r>
              <a:rPr lang="en-US" sz="1800" dirty="0"/>
              <a:t>Time (Beginning of Semester vs. End of Semester)</a:t>
            </a:r>
            <a:endParaRPr lang="en-US" dirty="0"/>
          </a:p>
          <a:p>
            <a:r>
              <a:rPr lang="en-US" sz="2000" dirty="0"/>
              <a:t>2X2 MANOVAs examining difference scores</a:t>
            </a:r>
          </a:p>
          <a:p>
            <a:pPr lvl="1"/>
            <a:r>
              <a:rPr lang="en-US" sz="1800" dirty="0"/>
              <a:t>Condition (Inverted/Hybrid vs. Traditional)</a:t>
            </a:r>
          </a:p>
          <a:p>
            <a:pPr lvl="1"/>
            <a:r>
              <a:rPr lang="en-US" sz="1800" dirty="0"/>
              <a:t>Pell Eligibility (Not Eligible vs. Eligible)</a:t>
            </a:r>
          </a:p>
          <a:p>
            <a:pPr marL="457200" lvl="1" indent="0">
              <a:buNone/>
            </a:pPr>
            <a:endParaRPr lang="en-US" sz="2000" dirty="0"/>
          </a:p>
          <a:p>
            <a:pPr marL="457200" lvl="1" indent="0">
              <a:buNone/>
            </a:pPr>
            <a:r>
              <a:rPr lang="en-US" sz="2000" dirty="0"/>
              <a:t>    </a:t>
            </a:r>
          </a:p>
        </p:txBody>
      </p:sp>
      <p:sp>
        <p:nvSpPr>
          <p:cNvPr id="4" name="Content Placeholder 2"/>
          <p:cNvSpPr txBox="1">
            <a:spLocks/>
          </p:cNvSpPr>
          <p:nvPr/>
        </p:nvSpPr>
        <p:spPr>
          <a:xfrm>
            <a:off x="2589212" y="3930171"/>
            <a:ext cx="8915400" cy="17230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Dependent variables:</a:t>
            </a:r>
          </a:p>
          <a:p>
            <a:pPr lvl="1"/>
            <a:r>
              <a:rPr lang="en-US" sz="2000" dirty="0"/>
              <a:t>Factual, Conceptual, and Procedural Knowledge</a:t>
            </a:r>
          </a:p>
          <a:p>
            <a:pPr lvl="1"/>
            <a:r>
              <a:rPr lang="en-US" sz="2000" dirty="0"/>
              <a:t>Difference Scores</a:t>
            </a:r>
          </a:p>
          <a:p>
            <a:pPr lvl="1"/>
            <a:r>
              <a:rPr lang="en-US" sz="2000" dirty="0"/>
              <a:t>Grades and Withdrawals</a:t>
            </a:r>
          </a:p>
          <a:p>
            <a:pPr lvl="1"/>
            <a:endParaRPr lang="en-US" sz="2000" dirty="0"/>
          </a:p>
        </p:txBody>
      </p:sp>
      <p:sp>
        <p:nvSpPr>
          <p:cNvPr id="5" name="Content Placeholder 2"/>
          <p:cNvSpPr txBox="1">
            <a:spLocks/>
          </p:cNvSpPr>
          <p:nvPr/>
        </p:nvSpPr>
        <p:spPr>
          <a:xfrm>
            <a:off x="2589212" y="5644678"/>
            <a:ext cx="8915400" cy="1723053"/>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2000" dirty="0"/>
              <a:t>N=374</a:t>
            </a:r>
          </a:p>
          <a:p>
            <a:pPr lvl="1"/>
            <a:r>
              <a:rPr lang="en-US" sz="1800" dirty="0"/>
              <a:t>177 in Inverted classes</a:t>
            </a:r>
          </a:p>
          <a:p>
            <a:pPr lvl="1"/>
            <a:r>
              <a:rPr lang="en-US" sz="1800" dirty="0"/>
              <a:t>197 students in traditional classes</a:t>
            </a:r>
          </a:p>
          <a:p>
            <a:pPr marL="457200" lvl="1" indent="0">
              <a:buNone/>
            </a:pPr>
            <a:endParaRPr lang="en-US" sz="2000" dirty="0"/>
          </a:p>
        </p:txBody>
      </p:sp>
    </p:spTree>
    <p:extLst>
      <p:ext uri="{BB962C8B-B14F-4D97-AF65-F5344CB8AC3E}">
        <p14:creationId xmlns:p14="http://schemas.microsoft.com/office/powerpoint/2010/main" val="4294190434"/>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3936</TotalTime>
  <Words>1275</Words>
  <Application>Microsoft Office PowerPoint</Application>
  <PresentationFormat>Widescreen</PresentationFormat>
  <Paragraphs>218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Century Gothic</vt:lpstr>
      <vt:lpstr>Wingdings 3</vt:lpstr>
      <vt:lpstr>Wisp</vt:lpstr>
      <vt:lpstr>Study of Student Performance and Perceptions in      Inverted Introductory Statistics</vt:lpstr>
      <vt:lpstr>Overview</vt:lpstr>
      <vt:lpstr>Description of the project</vt:lpstr>
      <vt:lpstr>Goals and Objectives of the project  The overall goal of the project is to develop, implement and evaluate the impact of the Inverted and Active Learning Pedagogies ( IALP) for Student Success and Retention in STEM disciplines </vt:lpstr>
      <vt:lpstr>PowerPoint Presentation</vt:lpstr>
      <vt:lpstr>PowerPoint Presentation</vt:lpstr>
      <vt:lpstr>Methodology and Data Gathering</vt:lpstr>
      <vt:lpstr>Approach for Question Generation</vt:lpstr>
      <vt:lpstr>Results</vt:lpstr>
      <vt:lpstr>PowerPoint Presentation</vt:lpstr>
      <vt:lpstr>Sample Sizes: Pell Eligibility, Knowledge Factors</vt:lpstr>
      <vt:lpstr>PowerPoint Presentation</vt:lpstr>
      <vt:lpstr>PowerPoint Presentation</vt:lpstr>
      <vt:lpstr>Sample Sizes: Pell Eligibility, Grades</vt:lpstr>
      <vt:lpstr>PowerPoint Presentation</vt:lpstr>
      <vt:lpstr>Sample Sizes: Pell Eligibility, Student Survey Items</vt:lpstr>
      <vt:lpstr>PowerPoint Presentation</vt:lpstr>
      <vt:lpstr>Sample Sizes: Class Size</vt:lpstr>
      <vt:lpstr>PowerPoint Presentation</vt:lpstr>
      <vt:lpstr>Implementation Check</vt:lpstr>
      <vt:lpstr>Summary of Findings </vt:lpstr>
      <vt:lpstr>Limitations</vt:lpstr>
      <vt:lpstr>Future Work</vt:lpstr>
      <vt:lpstr>Recommendations</vt:lpstr>
      <vt:lpstr>Acknowledgements</vt:lpstr>
      <vt:lpstr>References</vt:lpstr>
    </vt:vector>
  </TitlesOfParts>
  <Company>Texas Lutheran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Inverted Classrooms in STEM Disciplines: A Preliminary Report</dc:title>
  <dc:creator>DeeAnne Miller</dc:creator>
  <cp:lastModifiedBy>Carnell, Lisa</cp:lastModifiedBy>
  <cp:revision>145</cp:revision>
  <cp:lastPrinted>2018-05-11T20:21:02Z</cp:lastPrinted>
  <dcterms:created xsi:type="dcterms:W3CDTF">2018-05-09T13:17:36Z</dcterms:created>
  <dcterms:modified xsi:type="dcterms:W3CDTF">2020-01-13T20:12:13Z</dcterms:modified>
</cp:coreProperties>
</file>