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56" r:id="rId2"/>
    <p:sldId id="268" r:id="rId3"/>
    <p:sldId id="269" r:id="rId4"/>
    <p:sldId id="282" r:id="rId5"/>
    <p:sldId id="270" r:id="rId6"/>
    <p:sldId id="271" r:id="rId7"/>
    <p:sldId id="272" r:id="rId8"/>
    <p:sldId id="283" r:id="rId9"/>
    <p:sldId id="273" r:id="rId10"/>
    <p:sldId id="274" r:id="rId11"/>
    <p:sldId id="285" r:id="rId12"/>
    <p:sldId id="281" r:id="rId13"/>
    <p:sldId id="303" r:id="rId14"/>
    <p:sldId id="300" r:id="rId15"/>
    <p:sldId id="301" r:id="rId16"/>
    <p:sldId id="302" r:id="rId17"/>
    <p:sldId id="304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FFB73-18C5-4852-9C16-539CEC0FDB89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43E-F3D9-4ECC-B84C-4ADE5D243D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9CB96-6C11-4631-B076-45D4BC69879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80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A7F69-7F96-4C51-ACE4-CC0A4B145C4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45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943E-F3D9-4ECC-B84C-4ADE5D243D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943E-F3D9-4ECC-B84C-4ADE5D243D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943E-F3D9-4ECC-B84C-4ADE5D243D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4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943E-F3D9-4ECC-B84C-4ADE5D243D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15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349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3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7078-62A1-45B0-9747-012E89624081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175C1F-2FE1-407E-B69A-1BA8067B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crunch.com/5.0/index.php?dataid=2188687" TargetMode="External"/><Relationship Id="rId2" Type="http://schemas.openxmlformats.org/officeDocument/2006/relationships/hyperlink" Target="https://www.statcrunch.com/5.0/index.php?dataid=23238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crunch.com/5.0/index.php?dataid=2699554" TargetMode="External"/><Relationship Id="rId5" Type="http://schemas.openxmlformats.org/officeDocument/2006/relationships/hyperlink" Target="https://www.statcrunch.com/5.0/index.php?dataid=1426097" TargetMode="External"/><Relationship Id="rId4" Type="http://schemas.openxmlformats.org/officeDocument/2006/relationships/hyperlink" Target="https://www.statcrunch.com/5.0/index.php?dataid=139706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com/imgres?imgurl=http://www.fotosearch.com/comp/BDX/BDX325/bxp59505.jpg&amp;imgrefurl=http://www.fotosearch.com/BDX325/bxp59505/&amp;h=300&amp;w=239&amp;sz=19&amp;hl=en&amp;start=4&amp;tbnid=5JuTRN_VXZf2nM:&amp;tbnh=116&amp;tbnw=92&amp;prev=/images?q=bored+students&amp;svnum=10&amp;hl=en&amp;lr=&amp;sa=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images.google.com/imgres?imgurl=http://www.suzannesutton.com/_borders/bored_students.jpg&amp;imgrefurl=http://www.suzannesutton.com/grades6_8over.htm&amp;h=839&amp;w=1500&amp;sz=147&amp;hl=en&amp;start=2&amp;tbnid=e1zOJpcLoiGDUM:&amp;tbnh=84&amp;tbnw=150&amp;prev=/images?q=bored+students&amp;svnum=10&amp;hl=en&amp;lr=&amp;sa=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EE667-A8E6-4F52-8F74-3B5505345C31}"/>
              </a:ext>
            </a:extLst>
          </p:cNvPr>
          <p:cNvSpPr txBox="1"/>
          <p:nvPr/>
        </p:nvSpPr>
        <p:spPr>
          <a:xfrm>
            <a:off x="996043" y="874455"/>
            <a:ext cx="89807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rgbClr val="FF0000"/>
                </a:solidFill>
              </a:rPr>
              <a:t>Improving Student Ownership in Introductory Statistics Classes through a Project Based Approach.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191CB-42FF-40C3-9684-65F42FF2C7D0}"/>
              </a:ext>
            </a:extLst>
          </p:cNvPr>
          <p:cNvSpPr txBox="1"/>
          <p:nvPr/>
        </p:nvSpPr>
        <p:spPr>
          <a:xfrm>
            <a:off x="1143001" y="3946072"/>
            <a:ext cx="740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Vinodh Kumar Chellamuthu</a:t>
            </a:r>
          </a:p>
          <a:p>
            <a:r>
              <a:rPr lang="en-US" sz="2400" dirty="0"/>
              <a:t>Department of Mathematics</a:t>
            </a:r>
          </a:p>
          <a:p>
            <a:r>
              <a:rPr lang="en-US" sz="2400" dirty="0"/>
              <a:t>Dixie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5332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9AF51-5535-42B7-B559-C62AC1E90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70" y="246672"/>
            <a:ext cx="9037075" cy="1130307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6689350-FA2C-4DB3-A001-6C4567A3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08" y="1743150"/>
            <a:ext cx="8446821" cy="4351338"/>
          </a:xfrm>
        </p:spPr>
        <p:txBody>
          <a:bodyPr>
            <a:no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picked a data set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(based on their passion or major study)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StatCrunch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https://www.statcrunch.com/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Students gave a brief description of the data set and sample methods, and why they chose specific methods for their topic.   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data set, students used skills from the lecture to either display the data, gave an analysis or both.</a:t>
            </a:r>
          </a:p>
        </p:txBody>
      </p:sp>
    </p:spTree>
    <p:extLst>
      <p:ext uri="{BB962C8B-B14F-4D97-AF65-F5344CB8AC3E}">
        <p14:creationId xmlns:p14="http://schemas.microsoft.com/office/powerpoint/2010/main" val="333074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9AF51-5535-42B7-B559-C62AC1E90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70" y="246672"/>
            <a:ext cx="9037075" cy="1130307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6689350-FA2C-4DB3-A001-6C4567A3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37" y="1982636"/>
            <a:ext cx="8767949" cy="4351338"/>
          </a:xfrm>
        </p:spPr>
        <p:txBody>
          <a:bodyPr>
            <a:no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students analyze the data set, they should write a short summary describing the analysis of the data set. Specifically, what their Display/Quantitative analysis describe about the sample (descriptive statistics).  </a:t>
            </a: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should at least once, after finishing the paper, meet with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tutor. </a:t>
            </a:r>
          </a:p>
        </p:txBody>
      </p:sp>
    </p:spTree>
    <p:extLst>
      <p:ext uri="{BB962C8B-B14F-4D97-AF65-F5344CB8AC3E}">
        <p14:creationId xmlns:p14="http://schemas.microsoft.com/office/powerpoint/2010/main" val="81828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02CD7679-DCF4-4812-83EF-9C59633FFE93}"/>
              </a:ext>
            </a:extLst>
          </p:cNvPr>
          <p:cNvSpPr txBox="1">
            <a:spLocks/>
          </p:cNvSpPr>
          <p:nvPr/>
        </p:nvSpPr>
        <p:spPr>
          <a:xfrm>
            <a:off x="916000" y="1423268"/>
            <a:ext cx="8544202" cy="451198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nn-NO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Nutritional Data for Fast Food 2017</a:t>
            </a:r>
            <a:endParaRPr lang="nn-NO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Shark Attacks Worldwide</a:t>
            </a:r>
            <a:endParaRPr 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Dental Hygiene</a:t>
            </a:r>
            <a:endParaRPr 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Cancer Survival</a:t>
            </a:r>
            <a:endParaRPr 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 Heroes</a:t>
            </a:r>
            <a:endParaRPr 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NBA Salary 2017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Budgets and Box Office Earnings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8F507B3-A407-4B78-9FA9-B98482168D04}"/>
              </a:ext>
            </a:extLst>
          </p:cNvPr>
          <p:cNvSpPr txBox="1">
            <a:spLocks/>
          </p:cNvSpPr>
          <p:nvPr/>
        </p:nvSpPr>
        <p:spPr>
          <a:xfrm>
            <a:off x="1970257" y="379411"/>
            <a:ext cx="7489945" cy="6155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Sample Data Sets/Projects</a:t>
            </a:r>
          </a:p>
        </p:txBody>
      </p:sp>
    </p:spTree>
    <p:extLst>
      <p:ext uri="{BB962C8B-B14F-4D97-AF65-F5344CB8AC3E}">
        <p14:creationId xmlns:p14="http://schemas.microsoft.com/office/powerpoint/2010/main" val="71506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19212"/>
              </p:ext>
            </p:extLst>
          </p:nvPr>
        </p:nvGraphicFramePr>
        <p:xfrm>
          <a:off x="338204" y="1868947"/>
          <a:ext cx="11518692" cy="4093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0328">
                  <a:extLst>
                    <a:ext uri="{9D8B030D-6E8A-4147-A177-3AD203B41FA5}">
                      <a16:colId xmlns:a16="http://schemas.microsoft.com/office/drawing/2014/main" val="3832691754"/>
                    </a:ext>
                  </a:extLst>
                </a:gridCol>
                <a:gridCol w="1979112">
                  <a:extLst>
                    <a:ext uri="{9D8B030D-6E8A-4147-A177-3AD203B41FA5}">
                      <a16:colId xmlns:a16="http://schemas.microsoft.com/office/drawing/2014/main" val="868739373"/>
                    </a:ext>
                  </a:extLst>
                </a:gridCol>
                <a:gridCol w="959252">
                  <a:extLst>
                    <a:ext uri="{9D8B030D-6E8A-4147-A177-3AD203B41FA5}">
                      <a16:colId xmlns:a16="http://schemas.microsoft.com/office/drawing/2014/main" val="2378054161"/>
                    </a:ext>
                  </a:extLst>
                </a:gridCol>
              </a:tblGrid>
              <a:tr h="7147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b="1" kern="150" baseline="0" dirty="0">
                          <a:effectLst/>
                        </a:rPr>
                        <a:t>Grading Criteria</a:t>
                      </a:r>
                      <a:endParaRPr lang="en-US" sz="2130" b="1" kern="150" baseline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b="1" kern="150" baseline="0" dirty="0">
                          <a:effectLst/>
                        </a:rPr>
                        <a:t>Possible Points</a:t>
                      </a:r>
                      <a:endParaRPr lang="en-US" sz="2130" b="1" kern="150" baseline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30" kern="150" baseline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627260866"/>
                  </a:ext>
                </a:extLst>
              </a:tr>
              <a:tr h="7147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Pick a Data Set (Explain why you chose this particular data set)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15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 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82946009"/>
                  </a:ext>
                </a:extLst>
              </a:tr>
              <a:tr h="8339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Survey methodology (describing the data - at least 5 qualitative/5 quantitative)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20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 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66547484"/>
                  </a:ext>
                </a:extLst>
              </a:tr>
              <a:tr h="4574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Display/Quantitative analysis of the data set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25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 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17052353"/>
                  </a:ext>
                </a:extLst>
              </a:tr>
              <a:tr h="4574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Summary of the survey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30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 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624160749"/>
                  </a:ext>
                </a:extLst>
              </a:tr>
              <a:tr h="4574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Meeting with the writing tutor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10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 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894180287"/>
                  </a:ext>
                </a:extLst>
              </a:tr>
              <a:tr h="4574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Total: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>
                          <a:effectLst/>
                        </a:rPr>
                        <a:t>100</a:t>
                      </a:r>
                      <a:endParaRPr lang="en-US" sz="2130" kern="150" baseline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30" kern="150" baseline="0" dirty="0">
                          <a:effectLst/>
                        </a:rPr>
                        <a:t> </a:t>
                      </a:r>
                      <a:endParaRPr lang="en-US" sz="2130" kern="150" baseline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985073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22324" y="549099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u="sng" kern="15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Grading Rubric Math 1040 Part 1</a:t>
            </a:r>
            <a:endParaRPr lang="en-US" kern="150" dirty="0">
              <a:latin typeface="Times New Roman" panose="02020603050405020304" pitchFamily="18" charset="0"/>
              <a:ea typeface="SimSun" panose="02010600030101010101" pitchFamily="2" charset="-122"/>
              <a:cs typeface="Mangal"/>
            </a:endParaRPr>
          </a:p>
          <a:p>
            <a:pPr algn="ctr"/>
            <a:r>
              <a:rPr lang="en-US" b="1" kern="15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 </a:t>
            </a:r>
            <a:endParaRPr lang="en-US" kern="150" dirty="0">
              <a:latin typeface="Times New Roman" panose="02020603050405020304" pitchFamily="18" charset="0"/>
              <a:ea typeface="SimSun" panose="02010600030101010101" pitchFamily="2" charset="-122"/>
              <a:cs typeface="Mangal"/>
            </a:endParaRPr>
          </a:p>
          <a:p>
            <a:pPr algn="ctr"/>
            <a:r>
              <a:rPr lang="en-US" sz="2000" i="1" kern="15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Data set, analysis, and conclusion</a:t>
            </a:r>
            <a:endParaRPr lang="en-US" sz="2000" kern="150" dirty="0">
              <a:latin typeface="Times New Roman" panose="02020603050405020304" pitchFamily="18" charset="0"/>
              <a:ea typeface="SimSun" panose="02010600030101010101" pitchFamily="2" charset="-122"/>
              <a:cs typeface="Mangal"/>
            </a:endParaRPr>
          </a:p>
          <a:p>
            <a:pPr algn="ctr"/>
            <a:r>
              <a:rPr lang="en-US" b="1" kern="150" dirty="0"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Due Date: **********</a:t>
            </a:r>
            <a:endParaRPr lang="en-US" kern="150" dirty="0">
              <a:latin typeface="Times New Roman" panose="02020603050405020304" pitchFamily="18" charset="0"/>
              <a:ea typeface="SimSun" panose="02010600030101010101" pitchFamily="2" charset="-122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423360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8" y="16027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Statistic Poster Showcase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7D3AB-9510-447F-82D3-A58CFD1775EE}"/>
              </a:ext>
            </a:extLst>
          </p:cNvPr>
          <p:cNvSpPr/>
          <p:nvPr/>
        </p:nvSpPr>
        <p:spPr>
          <a:xfrm>
            <a:off x="2502338" y="2883858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https://youtu.be/W12Dsmutfsc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F4A33-71A2-4853-A47E-B7760A1D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2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9" y="962854"/>
            <a:ext cx="10128040" cy="5373552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➢ The project was pretty fun. I liked it more than a regular class with regular class work. It did take a lot of time and effort, but it was worth it. I was fairly nervous for the first judge but after getting to practice the second judge was easier. The project overall was a good idea only commentary would be to do it earlier in the semester.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 enjoyed the poster presentation because it was a good rather than doing the homework. It was good to be able to apply statistics to real life. </a:t>
            </a:r>
            <a:r>
              <a:rPr lang="en-US" sz="2000" dirty="0">
                <a:solidFill>
                  <a:srgbClr val="FF0000"/>
                </a:solidFill>
              </a:rPr>
              <a:t>It might be good to do a group project so that if one student is lacking knowledge on one subject another can help them.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➢ I though the poster was a great experience having students present is typically </a:t>
            </a:r>
            <a:r>
              <a:rPr lang="en-US" sz="2000" dirty="0">
                <a:solidFill>
                  <a:srgbClr val="FF0000"/>
                </a:solidFill>
              </a:rPr>
              <a:t>something only found in upper division classes</a:t>
            </a:r>
            <a:r>
              <a:rPr lang="en-US" sz="2000" dirty="0"/>
              <a:t>. It always increases learning when students must teach, giving us a long-term goal to accomplish was also very pragmatic.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https://youtu.be/W12Dsmutfsc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006" y="296214"/>
            <a:ext cx="76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Feedback from the students:</a:t>
            </a:r>
          </a:p>
        </p:txBody>
      </p:sp>
    </p:spTree>
    <p:extLst>
      <p:ext uri="{BB962C8B-B14F-4D97-AF65-F5344CB8AC3E}">
        <p14:creationId xmlns:p14="http://schemas.microsoft.com/office/powerpoint/2010/main" val="364773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76" y="860910"/>
            <a:ext cx="10681831" cy="3880773"/>
          </a:xfrm>
        </p:spPr>
        <p:txBody>
          <a:bodyPr>
            <a:noAutofit/>
          </a:bodyPr>
          <a:lstStyle/>
          <a:p>
            <a:r>
              <a:rPr lang="en-US" sz="2000" dirty="0"/>
              <a:t>➢ The project was useful to me because it helped me put everything that we learned all semester into a real-life scenario, and I was glad we got to choose our data sets because I was really interested in my data set, so it helped my motivation to do it. I think although it </a:t>
            </a:r>
            <a:r>
              <a:rPr lang="en-US" sz="2000" dirty="0">
                <a:solidFill>
                  <a:srgbClr val="FF0000"/>
                </a:solidFill>
              </a:rPr>
              <a:t>took a ton of time and was frustrating at some points, </a:t>
            </a:r>
            <a:r>
              <a:rPr lang="en-US" sz="2000" dirty="0"/>
              <a:t>it was a good experience. </a:t>
            </a:r>
          </a:p>
          <a:p>
            <a:r>
              <a:rPr lang="en-US" sz="2000" dirty="0"/>
              <a:t>➢ I didn’t expect to do the presentation when I signed up for this class. When I found out that it was required, I didn’t want to do it, but </a:t>
            </a:r>
            <a:r>
              <a:rPr lang="en-US" sz="2000" dirty="0">
                <a:solidFill>
                  <a:srgbClr val="FF0000"/>
                </a:solidFill>
              </a:rPr>
              <a:t>I feel that in doing self-motivated research and application of ideas. I learned better than simply doing assignments. </a:t>
            </a:r>
          </a:p>
          <a:p>
            <a:r>
              <a:rPr lang="en-US" sz="2000" dirty="0"/>
              <a:t>➢ The presentation of projects has helped me understand how statistics work in real life situations especially with in </a:t>
            </a:r>
            <a:r>
              <a:rPr lang="en-US" sz="2000" dirty="0">
                <a:solidFill>
                  <a:srgbClr val="FF0000"/>
                </a:solidFill>
              </a:rPr>
              <a:t>my major</a:t>
            </a:r>
            <a:r>
              <a:rPr lang="en-US" sz="2000" dirty="0"/>
              <a:t>. </a:t>
            </a:r>
          </a:p>
          <a:p>
            <a:r>
              <a:rPr lang="en-US" sz="2000" dirty="0"/>
              <a:t>➢ I will admit, at first, </a:t>
            </a:r>
            <a:r>
              <a:rPr lang="en-US" sz="2000" dirty="0">
                <a:solidFill>
                  <a:srgbClr val="FF0000"/>
                </a:solidFill>
              </a:rPr>
              <a:t>I did not get too excited </a:t>
            </a:r>
            <a:r>
              <a:rPr lang="en-US" sz="2000" dirty="0"/>
              <a:t>about the project. But at the day of presentation, my perspective changed. I realized how cool it was. I </a:t>
            </a:r>
            <a:r>
              <a:rPr lang="en-US" sz="2000" dirty="0">
                <a:solidFill>
                  <a:srgbClr val="FF0000"/>
                </a:solidFill>
              </a:rPr>
              <a:t>enjoyed talking about my data and the findings I made</a:t>
            </a:r>
            <a:r>
              <a:rPr lang="en-US" sz="2000" dirty="0"/>
              <a:t>. It was fun! It was much better than studying another unit for a test. Thank you, Vino! Fun project!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758"/>
            <a:ext cx="7611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Feedback from the students:</a:t>
            </a:r>
          </a:p>
        </p:txBody>
      </p:sp>
    </p:spTree>
    <p:extLst>
      <p:ext uri="{BB962C8B-B14F-4D97-AF65-F5344CB8AC3E}">
        <p14:creationId xmlns:p14="http://schemas.microsoft.com/office/powerpoint/2010/main" val="77157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178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DSU Center for Teaching and Learning </a:t>
            </a:r>
            <a:r>
              <a:rPr lang="en-US" sz="3200" dirty="0" err="1"/>
              <a:t>Learning</a:t>
            </a:r>
            <a:r>
              <a:rPr lang="en-US" sz="3200" dirty="0"/>
              <a:t> Innovation Grant – Fall 2018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DSU Math Department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All my “</a:t>
            </a:r>
            <a:r>
              <a:rPr lang="en-US" sz="3200" dirty="0" err="1"/>
              <a:t>mathy</a:t>
            </a:r>
            <a:r>
              <a:rPr lang="en-US" sz="3200" dirty="0"/>
              <a:t>” friends</a:t>
            </a:r>
          </a:p>
        </p:txBody>
      </p:sp>
    </p:spTree>
    <p:extLst>
      <p:ext uri="{BB962C8B-B14F-4D97-AF65-F5344CB8AC3E}">
        <p14:creationId xmlns:p14="http://schemas.microsoft.com/office/powerpoint/2010/main" val="232432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557" y="1716946"/>
            <a:ext cx="100068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Thanks for your time.</a:t>
            </a:r>
          </a:p>
          <a:p>
            <a:endParaRPr lang="en-US" sz="5400" dirty="0"/>
          </a:p>
          <a:p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2329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06" y="152400"/>
            <a:ext cx="9094694" cy="111283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Why Active learning in Mathematics and Statistics?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8945" y="1447801"/>
            <a:ext cx="10133703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Role of Mathematics and Statistics is Changing: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More fields require more mathematics (e.g. data science, bioinformatics, finance)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Most of the business and government decision-making require data analysis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Technology has Changed the Way Mathematics and Statistics are Done: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latin typeface="Times New Roman" panose="02020603050405020304" pitchFamily="18" charset="0"/>
              </a:rPr>
              <a:t>Python, MATLAB, Mathematica</a:t>
            </a:r>
            <a:r>
              <a:rPr lang="en-US" altLang="en-US" sz="2000" dirty="0">
                <a:latin typeface="Times New Roman" panose="02020603050405020304" pitchFamily="18" charset="0"/>
              </a:rPr>
              <a:t>, Excel, statistical software, etc.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Data source is growing and we need skillset to analyze those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Business and industry run on technology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Students are Changing: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Expect to see how mathematics is related to their field of interest. Expect to use technology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Don’t learn well in passive lectures</a:t>
            </a:r>
          </a:p>
        </p:txBody>
      </p:sp>
    </p:spTree>
    <p:extLst>
      <p:ext uri="{BB962C8B-B14F-4D97-AF65-F5344CB8AC3E}">
        <p14:creationId xmlns:p14="http://schemas.microsoft.com/office/powerpoint/2010/main" val="9787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673" y="242944"/>
            <a:ext cx="9761668" cy="111283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To Enable Students to Use Their Mathematics in Other Settings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680" y="990150"/>
            <a:ext cx="8229600" cy="518205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Mathematics</a:t>
            </a:r>
            <a:r>
              <a:rPr lang="en-US" altLang="en-US" sz="2400" dirty="0">
                <a:latin typeface="Times New Roman" panose="02020603050405020304" pitchFamily="18" charset="0"/>
              </a:rPr>
              <a:t> needs to be taught showing its connections to other fields </a:t>
            </a:r>
          </a:p>
          <a:p>
            <a:pPr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(Statistics courses…Biostatistics…Business Stat….Stat. for Psychology…)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Otherwise students think of it as unrelated and not useful</a:t>
            </a:r>
          </a:p>
          <a:p>
            <a:pPr lvl="1"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Problems are needed that probe student conceptual understanding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</a:rPr>
              <a:t>Otherwise some students only memorize</a:t>
            </a: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29" y="3367144"/>
            <a:ext cx="3858217" cy="2331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B04B7-E7DD-42EB-9F3D-F3E589D28522}"/>
              </a:ext>
            </a:extLst>
          </p:cNvPr>
          <p:cNvSpPr txBox="1"/>
          <p:nvPr/>
        </p:nvSpPr>
        <p:spPr>
          <a:xfrm>
            <a:off x="2487386" y="5052095"/>
            <a:ext cx="538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This is true for any subject. However, math is special in this aspect…..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6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CF13-8A16-4DEC-8B94-20936BAD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08200"/>
            <a:ext cx="9315752" cy="13208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Why we need to approach mathematics learning this way?</a:t>
            </a:r>
          </a:p>
        </p:txBody>
      </p:sp>
    </p:spTree>
    <p:extLst>
      <p:ext uri="{BB962C8B-B14F-4D97-AF65-F5344CB8AC3E}">
        <p14:creationId xmlns:p14="http://schemas.microsoft.com/office/powerpoint/2010/main" val="27945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</a:rPr>
              <a:t>We would like to go from this</a:t>
            </a:r>
          </a:p>
        </p:txBody>
      </p:sp>
      <p:pic>
        <p:nvPicPr>
          <p:cNvPr id="48131" name="Picture 3" descr="bxp59505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9"/>
          <a:stretch>
            <a:fillRect/>
          </a:stretch>
        </p:blipFill>
        <p:spPr>
          <a:xfrm>
            <a:off x="2286000" y="3124201"/>
            <a:ext cx="4114800" cy="3167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2" name="Picture 4" descr="bored_student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76400"/>
            <a:ext cx="3200400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858000" y="3886201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4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To this.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9" y="2316929"/>
            <a:ext cx="2847975" cy="2642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96" y="2316929"/>
            <a:ext cx="3126049" cy="2642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06" y="2316929"/>
            <a:ext cx="2903893" cy="2642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5292762"/>
            <a:ext cx="246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Questions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5638" y="5292762"/>
            <a:ext cx="275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Collaborating as a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4647" y="5271246"/>
            <a:ext cx="2334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 the findings/report to general audience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BC9E8-74E6-4946-8D5A-76D39AD86BDD}"/>
              </a:ext>
            </a:extLst>
          </p:cNvPr>
          <p:cNvSpPr txBox="1"/>
          <p:nvPr/>
        </p:nvSpPr>
        <p:spPr>
          <a:xfrm rot="20576753">
            <a:off x="1873743" y="3190605"/>
            <a:ext cx="9203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these skills are important?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B13EC-1982-4E93-9136-613818D39F1F}"/>
              </a:ext>
            </a:extLst>
          </p:cNvPr>
          <p:cNvSpPr txBox="1"/>
          <p:nvPr/>
        </p:nvSpPr>
        <p:spPr>
          <a:xfrm>
            <a:off x="2688771" y="1150003"/>
            <a:ext cx="8017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Life skills through mathematics</a:t>
            </a:r>
          </a:p>
        </p:txBody>
      </p:sp>
    </p:spTree>
    <p:extLst>
      <p:ext uri="{BB962C8B-B14F-4D97-AF65-F5344CB8AC3E}">
        <p14:creationId xmlns:p14="http://schemas.microsoft.com/office/powerpoint/2010/main" val="13088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5FBE-226A-419C-92F9-24FAC367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0" y="1603273"/>
            <a:ext cx="10994571" cy="460634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most of the students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realizing the importance of the General Education courses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connection to their respective majors.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they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courses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GE checklist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Math 1040 (Intro. to Stat).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students in Math 1040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nursing, criminal justice, exercise science, and psychology majors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critical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these majors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statistics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the classroom knowledge to their future careers.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9992-BE1F-4E05-964F-D6E4777C9A35}"/>
              </a:ext>
            </a:extLst>
          </p:cNvPr>
          <p:cNvSpPr txBox="1"/>
          <p:nvPr/>
        </p:nvSpPr>
        <p:spPr>
          <a:xfrm>
            <a:off x="614646" y="238070"/>
            <a:ext cx="10156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What’s the Problem (</a:t>
            </a:r>
            <a:r>
              <a:rPr lang="en-US" sz="6000" dirty="0">
                <a:solidFill>
                  <a:schemeClr val="accent5"/>
                </a:solidFill>
              </a:rPr>
              <a:t>Our Problem</a:t>
            </a:r>
            <a:r>
              <a:rPr lang="en-US" sz="3200" dirty="0">
                <a:solidFill>
                  <a:srgbClr val="7030A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3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780B-F521-4E34-BF0C-08959B10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350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 How do we change this attitude within the student population?</a:t>
            </a:r>
          </a:p>
        </p:txBody>
      </p:sp>
    </p:spTree>
    <p:extLst>
      <p:ext uri="{BB962C8B-B14F-4D97-AF65-F5344CB8AC3E}">
        <p14:creationId xmlns:p14="http://schemas.microsoft.com/office/powerpoint/2010/main" val="298950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5FBE-226A-419C-92F9-24FAC367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85" y="2159112"/>
            <a:ext cx="98241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 was experimenting an semester long project to encourage students to do statistics in my  class through hands-on activities by stressing conceptual understanding rather than memorization of procedures. 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project stressed the importance of the Math 1040 (GE course) and made students to understand the connection to their major study.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85" y="65555"/>
            <a:ext cx="5841401" cy="19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0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1634</TotalTime>
  <Words>999</Words>
  <Application>Microsoft Office PowerPoint</Application>
  <PresentationFormat>Widescreen</PresentationFormat>
  <Paragraphs>116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Trebuchet MS</vt:lpstr>
      <vt:lpstr>Wingdings</vt:lpstr>
      <vt:lpstr>Wingdings 3</vt:lpstr>
      <vt:lpstr>Facet</vt:lpstr>
      <vt:lpstr>PowerPoint Presentation</vt:lpstr>
      <vt:lpstr>Why Active learning in Mathematics and Statistics?</vt:lpstr>
      <vt:lpstr>To Enable Students to Use Their Mathematics in Other Settings</vt:lpstr>
      <vt:lpstr>Why we need to approach mathematics learning this way?</vt:lpstr>
      <vt:lpstr>We would like to go from this</vt:lpstr>
      <vt:lpstr>To this.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 Poster Showcase</vt:lpstr>
      <vt:lpstr>PowerPoint Presentation</vt:lpstr>
      <vt:lpstr>PowerPoint Presentation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classroom to the community</dc:title>
  <dc:creator>bhuvaneswari sambandham</dc:creator>
  <cp:lastModifiedBy>Carnell, Lisa</cp:lastModifiedBy>
  <cp:revision>66</cp:revision>
  <dcterms:created xsi:type="dcterms:W3CDTF">2019-03-27T14:50:05Z</dcterms:created>
  <dcterms:modified xsi:type="dcterms:W3CDTF">2020-01-24T15:32:17Z</dcterms:modified>
</cp:coreProperties>
</file>