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9" r:id="rId2"/>
    <p:sldId id="260" r:id="rId3"/>
    <p:sldId id="265" r:id="rId4"/>
    <p:sldId id="264" r:id="rId5"/>
    <p:sldId id="266" r:id="rId6"/>
    <p:sldId id="257" r:id="rId7"/>
    <p:sldId id="261" r:id="rId8"/>
    <p:sldId id="256" r:id="rId9"/>
    <p:sldId id="258" r:id="rId10"/>
    <p:sldId id="269" r:id="rId11"/>
    <p:sldId id="268" r:id="rId12"/>
  </p:sldIdLst>
  <p:sldSz cx="12192000" cy="6858000"/>
  <p:notesSz cx="6954838" cy="92408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C4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3A7EF5-20B6-42DF-8943-31765FFE12F7}" v="155" dt="2020-01-18T13:25:19.2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6" autoAdjust="0"/>
    <p:restoredTop sz="85546" autoAdjust="0"/>
  </p:normalViewPr>
  <p:slideViewPr>
    <p:cSldViewPr snapToGrid="0">
      <p:cViewPr varScale="1">
        <p:scale>
          <a:sx n="57" d="100"/>
          <a:sy n="57" d="100"/>
        </p:scale>
        <p:origin x="824" y="48"/>
      </p:cViewPr>
      <p:guideLst/>
    </p:cSldViewPr>
  </p:slideViewPr>
  <p:notesTextViewPr>
    <p:cViewPr>
      <p:scale>
        <a:sx n="1" d="1"/>
        <a:sy n="1" d="1"/>
      </p:scale>
      <p:origin x="0" y="-1500"/>
    </p:cViewPr>
  </p:notesTextViewPr>
  <p:notesViewPr>
    <p:cSldViewPr snapToGrid="0">
      <p:cViewPr varScale="1">
        <p:scale>
          <a:sx n="86" d="100"/>
          <a:sy n="86" d="100"/>
        </p:scale>
        <p:origin x="3840"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ood, Beverly L." userId="a9e41049-c449-4fc3-acf3-d21ccd9afe0a" providerId="ADAL" clId="{D348E588-FD95-4F0F-AFD5-8E4B4B8E63FC}"/>
    <pc:docChg chg="delSld modSld">
      <pc:chgData name="Wood, Beverly L." userId="a9e41049-c449-4fc3-acf3-d21ccd9afe0a" providerId="ADAL" clId="{D348E588-FD95-4F0F-AFD5-8E4B4B8E63FC}" dt="2020-01-06T16:09:14.947" v="131" actId="113"/>
      <pc:docMkLst>
        <pc:docMk/>
      </pc:docMkLst>
      <pc:sldChg chg="modSp">
        <pc:chgData name="Wood, Beverly L." userId="a9e41049-c449-4fc3-acf3-d21ccd9afe0a" providerId="ADAL" clId="{D348E588-FD95-4F0F-AFD5-8E4B4B8E63FC}" dt="2020-01-06T16:02:17.836" v="24" actId="947"/>
        <pc:sldMkLst>
          <pc:docMk/>
          <pc:sldMk cId="2644206586" sldId="257"/>
        </pc:sldMkLst>
        <pc:spChg chg="mod">
          <ac:chgData name="Wood, Beverly L." userId="a9e41049-c449-4fc3-acf3-d21ccd9afe0a" providerId="ADAL" clId="{D348E588-FD95-4F0F-AFD5-8E4B4B8E63FC}" dt="2020-01-06T16:02:17.836" v="24" actId="947"/>
          <ac:spMkLst>
            <pc:docMk/>
            <pc:sldMk cId="2644206586" sldId="257"/>
            <ac:spMk id="2" creationId="{4CF7539D-63F9-4D5A-A7C1-1AA884BD0F61}"/>
          </ac:spMkLst>
        </pc:spChg>
      </pc:sldChg>
      <pc:sldChg chg="modNotesTx">
        <pc:chgData name="Wood, Beverly L." userId="a9e41049-c449-4fc3-acf3-d21ccd9afe0a" providerId="ADAL" clId="{D348E588-FD95-4F0F-AFD5-8E4B4B8E63FC}" dt="2020-01-06T16:04:32.057" v="124" actId="20577"/>
        <pc:sldMkLst>
          <pc:docMk/>
          <pc:sldMk cId="3290537327" sldId="261"/>
        </pc:sldMkLst>
      </pc:sldChg>
      <pc:sldChg chg="modNotesTx">
        <pc:chgData name="Wood, Beverly L." userId="a9e41049-c449-4fc3-acf3-d21ccd9afe0a" providerId="ADAL" clId="{D348E588-FD95-4F0F-AFD5-8E4B4B8E63FC}" dt="2020-01-06T15:56:47.054" v="2" actId="113"/>
        <pc:sldMkLst>
          <pc:docMk/>
          <pc:sldMk cId="374706258" sldId="265"/>
        </pc:sldMkLst>
      </pc:sldChg>
      <pc:sldChg chg="modNotesTx">
        <pc:chgData name="Wood, Beverly L." userId="a9e41049-c449-4fc3-acf3-d21ccd9afe0a" providerId="ADAL" clId="{D348E588-FD95-4F0F-AFD5-8E4B4B8E63FC}" dt="2020-01-06T16:09:14.947" v="131" actId="113"/>
        <pc:sldMkLst>
          <pc:docMk/>
          <pc:sldMk cId="226618986" sldId="266"/>
        </pc:sldMkLst>
      </pc:sldChg>
      <pc:sldChg chg="del">
        <pc:chgData name="Wood, Beverly L." userId="a9e41049-c449-4fc3-acf3-d21ccd9afe0a" providerId="ADAL" clId="{D348E588-FD95-4F0F-AFD5-8E4B4B8E63FC}" dt="2020-01-06T15:58:59.540" v="3" actId="47"/>
        <pc:sldMkLst>
          <pc:docMk/>
          <pc:sldMk cId="3817545397" sldId="267"/>
        </pc:sldMkLst>
      </pc:sldChg>
    </pc:docChg>
  </pc:docChgLst>
  <pc:docChgLst>
    <pc:chgData name="Wood, Beverly L." userId="a9e41049-c449-4fc3-acf3-d21ccd9afe0a" providerId="ADAL" clId="{753A7EF5-20B6-42DF-8943-31765FFE12F7}"/>
    <pc:docChg chg="undo custSel mod addSld delSld modSld sldOrd">
      <pc:chgData name="Wood, Beverly L." userId="a9e41049-c449-4fc3-acf3-d21ccd9afe0a" providerId="ADAL" clId="{753A7EF5-20B6-42DF-8943-31765FFE12F7}" dt="2020-01-18T13:25:22.769" v="5325" actId="27636"/>
      <pc:docMkLst>
        <pc:docMk/>
      </pc:docMkLst>
      <pc:sldChg chg="modNotesTx">
        <pc:chgData name="Wood, Beverly L." userId="a9e41049-c449-4fc3-acf3-d21ccd9afe0a" providerId="ADAL" clId="{753A7EF5-20B6-42DF-8943-31765FFE12F7}" dt="2020-01-18T04:51:59.847" v="4577" actId="20577"/>
        <pc:sldMkLst>
          <pc:docMk/>
          <pc:sldMk cId="3345662367" sldId="256"/>
        </pc:sldMkLst>
      </pc:sldChg>
      <pc:sldChg chg="modSp modAnim modNotesTx">
        <pc:chgData name="Wood, Beverly L." userId="a9e41049-c449-4fc3-acf3-d21ccd9afe0a" providerId="ADAL" clId="{753A7EF5-20B6-42DF-8943-31765FFE12F7}" dt="2020-01-18T04:48:22.229" v="4491" actId="20577"/>
        <pc:sldMkLst>
          <pc:docMk/>
          <pc:sldMk cId="2644206586" sldId="257"/>
        </pc:sldMkLst>
        <pc:spChg chg="mod">
          <ac:chgData name="Wood, Beverly L." userId="a9e41049-c449-4fc3-acf3-d21ccd9afe0a" providerId="ADAL" clId="{753A7EF5-20B6-42DF-8943-31765FFE12F7}" dt="2020-01-18T03:26:28.919" v="1869" actId="1076"/>
          <ac:spMkLst>
            <pc:docMk/>
            <pc:sldMk cId="2644206586" sldId="257"/>
            <ac:spMk id="2" creationId="{4CF7539D-63F9-4D5A-A7C1-1AA884BD0F61}"/>
          </ac:spMkLst>
        </pc:spChg>
        <pc:spChg chg="mod">
          <ac:chgData name="Wood, Beverly L." userId="a9e41049-c449-4fc3-acf3-d21ccd9afe0a" providerId="ADAL" clId="{753A7EF5-20B6-42DF-8943-31765FFE12F7}" dt="2020-01-18T03:26:41.424" v="1870" actId="1076"/>
          <ac:spMkLst>
            <pc:docMk/>
            <pc:sldMk cId="2644206586" sldId="257"/>
            <ac:spMk id="7" creationId="{3487135A-DCB2-4D17-B26A-872A4A6C1318}"/>
          </ac:spMkLst>
        </pc:spChg>
        <pc:spChg chg="mod">
          <ac:chgData name="Wood, Beverly L." userId="a9e41049-c449-4fc3-acf3-d21ccd9afe0a" providerId="ADAL" clId="{753A7EF5-20B6-42DF-8943-31765FFE12F7}" dt="2020-01-18T03:26:47.785" v="1871" actId="1076"/>
          <ac:spMkLst>
            <pc:docMk/>
            <pc:sldMk cId="2644206586" sldId="257"/>
            <ac:spMk id="8" creationId="{C4EB0C1D-D0E8-4864-8BC4-8D1DCC633060}"/>
          </ac:spMkLst>
        </pc:spChg>
        <pc:cxnChg chg="mod">
          <ac:chgData name="Wood, Beverly L." userId="a9e41049-c449-4fc3-acf3-d21ccd9afe0a" providerId="ADAL" clId="{753A7EF5-20B6-42DF-8943-31765FFE12F7}" dt="2020-01-18T03:28:03.698" v="1872" actId="14100"/>
          <ac:cxnSpMkLst>
            <pc:docMk/>
            <pc:sldMk cId="2644206586" sldId="257"/>
            <ac:cxnSpMk id="6" creationId="{E05DA435-69A4-4C2B-A7CC-26AC2200910B}"/>
          </ac:cxnSpMkLst>
        </pc:cxnChg>
      </pc:sldChg>
      <pc:sldChg chg="ord modNotesTx">
        <pc:chgData name="Wood, Beverly L." userId="a9e41049-c449-4fc3-acf3-d21ccd9afe0a" providerId="ADAL" clId="{753A7EF5-20B6-42DF-8943-31765FFE12F7}" dt="2020-01-18T04:52:45.598" v="4608" actId="20577"/>
        <pc:sldMkLst>
          <pc:docMk/>
          <pc:sldMk cId="3834432418" sldId="258"/>
        </pc:sldMkLst>
      </pc:sldChg>
      <pc:sldChg chg="addSp modSp modNotesTx">
        <pc:chgData name="Wood, Beverly L." userId="a9e41049-c449-4fc3-acf3-d21ccd9afe0a" providerId="ADAL" clId="{753A7EF5-20B6-42DF-8943-31765FFE12F7}" dt="2020-01-18T03:18:36.443" v="1749" actId="20577"/>
        <pc:sldMkLst>
          <pc:docMk/>
          <pc:sldMk cId="1699269255" sldId="259"/>
        </pc:sldMkLst>
        <pc:spChg chg="mod">
          <ac:chgData name="Wood, Beverly L." userId="a9e41049-c449-4fc3-acf3-d21ccd9afe0a" providerId="ADAL" clId="{753A7EF5-20B6-42DF-8943-31765FFE12F7}" dt="2020-01-18T03:15:55.901" v="1643" actId="12788"/>
          <ac:spMkLst>
            <pc:docMk/>
            <pc:sldMk cId="1699269255" sldId="259"/>
            <ac:spMk id="2" creationId="{00000000-0000-0000-0000-000000000000}"/>
          </ac:spMkLst>
        </pc:spChg>
        <pc:spChg chg="add mod">
          <ac:chgData name="Wood, Beverly L." userId="a9e41049-c449-4fc3-acf3-d21ccd9afe0a" providerId="ADAL" clId="{753A7EF5-20B6-42DF-8943-31765FFE12F7}" dt="2020-01-18T03:16:21.900" v="1645" actId="113"/>
          <ac:spMkLst>
            <pc:docMk/>
            <pc:sldMk cId="1699269255" sldId="259"/>
            <ac:spMk id="4" creationId="{2BAEDA5D-FC37-4DF8-B27D-9360405C47D3}"/>
          </ac:spMkLst>
        </pc:spChg>
      </pc:sldChg>
      <pc:sldChg chg="modNotesTx">
        <pc:chgData name="Wood, Beverly L." userId="a9e41049-c449-4fc3-acf3-d21ccd9afe0a" providerId="ADAL" clId="{753A7EF5-20B6-42DF-8943-31765FFE12F7}" dt="2020-01-18T04:43:16.585" v="4411" actId="20577"/>
        <pc:sldMkLst>
          <pc:docMk/>
          <pc:sldMk cId="2957570243" sldId="260"/>
        </pc:sldMkLst>
      </pc:sldChg>
      <pc:sldChg chg="modSp modNotesTx">
        <pc:chgData name="Wood, Beverly L." userId="a9e41049-c449-4fc3-acf3-d21ccd9afe0a" providerId="ADAL" clId="{753A7EF5-20B6-42DF-8943-31765FFE12F7}" dt="2020-01-18T04:50:14.727" v="4535" actId="20577"/>
        <pc:sldMkLst>
          <pc:docMk/>
          <pc:sldMk cId="3290537327" sldId="261"/>
        </pc:sldMkLst>
        <pc:spChg chg="mod">
          <ac:chgData name="Wood, Beverly L." userId="a9e41049-c449-4fc3-acf3-d21ccd9afe0a" providerId="ADAL" clId="{753A7EF5-20B6-42DF-8943-31765FFE12F7}" dt="2020-01-18T03:31:23.078" v="1920" actId="1076"/>
          <ac:spMkLst>
            <pc:docMk/>
            <pc:sldMk cId="3290537327" sldId="261"/>
            <ac:spMk id="2" creationId="{4AA29163-C7E0-4C7D-B88D-0B8AB0BE46AD}"/>
          </ac:spMkLst>
        </pc:spChg>
        <pc:spChg chg="mod">
          <ac:chgData name="Wood, Beverly L." userId="a9e41049-c449-4fc3-acf3-d21ccd9afe0a" providerId="ADAL" clId="{753A7EF5-20B6-42DF-8943-31765FFE12F7}" dt="2020-01-18T03:31:23.078" v="1920" actId="1076"/>
          <ac:spMkLst>
            <pc:docMk/>
            <pc:sldMk cId="3290537327" sldId="261"/>
            <ac:spMk id="3" creationId="{E9BD0988-D52B-4203-A0AE-83F394753903}"/>
          </ac:spMkLst>
        </pc:spChg>
        <pc:spChg chg="mod">
          <ac:chgData name="Wood, Beverly L." userId="a9e41049-c449-4fc3-acf3-d21ccd9afe0a" providerId="ADAL" clId="{753A7EF5-20B6-42DF-8943-31765FFE12F7}" dt="2020-01-18T03:31:23.078" v="1920" actId="1076"/>
          <ac:spMkLst>
            <pc:docMk/>
            <pc:sldMk cId="3290537327" sldId="261"/>
            <ac:spMk id="5" creationId="{A71F1151-B9FF-4149-9C3F-F1064C49920F}"/>
          </ac:spMkLst>
        </pc:spChg>
        <pc:spChg chg="mod">
          <ac:chgData name="Wood, Beverly L." userId="a9e41049-c449-4fc3-acf3-d21ccd9afe0a" providerId="ADAL" clId="{753A7EF5-20B6-42DF-8943-31765FFE12F7}" dt="2020-01-18T03:32:37.469" v="1932" actId="14100"/>
          <ac:spMkLst>
            <pc:docMk/>
            <pc:sldMk cId="3290537327" sldId="261"/>
            <ac:spMk id="6" creationId="{CCD440EA-C9DB-4B87-AF58-B3FE20AAE811}"/>
          </ac:spMkLst>
        </pc:spChg>
        <pc:spChg chg="mod">
          <ac:chgData name="Wood, Beverly L." userId="a9e41049-c449-4fc3-acf3-d21ccd9afe0a" providerId="ADAL" clId="{753A7EF5-20B6-42DF-8943-31765FFE12F7}" dt="2020-01-18T03:31:43.051" v="1924" actId="404"/>
          <ac:spMkLst>
            <pc:docMk/>
            <pc:sldMk cId="3290537327" sldId="261"/>
            <ac:spMk id="7" creationId="{82610802-334D-4EE0-83FC-43FD4E5C7DC2}"/>
          </ac:spMkLst>
        </pc:spChg>
      </pc:sldChg>
      <pc:sldChg chg="del">
        <pc:chgData name="Wood, Beverly L." userId="a9e41049-c449-4fc3-acf3-d21ccd9afe0a" providerId="ADAL" clId="{753A7EF5-20B6-42DF-8943-31765FFE12F7}" dt="2020-01-18T03:53:00.875" v="2494" actId="2696"/>
        <pc:sldMkLst>
          <pc:docMk/>
          <pc:sldMk cId="1736508335" sldId="262"/>
        </pc:sldMkLst>
      </pc:sldChg>
      <pc:sldChg chg="addSp delSp modSp mod modNotesTx">
        <pc:chgData name="Wood, Beverly L." userId="a9e41049-c449-4fc3-acf3-d21ccd9afe0a" providerId="ADAL" clId="{753A7EF5-20B6-42DF-8943-31765FFE12F7}" dt="2020-01-18T13:13:04.732" v="4990" actId="20577"/>
        <pc:sldMkLst>
          <pc:docMk/>
          <pc:sldMk cId="273414619" sldId="264"/>
        </pc:sldMkLst>
        <pc:spChg chg="mod">
          <ac:chgData name="Wood, Beverly L." userId="a9e41049-c449-4fc3-acf3-d21ccd9afe0a" providerId="ADAL" clId="{753A7EF5-20B6-42DF-8943-31765FFE12F7}" dt="2020-01-16T21:08:17.826" v="1405" actId="1076"/>
          <ac:spMkLst>
            <pc:docMk/>
            <pc:sldMk cId="273414619" sldId="264"/>
            <ac:spMk id="4" creationId="{0C517667-19C0-447A-96E1-8A3F2FC0D7C7}"/>
          </ac:spMkLst>
        </pc:spChg>
        <pc:graphicFrameChg chg="add del mod">
          <ac:chgData name="Wood, Beverly L." userId="a9e41049-c449-4fc3-acf3-d21ccd9afe0a" providerId="ADAL" clId="{753A7EF5-20B6-42DF-8943-31765FFE12F7}" dt="2020-01-16T21:08:22.083" v="1406" actId="478"/>
          <ac:graphicFrameMkLst>
            <pc:docMk/>
            <pc:sldMk cId="273414619" sldId="264"/>
            <ac:graphicFrameMk id="7" creationId="{697AA29E-EFEC-4CC2-AB0E-4D5F15BDA279}"/>
          </ac:graphicFrameMkLst>
        </pc:graphicFrameChg>
        <pc:graphicFrameChg chg="add del mod">
          <ac:chgData name="Wood, Beverly L." userId="a9e41049-c449-4fc3-acf3-d21ccd9afe0a" providerId="ADAL" clId="{753A7EF5-20B6-42DF-8943-31765FFE12F7}" dt="2020-01-16T20:57:16.769" v="1382" actId="478"/>
          <ac:graphicFrameMkLst>
            <pc:docMk/>
            <pc:sldMk cId="273414619" sldId="264"/>
            <ac:graphicFrameMk id="8" creationId="{6E7B6C93-4349-4EA7-9DD3-9ECBCFEE4745}"/>
          </ac:graphicFrameMkLst>
        </pc:graphicFrameChg>
        <pc:graphicFrameChg chg="add del mod">
          <ac:chgData name="Wood, Beverly L." userId="a9e41049-c449-4fc3-acf3-d21ccd9afe0a" providerId="ADAL" clId="{753A7EF5-20B6-42DF-8943-31765FFE12F7}" dt="2020-01-16T21:08:22.083" v="1406" actId="478"/>
          <ac:graphicFrameMkLst>
            <pc:docMk/>
            <pc:sldMk cId="273414619" sldId="264"/>
            <ac:graphicFrameMk id="9" creationId="{6E7B6C93-4349-4EA7-9DD3-9ECBCFEE4745}"/>
          </ac:graphicFrameMkLst>
        </pc:graphicFrameChg>
        <pc:graphicFrameChg chg="add del mod">
          <ac:chgData name="Wood, Beverly L." userId="a9e41049-c449-4fc3-acf3-d21ccd9afe0a" providerId="ADAL" clId="{753A7EF5-20B6-42DF-8943-31765FFE12F7}" dt="2020-01-16T21:08:22.083" v="1406" actId="478"/>
          <ac:graphicFrameMkLst>
            <pc:docMk/>
            <pc:sldMk cId="273414619" sldId="264"/>
            <ac:graphicFrameMk id="10" creationId="{69ECAEC1-E2C3-4E93-8C1A-9274C4EA6A66}"/>
          </ac:graphicFrameMkLst>
        </pc:graphicFrameChg>
        <pc:graphicFrameChg chg="add mod">
          <ac:chgData name="Wood, Beverly L." userId="a9e41049-c449-4fc3-acf3-d21ccd9afe0a" providerId="ADAL" clId="{753A7EF5-20B6-42DF-8943-31765FFE12F7}" dt="2020-01-16T21:11:28.261" v="1429" actId="1076"/>
          <ac:graphicFrameMkLst>
            <pc:docMk/>
            <pc:sldMk cId="273414619" sldId="264"/>
            <ac:graphicFrameMk id="11" creationId="{697AA29E-EFEC-4CC2-AB0E-4D5F15BDA279}"/>
          </ac:graphicFrameMkLst>
        </pc:graphicFrameChg>
        <pc:graphicFrameChg chg="add mod">
          <ac:chgData name="Wood, Beverly L." userId="a9e41049-c449-4fc3-acf3-d21ccd9afe0a" providerId="ADAL" clId="{753A7EF5-20B6-42DF-8943-31765FFE12F7}" dt="2020-01-16T21:11:25.561" v="1428" actId="1076"/>
          <ac:graphicFrameMkLst>
            <pc:docMk/>
            <pc:sldMk cId="273414619" sldId="264"/>
            <ac:graphicFrameMk id="12" creationId="{6E7B6C93-4349-4EA7-9DD3-9ECBCFEE4745}"/>
          </ac:graphicFrameMkLst>
        </pc:graphicFrameChg>
        <pc:graphicFrameChg chg="add mod">
          <ac:chgData name="Wood, Beverly L." userId="a9e41049-c449-4fc3-acf3-d21ccd9afe0a" providerId="ADAL" clId="{753A7EF5-20B6-42DF-8943-31765FFE12F7}" dt="2020-01-16T21:11:57.212" v="1433" actId="1076"/>
          <ac:graphicFrameMkLst>
            <pc:docMk/>
            <pc:sldMk cId="273414619" sldId="264"/>
            <ac:graphicFrameMk id="13" creationId="{69ECAEC1-E2C3-4E93-8C1A-9274C4EA6A66}"/>
          </ac:graphicFrameMkLst>
        </pc:graphicFrameChg>
        <pc:graphicFrameChg chg="add mod">
          <ac:chgData name="Wood, Beverly L." userId="a9e41049-c449-4fc3-acf3-d21ccd9afe0a" providerId="ADAL" clId="{753A7EF5-20B6-42DF-8943-31765FFE12F7}" dt="2020-01-16T21:12:04.255" v="1434" actId="14100"/>
          <ac:graphicFrameMkLst>
            <pc:docMk/>
            <pc:sldMk cId="273414619" sldId="264"/>
            <ac:graphicFrameMk id="14" creationId="{2249408A-C5E9-4948-9054-6A44DC3A3832}"/>
          </ac:graphicFrameMkLst>
        </pc:graphicFrameChg>
        <pc:graphicFrameChg chg="del">
          <ac:chgData name="Wood, Beverly L." userId="a9e41049-c449-4fc3-acf3-d21ccd9afe0a" providerId="ADAL" clId="{753A7EF5-20B6-42DF-8943-31765FFE12F7}" dt="2020-01-16T20:53:51.043" v="1364" actId="478"/>
          <ac:graphicFrameMkLst>
            <pc:docMk/>
            <pc:sldMk cId="273414619" sldId="264"/>
            <ac:graphicFrameMk id="15" creationId="{A8F480E9-F208-4532-952A-A09B83A572CC}"/>
          </ac:graphicFrameMkLst>
        </pc:graphicFrameChg>
        <pc:graphicFrameChg chg="del">
          <ac:chgData name="Wood, Beverly L." userId="a9e41049-c449-4fc3-acf3-d21ccd9afe0a" providerId="ADAL" clId="{753A7EF5-20B6-42DF-8943-31765FFE12F7}" dt="2020-01-16T20:56:06.556" v="1376" actId="478"/>
          <ac:graphicFrameMkLst>
            <pc:docMk/>
            <pc:sldMk cId="273414619" sldId="264"/>
            <ac:graphicFrameMk id="17" creationId="{AF007966-AB61-4B40-B300-6EAB03370F7F}"/>
          </ac:graphicFrameMkLst>
        </pc:graphicFrameChg>
        <pc:graphicFrameChg chg="del">
          <ac:chgData name="Wood, Beverly L." userId="a9e41049-c449-4fc3-acf3-d21ccd9afe0a" providerId="ADAL" clId="{753A7EF5-20B6-42DF-8943-31765FFE12F7}" dt="2020-01-16T21:01:29.469" v="1393" actId="478"/>
          <ac:graphicFrameMkLst>
            <pc:docMk/>
            <pc:sldMk cId="273414619" sldId="264"/>
            <ac:graphicFrameMk id="19" creationId="{B7A48AD5-1BEA-4CAE-BCFB-19E91E8A2B86}"/>
          </ac:graphicFrameMkLst>
        </pc:graphicFrameChg>
        <pc:graphicFrameChg chg="del">
          <ac:chgData name="Wood, Beverly L." userId="a9e41049-c449-4fc3-acf3-d21ccd9afe0a" providerId="ADAL" clId="{753A7EF5-20B6-42DF-8943-31765FFE12F7}" dt="2020-01-16T21:01:55.842" v="1399" actId="478"/>
          <ac:graphicFrameMkLst>
            <pc:docMk/>
            <pc:sldMk cId="273414619" sldId="264"/>
            <ac:graphicFrameMk id="20" creationId="{B139829D-B93D-46A9-8572-71F8427078E9}"/>
          </ac:graphicFrameMkLst>
        </pc:graphicFrameChg>
      </pc:sldChg>
      <pc:sldChg chg="modNotesTx">
        <pc:chgData name="Wood, Beverly L." userId="a9e41049-c449-4fc3-acf3-d21ccd9afe0a" providerId="ADAL" clId="{753A7EF5-20B6-42DF-8943-31765FFE12F7}" dt="2020-01-18T04:44:28.379" v="4446" actId="20577"/>
        <pc:sldMkLst>
          <pc:docMk/>
          <pc:sldMk cId="374706258" sldId="265"/>
        </pc:sldMkLst>
      </pc:sldChg>
      <pc:sldChg chg="addSp modSp modAnim modNotesTx">
        <pc:chgData name="Wood, Beverly L." userId="a9e41049-c449-4fc3-acf3-d21ccd9afe0a" providerId="ADAL" clId="{753A7EF5-20B6-42DF-8943-31765FFE12F7}" dt="2020-01-18T04:47:24.207" v="4476" actId="20577"/>
        <pc:sldMkLst>
          <pc:docMk/>
          <pc:sldMk cId="226618986" sldId="266"/>
        </pc:sldMkLst>
        <pc:spChg chg="mod">
          <ac:chgData name="Wood, Beverly L." userId="a9e41049-c449-4fc3-acf3-d21ccd9afe0a" providerId="ADAL" clId="{753A7EF5-20B6-42DF-8943-31765FFE12F7}" dt="2020-01-09T01:14:54.788" v="682" actId="14100"/>
          <ac:spMkLst>
            <pc:docMk/>
            <pc:sldMk cId="226618986" sldId="266"/>
            <ac:spMk id="8" creationId="{658C5FF9-3E98-4BCA-A8A7-3175F01C54A9}"/>
          </ac:spMkLst>
        </pc:spChg>
        <pc:cxnChg chg="add mod">
          <ac:chgData name="Wood, Beverly L." userId="a9e41049-c449-4fc3-acf3-d21ccd9afe0a" providerId="ADAL" clId="{753A7EF5-20B6-42DF-8943-31765FFE12F7}" dt="2020-01-09T01:15:28.490" v="686" actId="14100"/>
          <ac:cxnSpMkLst>
            <pc:docMk/>
            <pc:sldMk cId="226618986" sldId="266"/>
            <ac:cxnSpMk id="9" creationId="{97A0E41C-50A2-400A-A946-C7A0B6502AD1}"/>
          </ac:cxnSpMkLst>
        </pc:cxnChg>
        <pc:cxnChg chg="mod">
          <ac:chgData name="Wood, Beverly L." userId="a9e41049-c449-4fc3-acf3-d21ccd9afe0a" providerId="ADAL" clId="{753A7EF5-20B6-42DF-8943-31765FFE12F7}" dt="2020-01-09T01:15:13.027" v="683" actId="208"/>
          <ac:cxnSpMkLst>
            <pc:docMk/>
            <pc:sldMk cId="226618986" sldId="266"/>
            <ac:cxnSpMk id="10" creationId="{99185548-2EE8-4E54-8252-5AC85C679D5D}"/>
          </ac:cxnSpMkLst>
        </pc:cxnChg>
      </pc:sldChg>
      <pc:sldChg chg="addSp delSp modSp mod setBg modNotesTx">
        <pc:chgData name="Wood, Beverly L." userId="a9e41049-c449-4fc3-acf3-d21ccd9afe0a" providerId="ADAL" clId="{753A7EF5-20B6-42DF-8943-31765FFE12F7}" dt="2020-01-18T04:31:28.691" v="4144" actId="26606"/>
        <pc:sldMkLst>
          <pc:docMk/>
          <pc:sldMk cId="2873888697" sldId="268"/>
        </pc:sldMkLst>
        <pc:spChg chg="mod">
          <ac:chgData name="Wood, Beverly L." userId="a9e41049-c449-4fc3-acf3-d21ccd9afe0a" providerId="ADAL" clId="{753A7EF5-20B6-42DF-8943-31765FFE12F7}" dt="2020-01-18T04:31:28.691" v="4144" actId="26606"/>
          <ac:spMkLst>
            <pc:docMk/>
            <pc:sldMk cId="2873888697" sldId="268"/>
            <ac:spMk id="2" creationId="{80D991DA-4F03-44CD-90D3-7F2322960E77}"/>
          </ac:spMkLst>
        </pc:spChg>
        <pc:spChg chg="mod">
          <ac:chgData name="Wood, Beverly L." userId="a9e41049-c449-4fc3-acf3-d21ccd9afe0a" providerId="ADAL" clId="{753A7EF5-20B6-42DF-8943-31765FFE12F7}" dt="2020-01-18T04:31:28.691" v="4144" actId="26606"/>
          <ac:spMkLst>
            <pc:docMk/>
            <pc:sldMk cId="2873888697" sldId="268"/>
            <ac:spMk id="3" creationId="{1B747239-B82F-4D78-AB31-7C2432C996F5}"/>
          </ac:spMkLst>
        </pc:spChg>
        <pc:spChg chg="add del">
          <ac:chgData name="Wood, Beverly L." userId="a9e41049-c449-4fc3-acf3-d21ccd9afe0a" providerId="ADAL" clId="{753A7EF5-20B6-42DF-8943-31765FFE12F7}" dt="2020-01-18T04:30:20.693" v="4093" actId="26606"/>
          <ac:spMkLst>
            <pc:docMk/>
            <pc:sldMk cId="2873888697" sldId="268"/>
            <ac:spMk id="13" creationId="{485326CE-E8C0-4DD9-B97D-BFB0DFF3FC5C}"/>
          </ac:spMkLst>
        </pc:spChg>
        <pc:spChg chg="add del">
          <ac:chgData name="Wood, Beverly L." userId="a9e41049-c449-4fc3-acf3-d21ccd9afe0a" providerId="ADAL" clId="{753A7EF5-20B6-42DF-8943-31765FFE12F7}" dt="2020-01-18T04:30:20.693" v="4093" actId="26606"/>
          <ac:spMkLst>
            <pc:docMk/>
            <pc:sldMk cId="2873888697" sldId="268"/>
            <ac:spMk id="15" creationId="{5ECBBE91-3592-462A-8700-B36554E6AA86}"/>
          </ac:spMkLst>
        </pc:spChg>
        <pc:spChg chg="add del">
          <ac:chgData name="Wood, Beverly L." userId="a9e41049-c449-4fc3-acf3-d21ccd9afe0a" providerId="ADAL" clId="{753A7EF5-20B6-42DF-8943-31765FFE12F7}" dt="2020-01-18T04:30:20.693" v="4093" actId="26606"/>
          <ac:spMkLst>
            <pc:docMk/>
            <pc:sldMk cId="2873888697" sldId="268"/>
            <ac:spMk id="17" creationId="{646AE209-CD2C-4804-A22E-978C38614058}"/>
          </ac:spMkLst>
        </pc:spChg>
        <pc:spChg chg="add del">
          <ac:chgData name="Wood, Beverly L." userId="a9e41049-c449-4fc3-acf3-d21ccd9afe0a" providerId="ADAL" clId="{753A7EF5-20B6-42DF-8943-31765FFE12F7}" dt="2020-01-18T04:31:28.691" v="4144" actId="26606"/>
          <ac:spMkLst>
            <pc:docMk/>
            <pc:sldMk cId="2873888697" sldId="268"/>
            <ac:spMk id="26" creationId="{778E1E34-15BA-44AB-980F-2FE1B93F7135}"/>
          </ac:spMkLst>
        </pc:spChg>
        <pc:spChg chg="add del">
          <ac:chgData name="Wood, Beverly L." userId="a9e41049-c449-4fc3-acf3-d21ccd9afe0a" providerId="ADAL" clId="{753A7EF5-20B6-42DF-8943-31765FFE12F7}" dt="2020-01-18T04:31:28.691" v="4144" actId="26606"/>
          <ac:spMkLst>
            <pc:docMk/>
            <pc:sldMk cId="2873888697" sldId="268"/>
            <ac:spMk id="28" creationId="{15A574FF-FBA3-4EA3-8C22-589DE3A5060B}"/>
          </ac:spMkLst>
        </pc:spChg>
        <pc:spChg chg="add del">
          <ac:chgData name="Wood, Beverly L." userId="a9e41049-c449-4fc3-acf3-d21ccd9afe0a" providerId="ADAL" clId="{753A7EF5-20B6-42DF-8943-31765FFE12F7}" dt="2020-01-18T04:31:28.691" v="4144" actId="26606"/>
          <ac:spMkLst>
            <pc:docMk/>
            <pc:sldMk cId="2873888697" sldId="268"/>
            <ac:spMk id="30" creationId="{A86D9DA2-9826-4E0D-9B71-C14A8B125B47}"/>
          </ac:spMkLst>
        </pc:spChg>
        <pc:spChg chg="add del">
          <ac:chgData name="Wood, Beverly L." userId="a9e41049-c449-4fc3-acf3-d21ccd9afe0a" providerId="ADAL" clId="{753A7EF5-20B6-42DF-8943-31765FFE12F7}" dt="2020-01-18T04:31:24.210" v="4141" actId="26606"/>
          <ac:spMkLst>
            <pc:docMk/>
            <pc:sldMk cId="2873888697" sldId="268"/>
            <ac:spMk id="39" creationId="{7E600175-39F0-43C7-8405-DD4579CF7AEC}"/>
          </ac:spMkLst>
        </pc:spChg>
        <pc:spChg chg="add del">
          <ac:chgData name="Wood, Beverly L." userId="a9e41049-c449-4fc3-acf3-d21ccd9afe0a" providerId="ADAL" clId="{753A7EF5-20B6-42DF-8943-31765FFE12F7}" dt="2020-01-18T04:31:24.210" v="4141" actId="26606"/>
          <ac:spMkLst>
            <pc:docMk/>
            <pc:sldMk cId="2873888697" sldId="268"/>
            <ac:spMk id="41" creationId="{DEB46E1F-0372-4440-887E-8B147731B3F5}"/>
          </ac:spMkLst>
        </pc:spChg>
        <pc:spChg chg="add del">
          <ac:chgData name="Wood, Beverly L." userId="a9e41049-c449-4fc3-acf3-d21ccd9afe0a" providerId="ADAL" clId="{753A7EF5-20B6-42DF-8943-31765FFE12F7}" dt="2020-01-18T04:31:28.674" v="4143" actId="26606"/>
          <ac:spMkLst>
            <pc:docMk/>
            <pc:sldMk cId="2873888697" sldId="268"/>
            <ac:spMk id="43" creationId="{3A08099A-D34A-4B49-A79C-DE2F073BA485}"/>
          </ac:spMkLst>
        </pc:spChg>
        <pc:spChg chg="add del">
          <ac:chgData name="Wood, Beverly L." userId="a9e41049-c449-4fc3-acf3-d21ccd9afe0a" providerId="ADAL" clId="{753A7EF5-20B6-42DF-8943-31765FFE12F7}" dt="2020-01-18T04:31:28.674" v="4143" actId="26606"/>
          <ac:spMkLst>
            <pc:docMk/>
            <pc:sldMk cId="2873888697" sldId="268"/>
            <ac:spMk id="45" creationId="{0E6BAADA-3D05-4629-BB20-8019E34170C0}"/>
          </ac:spMkLst>
        </pc:spChg>
        <pc:spChg chg="add del">
          <ac:chgData name="Wood, Beverly L." userId="a9e41049-c449-4fc3-acf3-d21ccd9afe0a" providerId="ADAL" clId="{753A7EF5-20B6-42DF-8943-31765FFE12F7}" dt="2020-01-18T04:31:28.674" v="4143" actId="26606"/>
          <ac:spMkLst>
            <pc:docMk/>
            <pc:sldMk cId="2873888697" sldId="268"/>
            <ac:spMk id="46" creationId="{6FDB5737-A941-4914-8476-3D2FCE422F80}"/>
          </ac:spMkLst>
        </pc:spChg>
        <pc:spChg chg="add">
          <ac:chgData name="Wood, Beverly L." userId="a9e41049-c449-4fc3-acf3-d21ccd9afe0a" providerId="ADAL" clId="{753A7EF5-20B6-42DF-8943-31765FFE12F7}" dt="2020-01-18T04:31:28.691" v="4144" actId="26606"/>
          <ac:spMkLst>
            <pc:docMk/>
            <pc:sldMk cId="2873888697" sldId="268"/>
            <ac:spMk id="49" creationId="{7E600175-39F0-43C7-8405-DD4579CF7AEC}"/>
          </ac:spMkLst>
        </pc:spChg>
        <pc:spChg chg="add">
          <ac:chgData name="Wood, Beverly L." userId="a9e41049-c449-4fc3-acf3-d21ccd9afe0a" providerId="ADAL" clId="{753A7EF5-20B6-42DF-8943-31765FFE12F7}" dt="2020-01-18T04:31:28.691" v="4144" actId="26606"/>
          <ac:spMkLst>
            <pc:docMk/>
            <pc:sldMk cId="2873888697" sldId="268"/>
            <ac:spMk id="50" creationId="{DEB46E1F-0372-4440-887E-8B147731B3F5}"/>
          </ac:spMkLst>
        </pc:spChg>
        <pc:grpChg chg="add del">
          <ac:chgData name="Wood, Beverly L." userId="a9e41049-c449-4fc3-acf3-d21ccd9afe0a" providerId="ADAL" clId="{753A7EF5-20B6-42DF-8943-31765FFE12F7}" dt="2020-01-18T04:30:20.693" v="4093" actId="26606"/>
          <ac:grpSpMkLst>
            <pc:docMk/>
            <pc:sldMk cId="2873888697" sldId="268"/>
            <ac:grpSpMk id="9" creationId="{B0245FC1-669A-4558-8341-5A7148C77A22}"/>
          </ac:grpSpMkLst>
        </pc:grpChg>
        <pc:grpChg chg="add del">
          <ac:chgData name="Wood, Beverly L." userId="a9e41049-c449-4fc3-acf3-d21ccd9afe0a" providerId="ADAL" clId="{753A7EF5-20B6-42DF-8943-31765FFE12F7}" dt="2020-01-18T04:31:28.691" v="4144" actId="26606"/>
          <ac:grpSpMkLst>
            <pc:docMk/>
            <pc:sldMk cId="2873888697" sldId="268"/>
            <ac:grpSpMk id="22" creationId="{3CDAEBAD-F3BE-433C-BEE5-D8EB4DF7BF42}"/>
          </ac:grpSpMkLst>
        </pc:grpChg>
        <pc:grpChg chg="add del">
          <ac:chgData name="Wood, Beverly L." userId="a9e41049-c449-4fc3-acf3-d21ccd9afe0a" providerId="ADAL" clId="{753A7EF5-20B6-42DF-8943-31765FFE12F7}" dt="2020-01-18T04:31:24.210" v="4141" actId="26606"/>
          <ac:grpSpMkLst>
            <pc:docMk/>
            <pc:sldMk cId="2873888697" sldId="268"/>
            <ac:grpSpMk id="35" creationId="{B0245FC1-669A-4558-8341-5A7148C77A22}"/>
          </ac:grpSpMkLst>
        </pc:grpChg>
        <pc:grpChg chg="add del">
          <ac:chgData name="Wood, Beverly L." userId="a9e41049-c449-4fc3-acf3-d21ccd9afe0a" providerId="ADAL" clId="{753A7EF5-20B6-42DF-8943-31765FFE12F7}" dt="2020-01-18T04:31:28.674" v="4143" actId="26606"/>
          <ac:grpSpMkLst>
            <pc:docMk/>
            <pc:sldMk cId="2873888697" sldId="268"/>
            <ac:grpSpMk id="44" creationId="{3CDAEBAD-F3BE-433C-BEE5-D8EB4DF7BF42}"/>
          </ac:grpSpMkLst>
        </pc:grpChg>
        <pc:grpChg chg="add">
          <ac:chgData name="Wood, Beverly L." userId="a9e41049-c449-4fc3-acf3-d21ccd9afe0a" providerId="ADAL" clId="{753A7EF5-20B6-42DF-8943-31765FFE12F7}" dt="2020-01-18T04:31:28.691" v="4144" actId="26606"/>
          <ac:grpSpMkLst>
            <pc:docMk/>
            <pc:sldMk cId="2873888697" sldId="268"/>
            <ac:grpSpMk id="48" creationId="{B0245FC1-669A-4558-8341-5A7148C77A22}"/>
          </ac:grpSpMkLst>
        </pc:grpChg>
        <pc:picChg chg="add mod ord">
          <ac:chgData name="Wood, Beverly L." userId="a9e41049-c449-4fc3-acf3-d21ccd9afe0a" providerId="ADAL" clId="{753A7EF5-20B6-42DF-8943-31765FFE12F7}" dt="2020-01-18T04:31:28.691" v="4144" actId="26606"/>
          <ac:picMkLst>
            <pc:docMk/>
            <pc:sldMk cId="2873888697" sldId="268"/>
            <ac:picMk id="4" creationId="{EED79C5C-1321-4981-A19D-777FE2BCA13C}"/>
          </ac:picMkLst>
        </pc:picChg>
      </pc:sldChg>
      <pc:sldChg chg="addSp delSp modSp add modAnim modNotesTx">
        <pc:chgData name="Wood, Beverly L." userId="a9e41049-c449-4fc3-acf3-d21ccd9afe0a" providerId="ADAL" clId="{753A7EF5-20B6-42DF-8943-31765FFE12F7}" dt="2020-01-18T13:25:22.769" v="5325" actId="27636"/>
        <pc:sldMkLst>
          <pc:docMk/>
          <pc:sldMk cId="1572078313" sldId="269"/>
        </pc:sldMkLst>
        <pc:spChg chg="mod">
          <ac:chgData name="Wood, Beverly L." userId="a9e41049-c449-4fc3-acf3-d21ccd9afe0a" providerId="ADAL" clId="{753A7EF5-20B6-42DF-8943-31765FFE12F7}" dt="2020-01-16T21:22:59.621" v="1579" actId="20577"/>
          <ac:spMkLst>
            <pc:docMk/>
            <pc:sldMk cId="1572078313" sldId="269"/>
            <ac:spMk id="2" creationId="{A6CDE504-D735-4E92-BBCC-F889FBA6DD00}"/>
          </ac:spMkLst>
        </pc:spChg>
        <pc:spChg chg="mod">
          <ac:chgData name="Wood, Beverly L." userId="a9e41049-c449-4fc3-acf3-d21ccd9afe0a" providerId="ADAL" clId="{753A7EF5-20B6-42DF-8943-31765FFE12F7}" dt="2020-01-18T13:25:22.769" v="5325" actId="27636"/>
          <ac:spMkLst>
            <pc:docMk/>
            <pc:sldMk cId="1572078313" sldId="269"/>
            <ac:spMk id="3" creationId="{EC2D8D0A-1E96-4F96-967B-822DB8143986}"/>
          </ac:spMkLst>
        </pc:spChg>
        <pc:spChg chg="del">
          <ac:chgData name="Wood, Beverly L." userId="a9e41049-c449-4fc3-acf3-d21ccd9afe0a" providerId="ADAL" clId="{753A7EF5-20B6-42DF-8943-31765FFE12F7}" dt="2020-01-18T03:59:08.408" v="2718" actId="478"/>
          <ac:spMkLst>
            <pc:docMk/>
            <pc:sldMk cId="1572078313" sldId="269"/>
            <ac:spMk id="4" creationId="{F32E3789-F2EE-4DC1-BD33-9F58418732AA}"/>
          </ac:spMkLst>
        </pc:spChg>
        <pc:picChg chg="add del mod">
          <ac:chgData name="Wood, Beverly L." userId="a9e41049-c449-4fc3-acf3-d21ccd9afe0a" providerId="ADAL" clId="{753A7EF5-20B6-42DF-8943-31765FFE12F7}" dt="2020-01-18T04:00:04.547" v="2719" actId="478"/>
          <ac:picMkLst>
            <pc:docMk/>
            <pc:sldMk cId="1572078313" sldId="269"/>
            <ac:picMk id="6" creationId="{188A8BEF-6871-4E7D-9F9F-17776C45F001}"/>
          </ac:picMkLst>
        </pc:picChg>
        <pc:picChg chg="add mod">
          <ac:chgData name="Wood, Beverly L." userId="a9e41049-c449-4fc3-acf3-d21ccd9afe0a" providerId="ADAL" clId="{753A7EF5-20B6-42DF-8943-31765FFE12F7}" dt="2020-01-18T04:00:11.710" v="2723" actId="1076"/>
          <ac:picMkLst>
            <pc:docMk/>
            <pc:sldMk cId="1572078313" sldId="269"/>
            <ac:picMk id="1026" creationId="{BE67F463-E904-4870-8D6F-DD46BAF1873F}"/>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myerauedu-my.sharepoint.com/personal/woodb14_erau_edu/Documents/Tenure/Tenure%20-%20Scholarly%20Activity/GAISE/GAISE%202016%20in%20Action/Collected%20Data/SurveyChar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myerauedu-my.sharepoint.com/personal/woodb14_erau_edu/Documents/Tenure/Tenure%20-%20Scholarly%20Activity/GAISE/GAISE%202016%20in%20Action/Collected%20Data/SurveyChar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myerauedu-my.sharepoint.com/personal/woodb14_erau_edu/Documents/Tenure/Tenure%20-%20Scholarly%20Activity/GAISE/GAISE%202016%20in%20Action/Collected%20Data/SurveyChar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myerauedu-my.sharepoint.com/personal/woodb14_erau_edu/Documents/Tenure/Tenure%20-%20Scholarly%20Activity/GAISE/GAISE%202016%20in%20Action/Collected%20Data/SurveyChar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myerauedu-my.sharepoint.com/personal/woodb14_erau_edu/Documents/Tenure/Tenure%20-%20Scholarly%20Activity/GAISE/GAISE%202016%20in%20Action/Collected%20Data/GAISE%202016%20in%20Action.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Institution Type</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1"/>
        <c:ser>
          <c:idx val="0"/>
          <c:order val="0"/>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5036-4EAC-A616-FF84D65DCA51}"/>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5036-4EAC-A616-FF84D65DCA51}"/>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5036-4EAC-A616-FF84D65DCA51}"/>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5036-4EAC-A616-FF84D65DCA5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Sheet2!$A$69:$A$72</c:f>
              <c:strCache>
                <c:ptCount val="4"/>
                <c:pt idx="0">
                  <c:v>Four-year,Research</c:v>
                </c:pt>
                <c:pt idx="1">
                  <c:v>Two-year</c:v>
                </c:pt>
                <c:pt idx="2">
                  <c:v>Four-year,Grad deg</c:v>
                </c:pt>
                <c:pt idx="3">
                  <c:v>Four-year, UG teaching</c:v>
                </c:pt>
              </c:strCache>
            </c:strRef>
          </c:cat>
          <c:val>
            <c:numRef>
              <c:f>Sheet2!$B$69:$B$72</c:f>
              <c:numCache>
                <c:formatCode>General</c:formatCode>
                <c:ptCount val="4"/>
                <c:pt idx="0">
                  <c:v>9</c:v>
                </c:pt>
                <c:pt idx="1">
                  <c:v>20</c:v>
                </c:pt>
                <c:pt idx="2">
                  <c:v>14</c:v>
                </c:pt>
                <c:pt idx="3">
                  <c:v>20</c:v>
                </c:pt>
              </c:numCache>
            </c:numRef>
          </c:val>
          <c:extLst>
            <c:ext xmlns:c16="http://schemas.microsoft.com/office/drawing/2014/chart" uri="{C3380CC4-5D6E-409C-BE32-E72D297353CC}">
              <c16:uniqueId val="{00000008-5036-4EAC-A616-FF84D65DCA51}"/>
            </c:ext>
          </c:extLst>
        </c:ser>
        <c:dLbls>
          <c:showLegendKey val="0"/>
          <c:showVal val="0"/>
          <c:showCatName val="0"/>
          <c:showSerName val="0"/>
          <c:showPercent val="0"/>
          <c:showBubbleSize val="0"/>
        </c:dLbls>
        <c:gapWidth val="100"/>
        <c:overlap val="-27"/>
        <c:axId val="1076382736"/>
        <c:axId val="708753152"/>
      </c:barChart>
      <c:catAx>
        <c:axId val="1076382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8753152"/>
        <c:crosses val="autoZero"/>
        <c:auto val="1"/>
        <c:lblAlgn val="ctr"/>
        <c:lblOffset val="100"/>
        <c:noMultiLvlLbl val="0"/>
      </c:catAx>
      <c:valAx>
        <c:axId val="708753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6382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20000"/>
        <a:lumOff val="80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Course Type</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1"/>
        <c:ser>
          <c:idx val="0"/>
          <c:order val="0"/>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B1A1-4D99-A422-0FBA222BD74D}"/>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B1A1-4D99-A422-0FBA222BD74D}"/>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B1A1-4D99-A422-0FBA222BD74D}"/>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B1A1-4D99-A422-0FBA222BD74D}"/>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Sheet2!$D$69:$D$72</c:f>
              <c:strCache>
                <c:ptCount val="4"/>
                <c:pt idx="0">
                  <c:v>Algebra-based, general education</c:v>
                </c:pt>
                <c:pt idx="1">
                  <c:v>Algebra-based, specific group</c:v>
                </c:pt>
                <c:pt idx="2">
                  <c:v>Calculus-based, math/stat majors</c:v>
                </c:pt>
                <c:pt idx="3">
                  <c:v>Calculus-based, STEM majors</c:v>
                </c:pt>
              </c:strCache>
            </c:strRef>
          </c:cat>
          <c:val>
            <c:numRef>
              <c:f>Sheet2!$E$69:$E$72</c:f>
              <c:numCache>
                <c:formatCode>General</c:formatCode>
                <c:ptCount val="4"/>
                <c:pt idx="0">
                  <c:v>39</c:v>
                </c:pt>
                <c:pt idx="1">
                  <c:v>16</c:v>
                </c:pt>
                <c:pt idx="2">
                  <c:v>3</c:v>
                </c:pt>
                <c:pt idx="3">
                  <c:v>6</c:v>
                </c:pt>
              </c:numCache>
            </c:numRef>
          </c:val>
          <c:extLst>
            <c:ext xmlns:c16="http://schemas.microsoft.com/office/drawing/2014/chart" uri="{C3380CC4-5D6E-409C-BE32-E72D297353CC}">
              <c16:uniqueId val="{00000008-B1A1-4D99-A422-0FBA222BD74D}"/>
            </c:ext>
          </c:extLst>
        </c:ser>
        <c:dLbls>
          <c:showLegendKey val="0"/>
          <c:showVal val="0"/>
          <c:showCatName val="0"/>
          <c:showSerName val="0"/>
          <c:showPercent val="0"/>
          <c:showBubbleSize val="0"/>
        </c:dLbls>
        <c:gapWidth val="100"/>
        <c:overlap val="-27"/>
        <c:axId val="1146029648"/>
        <c:axId val="751464928"/>
      </c:barChart>
      <c:catAx>
        <c:axId val="114602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1464928"/>
        <c:crosses val="autoZero"/>
        <c:auto val="1"/>
        <c:lblAlgn val="ctr"/>
        <c:lblOffset val="100"/>
        <c:noMultiLvlLbl val="0"/>
      </c:catAx>
      <c:valAx>
        <c:axId val="751464928"/>
        <c:scaling>
          <c:orientation val="minMax"/>
          <c:max val="4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60296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20000"/>
        <a:lumOff val="80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Students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1"/>
        <c:ser>
          <c:idx val="0"/>
          <c:order val="0"/>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A58C-45C7-A99B-FDB09B0E2DD7}"/>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A58C-45C7-A99B-FDB09B0E2DD7}"/>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A58C-45C7-A99B-FDB09B0E2DD7}"/>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A58C-45C7-A99B-FDB09B0E2DD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Sheet2!$G$69:$G$72</c:f>
              <c:strCache>
                <c:ptCount val="4"/>
                <c:pt idx="0">
                  <c:v>Traditional college age (18-23 years), enrolled full-time</c:v>
                </c:pt>
                <c:pt idx="1">
                  <c:v>Wider variety of ages and enrollment status than above choices</c:v>
                </c:pt>
                <c:pt idx="2">
                  <c:v>Early career adults (not more than ~30) enrolled part-time</c:v>
                </c:pt>
                <c:pt idx="3">
                  <c:v>Older adults (&gt; 30), full- or part-time enrollment</c:v>
                </c:pt>
              </c:strCache>
            </c:strRef>
          </c:cat>
          <c:val>
            <c:numRef>
              <c:f>Sheet2!$H$69:$H$72</c:f>
              <c:numCache>
                <c:formatCode>General</c:formatCode>
                <c:ptCount val="4"/>
                <c:pt idx="0">
                  <c:v>48</c:v>
                </c:pt>
                <c:pt idx="1">
                  <c:v>14</c:v>
                </c:pt>
                <c:pt idx="2">
                  <c:v>1</c:v>
                </c:pt>
                <c:pt idx="3">
                  <c:v>1</c:v>
                </c:pt>
              </c:numCache>
            </c:numRef>
          </c:val>
          <c:extLst>
            <c:ext xmlns:c16="http://schemas.microsoft.com/office/drawing/2014/chart" uri="{C3380CC4-5D6E-409C-BE32-E72D297353CC}">
              <c16:uniqueId val="{00000008-A58C-45C7-A99B-FDB09B0E2DD7}"/>
            </c:ext>
          </c:extLst>
        </c:ser>
        <c:dLbls>
          <c:showLegendKey val="0"/>
          <c:showVal val="0"/>
          <c:showCatName val="0"/>
          <c:showSerName val="0"/>
          <c:showPercent val="0"/>
          <c:showBubbleSize val="0"/>
        </c:dLbls>
        <c:gapWidth val="100"/>
        <c:overlap val="-27"/>
        <c:axId val="1067611728"/>
        <c:axId val="751464512"/>
      </c:barChart>
      <c:catAx>
        <c:axId val="1067611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1464512"/>
        <c:crosses val="autoZero"/>
        <c:auto val="1"/>
        <c:lblAlgn val="ctr"/>
        <c:lblOffset val="100"/>
        <c:noMultiLvlLbl val="0"/>
      </c:catAx>
      <c:valAx>
        <c:axId val="751464512"/>
        <c:scaling>
          <c:orientation val="minMax"/>
          <c:max val="5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76117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20000"/>
        <a:lumOff val="80000"/>
      </a:schemeClr>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Delivery</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1"/>
        <c:ser>
          <c:idx val="0"/>
          <c:order val="0"/>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B865-4B5E-B929-DBEA3391B6F5}"/>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B865-4B5E-B929-DBEA3391B6F5}"/>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B865-4B5E-B929-DBEA3391B6F5}"/>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B865-4B5E-B929-DBEA3391B6F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Sheet2!$J$69:$J$72</c:f>
              <c:strCache>
                <c:ptCount val="4"/>
                <c:pt idx="0">
                  <c:v>Primarily in a physical classroom  </c:v>
                </c:pt>
                <c:pt idx="1">
                  <c:v>Primarily in a virtual classroom</c:v>
                </c:pt>
                <c:pt idx="2">
                  <c:v>Primarily asynchronous</c:v>
                </c:pt>
                <c:pt idx="3">
                  <c:v>In a mix of synchronous and asynchronous pathways</c:v>
                </c:pt>
              </c:strCache>
            </c:strRef>
          </c:cat>
          <c:val>
            <c:numRef>
              <c:f>Sheet2!$K$69:$K$72</c:f>
              <c:numCache>
                <c:formatCode>General</c:formatCode>
                <c:ptCount val="4"/>
                <c:pt idx="0">
                  <c:v>61</c:v>
                </c:pt>
                <c:pt idx="1">
                  <c:v>0</c:v>
                </c:pt>
                <c:pt idx="2">
                  <c:v>0</c:v>
                </c:pt>
                <c:pt idx="3">
                  <c:v>3</c:v>
                </c:pt>
              </c:numCache>
            </c:numRef>
          </c:val>
          <c:extLst>
            <c:ext xmlns:c16="http://schemas.microsoft.com/office/drawing/2014/chart" uri="{C3380CC4-5D6E-409C-BE32-E72D297353CC}">
              <c16:uniqueId val="{00000008-B865-4B5E-B929-DBEA3391B6F5}"/>
            </c:ext>
          </c:extLst>
        </c:ser>
        <c:dLbls>
          <c:showLegendKey val="0"/>
          <c:showVal val="0"/>
          <c:showCatName val="0"/>
          <c:showSerName val="0"/>
          <c:showPercent val="0"/>
          <c:showBubbleSize val="0"/>
        </c:dLbls>
        <c:gapWidth val="100"/>
        <c:overlap val="-27"/>
        <c:axId val="1078946816"/>
        <c:axId val="1138379312"/>
      </c:barChart>
      <c:catAx>
        <c:axId val="1078946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8379312"/>
        <c:crosses val="autoZero"/>
        <c:auto val="1"/>
        <c:lblAlgn val="ctr"/>
        <c:lblOffset val="100"/>
        <c:noMultiLvlLbl val="0"/>
      </c:catAx>
      <c:valAx>
        <c:axId val="1138379312"/>
        <c:scaling>
          <c:orientation val="minMax"/>
          <c:max val="65"/>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8946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20000"/>
        <a:lumOff val="80000"/>
      </a:schemeClr>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202447580958348E-2"/>
          <c:y val="7.1664068395325062E-2"/>
          <c:w val="0.87574067294684577"/>
          <c:h val="0.92833593160467498"/>
        </c:manualLayout>
      </c:layout>
      <c:pieChart>
        <c:varyColors val="1"/>
        <c:ser>
          <c:idx val="0"/>
          <c:order val="0"/>
          <c:dPt>
            <c:idx val="0"/>
            <c:bubble3D val="0"/>
            <c:spPr>
              <a:solidFill>
                <a:schemeClr val="accent4">
                  <a:lumMod val="20000"/>
                  <a:lumOff val="8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96EA-43A1-8544-79F78F2D22A7}"/>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96EA-43A1-8544-79F78F2D22A7}"/>
              </c:ext>
            </c:extLst>
          </c:dPt>
          <c:dPt>
            <c:idx val="2"/>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96EA-43A1-8544-79F78F2D22A7}"/>
              </c:ext>
            </c:extLst>
          </c:dPt>
          <c:dLbls>
            <c:dLbl>
              <c:idx val="0"/>
              <c:layout>
                <c:manualLayout>
                  <c:x val="-0.17661524598253564"/>
                  <c:y val="0.18800607398757341"/>
                </c:manualLayout>
              </c:layout>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9927324479535417"/>
                      <c:h val="0.28398501913957119"/>
                    </c:manualLayout>
                  </c15:layout>
                </c:ext>
                <c:ext xmlns:c16="http://schemas.microsoft.com/office/drawing/2014/chart" uri="{C3380CC4-5D6E-409C-BE32-E72D297353CC}">
                  <c16:uniqueId val="{00000001-96EA-43A1-8544-79F78F2D22A7}"/>
                </c:ext>
              </c:extLst>
            </c:dLbl>
            <c:dLbl>
              <c:idx val="1"/>
              <c:layout>
                <c:manualLayout>
                  <c:x val="5.568338017693289E-2"/>
                  <c:y val="-0.13020363049205108"/>
                </c:manualLayout>
              </c:layout>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48866327676342908"/>
                      <c:h val="0.23926883406829011"/>
                    </c:manualLayout>
                  </c15:layout>
                </c:ext>
                <c:ext xmlns:c16="http://schemas.microsoft.com/office/drawing/2014/chart" uri="{C3380CC4-5D6E-409C-BE32-E72D297353CC}">
                  <c16:uniqueId val="{00000003-96EA-43A1-8544-79F78F2D22A7}"/>
                </c:ext>
              </c:extLst>
            </c:dLbl>
            <c:dLbl>
              <c:idx val="2"/>
              <c:layout>
                <c:manualLayout>
                  <c:x val="0.12175574102283536"/>
                  <c:y val="0.19893321047721801"/>
                </c:manualLayout>
              </c:layout>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4435981605841498"/>
                      <c:h val="0.28391053126569848"/>
                    </c:manualLayout>
                  </c15:layout>
                </c:ext>
                <c:ext xmlns:c16="http://schemas.microsoft.com/office/drawing/2014/chart" uri="{C3380CC4-5D6E-409C-BE32-E72D297353CC}">
                  <c16:uniqueId val="{00000005-96EA-43A1-8544-79F78F2D22A7}"/>
                </c:ext>
              </c:extLst>
            </c:dLbl>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Aware!$A$81:$A$83</c:f>
              <c:strCache>
                <c:ptCount val="3"/>
                <c:pt idx="0">
                  <c:v>Skimmed through the report</c:v>
                </c:pt>
                <c:pt idx="1">
                  <c:v>Carefully read some parts</c:v>
                </c:pt>
                <c:pt idx="2">
                  <c:v>Every word (maybe not the appendices)</c:v>
                </c:pt>
              </c:strCache>
            </c:strRef>
          </c:cat>
          <c:val>
            <c:numRef>
              <c:f>Aware!$B$81:$B$83</c:f>
              <c:numCache>
                <c:formatCode>General</c:formatCode>
                <c:ptCount val="3"/>
                <c:pt idx="0">
                  <c:v>20</c:v>
                </c:pt>
                <c:pt idx="1">
                  <c:v>26</c:v>
                </c:pt>
                <c:pt idx="2">
                  <c:v>19</c:v>
                </c:pt>
              </c:numCache>
            </c:numRef>
          </c:val>
          <c:extLst>
            <c:ext xmlns:c16="http://schemas.microsoft.com/office/drawing/2014/chart" uri="{C3380CC4-5D6E-409C-BE32-E72D297353CC}">
              <c16:uniqueId val="{00000006-96EA-43A1-8544-79F78F2D22A7}"/>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6034"/>
            <a:ext cx="3013763" cy="838994"/>
          </a:xfrm>
          <a:prstGeom prst="rect">
            <a:avLst/>
          </a:prstGeom>
        </p:spPr>
        <p:txBody>
          <a:bodyPr vert="horz" lIns="184434" tIns="92217" rIns="184434" bIns="92217" rtlCol="0"/>
          <a:lstStyle>
            <a:lvl1pPr algn="l">
              <a:defRPr sz="2400"/>
            </a:lvl1pPr>
          </a:lstStyle>
          <a:p>
            <a:endParaRPr lang="en-US"/>
          </a:p>
        </p:txBody>
      </p:sp>
      <p:sp>
        <p:nvSpPr>
          <p:cNvPr id="3" name="Date Placeholder 2"/>
          <p:cNvSpPr>
            <a:spLocks noGrp="1"/>
          </p:cNvSpPr>
          <p:nvPr>
            <p:ph type="dt" idx="1"/>
          </p:nvPr>
        </p:nvSpPr>
        <p:spPr>
          <a:xfrm>
            <a:off x="3939467" y="0"/>
            <a:ext cx="3013763" cy="742950"/>
          </a:xfrm>
          <a:prstGeom prst="rect">
            <a:avLst/>
          </a:prstGeom>
        </p:spPr>
        <p:txBody>
          <a:bodyPr vert="horz" lIns="184434" tIns="92217" rIns="184434" bIns="92217" rtlCol="0"/>
          <a:lstStyle>
            <a:lvl1pPr algn="r">
              <a:defRPr sz="2400"/>
            </a:lvl1pPr>
          </a:lstStyle>
          <a:p>
            <a:fld id="{D139E35C-B001-452C-A2DA-5619C30EDBA8}" type="datetimeFigureOut">
              <a:rPr lang="en-US"/>
              <a:t>1/18/2020</a:t>
            </a:fld>
            <a:endParaRPr lang="en-US"/>
          </a:p>
        </p:txBody>
      </p:sp>
      <p:sp>
        <p:nvSpPr>
          <p:cNvPr id="6" name="Footer Placeholder 5"/>
          <p:cNvSpPr>
            <a:spLocks noGrp="1"/>
          </p:cNvSpPr>
          <p:nvPr>
            <p:ph type="ftr" sz="quarter" idx="4"/>
          </p:nvPr>
        </p:nvSpPr>
        <p:spPr>
          <a:xfrm>
            <a:off x="0" y="8518480"/>
            <a:ext cx="3013763" cy="722358"/>
          </a:xfrm>
          <a:prstGeom prst="rect">
            <a:avLst/>
          </a:prstGeom>
        </p:spPr>
        <p:txBody>
          <a:bodyPr vert="horz" lIns="184434" tIns="92217" rIns="184434" bIns="92217" rtlCol="0" anchor="b"/>
          <a:lstStyle>
            <a:lvl1pPr algn="l">
              <a:defRPr sz="2400"/>
            </a:lvl1pPr>
          </a:lstStyle>
          <a:p>
            <a:endParaRPr lang="en-US" dirty="0"/>
          </a:p>
        </p:txBody>
      </p:sp>
      <p:sp>
        <p:nvSpPr>
          <p:cNvPr id="7" name="Slide Number Placeholder 6"/>
          <p:cNvSpPr>
            <a:spLocks noGrp="1"/>
          </p:cNvSpPr>
          <p:nvPr>
            <p:ph type="sldNum" sz="quarter" idx="5"/>
          </p:nvPr>
        </p:nvSpPr>
        <p:spPr>
          <a:xfrm>
            <a:off x="3856891" y="8497887"/>
            <a:ext cx="3013763" cy="742951"/>
          </a:xfrm>
          <a:prstGeom prst="rect">
            <a:avLst/>
          </a:prstGeom>
        </p:spPr>
        <p:txBody>
          <a:bodyPr vert="horz" lIns="184434" tIns="92217" rIns="184434" bIns="92217" rtlCol="0" anchor="b"/>
          <a:lstStyle>
            <a:lvl1pPr algn="r">
              <a:defRPr sz="2400"/>
            </a:lvl1pPr>
          </a:lstStyle>
          <a:p>
            <a:fld id="{C0C9434D-28E9-4BE4-B6DC-2193EE2B241B}" type="slidenum">
              <a:rPr lang="en-US"/>
              <a:t>‹#›</a:t>
            </a:fld>
            <a:endParaRPr lang="en-US"/>
          </a:p>
        </p:txBody>
      </p:sp>
      <p:sp>
        <p:nvSpPr>
          <p:cNvPr id="8" name="Slide Image Placeholder 7">
            <a:extLst>
              <a:ext uri="{FF2B5EF4-FFF2-40B4-BE49-F238E27FC236}">
                <a16:creationId xmlns:a16="http://schemas.microsoft.com/office/drawing/2014/main" id="{0877BD7F-24C1-488D-B429-EC7134724850}"/>
              </a:ext>
            </a:extLst>
          </p:cNvPr>
          <p:cNvSpPr>
            <a:spLocks noGrp="1" noRot="1" noChangeAspect="1"/>
          </p:cNvSpPr>
          <p:nvPr>
            <p:ph type="sldImg" idx="2"/>
          </p:nvPr>
        </p:nvSpPr>
        <p:spPr>
          <a:xfrm>
            <a:off x="706438" y="1155700"/>
            <a:ext cx="5541962" cy="3117850"/>
          </a:xfrm>
          <a:prstGeom prst="rect">
            <a:avLst/>
          </a:prstGeom>
          <a:noFill/>
          <a:ln w="12700">
            <a:solidFill>
              <a:prstClr val="black"/>
            </a:solidFill>
          </a:ln>
        </p:spPr>
        <p:txBody>
          <a:bodyPr vert="horz" lIns="91440" tIns="45720" rIns="91440" bIns="45720" rtlCol="0" anchor="ctr"/>
          <a:lstStyle/>
          <a:p>
            <a:endParaRPr lang="en-US"/>
          </a:p>
        </p:txBody>
      </p:sp>
      <p:sp>
        <p:nvSpPr>
          <p:cNvPr id="9" name="Notes Placeholder 8">
            <a:extLst>
              <a:ext uri="{FF2B5EF4-FFF2-40B4-BE49-F238E27FC236}">
                <a16:creationId xmlns:a16="http://schemas.microsoft.com/office/drawing/2014/main" id="{8FABDCBC-5483-4B0D-BCD5-E3C2E769327D}"/>
              </a:ext>
            </a:extLst>
          </p:cNvPr>
          <p:cNvSpPr>
            <a:spLocks noGrp="1"/>
          </p:cNvSpPr>
          <p:nvPr>
            <p:ph type="body" sz="quarter" idx="3"/>
          </p:nvPr>
        </p:nvSpPr>
        <p:spPr>
          <a:xfrm>
            <a:off x="695325" y="4446588"/>
            <a:ext cx="5564188" cy="36385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9765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57825" y="9015413"/>
            <a:ext cx="43270488" cy="24341137"/>
          </a:xfrm>
          <a:prstGeom prst="rect">
            <a:avLst/>
          </a:prstGeom>
        </p:spPr>
      </p:sp>
      <p:sp>
        <p:nvSpPr>
          <p:cNvPr id="3" name="Notes Placeholder 2"/>
          <p:cNvSpPr>
            <a:spLocks noGrp="1"/>
          </p:cNvSpPr>
          <p:nvPr>
            <p:ph type="body" idx="1"/>
          </p:nvPr>
        </p:nvSpPr>
        <p:spPr>
          <a:xfrm>
            <a:off x="695484" y="34709493"/>
            <a:ext cx="5563870" cy="6347068"/>
          </a:xfrm>
          <a:prstGeom prst="rect">
            <a:avLst/>
          </a:prstGeom>
        </p:spPr>
        <p:txBody>
          <a:bodyPr/>
          <a:lstStyle/>
          <a:p>
            <a:r>
              <a:rPr lang="en-US" dirty="0"/>
              <a:t>GAISE: the </a:t>
            </a:r>
            <a:r>
              <a:rPr lang="en-US" i="1" dirty="0"/>
              <a:t>Guidelines for Assessment and Instruction for Statistics Education</a:t>
            </a:r>
            <a:r>
              <a:rPr lang="en-US" dirty="0"/>
              <a:t>.  The GAISE College Report was first endorsed by the American Statistical Association in 2005 and was widely disseminated to departments and faculty in North American and other English-speaking colleges and universities.  The 2016 revision brought clarity to some parts of the original report and added a plethora of examples.  A mixed methods study – funded by my college this past summer – included new and experienced instructors from two-year, four-year, and graduate level institutions.  I am here to present some thoughts that emerged from survey and interview data about the awareness of and implementation efforts made by instructors.</a:t>
            </a:r>
          </a:p>
        </p:txBody>
      </p:sp>
      <p:sp>
        <p:nvSpPr>
          <p:cNvPr id="4" name="Slide Number Placeholder 3"/>
          <p:cNvSpPr>
            <a:spLocks noGrp="1"/>
          </p:cNvSpPr>
          <p:nvPr>
            <p:ph type="sldNum" sz="quarter" idx="5"/>
          </p:nvPr>
        </p:nvSpPr>
        <p:spPr/>
        <p:txBody>
          <a:bodyPr/>
          <a:lstStyle/>
          <a:p>
            <a:fld id="{C0C9434D-28E9-4BE4-B6DC-2193EE2B241B}" type="slidenum">
              <a:rPr lang="en-US"/>
              <a:t>1</a:t>
            </a:fld>
            <a:endParaRPr lang="en-US"/>
          </a:p>
        </p:txBody>
      </p:sp>
    </p:spTree>
    <p:extLst>
      <p:ext uri="{BB962C8B-B14F-4D97-AF65-F5344CB8AC3E}">
        <p14:creationId xmlns:p14="http://schemas.microsoft.com/office/powerpoint/2010/main" val="1672840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[CLICK] </a:t>
            </a:r>
            <a:r>
              <a:rPr lang="en-US" dirty="0"/>
              <a:t>Interviewees shared thoughts on both direction about this.  They were happy to have GAISE, the original or the revision, as leverage to convince colleagues to adopt a new approach to teaching statistics.  They also expressed concern about the lack of awareness of faculty in other departments the where statistics is taught as well as the unconvinced faculty </a:t>
            </a:r>
            <a:r>
              <a:rPr lang="en-US" i="1" dirty="0"/>
              <a:t>inside </a:t>
            </a:r>
            <a:r>
              <a:rPr lang="en-US" i="0" dirty="0"/>
              <a:t>their own </a:t>
            </a:r>
            <a:r>
              <a:rPr lang="en-US" dirty="0"/>
              <a:t>math/stat departments. </a:t>
            </a:r>
          </a:p>
          <a:p>
            <a:endParaRPr lang="en-US" b="1" dirty="0"/>
          </a:p>
          <a:p>
            <a:r>
              <a:rPr lang="en-US" b="1" dirty="0"/>
              <a:t>[CLICK] </a:t>
            </a:r>
            <a:r>
              <a:rPr lang="en-US" b="0" dirty="0"/>
              <a:t>Discussion about textbooks also occurred in both positive and negative ways.  Some expressed regret that not all textbooks being used in their department were GAISE-aligned, while others told of adoptions of particular textbooks that forced adjustments in course delivery, in some cases inspiring math faculty to no longer teach statistics.  A couple of interviewees were concerned that publishers </a:t>
            </a:r>
            <a:r>
              <a:rPr lang="en-US" b="0" i="1" dirty="0"/>
              <a:t>say</a:t>
            </a:r>
            <a:r>
              <a:rPr lang="en-US" b="0" i="0" dirty="0"/>
              <a:t> they are GAISE-aligned but the content really doesn’t change.  Multivariable examples and coverage of ethical issues are still sparse.</a:t>
            </a:r>
          </a:p>
          <a:p>
            <a:endParaRPr lang="en-US" b="0" dirty="0"/>
          </a:p>
          <a:p>
            <a:r>
              <a:rPr lang="en-US" b="1" dirty="0"/>
              <a:t>[CLICK] </a:t>
            </a:r>
            <a:r>
              <a:rPr lang="en-US" b="0" dirty="0"/>
              <a:t>One suggestion was for a careful look at articulation agreements that transfer credit from a two-year to a four-year institution to expedite adoption by the primarily mathematicians at community colleges.  Another pointed out shared state or institutional course descriptions and learning outcomes that continue to reflect the consensus curriculum of the previous century.</a:t>
            </a:r>
          </a:p>
          <a:p>
            <a:endParaRPr lang="en-US" b="0" dirty="0"/>
          </a:p>
          <a:p>
            <a:r>
              <a:rPr lang="en-US" b="1" dirty="0"/>
              <a:t>[CLICK] </a:t>
            </a:r>
            <a:r>
              <a:rPr lang="en-US" b="0" dirty="0"/>
              <a:t>Finally, those teaching in the health sciences wished for additional health-related resources.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[CLICK] </a:t>
            </a:r>
            <a:r>
              <a:rPr lang="en-US" dirty="0"/>
              <a:t>Let me add that in the course of the interviews most of those 9 instructors told me that they first learned about GAISE at some kind of professional development opportunity: USCOTS, </a:t>
            </a:r>
            <a:r>
              <a:rPr lang="en-US" dirty="0" err="1"/>
              <a:t>StatPrep</a:t>
            </a:r>
            <a:r>
              <a:rPr lang="en-US" dirty="0"/>
              <a:t>, ISI workshop, publisher-sponsored event.  It reminded me that there are always new educators coming into the faculty so there is always an audience waiting to find GAISE.</a:t>
            </a:r>
          </a:p>
          <a:p>
            <a:endParaRPr lang="en-US" dirty="0"/>
          </a:p>
        </p:txBody>
      </p:sp>
      <p:sp>
        <p:nvSpPr>
          <p:cNvPr id="4" name="Slide Number Placeholder 3"/>
          <p:cNvSpPr>
            <a:spLocks noGrp="1"/>
          </p:cNvSpPr>
          <p:nvPr>
            <p:ph type="sldNum" sz="quarter" idx="5"/>
          </p:nvPr>
        </p:nvSpPr>
        <p:spPr/>
        <p:txBody>
          <a:bodyPr/>
          <a:lstStyle/>
          <a:p>
            <a:fld id="{C0C9434D-28E9-4BE4-B6DC-2193EE2B241B}" type="slidenum">
              <a:rPr lang="en-US" smtClean="0"/>
              <a:t>10</a:t>
            </a:fld>
            <a:endParaRPr lang="en-US"/>
          </a:p>
        </p:txBody>
      </p:sp>
    </p:spTree>
    <p:extLst>
      <p:ext uri="{BB962C8B-B14F-4D97-AF65-F5344CB8AC3E}">
        <p14:creationId xmlns:p14="http://schemas.microsoft.com/office/powerpoint/2010/main" val="3200567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57825" y="9015413"/>
            <a:ext cx="43270488" cy="24341137"/>
          </a:xfrm>
          <a:prstGeom prst="rect">
            <a:avLst/>
          </a:prstGeom>
        </p:spPr>
      </p:sp>
      <p:sp>
        <p:nvSpPr>
          <p:cNvPr id="3" name="Notes Placeholder 2"/>
          <p:cNvSpPr>
            <a:spLocks noGrp="1"/>
          </p:cNvSpPr>
          <p:nvPr>
            <p:ph type="body" idx="1"/>
          </p:nvPr>
        </p:nvSpPr>
        <p:spPr>
          <a:xfrm>
            <a:off x="695484" y="34709493"/>
            <a:ext cx="5563870" cy="6347068"/>
          </a:xfrm>
          <a:prstGeom prst="rect">
            <a:avLst/>
          </a:prstGeom>
        </p:spPr>
        <p:txBody>
          <a:bodyPr/>
          <a:lstStyle/>
          <a:p>
            <a:endParaRPr lang="en-US" dirty="0"/>
          </a:p>
        </p:txBody>
      </p:sp>
      <p:sp>
        <p:nvSpPr>
          <p:cNvPr id="4" name="Slide Number Placeholder 3"/>
          <p:cNvSpPr>
            <a:spLocks noGrp="1"/>
          </p:cNvSpPr>
          <p:nvPr>
            <p:ph type="sldNum" sz="quarter" idx="5"/>
          </p:nvPr>
        </p:nvSpPr>
        <p:spPr/>
        <p:txBody>
          <a:bodyPr/>
          <a:lstStyle/>
          <a:p>
            <a:fld id="{C0C9434D-28E9-4BE4-B6DC-2193EE2B241B}" type="slidenum">
              <a:rPr lang="en-US" smtClean="0"/>
              <a:t>11</a:t>
            </a:fld>
            <a:endParaRPr lang="en-US"/>
          </a:p>
        </p:txBody>
      </p:sp>
    </p:spTree>
    <p:extLst>
      <p:ext uri="{BB962C8B-B14F-4D97-AF65-F5344CB8AC3E}">
        <p14:creationId xmlns:p14="http://schemas.microsoft.com/office/powerpoint/2010/main" val="3910837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57825" y="9015413"/>
            <a:ext cx="43270488" cy="24341137"/>
          </a:xfrm>
          <a:prstGeom prst="rect">
            <a:avLst/>
          </a:prstGeom>
        </p:spPr>
      </p:sp>
      <p:sp>
        <p:nvSpPr>
          <p:cNvPr id="3" name="Notes Placeholder 2"/>
          <p:cNvSpPr>
            <a:spLocks noGrp="1"/>
          </p:cNvSpPr>
          <p:nvPr>
            <p:ph type="body" idx="1"/>
          </p:nvPr>
        </p:nvSpPr>
        <p:spPr>
          <a:xfrm>
            <a:off x="695484" y="34709493"/>
            <a:ext cx="5563870" cy="6347068"/>
          </a:xfrm>
          <a:prstGeom prst="rect">
            <a:avLst/>
          </a:prstGeom>
        </p:spPr>
        <p:txBody>
          <a:bodyPr/>
          <a:lstStyle/>
          <a:p>
            <a:pPr defTabSz="1844345">
              <a:defRPr/>
            </a:pPr>
            <a:r>
              <a:rPr lang="en-US" dirty="0"/>
              <a:t>GAISE is actually a pair of reports; one for PK-12 and another for College.  Together they have had a major impact on the teaching of statistics across the entire educational experience from prekindergarten through an undergraduate degree.  These guidelines inform standards and practices across boundaries of nations, schools, and degree programs.  Emphasis is on learning to make decisions, both personally and professionally, based on data in situations where uncertainty exists.</a:t>
            </a:r>
          </a:p>
        </p:txBody>
      </p:sp>
      <p:sp>
        <p:nvSpPr>
          <p:cNvPr id="4" name="Slide Number Placeholder 3"/>
          <p:cNvSpPr>
            <a:spLocks noGrp="1"/>
          </p:cNvSpPr>
          <p:nvPr>
            <p:ph type="sldNum" sz="quarter" idx="5"/>
          </p:nvPr>
        </p:nvSpPr>
        <p:spPr/>
        <p:txBody>
          <a:bodyPr/>
          <a:lstStyle/>
          <a:p>
            <a:fld id="{C0C9434D-28E9-4BE4-B6DC-2193EE2B241B}" type="slidenum">
              <a:rPr lang="en-US" smtClean="0"/>
              <a:t>2</a:t>
            </a:fld>
            <a:endParaRPr lang="en-US"/>
          </a:p>
        </p:txBody>
      </p:sp>
    </p:spTree>
    <p:extLst>
      <p:ext uri="{BB962C8B-B14F-4D97-AF65-F5344CB8AC3E}">
        <p14:creationId xmlns:p14="http://schemas.microsoft.com/office/powerpoint/2010/main" val="2053398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57825" y="9015413"/>
            <a:ext cx="43270488" cy="24341137"/>
          </a:xfrm>
          <a:prstGeom prst="rect">
            <a:avLst/>
          </a:prstGeom>
        </p:spPr>
      </p:sp>
      <p:sp>
        <p:nvSpPr>
          <p:cNvPr id="3" name="Notes Placeholder 2"/>
          <p:cNvSpPr>
            <a:spLocks noGrp="1"/>
          </p:cNvSpPr>
          <p:nvPr>
            <p:ph type="body" idx="1"/>
          </p:nvPr>
        </p:nvSpPr>
        <p:spPr>
          <a:xfrm>
            <a:off x="695484" y="34709493"/>
            <a:ext cx="5563870" cy="6347068"/>
          </a:xfrm>
          <a:prstGeom prst="rect">
            <a:avLst/>
          </a:prstGeom>
        </p:spPr>
        <p:txBody>
          <a:bodyPr/>
          <a:lstStyle/>
          <a:p>
            <a:r>
              <a:rPr lang="en-US" dirty="0"/>
              <a:t>The online survey was anonymous, self-selected and self-reported by instructors; survey participants were recruited through community boards for the Statistics Education groups with the </a:t>
            </a:r>
          </a:p>
          <a:p>
            <a:r>
              <a:rPr lang="en-US" b="1" dirty="0"/>
              <a:t>[click] </a:t>
            </a:r>
            <a:r>
              <a:rPr lang="en-US" dirty="0"/>
              <a:t>American Statistical Association, </a:t>
            </a:r>
          </a:p>
          <a:p>
            <a:r>
              <a:rPr lang="en-US" b="1" dirty="0"/>
              <a:t>[click] </a:t>
            </a:r>
            <a:r>
              <a:rPr lang="en-US" dirty="0"/>
              <a:t>Mathematics Association of America, and the </a:t>
            </a:r>
          </a:p>
          <a:p>
            <a:r>
              <a:rPr lang="en-US" b="1" dirty="0"/>
              <a:t>[click] </a:t>
            </a:r>
            <a:r>
              <a:rPr lang="en-US" dirty="0"/>
              <a:t>American Mathematics Association of Two-Year Colleges.  </a:t>
            </a:r>
          </a:p>
          <a:p>
            <a:r>
              <a:rPr lang="en-US" dirty="0"/>
              <a:t>There were 64 complete responses to forced choice questions, 48 to the open-ended questions and 38 volunteers for an interview; </a:t>
            </a:r>
          </a:p>
          <a:p>
            <a:r>
              <a:rPr lang="en-US" dirty="0"/>
              <a:t>9 half-hour interviews were conducted, 3 each from two-year, four-year undergrad, and graduate/research institutions.</a:t>
            </a:r>
          </a:p>
        </p:txBody>
      </p:sp>
      <p:sp>
        <p:nvSpPr>
          <p:cNvPr id="4" name="Slide Number Placeholder 3"/>
          <p:cNvSpPr>
            <a:spLocks noGrp="1"/>
          </p:cNvSpPr>
          <p:nvPr>
            <p:ph type="sldNum" sz="quarter" idx="5"/>
          </p:nvPr>
        </p:nvSpPr>
        <p:spPr/>
        <p:txBody>
          <a:bodyPr/>
          <a:lstStyle/>
          <a:p>
            <a:fld id="{C0C9434D-28E9-4BE4-B6DC-2193EE2B241B}" type="slidenum">
              <a:rPr lang="en-US" smtClean="0"/>
              <a:t>3</a:t>
            </a:fld>
            <a:endParaRPr lang="en-US"/>
          </a:p>
        </p:txBody>
      </p:sp>
    </p:spTree>
    <p:extLst>
      <p:ext uri="{BB962C8B-B14F-4D97-AF65-F5344CB8AC3E}">
        <p14:creationId xmlns:p14="http://schemas.microsoft.com/office/powerpoint/2010/main" val="2423594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57825" y="9015413"/>
            <a:ext cx="43270488" cy="24341137"/>
          </a:xfrm>
          <a:prstGeom prst="rect">
            <a:avLst/>
          </a:prstGeom>
        </p:spPr>
      </p:sp>
      <p:sp>
        <p:nvSpPr>
          <p:cNvPr id="3" name="Notes Placeholder 2"/>
          <p:cNvSpPr>
            <a:spLocks noGrp="1"/>
          </p:cNvSpPr>
          <p:nvPr>
            <p:ph type="body" idx="1"/>
          </p:nvPr>
        </p:nvSpPr>
        <p:spPr>
          <a:xfrm>
            <a:off x="695484" y="34709493"/>
            <a:ext cx="5563870" cy="6347068"/>
          </a:xfrm>
          <a:prstGeom prst="rect">
            <a:avLst/>
          </a:prstGeom>
        </p:spPr>
        <p:txBody>
          <a:bodyPr/>
          <a:lstStyle/>
          <a:p>
            <a:pPr defTabSz="1844345">
              <a:defRPr/>
            </a:pPr>
            <a:r>
              <a:rPr lang="en-US" dirty="0"/>
              <a:t>Name the “tallest” categories.</a:t>
            </a:r>
          </a:p>
          <a:p>
            <a:pPr defTabSz="1844345">
              <a:defRPr/>
            </a:pPr>
            <a:endParaRPr lang="en-US" dirty="0"/>
          </a:p>
          <a:p>
            <a:pPr defTabSz="1844345">
              <a:defRPr/>
            </a:pPr>
            <a:r>
              <a:rPr lang="en-US" dirty="0"/>
              <a:t>Interviewees were purposefully selected: </a:t>
            </a:r>
          </a:p>
          <a:p>
            <a:pPr marL="171450" indent="-171450" defTabSz="1844345">
              <a:buFont typeface="Arial" panose="020B0604020202020204" pitchFamily="34" charset="0"/>
              <a:buChar char="•"/>
              <a:defRPr/>
            </a:pPr>
            <a:r>
              <a:rPr lang="en-US" dirty="0"/>
              <a:t>three from research institutions, three from primarily teaching institutions with mostly 18-23 </a:t>
            </a:r>
            <a:r>
              <a:rPr lang="en-US" dirty="0" err="1"/>
              <a:t>yr</a:t>
            </a:r>
            <a:r>
              <a:rPr lang="en-US" dirty="0"/>
              <a:t> </a:t>
            </a:r>
            <a:r>
              <a:rPr lang="en-US" dirty="0" err="1"/>
              <a:t>olds</a:t>
            </a:r>
            <a:r>
              <a:rPr lang="en-US" dirty="0"/>
              <a:t> attending full time, and three from community colleges with a wider variety of ages and enrollment status</a:t>
            </a:r>
          </a:p>
          <a:p>
            <a:pPr marL="171450" indent="-171450" defTabSz="1844345">
              <a:buFont typeface="Arial" panose="020B0604020202020204" pitchFamily="34" charset="0"/>
              <a:buChar char="•"/>
              <a:defRPr/>
            </a:pPr>
            <a:r>
              <a:rPr lang="en-US" dirty="0"/>
              <a:t>Three teaching calculus-requiring courses to STEM majors, including math/stat/</a:t>
            </a:r>
            <a:r>
              <a:rPr lang="en-US" dirty="0" err="1"/>
              <a:t>datasci</a:t>
            </a:r>
            <a:r>
              <a:rPr lang="en-US" dirty="0"/>
              <a:t>; two teaching algebra-based courses to specific group of students; and four in gen ed</a:t>
            </a:r>
          </a:p>
          <a:p>
            <a:pPr marL="171450" indent="-171450" defTabSz="1844345">
              <a:buFont typeface="Arial" panose="020B0604020202020204" pitchFamily="34" charset="0"/>
              <a:buChar char="•"/>
              <a:defRPr/>
            </a:pPr>
            <a:r>
              <a:rPr lang="en-US" dirty="0"/>
              <a:t>Three described their course delivery as a mix of synchronous and asynchronous, one from a research institution and two from a two-year college</a:t>
            </a:r>
          </a:p>
          <a:p>
            <a:pPr marL="171450" indent="-171450" defTabSz="1844345">
              <a:buFont typeface="Arial" panose="020B0604020202020204" pitchFamily="34" charset="0"/>
              <a:buChar char="•"/>
              <a:defRPr/>
            </a:pPr>
            <a:endParaRPr lang="en-US" dirty="0"/>
          </a:p>
        </p:txBody>
      </p:sp>
      <p:sp>
        <p:nvSpPr>
          <p:cNvPr id="4" name="Slide Number Placeholder 3"/>
          <p:cNvSpPr>
            <a:spLocks noGrp="1"/>
          </p:cNvSpPr>
          <p:nvPr>
            <p:ph type="sldNum" sz="quarter" idx="5"/>
          </p:nvPr>
        </p:nvSpPr>
        <p:spPr/>
        <p:txBody>
          <a:bodyPr/>
          <a:lstStyle/>
          <a:p>
            <a:fld id="{C0C9434D-28E9-4BE4-B6DC-2193EE2B241B}" type="slidenum">
              <a:rPr lang="en-US" smtClean="0"/>
              <a:t>4</a:t>
            </a:fld>
            <a:endParaRPr lang="en-US"/>
          </a:p>
        </p:txBody>
      </p:sp>
    </p:spTree>
    <p:extLst>
      <p:ext uri="{BB962C8B-B14F-4D97-AF65-F5344CB8AC3E}">
        <p14:creationId xmlns:p14="http://schemas.microsoft.com/office/powerpoint/2010/main" val="2357574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57825" y="9015413"/>
            <a:ext cx="43270488" cy="24341137"/>
          </a:xfrm>
          <a:prstGeom prst="rect">
            <a:avLst/>
          </a:prstGeom>
        </p:spPr>
      </p:sp>
      <p:sp>
        <p:nvSpPr>
          <p:cNvPr id="3" name="Notes Placeholder 2"/>
          <p:cNvSpPr>
            <a:spLocks noGrp="1"/>
          </p:cNvSpPr>
          <p:nvPr>
            <p:ph type="body" idx="1"/>
          </p:nvPr>
        </p:nvSpPr>
        <p:spPr>
          <a:xfrm>
            <a:off x="695484" y="34709493"/>
            <a:ext cx="5563870" cy="6347068"/>
          </a:xfrm>
          <a:prstGeom prst="rect">
            <a:avLst/>
          </a:prstGeom>
        </p:spPr>
        <p:txBody>
          <a:bodyPr/>
          <a:lstStyle/>
          <a:p>
            <a:r>
              <a:rPr lang="en-US" dirty="0"/>
              <a:t>I’m showing you the Table of Contents for the Report for two reasons: illustrating the increased size of the report and to identify the focus areas for the study.  Page 24 of the 61 pages in the original report is where the four appendices began.  Nearly all of the new material and the additional 80 pages of the revised report is in the immediately useful classroom materials in Appendices B-E.</a:t>
            </a:r>
          </a:p>
          <a:p>
            <a:endParaRPr lang="en-US" dirty="0"/>
          </a:p>
          <a:p>
            <a:r>
              <a:rPr lang="en-US" b="1" dirty="0"/>
              <a:t>[CLICK]  </a:t>
            </a:r>
            <a:r>
              <a:rPr lang="en-US" dirty="0"/>
              <a:t>To answer the research question, my survey and interview protocol focused on the meat of the Report.  The open-ended prompts on the survey unsurprisingly included discussion of the most controversial </a:t>
            </a:r>
            <a:r>
              <a:rPr lang="en-US" b="1" dirty="0"/>
              <a:t>[CLICK] </a:t>
            </a:r>
            <a:r>
              <a:rPr lang="en-US" dirty="0"/>
              <a:t>part of the report.  The interviewees also brought this up, but more time was spent on what might be newest idea </a:t>
            </a:r>
            <a:r>
              <a:rPr lang="en-US" b="1" dirty="0"/>
              <a:t>[CLICK] </a:t>
            </a:r>
            <a:r>
              <a:rPr lang="en-US" dirty="0"/>
              <a:t>made explicit by GAISE 2016.</a:t>
            </a:r>
          </a:p>
        </p:txBody>
      </p:sp>
      <p:sp>
        <p:nvSpPr>
          <p:cNvPr id="4" name="Slide Number Placeholder 3"/>
          <p:cNvSpPr>
            <a:spLocks noGrp="1"/>
          </p:cNvSpPr>
          <p:nvPr>
            <p:ph type="sldNum" sz="quarter" idx="5"/>
          </p:nvPr>
        </p:nvSpPr>
        <p:spPr/>
        <p:txBody>
          <a:bodyPr/>
          <a:lstStyle/>
          <a:p>
            <a:fld id="{C0C9434D-28E9-4BE4-B6DC-2193EE2B241B}" type="slidenum">
              <a:rPr lang="en-US" smtClean="0"/>
              <a:t>5</a:t>
            </a:fld>
            <a:endParaRPr lang="en-US"/>
          </a:p>
        </p:txBody>
      </p:sp>
    </p:spTree>
    <p:extLst>
      <p:ext uri="{BB962C8B-B14F-4D97-AF65-F5344CB8AC3E}">
        <p14:creationId xmlns:p14="http://schemas.microsoft.com/office/powerpoint/2010/main" val="3940493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57825" y="9015413"/>
            <a:ext cx="43270488" cy="24341137"/>
          </a:xfrm>
          <a:prstGeom prst="rect">
            <a:avLst/>
          </a:prstGeom>
        </p:spPr>
      </p:sp>
      <p:sp>
        <p:nvSpPr>
          <p:cNvPr id="3" name="Notes Placeholder 2"/>
          <p:cNvSpPr>
            <a:spLocks noGrp="1"/>
          </p:cNvSpPr>
          <p:nvPr>
            <p:ph type="body" idx="1"/>
          </p:nvPr>
        </p:nvSpPr>
        <p:spPr>
          <a:xfrm>
            <a:off x="695484" y="34709493"/>
            <a:ext cx="5563870" cy="6347068"/>
          </a:xfrm>
          <a:prstGeom prst="rect">
            <a:avLst/>
          </a:prstGeom>
        </p:spPr>
        <p:txBody>
          <a:bodyPr/>
          <a:lstStyle/>
          <a:p>
            <a:r>
              <a:rPr lang="en-US" dirty="0"/>
              <a:t>Sorry for the text torture!  I’ve emphasized the big idea in each of the nine items and hope that you can read at least that much.  GAISE 2016 re-framed the goals that were a bulleted list in the original report and provided at least a paragraph of description for each.  These sentences are not exactly a set of course learning outcomes, but this is a great list to start with to create some.  </a:t>
            </a:r>
          </a:p>
          <a:p>
            <a:endParaRPr lang="en-US" dirty="0"/>
          </a:p>
          <a:p>
            <a:r>
              <a:rPr lang="en-US" b="1" dirty="0"/>
              <a:t>[CLICK] </a:t>
            </a:r>
            <a:r>
              <a:rPr lang="en-US" dirty="0"/>
              <a:t>The multivariable language here was not a talking point in the survey or in the interviews, although it is when we get to the Recommendations section.  It seems that there’s consensus that students should see it during an introductory course, just many questions about exactly how to do it.</a:t>
            </a:r>
          </a:p>
          <a:p>
            <a:endParaRPr lang="en-US" dirty="0"/>
          </a:p>
          <a:p>
            <a:r>
              <a:rPr lang="en-US" b="1" dirty="0"/>
              <a:t>[CLICK] </a:t>
            </a:r>
            <a:r>
              <a:rPr lang="en-US" dirty="0"/>
              <a:t>Let me share some interview quotes related to the last two goals.</a:t>
            </a:r>
          </a:p>
        </p:txBody>
      </p:sp>
      <p:sp>
        <p:nvSpPr>
          <p:cNvPr id="4" name="Slide Number Placeholder 3"/>
          <p:cNvSpPr>
            <a:spLocks noGrp="1"/>
          </p:cNvSpPr>
          <p:nvPr>
            <p:ph type="sldNum" sz="quarter" idx="5"/>
          </p:nvPr>
        </p:nvSpPr>
        <p:spPr/>
        <p:txBody>
          <a:bodyPr/>
          <a:lstStyle/>
          <a:p>
            <a:fld id="{C0C9434D-28E9-4BE4-B6DC-2193EE2B241B}" type="slidenum">
              <a:rPr lang="en-US" smtClean="0"/>
              <a:t>6</a:t>
            </a:fld>
            <a:endParaRPr lang="en-US"/>
          </a:p>
        </p:txBody>
      </p:sp>
    </p:spTree>
    <p:extLst>
      <p:ext uri="{BB962C8B-B14F-4D97-AF65-F5344CB8AC3E}">
        <p14:creationId xmlns:p14="http://schemas.microsoft.com/office/powerpoint/2010/main" val="3163770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57825" y="9015413"/>
            <a:ext cx="43270488" cy="24341137"/>
          </a:xfrm>
          <a:prstGeom prst="rect">
            <a:avLst/>
          </a:prstGeom>
        </p:spPr>
      </p:sp>
      <p:sp>
        <p:nvSpPr>
          <p:cNvPr id="3" name="Notes Placeholder 2"/>
          <p:cNvSpPr>
            <a:spLocks noGrp="1"/>
          </p:cNvSpPr>
          <p:nvPr>
            <p:ph type="body" idx="1"/>
          </p:nvPr>
        </p:nvSpPr>
        <p:spPr>
          <a:xfrm>
            <a:off x="695484" y="34709493"/>
            <a:ext cx="5563870" cy="6347068"/>
          </a:xfrm>
          <a:prstGeom prst="rect">
            <a:avLst/>
          </a:prstGeom>
        </p:spPr>
        <p:txBody>
          <a:bodyPr/>
          <a:lstStyle/>
          <a:p>
            <a:pPr defTabSz="1844345">
              <a:defRPr/>
            </a:pPr>
            <a:r>
              <a:rPr lang="en-US" dirty="0"/>
              <a:t>Interviewees mentioned several different </a:t>
            </a:r>
            <a:r>
              <a:rPr lang="en-US" b="1" dirty="0"/>
              <a:t>[CLICK] </a:t>
            </a:r>
            <a:r>
              <a:rPr lang="en-US" dirty="0"/>
              <a:t>software packages they have used…currently, in the past, or plan to in the future; several discussed the difficulty in choosing a package that fits their students’ abilities and needs.  </a:t>
            </a:r>
            <a:r>
              <a:rPr lang="en-US" b="1" dirty="0"/>
              <a:t>[CLICK] </a:t>
            </a:r>
            <a:r>
              <a:rPr lang="en-US" dirty="0"/>
              <a:t>These quotes came in the context of students being able to </a:t>
            </a:r>
            <a:r>
              <a:rPr lang="en-US" i="1" dirty="0"/>
              <a:t>interpret </a:t>
            </a:r>
            <a:r>
              <a:rPr lang="en-US" i="0" dirty="0"/>
              <a:t>the values that a computer has calculated.</a:t>
            </a:r>
          </a:p>
          <a:p>
            <a:pPr defTabSz="1844345">
              <a:defRPr/>
            </a:pPr>
            <a:endParaRPr lang="en-US" i="0" dirty="0"/>
          </a:p>
          <a:p>
            <a:pPr defTabSz="1844345">
              <a:defRPr/>
            </a:pPr>
            <a:r>
              <a:rPr lang="en-US" i="0" dirty="0"/>
              <a:t>&lt;pause for reading&gt;</a:t>
            </a:r>
          </a:p>
          <a:p>
            <a:pPr defTabSz="1844345">
              <a:defRPr/>
            </a:pPr>
            <a:endParaRPr lang="en-US" i="0" dirty="0"/>
          </a:p>
          <a:p>
            <a:pPr defTabSz="1844345">
              <a:defRPr/>
            </a:pPr>
            <a:r>
              <a:rPr lang="en-US" b="1" i="0" dirty="0"/>
              <a:t>[CLICK]  </a:t>
            </a:r>
            <a:r>
              <a:rPr lang="en-US" i="0" dirty="0"/>
              <a:t>Like the inclusion of multivariable models, the conversation related to ethics was much more about </a:t>
            </a:r>
            <a:r>
              <a:rPr lang="en-US" i="1" dirty="0"/>
              <a:t>how </a:t>
            </a:r>
            <a:r>
              <a:rPr lang="en-US" i="0" dirty="0"/>
              <a:t>to explicitly include it rather than a question of whether we should or not.</a:t>
            </a:r>
          </a:p>
          <a:p>
            <a:pPr defTabSz="1844345">
              <a:defRPr/>
            </a:pPr>
            <a:endParaRPr lang="en-US" i="0" dirty="0"/>
          </a:p>
          <a:p>
            <a:pPr marL="0" marR="0" lvl="0" indent="0" algn="l" defTabSz="1844345" rtl="0" eaLnBrk="1" fontAlgn="auto" latinLnBrk="0" hangingPunct="1">
              <a:lnSpc>
                <a:spcPct val="100000"/>
              </a:lnSpc>
              <a:spcBef>
                <a:spcPts val="0"/>
              </a:spcBef>
              <a:spcAft>
                <a:spcPts val="0"/>
              </a:spcAft>
              <a:buClrTx/>
              <a:buSzTx/>
              <a:buFontTx/>
              <a:buNone/>
              <a:tabLst/>
              <a:defRPr/>
            </a:pPr>
            <a:r>
              <a:rPr lang="en-US" i="0" dirty="0"/>
              <a:t>&lt;pause for reading&gt;</a:t>
            </a:r>
          </a:p>
          <a:p>
            <a:pPr defTabSz="1844345">
              <a:defRPr/>
            </a:pPr>
            <a:endParaRPr lang="en-US" dirty="0"/>
          </a:p>
        </p:txBody>
      </p:sp>
      <p:sp>
        <p:nvSpPr>
          <p:cNvPr id="4" name="Slide Number Placeholder 3"/>
          <p:cNvSpPr>
            <a:spLocks noGrp="1"/>
          </p:cNvSpPr>
          <p:nvPr>
            <p:ph type="sldNum" sz="quarter" idx="5"/>
          </p:nvPr>
        </p:nvSpPr>
        <p:spPr/>
        <p:txBody>
          <a:bodyPr/>
          <a:lstStyle/>
          <a:p>
            <a:fld id="{C0C9434D-28E9-4BE4-B6DC-2193EE2B241B}" type="slidenum">
              <a:rPr lang="en-US" smtClean="0"/>
              <a:t>7</a:t>
            </a:fld>
            <a:endParaRPr lang="en-US"/>
          </a:p>
        </p:txBody>
      </p:sp>
    </p:spTree>
    <p:extLst>
      <p:ext uri="{BB962C8B-B14F-4D97-AF65-F5344CB8AC3E}">
        <p14:creationId xmlns:p14="http://schemas.microsoft.com/office/powerpoint/2010/main" val="1572820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57825" y="9015413"/>
            <a:ext cx="43270488" cy="24341137"/>
          </a:xfrm>
          <a:prstGeom prst="rect">
            <a:avLst/>
          </a:prstGeom>
        </p:spPr>
      </p:sp>
      <p:sp>
        <p:nvSpPr>
          <p:cNvPr id="3" name="Notes Placeholder 2"/>
          <p:cNvSpPr>
            <a:spLocks noGrp="1"/>
          </p:cNvSpPr>
          <p:nvPr>
            <p:ph type="body" idx="1"/>
          </p:nvPr>
        </p:nvSpPr>
        <p:spPr>
          <a:xfrm>
            <a:off x="695484" y="34709493"/>
            <a:ext cx="5563870" cy="6347068"/>
          </a:xfrm>
          <a:prstGeom prst="rect">
            <a:avLst/>
          </a:prstGeom>
        </p:spPr>
        <p:txBody>
          <a:bodyPr/>
          <a:lstStyle/>
          <a:p>
            <a:r>
              <a:rPr lang="en-US" dirty="0"/>
              <a:t>The six numbered recommendations are </a:t>
            </a:r>
            <a:r>
              <a:rPr lang="en-US" i="1" dirty="0"/>
              <a:t>very</a:t>
            </a:r>
            <a:r>
              <a:rPr lang="en-US" i="0" dirty="0"/>
              <a:t> similar to the six in the original report, which expanded from the three </a:t>
            </a:r>
            <a:r>
              <a:rPr lang="en-US" b="1" i="0" dirty="0"/>
              <a:t>[CLICK] </a:t>
            </a:r>
            <a:r>
              <a:rPr lang="en-US" i="0" dirty="0"/>
              <a:t>given in the Teaching Statistics chapter of the 1992 MAA publication, </a:t>
            </a:r>
            <a:r>
              <a:rPr lang="en-US" i="1" dirty="0"/>
              <a:t>Heeding the Call for Change: Suggestions for Curricular Action</a:t>
            </a:r>
            <a:r>
              <a:rPr lang="en-US" i="0" dirty="0"/>
              <a:t>.</a:t>
            </a:r>
          </a:p>
          <a:p>
            <a:endParaRPr lang="en-US" i="0" dirty="0"/>
          </a:p>
          <a:p>
            <a:r>
              <a:rPr lang="en-US" b="1" i="0" dirty="0"/>
              <a:t>[CLICK] </a:t>
            </a:r>
            <a:r>
              <a:rPr lang="en-US" i="0" dirty="0"/>
              <a:t>These two bullet points are new in the fact that they are clearly stated here.  The first was implied in the original report and textbooks being used at the time of the 2016 revision work generally laid out the </a:t>
            </a:r>
            <a:r>
              <a:rPr lang="en-US" b="1" i="0" dirty="0"/>
              <a:t>[CLICK] </a:t>
            </a:r>
            <a:r>
              <a:rPr lang="en-US" i="0" dirty="0"/>
              <a:t>process, though often in a linear way.  The second bullet was the only surprise to any statistics instructor who had knowledge of the original GAISE College Report and maybe not even then. </a:t>
            </a:r>
            <a:r>
              <a:rPr lang="en-US" b="1" i="0" dirty="0"/>
              <a:t>[CLICK] </a:t>
            </a:r>
            <a:r>
              <a:rPr lang="en-US" b="0" i="0" dirty="0"/>
              <a:t>Survey and interview responses </a:t>
            </a:r>
            <a:r>
              <a:rPr lang="en-US" i="0" dirty="0"/>
              <a:t>on the inclusion of multiple variables identified a struggle with the meaning of this if it is not a call to teach multiple regression to all students.  Some interviewees were relieved to see the examples provided in the appendix that we discussed next. </a:t>
            </a:r>
            <a:endParaRPr lang="en-US" dirty="0"/>
          </a:p>
        </p:txBody>
      </p:sp>
      <p:sp>
        <p:nvSpPr>
          <p:cNvPr id="4" name="Slide Number Placeholder 3"/>
          <p:cNvSpPr>
            <a:spLocks noGrp="1"/>
          </p:cNvSpPr>
          <p:nvPr>
            <p:ph type="sldNum" sz="quarter" idx="5"/>
          </p:nvPr>
        </p:nvSpPr>
        <p:spPr/>
        <p:txBody>
          <a:bodyPr/>
          <a:lstStyle/>
          <a:p>
            <a:fld id="{C0C9434D-28E9-4BE4-B6DC-2193EE2B241B}" type="slidenum">
              <a:rPr lang="en-US" smtClean="0"/>
              <a:t>8</a:t>
            </a:fld>
            <a:endParaRPr lang="en-US"/>
          </a:p>
        </p:txBody>
      </p:sp>
    </p:spTree>
    <p:extLst>
      <p:ext uri="{BB962C8B-B14F-4D97-AF65-F5344CB8AC3E}">
        <p14:creationId xmlns:p14="http://schemas.microsoft.com/office/powerpoint/2010/main" val="2592611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157825" y="9015413"/>
            <a:ext cx="43270488" cy="24341137"/>
          </a:xfrm>
          <a:prstGeom prst="rect">
            <a:avLst/>
          </a:prstGeom>
        </p:spPr>
      </p:sp>
      <p:sp>
        <p:nvSpPr>
          <p:cNvPr id="3" name="Notes Placeholder 2"/>
          <p:cNvSpPr>
            <a:spLocks noGrp="1"/>
          </p:cNvSpPr>
          <p:nvPr>
            <p:ph type="body" idx="1"/>
          </p:nvPr>
        </p:nvSpPr>
        <p:spPr>
          <a:xfrm>
            <a:off x="695484" y="34709493"/>
            <a:ext cx="5563870" cy="6347068"/>
          </a:xfrm>
          <a:prstGeom prst="rect">
            <a:avLst/>
          </a:prstGeom>
        </p:spPr>
        <p:txBody>
          <a:bodyPr/>
          <a:lstStyle/>
          <a:p>
            <a:r>
              <a:rPr lang="en-US" dirty="0"/>
              <a:t>Among the survey respondents there were not many comments around the expanded set of appendices other than </a:t>
            </a:r>
            <a:r>
              <a:rPr lang="en-US" b="1" dirty="0"/>
              <a:t>[CLICK] </a:t>
            </a:r>
            <a:r>
              <a:rPr lang="en-US" dirty="0"/>
              <a:t>gratitude.  As I already mentioned, examples in Appendix B of multivariable thinking that are not multiple regression done by students was a relief to some concerned instructors, particularly those at two-year colleges.</a:t>
            </a:r>
          </a:p>
        </p:txBody>
      </p:sp>
      <p:sp>
        <p:nvSpPr>
          <p:cNvPr id="4" name="Slide Number Placeholder 3"/>
          <p:cNvSpPr>
            <a:spLocks noGrp="1"/>
          </p:cNvSpPr>
          <p:nvPr>
            <p:ph type="sldNum" sz="quarter" idx="5"/>
          </p:nvPr>
        </p:nvSpPr>
        <p:spPr/>
        <p:txBody>
          <a:bodyPr/>
          <a:lstStyle/>
          <a:p>
            <a:fld id="{C0C9434D-28E9-4BE4-B6DC-2193EE2B241B}" type="slidenum">
              <a:rPr lang="en-US" smtClean="0"/>
              <a:t>9</a:t>
            </a:fld>
            <a:endParaRPr lang="en-US"/>
          </a:p>
        </p:txBody>
      </p:sp>
    </p:spTree>
    <p:extLst>
      <p:ext uri="{BB962C8B-B14F-4D97-AF65-F5344CB8AC3E}">
        <p14:creationId xmlns:p14="http://schemas.microsoft.com/office/powerpoint/2010/main" val="3807685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1/18/2020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1/18/2020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1/18/2020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1/18/2020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1/18/2020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386" y="1788454"/>
            <a:ext cx="8361229" cy="2098226"/>
          </a:xfrm>
        </p:spPr>
        <p:txBody>
          <a:bodyPr/>
          <a:lstStyle/>
          <a:p>
            <a:r>
              <a:rPr lang="en-US" cap="none" dirty="0"/>
              <a:t>GAISE 2016 </a:t>
            </a:r>
          </a:p>
        </p:txBody>
      </p:sp>
      <p:sp>
        <p:nvSpPr>
          <p:cNvPr id="3" name="Subtitle 2"/>
          <p:cNvSpPr>
            <a:spLocks noGrp="1"/>
          </p:cNvSpPr>
          <p:nvPr>
            <p:ph type="subTitle" idx="1"/>
          </p:nvPr>
        </p:nvSpPr>
        <p:spPr/>
        <p:txBody>
          <a:bodyPr>
            <a:normAutofit/>
          </a:bodyPr>
          <a:lstStyle/>
          <a:p>
            <a:r>
              <a:rPr lang="en-US" sz="5400" dirty="0"/>
              <a:t>In Action</a:t>
            </a:r>
          </a:p>
        </p:txBody>
      </p:sp>
      <p:pic>
        <p:nvPicPr>
          <p:cNvPr id="5" name="Picture 4" descr="A picture containing sitting, computer, keyboard, table&#10;&#10;Description automatically generated">
            <a:extLst>
              <a:ext uri="{FF2B5EF4-FFF2-40B4-BE49-F238E27FC236}">
                <a16:creationId xmlns:a16="http://schemas.microsoft.com/office/drawing/2014/main" id="{02541577-7057-43B7-B294-1E8231B76E13}"/>
              </a:ext>
            </a:extLst>
          </p:cNvPr>
          <p:cNvPicPr>
            <a:picLocks noChangeAspect="1"/>
          </p:cNvPicPr>
          <p:nvPr/>
        </p:nvPicPr>
        <p:blipFill>
          <a:blip r:embed="rId3"/>
          <a:stretch>
            <a:fillRect/>
          </a:stretch>
        </p:blipFill>
        <p:spPr>
          <a:xfrm>
            <a:off x="8080627" y="195046"/>
            <a:ext cx="2861904" cy="3047618"/>
          </a:xfrm>
          <a:prstGeom prst="rect">
            <a:avLst/>
          </a:prstGeom>
        </p:spPr>
      </p:pic>
      <p:sp>
        <p:nvSpPr>
          <p:cNvPr id="4" name="TextBox 3">
            <a:extLst>
              <a:ext uri="{FF2B5EF4-FFF2-40B4-BE49-F238E27FC236}">
                <a16:creationId xmlns:a16="http://schemas.microsoft.com/office/drawing/2014/main" id="{2BAEDA5D-FC37-4DF8-B27D-9360405C47D3}"/>
              </a:ext>
            </a:extLst>
          </p:cNvPr>
          <p:cNvSpPr txBox="1"/>
          <p:nvPr/>
        </p:nvSpPr>
        <p:spPr>
          <a:xfrm>
            <a:off x="769434" y="5229922"/>
            <a:ext cx="6831673" cy="830997"/>
          </a:xfrm>
          <a:prstGeom prst="rect">
            <a:avLst/>
          </a:prstGeom>
          <a:noFill/>
        </p:spPr>
        <p:txBody>
          <a:bodyPr wrap="square" rtlCol="0">
            <a:spAutoFit/>
          </a:bodyPr>
          <a:lstStyle/>
          <a:p>
            <a:r>
              <a:rPr lang="en-US" sz="2400" b="1" dirty="0"/>
              <a:t>Beverly L. Wood, Ph.D.</a:t>
            </a:r>
          </a:p>
          <a:p>
            <a:r>
              <a:rPr lang="en-US" sz="2400" b="1" i="1" dirty="0"/>
              <a:t>Embry-Riddle Aeronautical University</a:t>
            </a:r>
          </a:p>
        </p:txBody>
      </p:sp>
    </p:spTree>
    <p:extLst>
      <p:ext uri="{BB962C8B-B14F-4D97-AF65-F5344CB8AC3E}">
        <p14:creationId xmlns:p14="http://schemas.microsoft.com/office/powerpoint/2010/main" val="169926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E504-D735-4E92-BBCC-F889FBA6DD00}"/>
              </a:ext>
            </a:extLst>
          </p:cNvPr>
          <p:cNvSpPr>
            <a:spLocks noGrp="1"/>
          </p:cNvSpPr>
          <p:nvPr>
            <p:ph type="title"/>
          </p:nvPr>
        </p:nvSpPr>
        <p:spPr/>
        <p:txBody>
          <a:bodyPr/>
          <a:lstStyle/>
          <a:p>
            <a:r>
              <a:rPr lang="en-US" dirty="0"/>
              <a:t>Suggestions &amp; Further Conversation</a:t>
            </a:r>
          </a:p>
        </p:txBody>
      </p:sp>
      <p:sp>
        <p:nvSpPr>
          <p:cNvPr id="3" name="Content Placeholder 2">
            <a:extLst>
              <a:ext uri="{FF2B5EF4-FFF2-40B4-BE49-F238E27FC236}">
                <a16:creationId xmlns:a16="http://schemas.microsoft.com/office/drawing/2014/main" id="{EC2D8D0A-1E96-4F96-967B-822DB8143986}"/>
              </a:ext>
            </a:extLst>
          </p:cNvPr>
          <p:cNvSpPr>
            <a:spLocks noGrp="1"/>
          </p:cNvSpPr>
          <p:nvPr>
            <p:ph idx="1"/>
          </p:nvPr>
        </p:nvSpPr>
        <p:spPr>
          <a:xfrm>
            <a:off x="5977053" y="685801"/>
            <a:ext cx="5921297" cy="5592336"/>
          </a:xfrm>
        </p:spPr>
        <p:txBody>
          <a:bodyPr>
            <a:normAutofit/>
          </a:bodyPr>
          <a:lstStyle/>
          <a:p>
            <a:r>
              <a:rPr lang="en-US" sz="2800" dirty="0"/>
              <a:t>Adoption by all faculty teaching statistics</a:t>
            </a:r>
          </a:p>
          <a:p>
            <a:pPr lvl="1"/>
            <a:r>
              <a:rPr lang="en-US" sz="2800" dirty="0"/>
              <a:t>Mathematicians</a:t>
            </a:r>
          </a:p>
          <a:p>
            <a:pPr lvl="1"/>
            <a:r>
              <a:rPr lang="en-US" sz="2800" dirty="0"/>
              <a:t>Other disciplines</a:t>
            </a:r>
          </a:p>
          <a:p>
            <a:r>
              <a:rPr lang="en-US" sz="2800" dirty="0"/>
              <a:t>Textbooks</a:t>
            </a:r>
          </a:p>
          <a:p>
            <a:r>
              <a:rPr lang="en-US" sz="2800" dirty="0"/>
              <a:t>Articulation agreements and common course outlines</a:t>
            </a:r>
          </a:p>
          <a:p>
            <a:r>
              <a:rPr lang="en-US" sz="2800" dirty="0"/>
              <a:t>Resources for teaching to specific audiences, notably the health sciences</a:t>
            </a:r>
          </a:p>
          <a:p>
            <a:r>
              <a:rPr lang="en-US" sz="2800" dirty="0"/>
              <a:t>Ongoing professional development</a:t>
            </a:r>
          </a:p>
          <a:p>
            <a:endParaRPr lang="en-US" sz="2800" dirty="0"/>
          </a:p>
          <a:p>
            <a:endParaRPr lang="en-US" sz="2800" dirty="0"/>
          </a:p>
        </p:txBody>
      </p:sp>
      <p:pic>
        <p:nvPicPr>
          <p:cNvPr id="1026" name="Picture 2">
            <a:extLst>
              <a:ext uri="{FF2B5EF4-FFF2-40B4-BE49-F238E27FC236}">
                <a16:creationId xmlns:a16="http://schemas.microsoft.com/office/drawing/2014/main" id="{BE67F463-E904-4870-8D6F-DD46BAF187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67" y="2843684"/>
            <a:ext cx="4235434" cy="3878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07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left)">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8" name="Group 34">
            <a:extLst>
              <a:ext uri="{FF2B5EF4-FFF2-40B4-BE49-F238E27FC236}">
                <a16:creationId xmlns:a16="http://schemas.microsoft.com/office/drawing/2014/main" id="{B0245FC1-669A-4558-8341-5A7148C77A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36" name="Freeform 6">
              <a:extLst>
                <a:ext uri="{FF2B5EF4-FFF2-40B4-BE49-F238E27FC236}">
                  <a16:creationId xmlns:a16="http://schemas.microsoft.com/office/drawing/2014/main" id="{F2D3FC59-9FB9-48FC-8D66-9ACDB840E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37" name="Freeform 6">
              <a:extLst>
                <a:ext uri="{FF2B5EF4-FFF2-40B4-BE49-F238E27FC236}">
                  <a16:creationId xmlns:a16="http://schemas.microsoft.com/office/drawing/2014/main" id="{27D0D12F-DDEA-45FE-91AE-E35A03B651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49" name="Rectangle 38">
            <a:extLst>
              <a:ext uri="{FF2B5EF4-FFF2-40B4-BE49-F238E27FC236}">
                <a16:creationId xmlns:a16="http://schemas.microsoft.com/office/drawing/2014/main" id="{7E600175-39F0-43C7-8405-DD4579CF7A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ED79C5C-1321-4981-A19D-777FE2BCA13C}"/>
              </a:ext>
            </a:extLst>
          </p:cNvPr>
          <p:cNvPicPr>
            <a:picLocks noChangeAspect="1"/>
          </p:cNvPicPr>
          <p:nvPr/>
        </p:nvPicPr>
        <p:blipFill rotWithShape="1">
          <a:blip r:embed="rId3">
            <a:extLst>
              <a:ext uri="{28A0092B-C50C-407E-A947-70E740481C1C}">
                <a14:useLocalDpi xmlns:a14="http://schemas.microsoft.com/office/drawing/2010/main" val="0"/>
              </a:ext>
            </a:extLst>
          </a:blip>
          <a:srcRect b="7007"/>
          <a:stretch/>
        </p:blipFill>
        <p:spPr>
          <a:xfrm>
            <a:off x="634276" y="2210399"/>
            <a:ext cx="4331976" cy="2437202"/>
          </a:xfrm>
          <a:prstGeom prst="rect">
            <a:avLst/>
          </a:prstGeom>
          <a:scene3d>
            <a:camera prst="perspectiveFront" fov="5400000"/>
            <a:lightRig rig="threePt" dir="t">
              <a:rot lat="0" lon="0" rev="2100000"/>
            </a:lightRig>
          </a:scene3d>
          <a:sp3d extrusionH="25400">
            <a:bevelT w="304800" h="152400" prst="hardEdge"/>
            <a:extrusionClr>
              <a:srgbClr val="000000"/>
            </a:extrusionClr>
          </a:sp3d>
        </p:spPr>
      </p:pic>
      <p:sp>
        <p:nvSpPr>
          <p:cNvPr id="50" name="Freeform 6">
            <a:extLst>
              <a:ext uri="{FF2B5EF4-FFF2-40B4-BE49-F238E27FC236}">
                <a16:creationId xmlns:a16="http://schemas.microsoft.com/office/drawing/2014/main" id="{DEB46E1F-0372-4440-887E-8B147731B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5412340"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80D991DA-4F03-44CD-90D3-7F2322960E77}"/>
              </a:ext>
            </a:extLst>
          </p:cNvPr>
          <p:cNvSpPr>
            <a:spLocks noGrp="1"/>
          </p:cNvSpPr>
          <p:nvPr>
            <p:ph type="title"/>
          </p:nvPr>
        </p:nvSpPr>
        <p:spPr>
          <a:xfrm>
            <a:off x="6138004" y="1480930"/>
            <a:ext cx="5607908" cy="3254321"/>
          </a:xfrm>
        </p:spPr>
        <p:txBody>
          <a:bodyPr vert="horz" lIns="91440" tIns="45720" rIns="91440" bIns="45720" rtlCol="0" anchor="b">
            <a:normAutofit/>
          </a:bodyPr>
          <a:lstStyle/>
          <a:p>
            <a:pPr algn="l"/>
            <a:r>
              <a:rPr lang="en-US" sz="7000">
                <a:solidFill>
                  <a:schemeClr val="tx2"/>
                </a:solidFill>
              </a:rPr>
              <a:t>Thank You</a:t>
            </a:r>
          </a:p>
        </p:txBody>
      </p:sp>
      <p:sp>
        <p:nvSpPr>
          <p:cNvPr id="3" name="Text Placeholder 2">
            <a:extLst>
              <a:ext uri="{FF2B5EF4-FFF2-40B4-BE49-F238E27FC236}">
                <a16:creationId xmlns:a16="http://schemas.microsoft.com/office/drawing/2014/main" id="{1B747239-B82F-4D78-AB31-7C2432C996F5}"/>
              </a:ext>
            </a:extLst>
          </p:cNvPr>
          <p:cNvSpPr>
            <a:spLocks noGrp="1"/>
          </p:cNvSpPr>
          <p:nvPr>
            <p:ph type="body" idx="1"/>
          </p:nvPr>
        </p:nvSpPr>
        <p:spPr>
          <a:xfrm>
            <a:off x="6138006" y="4804850"/>
            <a:ext cx="5607906" cy="1086237"/>
          </a:xfrm>
        </p:spPr>
        <p:txBody>
          <a:bodyPr vert="horz" lIns="91440" tIns="45720" rIns="91440" bIns="45720" rtlCol="0">
            <a:normAutofit/>
          </a:bodyPr>
          <a:lstStyle/>
          <a:p>
            <a:pPr algn="l">
              <a:spcAft>
                <a:spcPts val="600"/>
              </a:spcAft>
            </a:pPr>
            <a:r>
              <a:rPr lang="en-US" sz="2300"/>
              <a:t>Beverly L. Wood, Ph.D.</a:t>
            </a:r>
          </a:p>
          <a:p>
            <a:pPr algn="l">
              <a:spcAft>
                <a:spcPts val="600"/>
              </a:spcAft>
            </a:pPr>
            <a:r>
              <a:rPr lang="en-US" sz="2300"/>
              <a:t>woodb14@erau.edu</a:t>
            </a:r>
          </a:p>
        </p:txBody>
      </p:sp>
    </p:spTree>
    <p:extLst>
      <p:ext uri="{BB962C8B-B14F-4D97-AF65-F5344CB8AC3E}">
        <p14:creationId xmlns:p14="http://schemas.microsoft.com/office/powerpoint/2010/main" val="2873888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5A52E-04E7-4355-AC5E-ADC75F3E2EDC}"/>
              </a:ext>
            </a:extLst>
          </p:cNvPr>
          <p:cNvSpPr>
            <a:spLocks noGrp="1"/>
          </p:cNvSpPr>
          <p:nvPr>
            <p:ph type="title"/>
          </p:nvPr>
        </p:nvSpPr>
        <p:spPr/>
        <p:txBody>
          <a:bodyPr/>
          <a:lstStyle/>
          <a:p>
            <a:r>
              <a:rPr lang="en-US" i="1" dirty="0"/>
              <a:t>Guidelines for Assessment and Instruction in Statistics Education</a:t>
            </a:r>
          </a:p>
        </p:txBody>
      </p:sp>
      <p:pic>
        <p:nvPicPr>
          <p:cNvPr id="6" name="Picture 5">
            <a:extLst>
              <a:ext uri="{FF2B5EF4-FFF2-40B4-BE49-F238E27FC236}">
                <a16:creationId xmlns:a16="http://schemas.microsoft.com/office/drawing/2014/main" id="{BCAC8BFB-6101-4591-9242-66524814B01B}"/>
              </a:ext>
            </a:extLst>
          </p:cNvPr>
          <p:cNvPicPr>
            <a:picLocks noChangeAspect="1"/>
          </p:cNvPicPr>
          <p:nvPr/>
        </p:nvPicPr>
        <p:blipFill>
          <a:blip r:embed="rId3"/>
          <a:stretch>
            <a:fillRect/>
          </a:stretch>
        </p:blipFill>
        <p:spPr>
          <a:xfrm>
            <a:off x="1557945" y="2589831"/>
            <a:ext cx="4614255" cy="3538752"/>
          </a:xfrm>
          <a:prstGeom prst="rect">
            <a:avLst/>
          </a:prstGeom>
        </p:spPr>
      </p:pic>
      <p:pic>
        <p:nvPicPr>
          <p:cNvPr id="13" name="Picture 12">
            <a:extLst>
              <a:ext uri="{FF2B5EF4-FFF2-40B4-BE49-F238E27FC236}">
                <a16:creationId xmlns:a16="http://schemas.microsoft.com/office/drawing/2014/main" id="{45098C19-46C1-432D-AA6D-E17B3CE9A94C}"/>
              </a:ext>
            </a:extLst>
          </p:cNvPr>
          <p:cNvPicPr>
            <a:picLocks noChangeAspect="1"/>
          </p:cNvPicPr>
          <p:nvPr/>
        </p:nvPicPr>
        <p:blipFill>
          <a:blip r:embed="rId4"/>
          <a:stretch>
            <a:fillRect/>
          </a:stretch>
        </p:blipFill>
        <p:spPr>
          <a:xfrm>
            <a:off x="7192628" y="2016057"/>
            <a:ext cx="3627772" cy="4686300"/>
          </a:xfrm>
          <a:prstGeom prst="rect">
            <a:avLst/>
          </a:prstGeom>
          <a:ln>
            <a:solidFill>
              <a:schemeClr val="tx1"/>
            </a:solidFill>
          </a:ln>
        </p:spPr>
      </p:pic>
    </p:spTree>
    <p:extLst>
      <p:ext uri="{BB962C8B-B14F-4D97-AF65-F5344CB8AC3E}">
        <p14:creationId xmlns:p14="http://schemas.microsoft.com/office/powerpoint/2010/main" val="2957570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B454-D6A6-4CE9-A28C-7B6ADA57785D}"/>
              </a:ext>
            </a:extLst>
          </p:cNvPr>
          <p:cNvSpPr>
            <a:spLocks noGrp="1"/>
          </p:cNvSpPr>
          <p:nvPr>
            <p:ph type="title"/>
          </p:nvPr>
        </p:nvSpPr>
        <p:spPr>
          <a:xfrm>
            <a:off x="765025" y="1301361"/>
            <a:ext cx="9612971" cy="2127640"/>
          </a:xfrm>
        </p:spPr>
        <p:txBody>
          <a:bodyPr/>
          <a:lstStyle/>
          <a:p>
            <a:r>
              <a:rPr lang="en-US" dirty="0"/>
              <a:t>Research Question</a:t>
            </a:r>
          </a:p>
        </p:txBody>
      </p:sp>
      <p:sp>
        <p:nvSpPr>
          <p:cNvPr id="3" name="Text Placeholder 2">
            <a:extLst>
              <a:ext uri="{FF2B5EF4-FFF2-40B4-BE49-F238E27FC236}">
                <a16:creationId xmlns:a16="http://schemas.microsoft.com/office/drawing/2014/main" id="{5FB382EB-C6C3-4DEB-BB2E-CC7E2C0F687B}"/>
              </a:ext>
            </a:extLst>
          </p:cNvPr>
          <p:cNvSpPr>
            <a:spLocks noGrp="1"/>
          </p:cNvSpPr>
          <p:nvPr>
            <p:ph type="body" idx="1"/>
          </p:nvPr>
        </p:nvSpPr>
        <p:spPr>
          <a:xfrm>
            <a:off x="765025" y="3429000"/>
            <a:ext cx="9612971" cy="1930652"/>
          </a:xfrm>
        </p:spPr>
        <p:txBody>
          <a:bodyPr>
            <a:normAutofit lnSpcReduction="10000"/>
          </a:bodyPr>
          <a:lstStyle/>
          <a:p>
            <a:r>
              <a:rPr lang="en-US" sz="2800" dirty="0"/>
              <a:t>How has the 2016 endorsement of the revised </a:t>
            </a:r>
            <a:r>
              <a:rPr lang="en-US" sz="2800" i="1" dirty="0"/>
              <a:t>Guidelines for Assessment and Instruction in Statistics Education: College Report</a:t>
            </a:r>
            <a:r>
              <a:rPr lang="en-US" sz="2800" dirty="0"/>
              <a:t> (GAISE 2016) influenced the teaching of statistics at tertiary educational institutions?</a:t>
            </a:r>
          </a:p>
        </p:txBody>
      </p:sp>
      <p:pic>
        <p:nvPicPr>
          <p:cNvPr id="5" name="Picture 4" descr="A picture containing light, sitting, large, clock&#10;&#10;Description automatically generated">
            <a:extLst>
              <a:ext uri="{FF2B5EF4-FFF2-40B4-BE49-F238E27FC236}">
                <a16:creationId xmlns:a16="http://schemas.microsoft.com/office/drawing/2014/main" id="{467599C4-33C6-4E97-876C-E0099B6B101F}"/>
              </a:ext>
            </a:extLst>
          </p:cNvPr>
          <p:cNvPicPr>
            <a:picLocks noChangeAspect="1"/>
          </p:cNvPicPr>
          <p:nvPr/>
        </p:nvPicPr>
        <p:blipFill>
          <a:blip r:embed="rId3"/>
          <a:stretch>
            <a:fillRect/>
          </a:stretch>
        </p:blipFill>
        <p:spPr>
          <a:xfrm>
            <a:off x="4627524" y="641098"/>
            <a:ext cx="2000250" cy="8572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DE175618-015B-4411-81D6-9277F6CA86EB}"/>
              </a:ext>
            </a:extLst>
          </p:cNvPr>
          <p:cNvPicPr>
            <a:picLocks noChangeAspect="1"/>
          </p:cNvPicPr>
          <p:nvPr/>
        </p:nvPicPr>
        <p:blipFill>
          <a:blip r:embed="rId4"/>
          <a:stretch>
            <a:fillRect/>
          </a:stretch>
        </p:blipFill>
        <p:spPr>
          <a:xfrm>
            <a:off x="572342" y="736055"/>
            <a:ext cx="3676190" cy="571429"/>
          </a:xfrm>
          <a:prstGeom prst="rect">
            <a:avLst/>
          </a:prstGeom>
        </p:spPr>
      </p:pic>
      <p:pic>
        <p:nvPicPr>
          <p:cNvPr id="11" name="Picture 10" descr="A picture containing clock&#10;&#10;Description automatically generated">
            <a:extLst>
              <a:ext uri="{FF2B5EF4-FFF2-40B4-BE49-F238E27FC236}">
                <a16:creationId xmlns:a16="http://schemas.microsoft.com/office/drawing/2014/main" id="{ECEAE4C3-4954-4111-AC26-F44659C70CD3}"/>
              </a:ext>
            </a:extLst>
          </p:cNvPr>
          <p:cNvPicPr>
            <a:picLocks noChangeAspect="1"/>
          </p:cNvPicPr>
          <p:nvPr/>
        </p:nvPicPr>
        <p:blipFill>
          <a:blip r:embed="rId5"/>
          <a:stretch>
            <a:fillRect/>
          </a:stretch>
        </p:blipFill>
        <p:spPr>
          <a:xfrm>
            <a:off x="7006766" y="635480"/>
            <a:ext cx="4606528" cy="8628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470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517667-19C0-447A-96E1-8A3F2FC0D7C7}"/>
              </a:ext>
            </a:extLst>
          </p:cNvPr>
          <p:cNvSpPr>
            <a:spLocks noGrp="1"/>
          </p:cNvSpPr>
          <p:nvPr>
            <p:ph type="title"/>
          </p:nvPr>
        </p:nvSpPr>
        <p:spPr>
          <a:xfrm rot="16200000">
            <a:off x="-1868762" y="2686050"/>
            <a:ext cx="6858000" cy="1485900"/>
          </a:xfrm>
        </p:spPr>
        <p:txBody>
          <a:bodyPr/>
          <a:lstStyle/>
          <a:p>
            <a:pPr algn="ctr"/>
            <a:r>
              <a:rPr lang="en-US" dirty="0"/>
              <a:t>Who took the survey?</a:t>
            </a:r>
          </a:p>
        </p:txBody>
      </p:sp>
      <p:graphicFrame>
        <p:nvGraphicFramePr>
          <p:cNvPr id="11" name="Chart 10">
            <a:extLst>
              <a:ext uri="{FF2B5EF4-FFF2-40B4-BE49-F238E27FC236}">
                <a16:creationId xmlns:a16="http://schemas.microsoft.com/office/drawing/2014/main" id="{697AA29E-EFEC-4CC2-AB0E-4D5F15BDA279}"/>
              </a:ext>
            </a:extLst>
          </p:cNvPr>
          <p:cNvGraphicFramePr>
            <a:graphicFrameLocks/>
          </p:cNvGraphicFramePr>
          <p:nvPr>
            <p:extLst>
              <p:ext uri="{D42A27DB-BD31-4B8C-83A1-F6EECF244321}">
                <p14:modId xmlns:p14="http://schemas.microsoft.com/office/powerpoint/2010/main" val="181992158"/>
              </p:ext>
            </p:extLst>
          </p:nvPr>
        </p:nvGraphicFramePr>
        <p:xfrm>
          <a:off x="2516652" y="376082"/>
          <a:ext cx="3884148" cy="305291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6E7B6C93-4349-4EA7-9DD3-9ECBCFEE4745}"/>
              </a:ext>
            </a:extLst>
          </p:cNvPr>
          <p:cNvGraphicFramePr>
            <a:graphicFrameLocks/>
          </p:cNvGraphicFramePr>
          <p:nvPr>
            <p:extLst>
              <p:ext uri="{D42A27DB-BD31-4B8C-83A1-F6EECF244321}">
                <p14:modId xmlns:p14="http://schemas.microsoft.com/office/powerpoint/2010/main" val="3040139581"/>
              </p:ext>
            </p:extLst>
          </p:nvPr>
        </p:nvGraphicFramePr>
        <p:xfrm>
          <a:off x="2516652" y="3635298"/>
          <a:ext cx="3879660" cy="305291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69ECAEC1-E2C3-4E93-8C1A-9274C4EA6A66}"/>
              </a:ext>
            </a:extLst>
          </p:cNvPr>
          <p:cNvGraphicFramePr>
            <a:graphicFrameLocks/>
          </p:cNvGraphicFramePr>
          <p:nvPr>
            <p:extLst>
              <p:ext uri="{D42A27DB-BD31-4B8C-83A1-F6EECF244321}">
                <p14:modId xmlns:p14="http://schemas.microsoft.com/office/powerpoint/2010/main" val="2462707254"/>
              </p:ext>
            </p:extLst>
          </p:nvPr>
        </p:nvGraphicFramePr>
        <p:xfrm>
          <a:off x="7216271" y="376082"/>
          <a:ext cx="3879661" cy="295766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hart 13">
            <a:extLst>
              <a:ext uri="{FF2B5EF4-FFF2-40B4-BE49-F238E27FC236}">
                <a16:creationId xmlns:a16="http://schemas.microsoft.com/office/drawing/2014/main" id="{2249408A-C5E9-4948-9054-6A44DC3A3832}"/>
              </a:ext>
            </a:extLst>
          </p:cNvPr>
          <p:cNvGraphicFramePr>
            <a:graphicFrameLocks/>
          </p:cNvGraphicFramePr>
          <p:nvPr>
            <p:extLst>
              <p:ext uri="{D42A27DB-BD31-4B8C-83A1-F6EECF244321}">
                <p14:modId xmlns:p14="http://schemas.microsoft.com/office/powerpoint/2010/main" val="778952992"/>
              </p:ext>
            </p:extLst>
          </p:nvPr>
        </p:nvGraphicFramePr>
        <p:xfrm>
          <a:off x="7216271" y="3635298"/>
          <a:ext cx="3879661" cy="295766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73414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54769-3A80-46A9-81BF-6F0D7312F02C}"/>
              </a:ext>
            </a:extLst>
          </p:cNvPr>
          <p:cNvSpPr>
            <a:spLocks noGrp="1"/>
          </p:cNvSpPr>
          <p:nvPr>
            <p:ph type="title"/>
          </p:nvPr>
        </p:nvSpPr>
        <p:spPr/>
        <p:txBody>
          <a:bodyPr/>
          <a:lstStyle/>
          <a:p>
            <a:r>
              <a:rPr lang="en-US" sz="4400" dirty="0"/>
              <a:t>How much of GAISE 2016 have you read?</a:t>
            </a:r>
          </a:p>
        </p:txBody>
      </p:sp>
      <p:sp>
        <p:nvSpPr>
          <p:cNvPr id="3" name="Content Placeholder 2">
            <a:extLst>
              <a:ext uri="{FF2B5EF4-FFF2-40B4-BE49-F238E27FC236}">
                <a16:creationId xmlns:a16="http://schemas.microsoft.com/office/drawing/2014/main" id="{86729A03-7ABD-48C7-B809-117E05BE3F93}"/>
              </a:ext>
            </a:extLst>
          </p:cNvPr>
          <p:cNvSpPr>
            <a:spLocks noGrp="1"/>
          </p:cNvSpPr>
          <p:nvPr>
            <p:ph idx="1"/>
          </p:nvPr>
        </p:nvSpPr>
        <p:spPr>
          <a:xfrm>
            <a:off x="5620215" y="306660"/>
            <a:ext cx="6478858" cy="6049536"/>
          </a:xfrm>
        </p:spPr>
        <p:txBody>
          <a:bodyPr>
            <a:noAutofit/>
          </a:bodyPr>
          <a:lstStyle/>
          <a:p>
            <a:pPr marL="0" indent="0">
              <a:buNone/>
            </a:pPr>
            <a:r>
              <a:rPr lang="en-US" b="1" dirty="0"/>
              <a:t>Contents</a:t>
            </a:r>
          </a:p>
          <a:p>
            <a:pPr marL="0" indent="0">
              <a:buNone/>
            </a:pPr>
            <a:r>
              <a:rPr lang="en-US" sz="1600" dirty="0"/>
              <a:t>Committee ..................................................................................................... 1</a:t>
            </a:r>
          </a:p>
          <a:p>
            <a:pPr marL="0" indent="0">
              <a:buNone/>
            </a:pPr>
            <a:r>
              <a:rPr lang="en-US" sz="1600" dirty="0"/>
              <a:t>Executive Summary …..………........................................................................ 3</a:t>
            </a:r>
          </a:p>
          <a:p>
            <a:pPr marL="0" indent="0">
              <a:buNone/>
            </a:pPr>
            <a:r>
              <a:rPr lang="en-US" sz="1600" dirty="0"/>
              <a:t>Introduction ................................................................................................... 4</a:t>
            </a:r>
          </a:p>
          <a:p>
            <a:pPr marL="0" indent="0">
              <a:buNone/>
            </a:pPr>
            <a:r>
              <a:rPr lang="en-US" sz="1600" dirty="0"/>
              <a:t>Goals for Students in Introductory Statistics Courses ............................... 8</a:t>
            </a:r>
          </a:p>
          <a:p>
            <a:pPr marL="0" indent="0">
              <a:buNone/>
            </a:pPr>
            <a:r>
              <a:rPr lang="en-US" sz="1600" dirty="0"/>
              <a:t>Recommendations ..................................................................................... 12</a:t>
            </a:r>
          </a:p>
          <a:p>
            <a:pPr marL="0" indent="0">
              <a:buNone/>
            </a:pPr>
            <a:r>
              <a:rPr lang="en-US" sz="1600" dirty="0"/>
              <a:t>Suggestions for Topics that Might be Omitted from Introductory Statistics Courses ........................................................................................................23</a:t>
            </a:r>
          </a:p>
          <a:p>
            <a:pPr marL="0" indent="0">
              <a:buNone/>
            </a:pPr>
            <a:r>
              <a:rPr lang="en-US" sz="1600" dirty="0"/>
              <a:t>References .................................................................................................. 25</a:t>
            </a:r>
          </a:p>
          <a:p>
            <a:pPr marL="0" indent="0">
              <a:buNone/>
            </a:pPr>
            <a:r>
              <a:rPr lang="en-US" sz="1600" dirty="0"/>
              <a:t>APPENDIX A: Evolution of Introductory Statistics and Emergence of Statistics Education Resources ………………………..……………………………... 28</a:t>
            </a:r>
          </a:p>
          <a:p>
            <a:pPr marL="0" indent="0">
              <a:buNone/>
            </a:pPr>
            <a:r>
              <a:rPr lang="en-US" sz="1600" dirty="0"/>
              <a:t>APPENDIX B: Multivariable Thinking ......................................................... 34</a:t>
            </a:r>
          </a:p>
          <a:p>
            <a:pPr marL="0" indent="0">
              <a:buNone/>
            </a:pPr>
            <a:r>
              <a:rPr lang="en-US" sz="1600" dirty="0"/>
              <a:t>APPENDIX C: Activities, Projects, and Datasets ....................................... 43</a:t>
            </a:r>
          </a:p>
          <a:p>
            <a:pPr marL="0" indent="0">
              <a:buNone/>
            </a:pPr>
            <a:r>
              <a:rPr lang="en-US" sz="1600" dirty="0"/>
              <a:t>APPENDIX D: Examples of Using Technology ……….................................. 66</a:t>
            </a:r>
          </a:p>
          <a:p>
            <a:pPr marL="0" indent="0">
              <a:buNone/>
            </a:pPr>
            <a:r>
              <a:rPr lang="en-US" sz="1600" dirty="0"/>
              <a:t>APPENDIX E: Examples of Assessment Items ........................................ 104</a:t>
            </a:r>
          </a:p>
          <a:p>
            <a:pPr marL="0" indent="0">
              <a:buNone/>
            </a:pPr>
            <a:r>
              <a:rPr lang="en-US" sz="1600" dirty="0"/>
              <a:t>APPENDIX F: Learning Environments ...................................................... 131</a:t>
            </a:r>
          </a:p>
        </p:txBody>
      </p:sp>
      <p:graphicFrame>
        <p:nvGraphicFramePr>
          <p:cNvPr id="5" name="Chart 4">
            <a:extLst>
              <a:ext uri="{FF2B5EF4-FFF2-40B4-BE49-F238E27FC236}">
                <a16:creationId xmlns:a16="http://schemas.microsoft.com/office/drawing/2014/main" id="{651632CC-3ED4-4246-BFF0-EAB304463678}"/>
              </a:ext>
            </a:extLst>
          </p:cNvPr>
          <p:cNvGraphicFramePr>
            <a:graphicFrameLocks/>
          </p:cNvGraphicFramePr>
          <p:nvPr>
            <p:extLst>
              <p:ext uri="{D42A27DB-BD31-4B8C-83A1-F6EECF244321}">
                <p14:modId xmlns:p14="http://schemas.microsoft.com/office/powerpoint/2010/main" val="4200038154"/>
              </p:ext>
            </p:extLst>
          </p:nvPr>
        </p:nvGraphicFramePr>
        <p:xfrm>
          <a:off x="543878" y="2457450"/>
          <a:ext cx="4132897" cy="3898746"/>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a:extLst>
              <a:ext uri="{FF2B5EF4-FFF2-40B4-BE49-F238E27FC236}">
                <a16:creationId xmlns:a16="http://schemas.microsoft.com/office/drawing/2014/main" id="{BC5CA5A3-6ACF-486A-A156-9FEC256F508D}"/>
              </a:ext>
            </a:extLst>
          </p:cNvPr>
          <p:cNvSpPr/>
          <p:nvPr/>
        </p:nvSpPr>
        <p:spPr>
          <a:xfrm>
            <a:off x="5620215" y="1902445"/>
            <a:ext cx="1739590" cy="289931"/>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Rectangle 6">
            <a:extLst>
              <a:ext uri="{FF2B5EF4-FFF2-40B4-BE49-F238E27FC236}">
                <a16:creationId xmlns:a16="http://schemas.microsoft.com/office/drawing/2014/main" id="{6818B77D-7E68-451F-A2DE-44BF801E14C5}"/>
              </a:ext>
            </a:extLst>
          </p:cNvPr>
          <p:cNvSpPr/>
          <p:nvPr/>
        </p:nvSpPr>
        <p:spPr>
          <a:xfrm>
            <a:off x="5620215" y="2273920"/>
            <a:ext cx="1739590" cy="289931"/>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Rectangle 7">
            <a:extLst>
              <a:ext uri="{FF2B5EF4-FFF2-40B4-BE49-F238E27FC236}">
                <a16:creationId xmlns:a16="http://schemas.microsoft.com/office/drawing/2014/main" id="{658C5FF9-3E98-4BCA-A8A7-3175F01C54A9}"/>
              </a:ext>
            </a:extLst>
          </p:cNvPr>
          <p:cNvSpPr/>
          <p:nvPr/>
        </p:nvSpPr>
        <p:spPr>
          <a:xfrm rot="16200000">
            <a:off x="5529610" y="4452361"/>
            <a:ext cx="1467553" cy="1151132"/>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9185548-2EE8-4E54-8252-5AC85C679D5D}"/>
              </a:ext>
            </a:extLst>
          </p:cNvPr>
          <p:cNvCxnSpPr/>
          <p:nvPr/>
        </p:nvCxnSpPr>
        <p:spPr>
          <a:xfrm>
            <a:off x="8829675" y="2919884"/>
            <a:ext cx="733425" cy="0"/>
          </a:xfrm>
          <a:prstGeom prst="line">
            <a:avLst/>
          </a:prstGeom>
          <a:ln w="57150">
            <a:solidFill>
              <a:schemeClr val="accent3"/>
            </a:solidFill>
          </a:ln>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97A0E41C-50A2-400A-A946-C7A0B6502AD1}"/>
              </a:ext>
            </a:extLst>
          </p:cNvPr>
          <p:cNvCxnSpPr>
            <a:cxnSpLocks/>
          </p:cNvCxnSpPr>
          <p:nvPr/>
        </p:nvCxnSpPr>
        <p:spPr>
          <a:xfrm>
            <a:off x="6838953" y="4527458"/>
            <a:ext cx="1135008" cy="0"/>
          </a:xfrm>
          <a:prstGeom prst="line">
            <a:avLst/>
          </a:prstGeom>
          <a:ln w="57150">
            <a:solidFill>
              <a:schemeClr val="accent3"/>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6618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1)">
                                      <p:cBhvr>
                                        <p:cTn id="11" dur="2000"/>
                                        <p:tgtEl>
                                          <p:spTgt spid="7"/>
                                        </p:tgtEl>
                                      </p:cBhvr>
                                    </p:animEffect>
                                  </p:childTnLst>
                                </p:cTn>
                              </p:par>
                            </p:childTnLst>
                          </p:cTn>
                        </p:par>
                        <p:par>
                          <p:cTn id="12" fill="hold">
                            <p:stCondLst>
                              <p:cond delay="4000"/>
                            </p:stCondLst>
                            <p:childTnLst>
                              <p:par>
                                <p:cTn id="13" presetID="21"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heel(1)">
                                      <p:cBhvr>
                                        <p:cTn id="15" dur="2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extBox 4"/>
          <p:cNvSpPr txBox="1"/>
          <p:nvPr/>
        </p:nvSpPr>
        <p:spPr>
          <a:xfrm>
            <a:off x="9186605" y="1613118"/>
            <a:ext cx="2538670" cy="2862322"/>
          </a:xfrm>
          <a:prstGeom prst="rect">
            <a:avLst/>
          </a:prstGeom>
          <a:noFill/>
        </p:spPr>
        <p:txBody>
          <a:bodyPr wrap="square" rtlCol="0">
            <a:spAutoFit/>
          </a:bodyPr>
          <a:lstStyle/>
          <a:p>
            <a:r>
              <a:rPr lang="en-US" sz="3600" b="1" dirty="0"/>
              <a:t>Goals for Students in Introductory Statistics Courses</a:t>
            </a:r>
          </a:p>
        </p:txBody>
      </p:sp>
      <p:sp>
        <p:nvSpPr>
          <p:cNvPr id="2" name="TextBox 1">
            <a:extLst>
              <a:ext uri="{FF2B5EF4-FFF2-40B4-BE49-F238E27FC236}">
                <a16:creationId xmlns:a16="http://schemas.microsoft.com/office/drawing/2014/main" id="{4CF7539D-63F9-4D5A-A7C1-1AA884BD0F61}"/>
              </a:ext>
            </a:extLst>
          </p:cNvPr>
          <p:cNvSpPr txBox="1"/>
          <p:nvPr/>
        </p:nvSpPr>
        <p:spPr>
          <a:xfrm>
            <a:off x="868401" y="25360"/>
            <a:ext cx="8086725" cy="6832640"/>
          </a:xfrm>
          <a:prstGeom prst="rect">
            <a:avLst/>
          </a:prstGeom>
          <a:solidFill>
            <a:schemeClr val="bg1"/>
          </a:solidFill>
        </p:spPr>
        <p:txBody>
          <a:bodyPr wrap="square" rtlCol="0">
            <a:spAutoFit/>
          </a:bodyPr>
          <a:lstStyle/>
          <a:p>
            <a:pPr marL="457200" indent="-457200">
              <a:buFont typeface="+mj-lt"/>
              <a:buAutoNum type="arabicPeriod"/>
            </a:pPr>
            <a:r>
              <a:rPr lang="en-US" dirty="0">
                <a:solidFill>
                  <a:srgbClr val="777777"/>
                </a:solidFill>
              </a:rPr>
              <a:t>Students should become </a:t>
            </a:r>
            <a:r>
              <a:rPr lang="en-US" sz="2400" b="1" i="1" dirty="0">
                <a:solidFill>
                  <a:srgbClr val="7030A0"/>
                </a:solidFill>
              </a:rPr>
              <a:t>critical consumers </a:t>
            </a:r>
            <a:r>
              <a:rPr lang="en-US" dirty="0">
                <a:solidFill>
                  <a:srgbClr val="777777"/>
                </a:solidFill>
              </a:rPr>
              <a:t>of statistically-based results reported in popular media, recognizing whether reported results reasonably follow from the study and analysis conducted.</a:t>
            </a:r>
          </a:p>
          <a:p>
            <a:pPr marL="457200" indent="-457200">
              <a:buFont typeface="+mj-lt"/>
              <a:buAutoNum type="arabicPeriod"/>
            </a:pPr>
            <a:r>
              <a:rPr lang="en-US" dirty="0">
                <a:solidFill>
                  <a:srgbClr val="777777"/>
                </a:solidFill>
              </a:rPr>
              <a:t>Students should be able to recognize questions for which the </a:t>
            </a:r>
            <a:r>
              <a:rPr lang="en-US" sz="2400" b="1" i="1" dirty="0">
                <a:solidFill>
                  <a:srgbClr val="7030A0"/>
                </a:solidFill>
              </a:rPr>
              <a:t>investigative process</a:t>
            </a:r>
            <a:r>
              <a:rPr lang="en-US" b="1" i="1" dirty="0">
                <a:solidFill>
                  <a:srgbClr val="7030A0"/>
                </a:solidFill>
              </a:rPr>
              <a:t> </a:t>
            </a:r>
            <a:r>
              <a:rPr lang="en-US" dirty="0">
                <a:solidFill>
                  <a:srgbClr val="777777"/>
                </a:solidFill>
              </a:rPr>
              <a:t>in statistics would be useful and should be able to answer questions using the investigative process.</a:t>
            </a:r>
          </a:p>
          <a:p>
            <a:pPr marL="457200" indent="-457200">
              <a:buFont typeface="+mj-lt"/>
              <a:buAutoNum type="arabicPeriod"/>
            </a:pPr>
            <a:r>
              <a:rPr lang="en-US" dirty="0">
                <a:solidFill>
                  <a:srgbClr val="777777"/>
                </a:solidFill>
              </a:rPr>
              <a:t>Students should be able to produce </a:t>
            </a:r>
            <a:r>
              <a:rPr lang="en-US" sz="2400" b="1" i="1" dirty="0">
                <a:solidFill>
                  <a:srgbClr val="7030A0"/>
                </a:solidFill>
              </a:rPr>
              <a:t>graphical displays and numerical summaries</a:t>
            </a:r>
            <a:r>
              <a:rPr lang="en-US" b="1" i="1" dirty="0"/>
              <a:t> </a:t>
            </a:r>
            <a:r>
              <a:rPr lang="en-US" dirty="0">
                <a:solidFill>
                  <a:srgbClr val="777777"/>
                </a:solidFill>
              </a:rPr>
              <a:t>and interpret what graphs do and do not reveal.</a:t>
            </a:r>
          </a:p>
          <a:p>
            <a:pPr marL="457200" indent="-457200">
              <a:buFont typeface="+mj-lt"/>
              <a:buAutoNum type="arabicPeriod"/>
            </a:pPr>
            <a:r>
              <a:rPr lang="en-US" dirty="0">
                <a:solidFill>
                  <a:srgbClr val="777777"/>
                </a:solidFill>
              </a:rPr>
              <a:t>Students should recognize and be able to explain the central role of </a:t>
            </a:r>
            <a:r>
              <a:rPr lang="en-US" sz="2400" b="1" i="1" dirty="0">
                <a:solidFill>
                  <a:srgbClr val="7030A0"/>
                </a:solidFill>
              </a:rPr>
              <a:t>variability</a:t>
            </a:r>
            <a:r>
              <a:rPr lang="en-US" i="1" dirty="0"/>
              <a:t> </a:t>
            </a:r>
            <a:r>
              <a:rPr lang="en-US" dirty="0">
                <a:solidFill>
                  <a:srgbClr val="777777"/>
                </a:solidFill>
              </a:rPr>
              <a:t>in the field of statistics.</a:t>
            </a:r>
          </a:p>
          <a:p>
            <a:pPr marL="457200" indent="-457200">
              <a:buFont typeface="+mj-lt"/>
              <a:buAutoNum type="arabicPeriod"/>
            </a:pPr>
            <a:r>
              <a:rPr lang="en-US" dirty="0">
                <a:solidFill>
                  <a:srgbClr val="777777"/>
                </a:solidFill>
              </a:rPr>
              <a:t>Students should recognize and be able to explain the central role of </a:t>
            </a:r>
            <a:r>
              <a:rPr lang="en-US" sz="2400" b="1" i="1" dirty="0">
                <a:solidFill>
                  <a:srgbClr val="7030A0"/>
                </a:solidFill>
              </a:rPr>
              <a:t>randomness</a:t>
            </a:r>
            <a:r>
              <a:rPr lang="en-US" i="1" dirty="0"/>
              <a:t> </a:t>
            </a:r>
            <a:r>
              <a:rPr lang="en-US" dirty="0">
                <a:solidFill>
                  <a:srgbClr val="777777"/>
                </a:solidFill>
              </a:rPr>
              <a:t>in designing studies and drawing conclusions.</a:t>
            </a:r>
          </a:p>
          <a:p>
            <a:pPr marL="457200" indent="-457200">
              <a:buFont typeface="+mj-lt"/>
              <a:buAutoNum type="arabicPeriod"/>
            </a:pPr>
            <a:r>
              <a:rPr lang="en-US" dirty="0">
                <a:solidFill>
                  <a:srgbClr val="777777"/>
                </a:solidFill>
              </a:rPr>
              <a:t>Students should gain experience with how </a:t>
            </a:r>
            <a:r>
              <a:rPr lang="en-US" sz="2400" b="1" i="1" dirty="0">
                <a:solidFill>
                  <a:srgbClr val="7030A0"/>
                </a:solidFill>
              </a:rPr>
              <a:t>statistical models</a:t>
            </a:r>
            <a:r>
              <a:rPr lang="en-US" dirty="0"/>
              <a:t>, </a:t>
            </a:r>
            <a:r>
              <a:rPr lang="en-US" dirty="0">
                <a:solidFill>
                  <a:srgbClr val="777777"/>
                </a:solidFill>
              </a:rPr>
              <a:t>including multivariable models, are used.</a:t>
            </a:r>
          </a:p>
          <a:p>
            <a:pPr marL="457200" indent="-457200">
              <a:buFont typeface="+mj-lt"/>
              <a:buAutoNum type="arabicPeriod"/>
            </a:pPr>
            <a:r>
              <a:rPr lang="en-US" dirty="0">
                <a:solidFill>
                  <a:srgbClr val="777777"/>
                </a:solidFill>
              </a:rPr>
              <a:t>Students should demonstrate an understanding of, and ability to use, basic ideas of </a:t>
            </a:r>
            <a:r>
              <a:rPr lang="en-US" sz="2400" b="1" i="1" dirty="0">
                <a:solidFill>
                  <a:srgbClr val="7030A0"/>
                </a:solidFill>
              </a:rPr>
              <a:t>statistical inference</a:t>
            </a:r>
            <a:r>
              <a:rPr lang="en-US" dirty="0"/>
              <a:t>, </a:t>
            </a:r>
            <a:r>
              <a:rPr lang="en-US" dirty="0">
                <a:solidFill>
                  <a:srgbClr val="777777"/>
                </a:solidFill>
              </a:rPr>
              <a:t>both hypothesis tests and interval estimation, in a variety of settings.</a:t>
            </a:r>
          </a:p>
          <a:p>
            <a:pPr marL="457200" indent="-457200">
              <a:buFont typeface="+mj-lt"/>
              <a:buAutoNum type="arabicPeriod"/>
            </a:pPr>
            <a:r>
              <a:rPr lang="en-US" dirty="0">
                <a:solidFill>
                  <a:srgbClr val="777777"/>
                </a:solidFill>
              </a:rPr>
              <a:t>Students should be able to interpret and draw conclusions from standard output from </a:t>
            </a:r>
            <a:r>
              <a:rPr lang="en-US" sz="2400" b="1" i="1" dirty="0">
                <a:solidFill>
                  <a:srgbClr val="7030A0"/>
                </a:solidFill>
              </a:rPr>
              <a:t>statistical software packages</a:t>
            </a:r>
            <a:r>
              <a:rPr lang="en-US" sz="2400" dirty="0"/>
              <a:t>.</a:t>
            </a:r>
          </a:p>
          <a:p>
            <a:pPr indent="-457200">
              <a:buFont typeface="+mj-lt"/>
              <a:buAutoNum type="arabicPeriod"/>
            </a:pPr>
            <a:r>
              <a:rPr lang="en-US" dirty="0">
                <a:solidFill>
                  <a:srgbClr val="777777"/>
                </a:solidFill>
              </a:rPr>
              <a:t>Students should demonstrate an awareness of </a:t>
            </a:r>
            <a:r>
              <a:rPr lang="en-US" sz="2400" b="1" i="1" dirty="0">
                <a:solidFill>
                  <a:srgbClr val="7030A0"/>
                </a:solidFill>
              </a:rPr>
              <a:t>ethical issues </a:t>
            </a:r>
            <a:r>
              <a:rPr lang="en-US" i="1" dirty="0">
                <a:solidFill>
                  <a:srgbClr val="7030A0"/>
                </a:solidFill>
              </a:rPr>
              <a:t>	</a:t>
            </a:r>
            <a:r>
              <a:rPr lang="en-US" dirty="0">
                <a:solidFill>
                  <a:srgbClr val="777777"/>
                </a:solidFill>
              </a:rPr>
              <a:t>associated with sound statistical practice.</a:t>
            </a:r>
          </a:p>
        </p:txBody>
      </p:sp>
      <p:cxnSp>
        <p:nvCxnSpPr>
          <p:cNvPr id="6" name="Straight Connector 5">
            <a:extLst>
              <a:ext uri="{FF2B5EF4-FFF2-40B4-BE49-F238E27FC236}">
                <a16:creationId xmlns:a16="http://schemas.microsoft.com/office/drawing/2014/main" id="{E05DA435-69A4-4C2B-A7CC-26AC2200910B}"/>
              </a:ext>
            </a:extLst>
          </p:cNvPr>
          <p:cNvCxnSpPr>
            <a:cxnSpLocks/>
          </p:cNvCxnSpPr>
          <p:nvPr/>
        </p:nvCxnSpPr>
        <p:spPr>
          <a:xfrm>
            <a:off x="1409700" y="4564650"/>
            <a:ext cx="2939276" cy="0"/>
          </a:xfrm>
          <a:prstGeom prst="line">
            <a:avLst/>
          </a:prstGeom>
          <a:ln w="19050">
            <a:solidFill>
              <a:srgbClr val="7030A0"/>
            </a:solidFill>
          </a:ln>
        </p:spPr>
        <p:style>
          <a:lnRef idx="1">
            <a:schemeClr val="accent3"/>
          </a:lnRef>
          <a:fillRef idx="0">
            <a:schemeClr val="accent3"/>
          </a:fillRef>
          <a:effectRef idx="0">
            <a:schemeClr val="accent3"/>
          </a:effectRef>
          <a:fontRef idx="minor">
            <a:schemeClr val="tx1"/>
          </a:fontRef>
        </p:style>
      </p:cxnSp>
      <p:sp>
        <p:nvSpPr>
          <p:cNvPr id="7" name="Star: 5 Points 6">
            <a:extLst>
              <a:ext uri="{FF2B5EF4-FFF2-40B4-BE49-F238E27FC236}">
                <a16:creationId xmlns:a16="http://schemas.microsoft.com/office/drawing/2014/main" id="{3487135A-DCB2-4D17-B26A-872A4A6C1318}"/>
              </a:ext>
            </a:extLst>
          </p:cNvPr>
          <p:cNvSpPr/>
          <p:nvPr/>
        </p:nvSpPr>
        <p:spPr>
          <a:xfrm>
            <a:off x="1166103" y="5491705"/>
            <a:ext cx="223736" cy="291830"/>
          </a:xfrm>
          <a:prstGeom prst="star5">
            <a:avLst/>
          </a:prstGeom>
          <a:solidFill>
            <a:schemeClr val="accent6"/>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ar: 5 Points 7">
            <a:extLst>
              <a:ext uri="{FF2B5EF4-FFF2-40B4-BE49-F238E27FC236}">
                <a16:creationId xmlns:a16="http://schemas.microsoft.com/office/drawing/2014/main" id="{C4EB0C1D-D0E8-4864-8BC4-8D1DCC633060}"/>
              </a:ext>
            </a:extLst>
          </p:cNvPr>
          <p:cNvSpPr/>
          <p:nvPr/>
        </p:nvSpPr>
        <p:spPr>
          <a:xfrm>
            <a:off x="1185964" y="6138475"/>
            <a:ext cx="223736" cy="291830"/>
          </a:xfrm>
          <a:prstGeom prst="star5">
            <a:avLst/>
          </a:prstGeom>
          <a:solidFill>
            <a:schemeClr val="accent6"/>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420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BD0988-D52B-4203-A0AE-83F394753903}"/>
              </a:ext>
            </a:extLst>
          </p:cNvPr>
          <p:cNvSpPr txBox="1"/>
          <p:nvPr/>
        </p:nvSpPr>
        <p:spPr>
          <a:xfrm>
            <a:off x="989330" y="290829"/>
            <a:ext cx="8439805" cy="830997"/>
          </a:xfrm>
          <a:prstGeom prst="rect">
            <a:avLst/>
          </a:prstGeom>
          <a:solidFill>
            <a:schemeClr val="accent1"/>
          </a:solidFill>
        </p:spPr>
        <p:txBody>
          <a:bodyPr wrap="square" rtlCol="0">
            <a:spAutoFit/>
          </a:bodyPr>
          <a:lstStyle/>
          <a:p>
            <a:r>
              <a:rPr lang="en-US" sz="2400" dirty="0"/>
              <a:t>Students should be able to interpret and draw conclusions from standard output from </a:t>
            </a:r>
            <a:r>
              <a:rPr lang="en-US" sz="2400" i="1" dirty="0">
                <a:solidFill>
                  <a:srgbClr val="7030A0"/>
                </a:solidFill>
              </a:rPr>
              <a:t>statistical software packages</a:t>
            </a:r>
            <a:r>
              <a:rPr lang="en-US" sz="2400" dirty="0"/>
              <a:t>.</a:t>
            </a:r>
          </a:p>
        </p:txBody>
      </p:sp>
      <p:sp>
        <p:nvSpPr>
          <p:cNvPr id="5" name="TextBox 4">
            <a:extLst>
              <a:ext uri="{FF2B5EF4-FFF2-40B4-BE49-F238E27FC236}">
                <a16:creationId xmlns:a16="http://schemas.microsoft.com/office/drawing/2014/main" id="{A71F1151-B9FF-4149-9C3F-F1064C49920F}"/>
              </a:ext>
            </a:extLst>
          </p:cNvPr>
          <p:cNvSpPr txBox="1"/>
          <p:nvPr/>
        </p:nvSpPr>
        <p:spPr>
          <a:xfrm>
            <a:off x="989330" y="3799482"/>
            <a:ext cx="8439805" cy="830997"/>
          </a:xfrm>
          <a:prstGeom prst="rect">
            <a:avLst/>
          </a:prstGeom>
          <a:solidFill>
            <a:schemeClr val="accent1"/>
          </a:solidFill>
        </p:spPr>
        <p:txBody>
          <a:bodyPr wrap="square" rtlCol="0">
            <a:spAutoFit/>
          </a:bodyPr>
          <a:lstStyle/>
          <a:p>
            <a:r>
              <a:rPr lang="en-US" sz="2400" dirty="0"/>
              <a:t>Students should demonstrate an awareness </a:t>
            </a:r>
            <a:r>
              <a:rPr lang="en-US" sz="2400" dirty="0">
                <a:solidFill>
                  <a:srgbClr val="7030A0"/>
                </a:solidFill>
              </a:rPr>
              <a:t>of </a:t>
            </a:r>
            <a:r>
              <a:rPr lang="en-US" sz="2400" i="1" dirty="0">
                <a:solidFill>
                  <a:srgbClr val="7030A0"/>
                </a:solidFill>
              </a:rPr>
              <a:t>ethical issues </a:t>
            </a:r>
            <a:r>
              <a:rPr lang="en-US" sz="2400" dirty="0"/>
              <a:t>associated with sound statistical practice.</a:t>
            </a:r>
          </a:p>
        </p:txBody>
      </p:sp>
      <p:sp>
        <p:nvSpPr>
          <p:cNvPr id="2" name="TextBox 1">
            <a:extLst>
              <a:ext uri="{FF2B5EF4-FFF2-40B4-BE49-F238E27FC236}">
                <a16:creationId xmlns:a16="http://schemas.microsoft.com/office/drawing/2014/main" id="{4AA29163-C7E0-4C7D-B88D-0B8AB0BE46AD}"/>
              </a:ext>
            </a:extLst>
          </p:cNvPr>
          <p:cNvSpPr txBox="1"/>
          <p:nvPr/>
        </p:nvSpPr>
        <p:spPr>
          <a:xfrm>
            <a:off x="1391919" y="1359919"/>
            <a:ext cx="1388265" cy="2031325"/>
          </a:xfrm>
          <a:prstGeom prst="rect">
            <a:avLst/>
          </a:prstGeom>
          <a:solidFill>
            <a:schemeClr val="accent6">
              <a:lumMod val="20000"/>
              <a:lumOff val="80000"/>
            </a:schemeClr>
          </a:solidFill>
        </p:spPr>
        <p:txBody>
          <a:bodyPr wrap="none" rtlCol="0">
            <a:spAutoFit/>
          </a:bodyPr>
          <a:lstStyle/>
          <a:p>
            <a:r>
              <a:rPr lang="en-US" dirty="0"/>
              <a:t>Minitab</a:t>
            </a:r>
          </a:p>
          <a:p>
            <a:r>
              <a:rPr lang="en-US" dirty="0"/>
              <a:t>JMP</a:t>
            </a:r>
          </a:p>
          <a:p>
            <a:r>
              <a:rPr lang="en-US" dirty="0"/>
              <a:t>R</a:t>
            </a:r>
          </a:p>
          <a:p>
            <a:r>
              <a:rPr lang="en-US" dirty="0"/>
              <a:t>SPSS</a:t>
            </a:r>
          </a:p>
          <a:p>
            <a:r>
              <a:rPr lang="en-US" dirty="0"/>
              <a:t>Web applets</a:t>
            </a:r>
          </a:p>
          <a:p>
            <a:r>
              <a:rPr lang="en-US" dirty="0" err="1"/>
              <a:t>StatCrunch</a:t>
            </a:r>
            <a:r>
              <a:rPr lang="en-US" dirty="0"/>
              <a:t> </a:t>
            </a:r>
          </a:p>
          <a:p>
            <a:r>
              <a:rPr lang="en-US" dirty="0"/>
              <a:t>Excel </a:t>
            </a:r>
          </a:p>
        </p:txBody>
      </p:sp>
      <p:sp>
        <p:nvSpPr>
          <p:cNvPr id="6" name="TextBox 5">
            <a:extLst>
              <a:ext uri="{FF2B5EF4-FFF2-40B4-BE49-F238E27FC236}">
                <a16:creationId xmlns:a16="http://schemas.microsoft.com/office/drawing/2014/main" id="{CCD440EA-C9DB-4B87-AF58-B3FE20AAE811}"/>
              </a:ext>
            </a:extLst>
          </p:cNvPr>
          <p:cNvSpPr txBox="1"/>
          <p:nvPr/>
        </p:nvSpPr>
        <p:spPr>
          <a:xfrm>
            <a:off x="989329" y="4630479"/>
            <a:ext cx="10213341" cy="2123658"/>
          </a:xfrm>
          <a:prstGeom prst="rect">
            <a:avLst/>
          </a:prstGeom>
          <a:noFill/>
        </p:spPr>
        <p:txBody>
          <a:bodyPr wrap="square" rtlCol="0">
            <a:spAutoFit/>
          </a:bodyPr>
          <a:lstStyle/>
          <a:p>
            <a:r>
              <a:rPr lang="en-US" sz="2400" dirty="0"/>
              <a:t>“I’ve been struggling what to do with the ethical issues.”</a:t>
            </a:r>
          </a:p>
          <a:p>
            <a:endParaRPr lang="en-US" dirty="0"/>
          </a:p>
          <a:p>
            <a:pPr algn="r"/>
            <a:r>
              <a:rPr lang="en-US" sz="2400" dirty="0"/>
              <a:t>“Kind of more of the hidden curriculum, because I know we are going </a:t>
            </a:r>
          </a:p>
          <a:p>
            <a:pPr algn="r"/>
            <a:r>
              <a:rPr lang="en-US" sz="2400" dirty="0"/>
              <a:t>to hit it [in projects and activities]…I know it is coming”</a:t>
            </a:r>
          </a:p>
          <a:p>
            <a:endParaRPr lang="en-US" dirty="0"/>
          </a:p>
          <a:p>
            <a:r>
              <a:rPr lang="en-US" sz="2400" dirty="0"/>
              <a:t>“We don’t do a great deal about ethics…should probably do some more.”</a:t>
            </a:r>
          </a:p>
        </p:txBody>
      </p:sp>
      <p:sp>
        <p:nvSpPr>
          <p:cNvPr id="7" name="TextBox 6">
            <a:extLst>
              <a:ext uri="{FF2B5EF4-FFF2-40B4-BE49-F238E27FC236}">
                <a16:creationId xmlns:a16="http://schemas.microsoft.com/office/drawing/2014/main" id="{82610802-334D-4EE0-83FC-43FD4E5C7DC2}"/>
              </a:ext>
            </a:extLst>
          </p:cNvPr>
          <p:cNvSpPr txBox="1"/>
          <p:nvPr/>
        </p:nvSpPr>
        <p:spPr>
          <a:xfrm>
            <a:off x="3077737" y="1121826"/>
            <a:ext cx="8900721" cy="2677656"/>
          </a:xfrm>
          <a:prstGeom prst="rect">
            <a:avLst/>
          </a:prstGeom>
          <a:noFill/>
        </p:spPr>
        <p:txBody>
          <a:bodyPr wrap="square" rtlCol="0">
            <a:spAutoFit/>
          </a:bodyPr>
          <a:lstStyle/>
          <a:p>
            <a:r>
              <a:rPr lang="en-US" sz="2400" dirty="0"/>
              <a:t>“there is so much output in the statistical software and I think that making them stand up there and actually pull out…what are the few key pieces of information.”</a:t>
            </a:r>
          </a:p>
          <a:p>
            <a:endParaRPr lang="en-US" dirty="0"/>
          </a:p>
          <a:p>
            <a:pPr algn="r"/>
            <a:r>
              <a:rPr lang="en-US" sz="2400" dirty="0"/>
              <a:t>	“I’ve stopped using a calculator and have only been teaching with </a:t>
            </a:r>
            <a:r>
              <a:rPr lang="en-US" sz="2400" dirty="0" err="1"/>
              <a:t>StatCrunch</a:t>
            </a:r>
            <a:r>
              <a:rPr lang="en-US" sz="2400" dirty="0"/>
              <a:t> …teaching them how to plug-and-chug on a </a:t>
            </a:r>
          </a:p>
          <a:p>
            <a:pPr algn="r"/>
            <a:r>
              <a:rPr lang="en-US" sz="2400" dirty="0"/>
              <a:t>graphing calculator is not a transferable skill.”</a:t>
            </a:r>
          </a:p>
        </p:txBody>
      </p:sp>
    </p:spTree>
    <p:extLst>
      <p:ext uri="{BB962C8B-B14F-4D97-AF65-F5344CB8AC3E}">
        <p14:creationId xmlns:p14="http://schemas.microsoft.com/office/powerpoint/2010/main" val="329053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wipe(left)">
                                      <p:cBhvr>
                                        <p:cTn id="16" dur="500"/>
                                        <p:tgtEl>
                                          <p:spTgt spid="7">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wipe(left)">
                                      <p:cBhvr>
                                        <p:cTn id="19" dur="500"/>
                                        <p:tgtEl>
                                          <p:spTgt spid="7">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wipe(left)">
                                      <p:cBhvr>
                                        <p:cTn id="28" dur="500"/>
                                        <p:tgtEl>
                                          <p:spTgt spid="6">
                                            <p:txEl>
                                              <p:pRg st="2" end="2"/>
                                            </p:txEl>
                                          </p:spTgt>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wipe(left)">
                                      <p:cBhvr>
                                        <p:cTn id="32" dur="500"/>
                                        <p:tgtEl>
                                          <p:spTgt spid="6">
                                            <p:txEl>
                                              <p:pRg st="3" end="3"/>
                                            </p:txEl>
                                          </p:spTgt>
                                        </p:tgtEl>
                                      </p:cBhvr>
                                    </p:animEffect>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6">
                                            <p:txEl>
                                              <p:pRg st="5" end="5"/>
                                            </p:txEl>
                                          </p:spTgt>
                                        </p:tgtEl>
                                        <p:attrNameLst>
                                          <p:attrName>style.visibility</p:attrName>
                                        </p:attrNameLst>
                                      </p:cBhvr>
                                      <p:to>
                                        <p:strVal val="visible"/>
                                      </p:to>
                                    </p:set>
                                    <p:animEffect transition="in" filter="wipe(left)">
                                      <p:cBhvr>
                                        <p:cTn id="36"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uiExpand="1" build="p"/>
      <p:bldP spid="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extBox 4"/>
          <p:cNvSpPr txBox="1"/>
          <p:nvPr/>
        </p:nvSpPr>
        <p:spPr>
          <a:xfrm>
            <a:off x="1538850" y="717630"/>
            <a:ext cx="9144583" cy="646331"/>
          </a:xfrm>
          <a:prstGeom prst="rect">
            <a:avLst/>
          </a:prstGeom>
          <a:noFill/>
        </p:spPr>
        <p:txBody>
          <a:bodyPr wrap="square" rtlCol="0">
            <a:spAutoFit/>
          </a:bodyPr>
          <a:lstStyle/>
          <a:p>
            <a:r>
              <a:rPr lang="en-US" sz="3600" b="1" dirty="0"/>
              <a:t>Recommendations for Teaching</a:t>
            </a:r>
          </a:p>
        </p:txBody>
      </p:sp>
      <p:sp>
        <p:nvSpPr>
          <p:cNvPr id="2" name="TextBox 1">
            <a:extLst>
              <a:ext uri="{FF2B5EF4-FFF2-40B4-BE49-F238E27FC236}">
                <a16:creationId xmlns:a16="http://schemas.microsoft.com/office/drawing/2014/main" id="{03411846-BD13-442F-A40C-114F6DF8B4C8}"/>
              </a:ext>
            </a:extLst>
          </p:cNvPr>
          <p:cNvSpPr txBox="1"/>
          <p:nvPr/>
        </p:nvSpPr>
        <p:spPr>
          <a:xfrm>
            <a:off x="1538850" y="1584063"/>
            <a:ext cx="10115550" cy="5010602"/>
          </a:xfrm>
          <a:prstGeom prst="rect">
            <a:avLst/>
          </a:prstGeom>
          <a:solidFill>
            <a:schemeClr val="bg1">
              <a:lumMod val="95000"/>
            </a:schemeClr>
          </a:solidFill>
        </p:spPr>
        <p:txBody>
          <a:bodyPr wrap="square" rtlCol="0">
            <a:spAutoFit/>
          </a:bodyPr>
          <a:lstStyle/>
          <a:p>
            <a:pPr>
              <a:lnSpc>
                <a:spcPct val="150000"/>
              </a:lnSpc>
            </a:pPr>
            <a:r>
              <a:rPr lang="en-US" sz="2400" dirty="0"/>
              <a:t>1. Teach statistical thinking.</a:t>
            </a:r>
          </a:p>
          <a:p>
            <a:pPr marL="742950" lvl="1" indent="-285750">
              <a:lnSpc>
                <a:spcPct val="150000"/>
              </a:lnSpc>
              <a:buFont typeface="Arial" panose="020B0604020202020204" pitchFamily="34" charset="0"/>
              <a:buChar char="•"/>
            </a:pPr>
            <a:r>
              <a:rPr lang="en-US" sz="2400" dirty="0"/>
              <a:t>Teach statistics as an investigative process of problem-solving and decision making.</a:t>
            </a:r>
          </a:p>
          <a:p>
            <a:pPr marL="742950" lvl="1" indent="-285750">
              <a:lnSpc>
                <a:spcPct val="150000"/>
              </a:lnSpc>
              <a:buFont typeface="Arial" panose="020B0604020202020204" pitchFamily="34" charset="0"/>
              <a:buChar char="•"/>
            </a:pPr>
            <a:r>
              <a:rPr lang="en-US" sz="2400" dirty="0"/>
              <a:t>Give students experience with multivariable thinking.</a:t>
            </a:r>
          </a:p>
          <a:p>
            <a:pPr>
              <a:lnSpc>
                <a:spcPct val="150000"/>
              </a:lnSpc>
            </a:pPr>
            <a:r>
              <a:rPr lang="en-US" sz="2400" dirty="0"/>
              <a:t>2. Focus on conceptual understanding.</a:t>
            </a:r>
          </a:p>
          <a:p>
            <a:pPr>
              <a:lnSpc>
                <a:spcPct val="150000"/>
              </a:lnSpc>
            </a:pPr>
            <a:r>
              <a:rPr lang="en-US" sz="2400" dirty="0"/>
              <a:t>3. Integrate real data with a context and purpose.</a:t>
            </a:r>
          </a:p>
          <a:p>
            <a:pPr>
              <a:lnSpc>
                <a:spcPct val="150000"/>
              </a:lnSpc>
            </a:pPr>
            <a:r>
              <a:rPr lang="en-US" sz="2400" dirty="0"/>
              <a:t>4. Foster active learning.</a:t>
            </a:r>
          </a:p>
          <a:p>
            <a:pPr>
              <a:lnSpc>
                <a:spcPct val="150000"/>
              </a:lnSpc>
            </a:pPr>
            <a:r>
              <a:rPr lang="en-US" sz="2400" dirty="0"/>
              <a:t>5. Use technology to explore concepts and analyze data.</a:t>
            </a:r>
          </a:p>
          <a:p>
            <a:pPr>
              <a:lnSpc>
                <a:spcPct val="150000"/>
              </a:lnSpc>
            </a:pPr>
            <a:r>
              <a:rPr lang="en-US" sz="2400" dirty="0"/>
              <a:t>6. Use assessments to improve and evaluate student learning.</a:t>
            </a:r>
          </a:p>
        </p:txBody>
      </p:sp>
      <p:grpSp>
        <p:nvGrpSpPr>
          <p:cNvPr id="4" name="Group 3">
            <a:extLst>
              <a:ext uri="{FF2B5EF4-FFF2-40B4-BE49-F238E27FC236}">
                <a16:creationId xmlns:a16="http://schemas.microsoft.com/office/drawing/2014/main" id="{1ACA07F1-1A93-496E-A267-5720F3772D4E}"/>
              </a:ext>
            </a:extLst>
          </p:cNvPr>
          <p:cNvGrpSpPr/>
          <p:nvPr/>
        </p:nvGrpSpPr>
        <p:grpSpPr>
          <a:xfrm>
            <a:off x="1833258" y="3990975"/>
            <a:ext cx="4777092" cy="1449650"/>
            <a:chOff x="1833258" y="3990975"/>
            <a:chExt cx="4777092" cy="1449650"/>
          </a:xfrm>
        </p:grpSpPr>
        <p:sp>
          <p:nvSpPr>
            <p:cNvPr id="3" name="Rectangle 2">
              <a:extLst>
                <a:ext uri="{FF2B5EF4-FFF2-40B4-BE49-F238E27FC236}">
                  <a16:creationId xmlns:a16="http://schemas.microsoft.com/office/drawing/2014/main" id="{8DAA23DD-65D4-4E41-84EB-463D8EDBE813}"/>
                </a:ext>
              </a:extLst>
            </p:cNvPr>
            <p:cNvSpPr/>
            <p:nvPr/>
          </p:nvSpPr>
          <p:spPr>
            <a:xfrm>
              <a:off x="3143250" y="3990975"/>
              <a:ext cx="3467100" cy="333375"/>
            </a:xfrm>
            <a:prstGeom prst="rect">
              <a:avLst/>
            </a:prstGeom>
            <a:solidFill>
              <a:srgbClr val="F2C418">
                <a:alpha val="28000"/>
              </a:srgb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0AD5E56A-6A24-4704-B6F4-818B16FD2924}"/>
                </a:ext>
              </a:extLst>
            </p:cNvPr>
            <p:cNvSpPr/>
            <p:nvPr/>
          </p:nvSpPr>
          <p:spPr>
            <a:xfrm>
              <a:off x="3129525" y="4531570"/>
              <a:ext cx="1247922" cy="333375"/>
            </a:xfrm>
            <a:prstGeom prst="rect">
              <a:avLst/>
            </a:prstGeom>
            <a:solidFill>
              <a:srgbClr val="F2C418">
                <a:alpha val="28000"/>
              </a:srgb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89FA2FF8-F195-4311-90D0-98A6E0191EC9}"/>
                </a:ext>
              </a:extLst>
            </p:cNvPr>
            <p:cNvSpPr/>
            <p:nvPr/>
          </p:nvSpPr>
          <p:spPr>
            <a:xfrm>
              <a:off x="1833258" y="5029201"/>
              <a:ext cx="3088938" cy="411424"/>
            </a:xfrm>
            <a:prstGeom prst="rect">
              <a:avLst/>
            </a:prstGeom>
            <a:solidFill>
              <a:srgbClr val="F2C418">
                <a:alpha val="28000"/>
              </a:srgb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sp>
        <p:nvSpPr>
          <p:cNvPr id="8" name="Star: 5 Points 7">
            <a:extLst>
              <a:ext uri="{FF2B5EF4-FFF2-40B4-BE49-F238E27FC236}">
                <a16:creationId xmlns:a16="http://schemas.microsoft.com/office/drawing/2014/main" id="{6DD40083-CCE6-4D9B-95C9-37D46B229AC3}"/>
              </a:ext>
            </a:extLst>
          </p:cNvPr>
          <p:cNvSpPr/>
          <p:nvPr/>
        </p:nvSpPr>
        <p:spPr>
          <a:xfrm>
            <a:off x="2023353" y="2334638"/>
            <a:ext cx="223736" cy="291830"/>
          </a:xfrm>
          <a:prstGeom prst="star5">
            <a:avLst/>
          </a:prstGeom>
          <a:solidFill>
            <a:schemeClr val="accent6"/>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5 Points 8">
            <a:extLst>
              <a:ext uri="{FF2B5EF4-FFF2-40B4-BE49-F238E27FC236}">
                <a16:creationId xmlns:a16="http://schemas.microsoft.com/office/drawing/2014/main" id="{948B7D35-DE75-401A-8361-94EE1EBAB9F5}"/>
              </a:ext>
            </a:extLst>
          </p:cNvPr>
          <p:cNvSpPr/>
          <p:nvPr/>
        </p:nvSpPr>
        <p:spPr>
          <a:xfrm>
            <a:off x="2023353" y="3429000"/>
            <a:ext cx="223736" cy="291830"/>
          </a:xfrm>
          <a:prstGeom prst="star5">
            <a:avLst/>
          </a:prstGeom>
          <a:solidFill>
            <a:schemeClr val="accent6"/>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39CFD9B2-2047-4143-87BC-06BE71345E2F}"/>
              </a:ext>
            </a:extLst>
          </p:cNvPr>
          <p:cNvCxnSpPr/>
          <p:nvPr/>
        </p:nvCxnSpPr>
        <p:spPr>
          <a:xfrm>
            <a:off x="6906638" y="2626468"/>
            <a:ext cx="953311"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DE54077-34E1-4721-B31A-B2E2185AFB8F}"/>
              </a:ext>
            </a:extLst>
          </p:cNvPr>
          <p:cNvCxnSpPr>
            <a:cxnSpLocks/>
          </p:cNvCxnSpPr>
          <p:nvPr/>
        </p:nvCxnSpPr>
        <p:spPr>
          <a:xfrm>
            <a:off x="6280825" y="3720830"/>
            <a:ext cx="1676401"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662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TextBox 4"/>
          <p:cNvSpPr txBox="1"/>
          <p:nvPr/>
        </p:nvSpPr>
        <p:spPr>
          <a:xfrm>
            <a:off x="1444454" y="898181"/>
            <a:ext cx="4597489" cy="646331"/>
          </a:xfrm>
          <a:prstGeom prst="rect">
            <a:avLst/>
          </a:prstGeom>
          <a:noFill/>
        </p:spPr>
        <p:txBody>
          <a:bodyPr wrap="square" rtlCol="0">
            <a:spAutoFit/>
          </a:bodyPr>
          <a:lstStyle/>
          <a:p>
            <a:r>
              <a:rPr lang="en-US" sz="3600" dirty="0"/>
              <a:t>Appendices</a:t>
            </a:r>
          </a:p>
        </p:txBody>
      </p:sp>
      <p:sp>
        <p:nvSpPr>
          <p:cNvPr id="2" name="TextBox 1">
            <a:extLst>
              <a:ext uri="{FF2B5EF4-FFF2-40B4-BE49-F238E27FC236}">
                <a16:creationId xmlns:a16="http://schemas.microsoft.com/office/drawing/2014/main" id="{AB36D301-1B7E-4182-AC28-59369541CF03}"/>
              </a:ext>
            </a:extLst>
          </p:cNvPr>
          <p:cNvSpPr txBox="1"/>
          <p:nvPr/>
        </p:nvSpPr>
        <p:spPr>
          <a:xfrm>
            <a:off x="1562503" y="1797079"/>
            <a:ext cx="9412433" cy="3263842"/>
          </a:xfrm>
          <a:prstGeom prst="rect">
            <a:avLst/>
          </a:prstGeom>
          <a:solidFill>
            <a:schemeClr val="bg1"/>
          </a:solidFill>
        </p:spPr>
        <p:txBody>
          <a:bodyPr wrap="square" rtlCol="0">
            <a:spAutoFit/>
          </a:bodyPr>
          <a:lstStyle/>
          <a:p>
            <a:pPr marL="457200" indent="-457200">
              <a:lnSpc>
                <a:spcPct val="150000"/>
              </a:lnSpc>
            </a:pPr>
            <a:r>
              <a:rPr lang="en-US" sz="2000" dirty="0">
                <a:latin typeface="Century" panose="02040604050505020304" pitchFamily="18" charset="0"/>
                <a:cs typeface="Arial" panose="020B0604020202020204" pitchFamily="34" charset="0"/>
              </a:rPr>
              <a:t>APPENDIX A: Evolution of Introductory Statistics and Emergence of Statistical Education Resources</a:t>
            </a:r>
          </a:p>
          <a:p>
            <a:pPr>
              <a:lnSpc>
                <a:spcPct val="150000"/>
              </a:lnSpc>
            </a:pPr>
            <a:r>
              <a:rPr lang="en-US" sz="2000" dirty="0">
                <a:latin typeface="Century" panose="02040604050505020304" pitchFamily="18" charset="0"/>
                <a:cs typeface="Arial" panose="020B0604020202020204" pitchFamily="34" charset="0"/>
              </a:rPr>
              <a:t>APPENDIX B: Multivariable Thinking</a:t>
            </a:r>
          </a:p>
          <a:p>
            <a:pPr>
              <a:lnSpc>
                <a:spcPct val="150000"/>
              </a:lnSpc>
            </a:pPr>
            <a:r>
              <a:rPr lang="en-US" sz="2000" dirty="0">
                <a:latin typeface="Century" panose="02040604050505020304" pitchFamily="18" charset="0"/>
                <a:cs typeface="Arial" panose="020B0604020202020204" pitchFamily="34" charset="0"/>
              </a:rPr>
              <a:t>APPENDIX C: Activities, Projects, and Datasets</a:t>
            </a:r>
          </a:p>
          <a:p>
            <a:pPr>
              <a:lnSpc>
                <a:spcPct val="150000"/>
              </a:lnSpc>
            </a:pPr>
            <a:r>
              <a:rPr lang="en-US" sz="2000" dirty="0">
                <a:latin typeface="Century" panose="02040604050505020304" pitchFamily="18" charset="0"/>
                <a:cs typeface="Arial" panose="020B0604020202020204" pitchFamily="34" charset="0"/>
              </a:rPr>
              <a:t>APPENDIX D: Examples of Using Technology</a:t>
            </a:r>
          </a:p>
          <a:p>
            <a:pPr>
              <a:lnSpc>
                <a:spcPct val="150000"/>
              </a:lnSpc>
            </a:pPr>
            <a:r>
              <a:rPr lang="en-US" sz="2000" dirty="0">
                <a:latin typeface="Century" panose="02040604050505020304" pitchFamily="18" charset="0"/>
                <a:cs typeface="Arial" panose="020B0604020202020204" pitchFamily="34" charset="0"/>
              </a:rPr>
              <a:t>APPENDIX E: Examples of Assessment Items</a:t>
            </a:r>
          </a:p>
          <a:p>
            <a:pPr>
              <a:lnSpc>
                <a:spcPct val="150000"/>
              </a:lnSpc>
            </a:pPr>
            <a:r>
              <a:rPr lang="en-US" sz="2000" dirty="0">
                <a:latin typeface="Century" panose="02040604050505020304" pitchFamily="18" charset="0"/>
                <a:cs typeface="Arial" panose="020B0604020202020204" pitchFamily="34" charset="0"/>
              </a:rPr>
              <a:t>APPENDIX F: Learning Environments</a:t>
            </a:r>
          </a:p>
        </p:txBody>
      </p:sp>
      <p:pic>
        <p:nvPicPr>
          <p:cNvPr id="1026" name="Picture 2">
            <a:extLst>
              <a:ext uri="{FF2B5EF4-FFF2-40B4-BE49-F238E27FC236}">
                <a16:creationId xmlns:a16="http://schemas.microsoft.com/office/drawing/2014/main" id="{70A62246-A322-4EC4-B82B-67C5D059F1A3}"/>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88896" y="2365082"/>
            <a:ext cx="3713423" cy="2695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432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A2E40"/>
      </a:dk2>
      <a:lt2>
        <a:srgbClr val="EBE7DD"/>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2050</Words>
  <Application>Microsoft Office PowerPoint</Application>
  <PresentationFormat>Widescreen</PresentationFormat>
  <Paragraphs>136</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vt:lpstr>
      <vt:lpstr>Franklin Gothic Book</vt:lpstr>
      <vt:lpstr>Crop</vt:lpstr>
      <vt:lpstr>GAISE 2016 </vt:lpstr>
      <vt:lpstr>Guidelines for Assessment and Instruction in Statistics Education</vt:lpstr>
      <vt:lpstr>Research Question</vt:lpstr>
      <vt:lpstr>Who took the survey?</vt:lpstr>
      <vt:lpstr>How much of GAISE 2016 have you read?</vt:lpstr>
      <vt:lpstr>PowerPoint Presentation</vt:lpstr>
      <vt:lpstr>PowerPoint Presentation</vt:lpstr>
      <vt:lpstr>PowerPoint Presentation</vt:lpstr>
      <vt:lpstr>PowerPoint Presentation</vt:lpstr>
      <vt:lpstr>Suggestions &amp; Further Conversation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GAISE 2016 </dc:title>
  <dc:creator>Wood, Beverly L.</dc:creator>
  <cp:lastModifiedBy>Wood, Beverly L.</cp:lastModifiedBy>
  <cp:revision>1</cp:revision>
  <dcterms:created xsi:type="dcterms:W3CDTF">2020-01-18T04:31:28Z</dcterms:created>
  <dcterms:modified xsi:type="dcterms:W3CDTF">2020-01-18T13:25:33Z</dcterms:modified>
</cp:coreProperties>
</file>