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8" r:id="rId3"/>
    <p:sldId id="258" r:id="rId4"/>
    <p:sldId id="257" r:id="rId5"/>
    <p:sldId id="325" r:id="rId6"/>
    <p:sldId id="332" r:id="rId7"/>
    <p:sldId id="326" r:id="rId8"/>
    <p:sldId id="327" r:id="rId9"/>
    <p:sldId id="328" r:id="rId10"/>
    <p:sldId id="324" r:id="rId11"/>
    <p:sldId id="333" r:id="rId12"/>
    <p:sldId id="335" r:id="rId13"/>
    <p:sldId id="334" r:id="rId14"/>
    <p:sldId id="302" r:id="rId15"/>
    <p:sldId id="304" r:id="rId16"/>
    <p:sldId id="305" r:id="rId17"/>
    <p:sldId id="307" r:id="rId18"/>
    <p:sldId id="306" r:id="rId19"/>
    <p:sldId id="330" r:id="rId20"/>
    <p:sldId id="331" r:id="rId21"/>
    <p:sldId id="336" r:id="rId22"/>
    <p:sldId id="33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EC651-014C-401E-93F2-3DD3CA5CB5FB}" type="datetimeFigureOut">
              <a:rPr lang="en-US" smtClean="0"/>
              <a:pPr/>
              <a:t>1/23/2020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88143-A51C-4227-8C58-D85B614BEEAA}" type="slidenum">
              <a:rPr lang="en-US" smtClean="0"/>
              <a:pPr/>
              <a:t>‹#›</a:t>
            </a:fld>
            <a:endParaRPr lang="en-US"/>
          </a:p>
        </p:txBody>
      </p:sp>
    </p:spTree>
    <p:extLst>
      <p:ext uri="{BB962C8B-B14F-4D97-AF65-F5344CB8AC3E}">
        <p14:creationId xmlns:p14="http://schemas.microsoft.com/office/powerpoint/2010/main" val="157151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651008-8628-4A4C-A507-E1E966450947}"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24216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51008-8628-4A4C-A507-E1E966450947}"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54750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51008-8628-4A4C-A507-E1E966450947}"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379975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51008-8628-4A4C-A507-E1E966450947}"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198996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51008-8628-4A4C-A507-E1E966450947}"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192525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651008-8628-4A4C-A507-E1E966450947}"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17900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651008-8628-4A4C-A507-E1E966450947}"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33352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651008-8628-4A4C-A507-E1E966450947}"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211874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51008-8628-4A4C-A507-E1E966450947}"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250616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51008-8628-4A4C-A507-E1E966450947}"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253110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51008-8628-4A4C-A507-E1E966450947}"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p14="http://schemas.microsoft.com/office/powerpoint/2010/main" val="278308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51008-8628-4A4C-A507-E1E966450947}" type="datetimeFigureOut">
              <a:rPr lang="en-US" smtClean="0"/>
              <a:pPr/>
              <a:t>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3625C-CF1C-4B69-B734-F020A6D5B141}" type="slidenum">
              <a:rPr lang="en-US" smtClean="0"/>
              <a:pPr/>
              <a:t>‹#›</a:t>
            </a:fld>
            <a:endParaRPr lang="en-US"/>
          </a:p>
        </p:txBody>
      </p:sp>
    </p:spTree>
    <p:extLst>
      <p:ext uri="{BB962C8B-B14F-4D97-AF65-F5344CB8AC3E}">
        <p14:creationId xmlns:p14="http://schemas.microsoft.com/office/powerpoint/2010/main" val="256267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i.org/10.1371/journal.pone.0194515"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fontScale="90000"/>
          </a:bodyPr>
          <a:lstStyle/>
          <a:p>
            <a:r>
              <a:rPr lang="en-US" i="1" dirty="0"/>
              <a:t>Modeling and Statistical Research with R</a:t>
            </a:r>
            <a:br>
              <a:rPr lang="en-US" dirty="0"/>
            </a:br>
            <a:endParaRPr lang="en-US" dirty="0"/>
          </a:p>
        </p:txBody>
      </p:sp>
      <p:sp>
        <p:nvSpPr>
          <p:cNvPr id="3" name="Subtitle 2"/>
          <p:cNvSpPr>
            <a:spLocks noGrp="1"/>
          </p:cNvSpPr>
          <p:nvPr>
            <p:ph type="subTitle" idx="1"/>
          </p:nvPr>
        </p:nvSpPr>
        <p:spPr>
          <a:xfrm>
            <a:off x="1371600" y="3124200"/>
            <a:ext cx="6400800" cy="1752600"/>
          </a:xfrm>
        </p:spPr>
        <p:txBody>
          <a:bodyPr/>
          <a:lstStyle/>
          <a:p>
            <a:r>
              <a:rPr lang="en-US" dirty="0">
                <a:solidFill>
                  <a:schemeClr val="tx1"/>
                </a:solidFill>
              </a:rPr>
              <a:t>Leon </a:t>
            </a:r>
            <a:r>
              <a:rPr lang="en-US" dirty="0" err="1">
                <a:solidFill>
                  <a:schemeClr val="tx1"/>
                </a:solidFill>
              </a:rPr>
              <a:t>Kaganovskiy</a:t>
            </a:r>
            <a:endParaRPr lang="en-US" dirty="0">
              <a:solidFill>
                <a:schemeClr val="tx1"/>
              </a:solidFill>
            </a:endParaRPr>
          </a:p>
          <a:p>
            <a:r>
              <a:rPr lang="en-US" dirty="0" err="1">
                <a:solidFill>
                  <a:schemeClr val="tx1"/>
                </a:solidFill>
              </a:rPr>
              <a:t>Touro</a:t>
            </a:r>
            <a:r>
              <a:rPr lang="en-US" dirty="0">
                <a:solidFill>
                  <a:schemeClr val="tx1"/>
                </a:solidFill>
              </a:rPr>
              <a:t> College, </a:t>
            </a:r>
          </a:p>
          <a:p>
            <a:r>
              <a:rPr lang="en-US" dirty="0">
                <a:solidFill>
                  <a:schemeClr val="tx1"/>
                </a:solidFill>
              </a:rPr>
              <a:t>Brooklyn, NY</a:t>
            </a:r>
          </a:p>
          <a:p>
            <a:endParaRPr lang="en-US" dirty="0"/>
          </a:p>
        </p:txBody>
      </p:sp>
    </p:spTree>
    <p:extLst>
      <p:ext uri="{BB962C8B-B14F-4D97-AF65-F5344CB8AC3E}">
        <p14:creationId xmlns:p14="http://schemas.microsoft.com/office/powerpoint/2010/main" val="227698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A64407-AF9C-44B0-A732-5776FBACA340}"/>
              </a:ext>
            </a:extLst>
          </p:cNvPr>
          <p:cNvSpPr/>
          <p:nvPr/>
        </p:nvSpPr>
        <p:spPr>
          <a:xfrm>
            <a:off x="23191" y="76200"/>
            <a:ext cx="8763000" cy="1477328"/>
          </a:xfrm>
          <a:prstGeom prst="rect">
            <a:avLst/>
          </a:prstGeom>
        </p:spPr>
        <p:txBody>
          <a:bodyPr wrap="square">
            <a:spAutoFit/>
          </a:bodyPr>
          <a:lstStyle/>
          <a:p>
            <a:r>
              <a:rPr lang="en-US" sz="2400" dirty="0">
                <a:solidFill>
                  <a:srgbClr val="000000"/>
                </a:solidFill>
                <a:latin typeface="Times New Roman" panose="02020603050405020304" pitchFamily="18" charset="0"/>
              </a:rPr>
              <a:t>G. James, D. Witten, T. Hastie, R. </a:t>
            </a:r>
            <a:r>
              <a:rPr lang="en-US" sz="2400" dirty="0" err="1">
                <a:solidFill>
                  <a:srgbClr val="000000"/>
                </a:solidFill>
                <a:latin typeface="Times New Roman" panose="02020603050405020304" pitchFamily="18" charset="0"/>
              </a:rPr>
              <a:t>Tibshirani</a:t>
            </a:r>
            <a:endParaRPr lang="en-US" sz="2400" dirty="0">
              <a:solidFill>
                <a:srgbClr val="000000"/>
              </a:solidFill>
              <a:latin typeface="Times New Roman" panose="02020603050405020304" pitchFamily="18" charset="0"/>
            </a:endParaRPr>
          </a:p>
          <a:p>
            <a:r>
              <a:rPr lang="en-US" sz="2400" dirty="0">
                <a:solidFill>
                  <a:srgbClr val="000000"/>
                </a:solidFill>
                <a:latin typeface="Times New Roman" panose="02020603050405020304" pitchFamily="18" charset="0"/>
              </a:rPr>
              <a:t>An Introduction to Statistical Learning </a:t>
            </a:r>
          </a:p>
          <a:p>
            <a:r>
              <a:rPr lang="en-US" sz="2400" dirty="0">
                <a:solidFill>
                  <a:srgbClr val="000000"/>
                </a:solidFill>
                <a:latin typeface="Times New Roman" panose="02020603050405020304" pitchFamily="18" charset="0"/>
              </a:rPr>
              <a:t>with Applications in R</a:t>
            </a:r>
            <a:r>
              <a:rPr lang="en-US" dirty="0">
                <a:solidFill>
                  <a:srgbClr val="000000"/>
                </a:solidFill>
                <a:latin typeface="Times New Roman" panose="02020603050405020304" pitchFamily="18" charset="0"/>
              </a:rPr>
              <a:t> (</a:t>
            </a:r>
            <a:r>
              <a:rPr lang="en-US" u="sng" dirty="0">
                <a:solidFill>
                  <a:srgbClr val="000000"/>
                </a:solidFill>
                <a:latin typeface="Times New Roman" panose="02020603050405020304" pitchFamily="18" charset="0"/>
              </a:rPr>
              <a:t>free</a:t>
            </a:r>
            <a:r>
              <a:rPr lang="en-US" dirty="0">
                <a:solidFill>
                  <a:srgbClr val="000000"/>
                </a:solidFill>
                <a:latin typeface="Times New Roman" panose="02020603050405020304" pitchFamily="18" charset="0"/>
              </a:rPr>
              <a:t> online)</a:t>
            </a:r>
          </a:p>
          <a:p>
            <a:endParaRPr lang="en-US" dirty="0">
              <a:solidFill>
                <a:srgbClr val="000000"/>
              </a:solidFill>
              <a:latin typeface="Times New Roman" panose="02020603050405020304" pitchFamily="18" charset="0"/>
            </a:endParaRPr>
          </a:p>
        </p:txBody>
      </p:sp>
      <p:pic>
        <p:nvPicPr>
          <p:cNvPr id="3" name="Picture 2">
            <a:extLst>
              <a:ext uri="{FF2B5EF4-FFF2-40B4-BE49-F238E27FC236}">
                <a16:creationId xmlns:a16="http://schemas.microsoft.com/office/drawing/2014/main" id="{2C716047-1652-4F2E-87EB-A57573E2745D}"/>
              </a:ext>
            </a:extLst>
          </p:cNvPr>
          <p:cNvPicPr>
            <a:picLocks noChangeAspect="1"/>
          </p:cNvPicPr>
          <p:nvPr/>
        </p:nvPicPr>
        <p:blipFill>
          <a:blip r:embed="rId2" cstate="print"/>
          <a:stretch>
            <a:fillRect/>
          </a:stretch>
        </p:blipFill>
        <p:spPr>
          <a:xfrm>
            <a:off x="7324725" y="-29817"/>
            <a:ext cx="1819275" cy="2743200"/>
          </a:xfrm>
          <a:prstGeom prst="rect">
            <a:avLst/>
          </a:prstGeom>
        </p:spPr>
      </p:pic>
      <p:sp>
        <p:nvSpPr>
          <p:cNvPr id="4" name="TextBox 3">
            <a:extLst>
              <a:ext uri="{FF2B5EF4-FFF2-40B4-BE49-F238E27FC236}">
                <a16:creationId xmlns:a16="http://schemas.microsoft.com/office/drawing/2014/main" id="{20C33531-636B-458D-B7D4-61FF9787E054}"/>
              </a:ext>
            </a:extLst>
          </p:cNvPr>
          <p:cNvSpPr txBox="1"/>
          <p:nvPr/>
        </p:nvSpPr>
        <p:spPr>
          <a:xfrm>
            <a:off x="46382" y="1411068"/>
            <a:ext cx="9097618" cy="4801314"/>
          </a:xfrm>
          <a:prstGeom prst="rect">
            <a:avLst/>
          </a:prstGeom>
          <a:noFill/>
        </p:spPr>
        <p:txBody>
          <a:bodyPr wrap="square" rtlCol="0">
            <a:spAutoFit/>
          </a:bodyPr>
          <a:lstStyle/>
          <a:p>
            <a:r>
              <a:rPr lang="en-US" dirty="0">
                <a:solidFill>
                  <a:srgbClr val="000000"/>
                </a:solidFill>
                <a:latin typeface="Times New Roman" panose="02020603050405020304" pitchFamily="18" charset="0"/>
              </a:rPr>
              <a:t>This book presents some of the most important modeling and prediction </a:t>
            </a:r>
          </a:p>
          <a:p>
            <a:r>
              <a:rPr lang="en-US" dirty="0">
                <a:solidFill>
                  <a:srgbClr val="000000"/>
                </a:solidFill>
                <a:latin typeface="Times New Roman" panose="02020603050405020304" pitchFamily="18" charset="0"/>
              </a:rPr>
              <a:t>techniques, along with relevant applications. </a:t>
            </a:r>
          </a:p>
          <a:p>
            <a:r>
              <a:rPr lang="en-US" u="sng" dirty="0">
                <a:solidFill>
                  <a:srgbClr val="000000"/>
                </a:solidFill>
                <a:latin typeface="Times New Roman" panose="02020603050405020304" pitchFamily="18" charset="0"/>
              </a:rPr>
              <a:t>Lecture videos</a:t>
            </a:r>
            <a:r>
              <a:rPr lang="en-US" dirty="0">
                <a:solidFill>
                  <a:srgbClr val="000000"/>
                </a:solidFill>
                <a:latin typeface="Times New Roman" panose="02020603050405020304" pitchFamily="18" charset="0"/>
              </a:rPr>
              <a:t> – essential for teaching (especially longer theoretical sections).</a:t>
            </a:r>
          </a:p>
          <a:p>
            <a:r>
              <a:rPr lang="en-US" dirty="0">
                <a:solidFill>
                  <a:srgbClr val="000000"/>
                </a:solidFill>
                <a:latin typeface="Times New Roman" panose="02020603050405020304" pitchFamily="18" charset="0"/>
              </a:rPr>
              <a:t>R labs are mostly presented by Trevor Hastie. </a:t>
            </a:r>
          </a:p>
          <a:p>
            <a:r>
              <a:rPr lang="en-US" dirty="0">
                <a:solidFill>
                  <a:srgbClr val="000000"/>
                </a:solidFill>
                <a:latin typeface="Times New Roman" panose="02020603050405020304" pitchFamily="18" charset="0"/>
              </a:rPr>
              <a:t>Topics include: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Simple and multiple regression (no basic Statistics – Intermediate)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K-nearest neighbors</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Classification(logistic regression, linear and quadratic discriminant analysis)</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Resampling methods (leave one out (LOOCV) and k-fold cross-validation and bootstrap)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Linear models selection and regularization (ridge and lasso)</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General additive models (GAM) and splines</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Tree-based methods (random forest, bagging and boosting)</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Support vector machines</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Clustering and principal component analysis</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endParaRPr>
          </a:p>
          <a:p>
            <a:r>
              <a:rPr lang="en-US" dirty="0">
                <a:solidFill>
                  <a:srgbClr val="FF0000"/>
                </a:solidFill>
                <a:latin typeface="Times New Roman" panose="02020603050405020304" pitchFamily="18" charset="0"/>
              </a:rPr>
              <a:t>Disadvantages</a:t>
            </a:r>
            <a:r>
              <a:rPr lang="en-US" dirty="0">
                <a:solidFill>
                  <a:srgbClr val="000000"/>
                </a:solidFill>
                <a:latin typeface="Times New Roman" panose="02020603050405020304" pitchFamily="18" charset="0"/>
              </a:rPr>
              <a:t>: Only base R, no </a:t>
            </a:r>
            <a:r>
              <a:rPr lang="en-US" dirty="0" err="1">
                <a:solidFill>
                  <a:srgbClr val="000000"/>
                </a:solidFill>
                <a:latin typeface="Times New Roman" panose="02020603050405020304" pitchFamily="18" charset="0"/>
              </a:rPr>
              <a:t>ggplot</a:t>
            </a:r>
            <a:r>
              <a:rPr lang="en-US" dirty="0">
                <a:solidFill>
                  <a:srgbClr val="000000"/>
                </a:solidFill>
                <a:latin typeface="Times New Roman" panose="02020603050405020304" pitchFamily="18" charset="0"/>
              </a:rPr>
              <a:t> or other more powerful packages.</a:t>
            </a:r>
            <a:endParaRPr lang="en-US" dirty="0"/>
          </a:p>
          <a:p>
            <a:endParaRPr lang="en-US" dirty="0"/>
          </a:p>
        </p:txBody>
      </p:sp>
    </p:spTree>
    <p:extLst>
      <p:ext uri="{BB962C8B-B14F-4D97-AF65-F5344CB8AC3E}">
        <p14:creationId xmlns:p14="http://schemas.microsoft.com/office/powerpoint/2010/main" val="218164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09597" y="2931"/>
            <a:ext cx="1534403" cy="1905000"/>
          </a:xfrm>
          <a:prstGeom prst="rect">
            <a:avLst/>
          </a:prstGeom>
        </p:spPr>
      </p:pic>
      <p:sp>
        <p:nvSpPr>
          <p:cNvPr id="4" name="Rectangle 3">
            <a:extLst>
              <a:ext uri="{FF2B5EF4-FFF2-40B4-BE49-F238E27FC236}">
                <a16:creationId xmlns:a16="http://schemas.microsoft.com/office/drawing/2014/main" id="{EEA64407-AF9C-44B0-A732-5776FBACA340}"/>
              </a:ext>
            </a:extLst>
          </p:cNvPr>
          <p:cNvSpPr/>
          <p:nvPr/>
        </p:nvSpPr>
        <p:spPr>
          <a:xfrm>
            <a:off x="23191" y="76200"/>
            <a:ext cx="8763000" cy="830997"/>
          </a:xfrm>
          <a:prstGeom prst="rect">
            <a:avLst/>
          </a:prstGeom>
        </p:spPr>
        <p:txBody>
          <a:bodyPr wrap="square">
            <a:spAutoFit/>
          </a:bodyPr>
          <a:lstStyle/>
          <a:p>
            <a:r>
              <a:rPr lang="en-US" sz="2400" dirty="0">
                <a:solidFill>
                  <a:srgbClr val="000000"/>
                </a:solidFill>
                <a:latin typeface="Times New Roman" panose="02020603050405020304" pitchFamily="18" charset="0"/>
              </a:rPr>
              <a:t>R. J. Larsen , M. L. Marx, </a:t>
            </a:r>
          </a:p>
          <a:p>
            <a:r>
              <a:rPr lang="en-US" sz="2400" dirty="0">
                <a:solidFill>
                  <a:srgbClr val="000000"/>
                </a:solidFill>
                <a:latin typeface="Times New Roman" panose="02020603050405020304" pitchFamily="18" charset="0"/>
              </a:rPr>
              <a:t>Introduction to Mathematical Statistics and its applications</a:t>
            </a:r>
            <a:endParaRPr lang="en-US"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20C33531-636B-458D-B7D4-61FF9787E054}"/>
              </a:ext>
            </a:extLst>
          </p:cNvPr>
          <p:cNvSpPr txBox="1"/>
          <p:nvPr/>
        </p:nvSpPr>
        <p:spPr>
          <a:xfrm>
            <a:off x="46382" y="1143000"/>
            <a:ext cx="9097618" cy="3693319"/>
          </a:xfrm>
          <a:prstGeom prst="rect">
            <a:avLst/>
          </a:prstGeom>
          <a:noFill/>
        </p:spPr>
        <p:txBody>
          <a:bodyPr wrap="square" rtlCol="0">
            <a:spAutoFit/>
          </a:bodyPr>
          <a:lstStyle/>
          <a:p>
            <a:r>
              <a:rPr lang="en-US" dirty="0">
                <a:solidFill>
                  <a:srgbClr val="000000"/>
                </a:solidFill>
                <a:latin typeface="Times New Roman" panose="02020603050405020304" pitchFamily="18" charset="0"/>
              </a:rPr>
              <a:t>This book presents classical introduction to Probability and Mathematical</a:t>
            </a:r>
          </a:p>
          <a:p>
            <a:r>
              <a:rPr lang="en-US" dirty="0">
                <a:solidFill>
                  <a:srgbClr val="000000"/>
                </a:solidFill>
                <a:latin typeface="Times New Roman" panose="02020603050405020304" pitchFamily="18" charset="0"/>
              </a:rPr>
              <a:t>Statistics with relevant applications. </a:t>
            </a:r>
          </a:p>
          <a:p>
            <a:r>
              <a:rPr lang="en-US" u="sng" dirty="0">
                <a:solidFill>
                  <a:srgbClr val="000000"/>
                </a:solidFill>
                <a:latin typeface="Times New Roman" panose="02020603050405020304" pitchFamily="18" charset="0"/>
              </a:rPr>
              <a:t>Computer applications are done in Minitab, but easy to transfer them to R</a:t>
            </a:r>
            <a:r>
              <a:rPr lang="en-US" dirty="0">
                <a:solidFill>
                  <a:srgbClr val="000000"/>
                </a:solidFill>
                <a:latin typeface="Times New Roman" panose="02020603050405020304" pitchFamily="18" charset="0"/>
              </a:rPr>
              <a:t>. </a:t>
            </a:r>
          </a:p>
          <a:p>
            <a:r>
              <a:rPr lang="en-US" dirty="0">
                <a:solidFill>
                  <a:srgbClr val="000000"/>
                </a:solidFill>
                <a:latin typeface="Times New Roman" panose="02020603050405020304" pitchFamily="18" charset="0"/>
              </a:rPr>
              <a:t>Topics include: Maximum Likelihood, Sufficiency, Consistency, Cramer-Rao Bound, Confidence Intervals, Hypothesis Testing, Z, T, F tests, Two Sample Tests, Goodness of Fit, Regression, ANOVA, Randomized Block Design, Non-Parametric Statistics.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Added a number of R simulations and modeling exercises.</a:t>
            </a: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p>
        </p:txBody>
      </p:sp>
      <p:pic>
        <p:nvPicPr>
          <p:cNvPr id="6" name="Picture 5"/>
          <p:cNvPicPr>
            <a:picLocks noChangeAspect="1"/>
          </p:cNvPicPr>
          <p:nvPr/>
        </p:nvPicPr>
        <p:blipFill>
          <a:blip r:embed="rId3"/>
          <a:stretch>
            <a:fillRect/>
          </a:stretch>
        </p:blipFill>
        <p:spPr>
          <a:xfrm>
            <a:off x="152400" y="3921369"/>
            <a:ext cx="2271712" cy="2253040"/>
          </a:xfrm>
          <a:prstGeom prst="rect">
            <a:avLst/>
          </a:prstGeom>
        </p:spPr>
      </p:pic>
      <p:sp>
        <p:nvSpPr>
          <p:cNvPr id="7" name="TextBox 6"/>
          <p:cNvSpPr txBox="1"/>
          <p:nvPr/>
        </p:nvSpPr>
        <p:spPr>
          <a:xfrm>
            <a:off x="46382" y="3410238"/>
            <a:ext cx="4003275" cy="523220"/>
          </a:xfrm>
          <a:prstGeom prst="rect">
            <a:avLst/>
          </a:prstGeom>
          <a:noFill/>
        </p:spPr>
        <p:txBody>
          <a:bodyPr wrap="none" rtlCol="0">
            <a:spAutoFit/>
          </a:bodyPr>
          <a:lstStyle/>
          <a:p>
            <a:r>
              <a:rPr lang="en-US" sz="1400" dirty="0"/>
              <a:t>Central Limit Theorem simulation based on samples </a:t>
            </a:r>
          </a:p>
          <a:p>
            <a:r>
              <a:rPr lang="en-US" sz="1400" dirty="0"/>
              <a:t>from uniform distribution</a:t>
            </a:r>
          </a:p>
        </p:txBody>
      </p:sp>
      <p:pic>
        <p:nvPicPr>
          <p:cNvPr id="8" name="Picture 7"/>
          <p:cNvPicPr>
            <a:picLocks noChangeAspect="1"/>
          </p:cNvPicPr>
          <p:nvPr/>
        </p:nvPicPr>
        <p:blipFill>
          <a:blip r:embed="rId4"/>
          <a:stretch>
            <a:fillRect/>
          </a:stretch>
        </p:blipFill>
        <p:spPr>
          <a:xfrm>
            <a:off x="2424112" y="3886200"/>
            <a:ext cx="2495550" cy="2038688"/>
          </a:xfrm>
          <a:prstGeom prst="rect">
            <a:avLst/>
          </a:prstGeom>
        </p:spPr>
      </p:pic>
    </p:spTree>
    <p:extLst>
      <p:ext uri="{BB962C8B-B14F-4D97-AF65-F5344CB8AC3E}">
        <p14:creationId xmlns:p14="http://schemas.microsoft.com/office/powerpoint/2010/main" val="396601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762000"/>
            <a:ext cx="4819650" cy="4629150"/>
          </a:xfrm>
          <a:prstGeom prst="rect">
            <a:avLst/>
          </a:prstGeom>
        </p:spPr>
      </p:pic>
      <p:sp>
        <p:nvSpPr>
          <p:cNvPr id="3" name="TextBox 2"/>
          <p:cNvSpPr txBox="1"/>
          <p:nvPr/>
        </p:nvSpPr>
        <p:spPr>
          <a:xfrm>
            <a:off x="99646" y="152400"/>
            <a:ext cx="4361900" cy="461665"/>
          </a:xfrm>
          <a:prstGeom prst="rect">
            <a:avLst/>
          </a:prstGeom>
          <a:noFill/>
        </p:spPr>
        <p:txBody>
          <a:bodyPr wrap="none" rtlCol="0">
            <a:spAutoFit/>
          </a:bodyPr>
          <a:lstStyle/>
          <a:p>
            <a:r>
              <a:rPr lang="en-US" sz="2400" b="1" dirty="0"/>
              <a:t>Confidence Intervals Simulations</a:t>
            </a:r>
          </a:p>
        </p:txBody>
      </p:sp>
      <p:pic>
        <p:nvPicPr>
          <p:cNvPr id="4" name="Picture 3"/>
          <p:cNvPicPr>
            <a:picLocks noChangeAspect="1"/>
          </p:cNvPicPr>
          <p:nvPr/>
        </p:nvPicPr>
        <p:blipFill>
          <a:blip r:embed="rId3"/>
          <a:stretch>
            <a:fillRect/>
          </a:stretch>
        </p:blipFill>
        <p:spPr>
          <a:xfrm>
            <a:off x="5029200" y="3459094"/>
            <a:ext cx="4114800" cy="3332231"/>
          </a:xfrm>
          <a:prstGeom prst="rect">
            <a:avLst/>
          </a:prstGeom>
        </p:spPr>
      </p:pic>
      <p:sp>
        <p:nvSpPr>
          <p:cNvPr id="5" name="TextBox 4"/>
          <p:cNvSpPr txBox="1"/>
          <p:nvPr/>
        </p:nvSpPr>
        <p:spPr>
          <a:xfrm>
            <a:off x="2971800" y="741485"/>
            <a:ext cx="6101478" cy="1384995"/>
          </a:xfrm>
          <a:prstGeom prst="rect">
            <a:avLst/>
          </a:prstGeom>
          <a:noFill/>
        </p:spPr>
        <p:txBody>
          <a:bodyPr wrap="none" rtlCol="0">
            <a:spAutoFit/>
          </a:bodyPr>
          <a:lstStyle/>
          <a:p>
            <a:r>
              <a:rPr lang="en-US" sz="1400" dirty="0"/>
              <a:t>Fifty simulations of the conﬁdence interval are displayed.</a:t>
            </a:r>
          </a:p>
          <a:p>
            <a:r>
              <a:rPr lang="en-US" sz="1400" dirty="0"/>
              <a:t>Fifty samples, each of size n = 30, were drawn from the normal pdf. </a:t>
            </a:r>
          </a:p>
          <a:p>
            <a:r>
              <a:rPr lang="en-US" sz="1400" dirty="0"/>
              <a:t>The true μ was assumed to equal 10. </a:t>
            </a:r>
          </a:p>
          <a:p>
            <a:r>
              <a:rPr lang="en-US" sz="1400" dirty="0"/>
              <a:t>For each sample the lower and upper limits of the corresponding 95% conﬁdence</a:t>
            </a:r>
          </a:p>
          <a:p>
            <a:r>
              <a:rPr lang="en-US" sz="1400" dirty="0"/>
              <a:t>interval were calculated.</a:t>
            </a:r>
          </a:p>
          <a:p>
            <a:r>
              <a:rPr lang="en-US" sz="1400" dirty="0"/>
              <a:t>Only two of the ﬁfty conﬁdence intervals fail to contain the true μ.</a:t>
            </a:r>
          </a:p>
        </p:txBody>
      </p:sp>
    </p:spTree>
    <p:extLst>
      <p:ext uri="{BB962C8B-B14F-4D97-AF65-F5344CB8AC3E}">
        <p14:creationId xmlns:p14="http://schemas.microsoft.com/office/powerpoint/2010/main" val="10645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915400" cy="1231106"/>
          </a:xfrm>
          <a:prstGeom prst="rect">
            <a:avLst/>
          </a:prstGeom>
        </p:spPr>
        <p:txBody>
          <a:bodyPr wrap="square">
            <a:spAutoFit/>
          </a:bodyPr>
          <a:lstStyle/>
          <a:p>
            <a:r>
              <a:rPr lang="en-US" sz="2000" b="1" dirty="0"/>
              <a:t>Monte-Carlo Simulation:</a:t>
            </a:r>
          </a:p>
          <a:p>
            <a:r>
              <a:rPr lang="en-US" dirty="0"/>
              <a:t>Plasma TV with optional 2-year warranty. TV is likely to require 0.75 service calls per year, on the average. The cost of service calls normally distributed with a mean $100</a:t>
            </a:r>
          </a:p>
          <a:p>
            <a:r>
              <a:rPr lang="en-US" dirty="0"/>
              <a:t>and a standard deviation of $20. If the warranty sells for $200, should you buy it?</a:t>
            </a:r>
          </a:p>
        </p:txBody>
      </p:sp>
      <p:pic>
        <p:nvPicPr>
          <p:cNvPr id="3" name="Picture 2"/>
          <p:cNvPicPr>
            <a:picLocks noChangeAspect="1"/>
          </p:cNvPicPr>
          <p:nvPr/>
        </p:nvPicPr>
        <p:blipFill>
          <a:blip r:embed="rId2"/>
          <a:stretch>
            <a:fillRect/>
          </a:stretch>
        </p:blipFill>
        <p:spPr>
          <a:xfrm>
            <a:off x="304800" y="1459706"/>
            <a:ext cx="2971800" cy="3491144"/>
          </a:xfrm>
          <a:prstGeom prst="rect">
            <a:avLst/>
          </a:prstGeom>
        </p:spPr>
      </p:pic>
      <p:pic>
        <p:nvPicPr>
          <p:cNvPr id="4" name="Picture 3"/>
          <p:cNvPicPr>
            <a:picLocks noChangeAspect="1"/>
          </p:cNvPicPr>
          <p:nvPr/>
        </p:nvPicPr>
        <p:blipFill>
          <a:blip r:embed="rId3"/>
          <a:stretch>
            <a:fillRect/>
          </a:stretch>
        </p:blipFill>
        <p:spPr>
          <a:xfrm>
            <a:off x="3352800" y="2590800"/>
            <a:ext cx="2981325" cy="2453503"/>
          </a:xfrm>
          <a:prstGeom prst="rect">
            <a:avLst/>
          </a:prstGeom>
        </p:spPr>
      </p:pic>
      <p:sp>
        <p:nvSpPr>
          <p:cNvPr id="5" name="TextBox 4"/>
          <p:cNvSpPr txBox="1"/>
          <p:nvPr/>
        </p:nvSpPr>
        <p:spPr>
          <a:xfrm>
            <a:off x="3276600" y="1459706"/>
            <a:ext cx="5867400" cy="1200329"/>
          </a:xfrm>
          <a:prstGeom prst="rect">
            <a:avLst/>
          </a:prstGeom>
          <a:noFill/>
        </p:spPr>
        <p:txBody>
          <a:bodyPr wrap="square" rtlCol="0">
            <a:spAutoFit/>
          </a:bodyPr>
          <a:lstStyle/>
          <a:p>
            <a:r>
              <a:rPr lang="en-US" dirty="0"/>
              <a:t>Assume that the service calls are Poisson events (occurring at the rate of 0.75 per year). Therefore, time interval </a:t>
            </a:r>
            <a:r>
              <a:rPr lang="en-US" dirty="0">
                <a:solidFill>
                  <a:srgbClr val="FF0000"/>
                </a:solidFill>
              </a:rPr>
              <a:t>between</a:t>
            </a:r>
            <a:r>
              <a:rPr lang="en-US" dirty="0"/>
              <a:t> successive repair calls would have an </a:t>
            </a:r>
            <a:r>
              <a:rPr lang="en-US" dirty="0">
                <a:solidFill>
                  <a:srgbClr val="FF0000"/>
                </a:solidFill>
              </a:rPr>
              <a:t>exponential</a:t>
            </a:r>
            <a:r>
              <a:rPr lang="en-US" dirty="0"/>
              <a:t> distribution.</a:t>
            </a:r>
          </a:p>
        </p:txBody>
      </p:sp>
      <p:cxnSp>
        <p:nvCxnSpPr>
          <p:cNvPr id="7" name="Straight Arrow Connector 6"/>
          <p:cNvCxnSpPr/>
          <p:nvPr/>
        </p:nvCxnSpPr>
        <p:spPr>
          <a:xfrm flipH="1">
            <a:off x="1905000" y="2286000"/>
            <a:ext cx="14478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 y="5066281"/>
            <a:ext cx="9067800" cy="1569660"/>
          </a:xfrm>
          <a:prstGeom prst="rect">
            <a:avLst/>
          </a:prstGeom>
          <a:noFill/>
        </p:spPr>
        <p:txBody>
          <a:bodyPr wrap="square" rtlCol="0">
            <a:spAutoFit/>
          </a:bodyPr>
          <a:lstStyle/>
          <a:p>
            <a:r>
              <a:rPr lang="en-US" sz="1600" dirty="0"/>
              <a:t>Warranty costs more than either the median repair bill (= $117.00) or the mean repair bill (= $159.10).  </a:t>
            </a:r>
          </a:p>
          <a:p>
            <a:r>
              <a:rPr lang="en-US" sz="1600" dirty="0"/>
              <a:t>The customer will tend to lose money on the optional protection, and the company gains </a:t>
            </a:r>
            <a:r>
              <a:rPr lang="en-US" sz="1600" dirty="0">
                <a:sym typeface="Wingdings" panose="05000000000000000000" pitchFamily="2" charset="2"/>
              </a:rPr>
              <a:t></a:t>
            </a:r>
            <a:r>
              <a:rPr lang="en-US" sz="1600" dirty="0"/>
              <a:t>. </a:t>
            </a:r>
          </a:p>
          <a:p>
            <a:r>
              <a:rPr lang="en-US" sz="1600" dirty="0"/>
              <a:t>On the other hand, a full 33% of the simulated two-year breakdown scenarios led to repair bills in excess of $200, including 6% that were more than twice the cost of the warranty. </a:t>
            </a:r>
          </a:p>
          <a:p>
            <a:r>
              <a:rPr lang="en-US" sz="1600" dirty="0"/>
              <a:t>At the other extreme, 24% of the samples produced no maintenance problems whatsoever; for those customers, the $200 spent up front is totally wasted!</a:t>
            </a:r>
          </a:p>
        </p:txBody>
      </p:sp>
    </p:spTree>
    <p:extLst>
      <p:ext uri="{BB962C8B-B14F-4D97-AF65-F5344CB8AC3E}">
        <p14:creationId xmlns:p14="http://schemas.microsoft.com/office/powerpoint/2010/main" val="256960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8720785" cy="461665"/>
          </a:xfrm>
          <a:prstGeom prst="rect">
            <a:avLst/>
          </a:prstGeom>
          <a:noFill/>
        </p:spPr>
        <p:txBody>
          <a:bodyPr wrap="none" rtlCol="0">
            <a:spAutoFit/>
          </a:bodyPr>
          <a:lstStyle/>
          <a:p>
            <a:r>
              <a:rPr lang="en-US" sz="2400" b="1" dirty="0"/>
              <a:t>Joint Project with Professor R. </a:t>
            </a:r>
            <a:r>
              <a:rPr lang="en-US" sz="2400" b="1" dirty="0" err="1"/>
              <a:t>Kidron</a:t>
            </a:r>
            <a:r>
              <a:rPr lang="en-US" sz="2400" b="1" dirty="0"/>
              <a:t> from Psychology Department</a:t>
            </a:r>
          </a:p>
        </p:txBody>
      </p:sp>
      <p:sp>
        <p:nvSpPr>
          <p:cNvPr id="3" name="TextBox 2"/>
          <p:cNvSpPr txBox="1"/>
          <p:nvPr/>
        </p:nvSpPr>
        <p:spPr>
          <a:xfrm>
            <a:off x="0" y="570522"/>
            <a:ext cx="9144000" cy="3139321"/>
          </a:xfrm>
          <a:prstGeom prst="rect">
            <a:avLst/>
          </a:prstGeom>
          <a:noFill/>
        </p:spPr>
        <p:txBody>
          <a:bodyPr wrap="square" rtlCol="0">
            <a:spAutoFit/>
          </a:bodyPr>
          <a:lstStyle/>
          <a:p>
            <a:r>
              <a:rPr lang="en-US" sz="1600" dirty="0" err="1">
                <a:latin typeface="+mj-lt"/>
              </a:rPr>
              <a:t>Kidron</a:t>
            </a:r>
            <a:r>
              <a:rPr lang="en-US" sz="1600" dirty="0">
                <a:latin typeface="+mj-lt"/>
              </a:rPr>
              <a:t>, </a:t>
            </a:r>
            <a:r>
              <a:rPr lang="en-US" sz="1600" dirty="0" err="1">
                <a:latin typeface="+mj-lt"/>
              </a:rPr>
              <a:t>Kaganovskiy</a:t>
            </a:r>
            <a:r>
              <a:rPr lang="en-US" sz="1600" dirty="0">
                <a:latin typeface="+mj-lt"/>
              </a:rPr>
              <a:t>, Baron-Cohen Empathizing-systemizing cognitive styles: Effects of gender and academic degree. </a:t>
            </a:r>
            <a:r>
              <a:rPr lang="en-US" sz="1600" dirty="0" err="1">
                <a:latin typeface="+mj-lt"/>
              </a:rPr>
              <a:t>PLoS</a:t>
            </a:r>
            <a:r>
              <a:rPr lang="en-US" sz="1600" dirty="0">
                <a:latin typeface="+mj-lt"/>
              </a:rPr>
              <a:t> ONE 2018 13 (3): e0194515. </a:t>
            </a:r>
            <a:r>
              <a:rPr lang="en-US" sz="1600" dirty="0">
                <a:latin typeface="+mj-lt"/>
                <a:hlinkClick r:id="rId2"/>
              </a:rPr>
              <a:t>https://doi.org/10.1371/journal.pone.0194515</a:t>
            </a:r>
            <a:endParaRPr lang="en-US" sz="1600" dirty="0">
              <a:latin typeface="+mj-lt"/>
            </a:endParaRPr>
          </a:p>
          <a:p>
            <a:endParaRPr lang="en-US" sz="1600" dirty="0">
              <a:latin typeface="+mj-lt"/>
            </a:endParaRPr>
          </a:p>
          <a:p>
            <a:r>
              <a:rPr lang="en-US" dirty="0"/>
              <a:t>How the drives to systemizing and to emphasizing measured by questionnaires interact with gender and academic major selection.  The responses of 419 students from the humanities and the physical sciences were analyzed in line with the E-S theory predictions. </a:t>
            </a:r>
          </a:p>
          <a:p>
            <a:r>
              <a:rPr lang="en-US" dirty="0"/>
              <a:t>Found </a:t>
            </a:r>
            <a:r>
              <a:rPr lang="en-US" dirty="0">
                <a:solidFill>
                  <a:srgbClr val="FF0000"/>
                </a:solidFill>
              </a:rPr>
              <a:t>interaction</a:t>
            </a:r>
            <a:r>
              <a:rPr lang="en-US" dirty="0"/>
              <a:t> between gender, major and the drive to empathizing relative to systemizing. </a:t>
            </a:r>
          </a:p>
          <a:p>
            <a:r>
              <a:rPr lang="en-US" sz="1600" dirty="0"/>
              <a:t>Female students in the Humanities on average had a stronger drive to empathize than to systemize in comparison to males in the Humanities. Male students in the Sciences on average had a stronger drive to systemize than to empathize in comparison to females in the Sciences. Finally, students in the sciences on average had a stronger drive to systemize more than to empathize, irrespective of their sex. </a:t>
            </a:r>
            <a:br>
              <a:rPr lang="en-US" sz="1400" dirty="0"/>
            </a:br>
            <a:endParaRPr lang="en-US" sz="1400" dirty="0"/>
          </a:p>
        </p:txBody>
      </p:sp>
      <p:cxnSp>
        <p:nvCxnSpPr>
          <p:cNvPr id="5" name="Straight Connector 4"/>
          <p:cNvCxnSpPr/>
          <p:nvPr/>
        </p:nvCxnSpPr>
        <p:spPr>
          <a:xfrm>
            <a:off x="0" y="4038600"/>
            <a:ext cx="91440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0" y="4038600"/>
            <a:ext cx="7600799" cy="369332"/>
          </a:xfrm>
          <a:prstGeom prst="rect">
            <a:avLst/>
          </a:prstGeom>
          <a:noFill/>
        </p:spPr>
        <p:txBody>
          <a:bodyPr wrap="none" rtlCol="0">
            <a:spAutoFit/>
          </a:bodyPr>
          <a:lstStyle/>
          <a:p>
            <a:r>
              <a:rPr lang="en-US" dirty="0"/>
              <a:t>R allows to effectively </a:t>
            </a:r>
            <a:r>
              <a:rPr lang="en-US" dirty="0">
                <a:solidFill>
                  <a:srgbClr val="FF0000"/>
                </a:solidFill>
              </a:rPr>
              <a:t>summarize</a:t>
            </a:r>
            <a:r>
              <a:rPr lang="en-US" dirty="0"/>
              <a:t> the data to find </a:t>
            </a:r>
            <a:r>
              <a:rPr lang="en-US" dirty="0">
                <a:solidFill>
                  <a:srgbClr val="FF0000"/>
                </a:solidFill>
              </a:rPr>
              <a:t>data entry errors and outliers</a:t>
            </a:r>
            <a:r>
              <a:rPr lang="en-US" dirty="0"/>
              <a:t>:</a:t>
            </a:r>
          </a:p>
        </p:txBody>
      </p:sp>
      <p:pic>
        <p:nvPicPr>
          <p:cNvPr id="7" name="Picture 6"/>
          <p:cNvPicPr>
            <a:picLocks noChangeAspect="1"/>
          </p:cNvPicPr>
          <p:nvPr/>
        </p:nvPicPr>
        <p:blipFill>
          <a:blip r:embed="rId3" cstate="print"/>
          <a:stretch>
            <a:fillRect/>
          </a:stretch>
        </p:blipFill>
        <p:spPr>
          <a:xfrm>
            <a:off x="0" y="4533900"/>
            <a:ext cx="7600950" cy="2324100"/>
          </a:xfrm>
          <a:prstGeom prst="rect">
            <a:avLst/>
          </a:prstGeom>
        </p:spPr>
      </p:pic>
      <p:sp>
        <p:nvSpPr>
          <p:cNvPr id="8" name="TextBox 7"/>
          <p:cNvSpPr txBox="1"/>
          <p:nvPr/>
        </p:nvSpPr>
        <p:spPr>
          <a:xfrm>
            <a:off x="4038601" y="5791200"/>
            <a:ext cx="5105400" cy="646331"/>
          </a:xfrm>
          <a:prstGeom prst="rect">
            <a:avLst/>
          </a:prstGeom>
          <a:noFill/>
        </p:spPr>
        <p:txBody>
          <a:bodyPr wrap="square" rtlCol="0">
            <a:spAutoFit/>
          </a:bodyPr>
          <a:lstStyle/>
          <a:p>
            <a:r>
              <a:rPr lang="en-US" dirty="0"/>
              <a:t>We can see which variables are treated as </a:t>
            </a:r>
            <a:r>
              <a:rPr lang="en-US" dirty="0">
                <a:solidFill>
                  <a:srgbClr val="FF0000"/>
                </a:solidFill>
              </a:rPr>
              <a:t>numeric</a:t>
            </a:r>
            <a:r>
              <a:rPr lang="en-US" dirty="0"/>
              <a:t> and which are </a:t>
            </a:r>
            <a:r>
              <a:rPr lang="en-US" dirty="0">
                <a:solidFill>
                  <a:srgbClr val="FF0000"/>
                </a:solidFill>
              </a:rPr>
              <a:t>categorical</a:t>
            </a:r>
            <a:r>
              <a:rPr lang="en-US" dirty="0"/>
              <a:t> (factor) variables</a:t>
            </a:r>
          </a:p>
        </p:txBody>
      </p:sp>
    </p:spTree>
    <p:extLst>
      <p:ext uri="{BB962C8B-B14F-4D97-AF65-F5344CB8AC3E}">
        <p14:creationId xmlns:p14="http://schemas.microsoft.com/office/powerpoint/2010/main" val="290120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52400" y="762000"/>
            <a:ext cx="4181475" cy="1038225"/>
          </a:xfrm>
          <a:prstGeom prst="rect">
            <a:avLst/>
          </a:prstGeom>
        </p:spPr>
      </p:pic>
      <p:sp>
        <p:nvSpPr>
          <p:cNvPr id="3" name="TextBox 2"/>
          <p:cNvSpPr txBox="1"/>
          <p:nvPr/>
        </p:nvSpPr>
        <p:spPr>
          <a:xfrm>
            <a:off x="0" y="33670"/>
            <a:ext cx="9067800" cy="646331"/>
          </a:xfrm>
          <a:prstGeom prst="rect">
            <a:avLst/>
          </a:prstGeom>
          <a:noFill/>
        </p:spPr>
        <p:txBody>
          <a:bodyPr wrap="square" rtlCol="0">
            <a:spAutoFit/>
          </a:bodyPr>
          <a:lstStyle/>
          <a:p>
            <a:r>
              <a:rPr lang="en-US" dirty="0">
                <a:solidFill>
                  <a:srgbClr val="FF0000"/>
                </a:solidFill>
              </a:rPr>
              <a:t>2 by 2 Analysis of Variance (ANOVA) </a:t>
            </a:r>
            <a:r>
              <a:rPr lang="en-US" dirty="0"/>
              <a:t>of difference vs Gender and Major.  </a:t>
            </a:r>
          </a:p>
          <a:p>
            <a:r>
              <a:rPr lang="en-US" dirty="0"/>
              <a:t>The interaction is significant.</a:t>
            </a:r>
          </a:p>
        </p:txBody>
      </p:sp>
      <p:pic>
        <p:nvPicPr>
          <p:cNvPr id="4" name="Picture 3"/>
          <p:cNvPicPr>
            <a:picLocks noChangeAspect="1"/>
          </p:cNvPicPr>
          <p:nvPr/>
        </p:nvPicPr>
        <p:blipFill>
          <a:blip r:embed="rId3" cstate="print"/>
          <a:stretch>
            <a:fillRect/>
          </a:stretch>
        </p:blipFill>
        <p:spPr>
          <a:xfrm>
            <a:off x="5181600" y="956931"/>
            <a:ext cx="3804246" cy="3002454"/>
          </a:xfrm>
          <a:prstGeom prst="rect">
            <a:avLst/>
          </a:prstGeom>
        </p:spPr>
      </p:pic>
      <p:sp>
        <p:nvSpPr>
          <p:cNvPr id="5" name="TextBox 4"/>
          <p:cNvSpPr txBox="1"/>
          <p:nvPr/>
        </p:nvSpPr>
        <p:spPr>
          <a:xfrm>
            <a:off x="5105400" y="419100"/>
            <a:ext cx="4038600" cy="646331"/>
          </a:xfrm>
          <a:prstGeom prst="rect">
            <a:avLst/>
          </a:prstGeom>
          <a:noFill/>
          <a:ln>
            <a:solidFill>
              <a:srgbClr val="0070C0"/>
            </a:solidFill>
          </a:ln>
        </p:spPr>
        <p:txBody>
          <a:bodyPr wrap="square" rtlCol="0">
            <a:spAutoFit/>
          </a:bodyPr>
          <a:lstStyle/>
          <a:p>
            <a:r>
              <a:rPr lang="en-US" dirty="0">
                <a:solidFill>
                  <a:srgbClr val="FF0000"/>
                </a:solidFill>
              </a:rPr>
              <a:t>Interaction plot </a:t>
            </a:r>
            <a:r>
              <a:rPr lang="en-US" dirty="0"/>
              <a:t>confirms interaction given non-parallel lines</a:t>
            </a:r>
          </a:p>
        </p:txBody>
      </p:sp>
      <p:pic>
        <p:nvPicPr>
          <p:cNvPr id="7" name="Picture 6"/>
          <p:cNvPicPr>
            <a:picLocks noChangeAspect="1"/>
          </p:cNvPicPr>
          <p:nvPr/>
        </p:nvPicPr>
        <p:blipFill>
          <a:blip r:embed="rId4" cstate="print"/>
          <a:stretch>
            <a:fillRect/>
          </a:stretch>
        </p:blipFill>
        <p:spPr>
          <a:xfrm>
            <a:off x="0" y="2662712"/>
            <a:ext cx="5112264" cy="2899888"/>
          </a:xfrm>
          <a:prstGeom prst="rect">
            <a:avLst/>
          </a:prstGeom>
        </p:spPr>
      </p:pic>
      <p:sp>
        <p:nvSpPr>
          <p:cNvPr id="8" name="TextBox 7"/>
          <p:cNvSpPr txBox="1"/>
          <p:nvPr/>
        </p:nvSpPr>
        <p:spPr>
          <a:xfrm>
            <a:off x="-35442" y="1908303"/>
            <a:ext cx="4724400" cy="646331"/>
          </a:xfrm>
          <a:prstGeom prst="rect">
            <a:avLst/>
          </a:prstGeom>
          <a:noFill/>
        </p:spPr>
        <p:txBody>
          <a:bodyPr wrap="square" rtlCol="0">
            <a:spAutoFit/>
          </a:bodyPr>
          <a:lstStyle/>
          <a:p>
            <a:r>
              <a:rPr lang="en-US" dirty="0">
                <a:solidFill>
                  <a:srgbClr val="FF0000"/>
                </a:solidFill>
              </a:rPr>
              <a:t>Tukey test </a:t>
            </a:r>
            <a:r>
              <a:rPr lang="en-US" dirty="0"/>
              <a:t>shows </a:t>
            </a:r>
            <a:r>
              <a:rPr lang="en-US" dirty="0">
                <a:solidFill>
                  <a:srgbClr val="FF0000"/>
                </a:solidFill>
              </a:rPr>
              <a:t>which individual groups </a:t>
            </a:r>
            <a:r>
              <a:rPr lang="en-US" dirty="0"/>
              <a:t>are </a:t>
            </a:r>
            <a:r>
              <a:rPr lang="en-US" dirty="0">
                <a:solidFill>
                  <a:srgbClr val="FF0000"/>
                </a:solidFill>
              </a:rPr>
              <a:t>significantly different</a:t>
            </a:r>
          </a:p>
        </p:txBody>
      </p:sp>
    </p:spTree>
    <p:extLst>
      <p:ext uri="{BB962C8B-B14F-4D97-AF65-F5344CB8AC3E}">
        <p14:creationId xmlns:p14="http://schemas.microsoft.com/office/powerpoint/2010/main" val="11692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2011" y="3788052"/>
            <a:ext cx="7120789" cy="2908024"/>
          </a:xfrm>
          <a:prstGeom prst="rect">
            <a:avLst/>
          </a:prstGeom>
        </p:spPr>
      </p:pic>
      <p:sp>
        <p:nvSpPr>
          <p:cNvPr id="3" name="TextBox 2"/>
          <p:cNvSpPr txBox="1"/>
          <p:nvPr/>
        </p:nvSpPr>
        <p:spPr>
          <a:xfrm>
            <a:off x="26581" y="22373"/>
            <a:ext cx="4724400" cy="1200329"/>
          </a:xfrm>
          <a:prstGeom prst="rect">
            <a:avLst/>
          </a:prstGeom>
          <a:noFill/>
        </p:spPr>
        <p:txBody>
          <a:bodyPr wrap="square" rtlCol="0">
            <a:spAutoFit/>
          </a:bodyPr>
          <a:lstStyle/>
          <a:p>
            <a:r>
              <a:rPr lang="en-US" dirty="0" err="1"/>
              <a:t>ggplot</a:t>
            </a:r>
            <a:r>
              <a:rPr lang="en-US" dirty="0"/>
              <a:t> package allows effective graphical representation:</a:t>
            </a:r>
          </a:p>
          <a:p>
            <a:r>
              <a:rPr lang="en-US" dirty="0"/>
              <a:t>Plot of </a:t>
            </a:r>
            <a:r>
              <a:rPr lang="en-US" dirty="0">
                <a:solidFill>
                  <a:srgbClr val="FF0000"/>
                </a:solidFill>
              </a:rPr>
              <a:t>means with confidence intervals </a:t>
            </a:r>
            <a:r>
              <a:rPr lang="en-US" dirty="0"/>
              <a:t>for difference vs gender and major  </a:t>
            </a:r>
          </a:p>
        </p:txBody>
      </p:sp>
      <p:sp>
        <p:nvSpPr>
          <p:cNvPr id="5" name="TextBox 4"/>
          <p:cNvSpPr txBox="1"/>
          <p:nvPr/>
        </p:nvSpPr>
        <p:spPr>
          <a:xfrm>
            <a:off x="26581" y="1600200"/>
            <a:ext cx="4088219" cy="2031325"/>
          </a:xfrm>
          <a:prstGeom prst="rect">
            <a:avLst/>
          </a:prstGeom>
          <a:noFill/>
        </p:spPr>
        <p:txBody>
          <a:bodyPr wrap="square" rtlCol="0">
            <a:spAutoFit/>
          </a:bodyPr>
          <a:lstStyle/>
          <a:p>
            <a:r>
              <a:rPr lang="en-US" dirty="0"/>
              <a:t>quantile() breaks data into user specified</a:t>
            </a:r>
          </a:p>
          <a:p>
            <a:r>
              <a:rPr lang="en-US" dirty="0"/>
              <a:t>quantiles and regular loop and if-else techniques assign new categorical variables according to brain types: extreme empathizing, empathizing, balanced, systemizing, extreme systemizing:</a:t>
            </a:r>
          </a:p>
        </p:txBody>
      </p:sp>
      <p:cxnSp>
        <p:nvCxnSpPr>
          <p:cNvPr id="7" name="Straight Arrow Connector 6"/>
          <p:cNvCxnSpPr/>
          <p:nvPr/>
        </p:nvCxnSpPr>
        <p:spPr>
          <a:xfrm>
            <a:off x="1676400" y="457200"/>
            <a:ext cx="2895600" cy="6096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cstate="print"/>
          <a:stretch>
            <a:fillRect/>
          </a:stretch>
        </p:blipFill>
        <p:spPr>
          <a:xfrm>
            <a:off x="3733800" y="4419600"/>
            <a:ext cx="2695442" cy="1970132"/>
          </a:xfrm>
          <a:prstGeom prst="rect">
            <a:avLst/>
          </a:prstGeom>
        </p:spPr>
      </p:pic>
      <p:pic>
        <p:nvPicPr>
          <p:cNvPr id="8" name="Picture 7"/>
          <p:cNvPicPr>
            <a:picLocks noChangeAspect="1"/>
          </p:cNvPicPr>
          <p:nvPr/>
        </p:nvPicPr>
        <p:blipFill>
          <a:blip r:embed="rId4" cstate="print"/>
          <a:stretch>
            <a:fillRect/>
          </a:stretch>
        </p:blipFill>
        <p:spPr>
          <a:xfrm>
            <a:off x="6557027" y="4461323"/>
            <a:ext cx="2586973" cy="1886686"/>
          </a:xfrm>
          <a:prstGeom prst="rect">
            <a:avLst/>
          </a:prstGeom>
        </p:spPr>
      </p:pic>
      <p:pic>
        <p:nvPicPr>
          <p:cNvPr id="9" name="Picture 8"/>
          <p:cNvPicPr>
            <a:picLocks noChangeAspect="1"/>
          </p:cNvPicPr>
          <p:nvPr/>
        </p:nvPicPr>
        <p:blipFill>
          <a:blip r:embed="rId5" cstate="print"/>
          <a:stretch>
            <a:fillRect/>
          </a:stretch>
        </p:blipFill>
        <p:spPr>
          <a:xfrm>
            <a:off x="4815972" y="34925"/>
            <a:ext cx="4251828" cy="3130423"/>
          </a:xfrm>
          <a:prstGeom prst="rect">
            <a:avLst/>
          </a:prstGeom>
        </p:spPr>
      </p:pic>
      <p:sp>
        <p:nvSpPr>
          <p:cNvPr id="12" name="TextBox 11"/>
          <p:cNvSpPr txBox="1"/>
          <p:nvPr/>
        </p:nvSpPr>
        <p:spPr>
          <a:xfrm>
            <a:off x="5867400" y="3810000"/>
            <a:ext cx="174265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Raw scores plots</a:t>
            </a:r>
          </a:p>
        </p:txBody>
      </p:sp>
    </p:spTree>
    <p:extLst>
      <p:ext uri="{BB962C8B-B14F-4D97-AF65-F5344CB8AC3E}">
        <p14:creationId xmlns:p14="http://schemas.microsoft.com/office/powerpoint/2010/main" val="124860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597145" y="3130143"/>
            <a:ext cx="4546855" cy="3727857"/>
          </a:xfrm>
          <a:prstGeom prst="rect">
            <a:avLst/>
          </a:prstGeom>
        </p:spPr>
      </p:pic>
      <p:pic>
        <p:nvPicPr>
          <p:cNvPr id="4" name="Picture 3"/>
          <p:cNvPicPr>
            <a:picLocks noChangeAspect="1"/>
          </p:cNvPicPr>
          <p:nvPr/>
        </p:nvPicPr>
        <p:blipFill>
          <a:blip r:embed="rId3" cstate="print"/>
          <a:stretch>
            <a:fillRect/>
          </a:stretch>
        </p:blipFill>
        <p:spPr>
          <a:xfrm>
            <a:off x="76200" y="0"/>
            <a:ext cx="4778924" cy="3519673"/>
          </a:xfrm>
          <a:prstGeom prst="rect">
            <a:avLst/>
          </a:prstGeom>
        </p:spPr>
      </p:pic>
      <p:sp>
        <p:nvSpPr>
          <p:cNvPr id="5" name="TextBox 4"/>
          <p:cNvSpPr txBox="1"/>
          <p:nvPr/>
        </p:nvSpPr>
        <p:spPr>
          <a:xfrm>
            <a:off x="4855124" y="1371600"/>
            <a:ext cx="4288876" cy="1200329"/>
          </a:xfrm>
          <a:prstGeom prst="rect">
            <a:avLst/>
          </a:prstGeom>
          <a:noFill/>
        </p:spPr>
        <p:txBody>
          <a:bodyPr wrap="square" rtlCol="0">
            <a:spAutoFit/>
          </a:bodyPr>
          <a:lstStyle/>
          <a:p>
            <a:r>
              <a:rPr lang="en-US" dirty="0"/>
              <a:t>This figure includes special “</a:t>
            </a:r>
            <a:r>
              <a:rPr lang="en-US" dirty="0">
                <a:solidFill>
                  <a:srgbClr val="FF0000"/>
                </a:solidFill>
              </a:rPr>
              <a:t>theme formatting</a:t>
            </a:r>
            <a:r>
              <a:rPr lang="en-US" dirty="0"/>
              <a:t>” for article publication with clear type, larger fonts, etc...</a:t>
            </a:r>
          </a:p>
          <a:p>
            <a:r>
              <a:rPr lang="en-US" dirty="0"/>
              <a:t>The one below is </a:t>
            </a:r>
            <a:r>
              <a:rPr lang="en-US" u="sng" dirty="0"/>
              <a:t>automatic</a:t>
            </a:r>
            <a:r>
              <a:rPr lang="en-US" dirty="0"/>
              <a:t> </a:t>
            </a:r>
            <a:r>
              <a:rPr lang="en-US" dirty="0" err="1"/>
              <a:t>ggplot</a:t>
            </a:r>
            <a:r>
              <a:rPr lang="en-US" dirty="0"/>
              <a:t> output</a:t>
            </a:r>
          </a:p>
        </p:txBody>
      </p:sp>
    </p:spTree>
    <p:extLst>
      <p:ext uri="{BB962C8B-B14F-4D97-AF65-F5344CB8AC3E}">
        <p14:creationId xmlns:p14="http://schemas.microsoft.com/office/powerpoint/2010/main" val="245240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52400" y="517954"/>
            <a:ext cx="7429552" cy="2006171"/>
          </a:xfrm>
          <a:prstGeom prst="rect">
            <a:avLst/>
          </a:prstGeom>
        </p:spPr>
      </p:pic>
      <p:sp>
        <p:nvSpPr>
          <p:cNvPr id="3" name="TextBox 2"/>
          <p:cNvSpPr txBox="1"/>
          <p:nvPr/>
        </p:nvSpPr>
        <p:spPr>
          <a:xfrm>
            <a:off x="0" y="89640"/>
            <a:ext cx="9405011" cy="369332"/>
          </a:xfrm>
          <a:prstGeom prst="rect">
            <a:avLst/>
          </a:prstGeom>
          <a:noFill/>
        </p:spPr>
        <p:txBody>
          <a:bodyPr wrap="none" rtlCol="0">
            <a:spAutoFit/>
          </a:bodyPr>
          <a:lstStyle/>
          <a:p>
            <a:r>
              <a:rPr lang="en-US" dirty="0"/>
              <a:t>Aggregate() can by used to </a:t>
            </a:r>
            <a:r>
              <a:rPr lang="en-US" dirty="0">
                <a:solidFill>
                  <a:srgbClr val="FF0000"/>
                </a:solidFill>
              </a:rPr>
              <a:t>count</a:t>
            </a:r>
            <a:r>
              <a:rPr lang="en-US" dirty="0"/>
              <a:t> the number of student of each brain type </a:t>
            </a:r>
            <a:r>
              <a:rPr lang="en-US" dirty="0">
                <a:solidFill>
                  <a:srgbClr val="FF0000"/>
                </a:solidFill>
              </a:rPr>
              <a:t>by</a:t>
            </a:r>
            <a:r>
              <a:rPr lang="en-US" dirty="0"/>
              <a:t> gender and major</a:t>
            </a:r>
          </a:p>
        </p:txBody>
      </p:sp>
      <p:sp>
        <p:nvSpPr>
          <p:cNvPr id="5" name="TextBox 4"/>
          <p:cNvSpPr txBox="1"/>
          <p:nvPr/>
        </p:nvSpPr>
        <p:spPr>
          <a:xfrm>
            <a:off x="-1" y="2667000"/>
            <a:ext cx="8677440" cy="369332"/>
          </a:xfrm>
          <a:prstGeom prst="rect">
            <a:avLst/>
          </a:prstGeom>
          <a:noFill/>
        </p:spPr>
        <p:txBody>
          <a:bodyPr wrap="none" rtlCol="0">
            <a:spAutoFit/>
          </a:bodyPr>
          <a:lstStyle/>
          <a:p>
            <a:r>
              <a:rPr lang="en-US" dirty="0" err="1"/>
              <a:t>Prop.table</a:t>
            </a:r>
            <a:r>
              <a:rPr lang="en-US" dirty="0"/>
              <a:t>() is used to find </a:t>
            </a:r>
            <a:r>
              <a:rPr lang="en-US" u="sng" dirty="0">
                <a:effectLst>
                  <a:outerShdw blurRad="38100" dist="38100" dir="2700000" algn="tl">
                    <a:srgbClr val="000000">
                      <a:alpha val="43137"/>
                    </a:srgbClr>
                  </a:outerShdw>
                </a:effectLst>
              </a:rPr>
              <a:t>conditional </a:t>
            </a:r>
            <a:r>
              <a:rPr lang="en-US" u="sng" dirty="0">
                <a:solidFill>
                  <a:srgbClr val="FF0000"/>
                </a:solidFill>
                <a:effectLst>
                  <a:outerShdw blurRad="38100" dist="38100" dir="2700000" algn="tl">
                    <a:srgbClr val="000000">
                      <a:alpha val="43137"/>
                    </a:srgbClr>
                  </a:outerShdw>
                </a:effectLst>
              </a:rPr>
              <a:t>proportions</a:t>
            </a:r>
            <a:r>
              <a:rPr lang="en-US" u="sng" dirty="0">
                <a:effectLst>
                  <a:outerShdw blurRad="38100" dist="38100" dir="2700000" algn="tl">
                    <a:srgbClr val="000000">
                      <a:alpha val="43137"/>
                    </a:srgbClr>
                  </a:outerShdw>
                </a:effectLst>
              </a:rPr>
              <a:t> </a:t>
            </a:r>
            <a:r>
              <a:rPr lang="en-US" dirty="0"/>
              <a:t>of each brain type </a:t>
            </a:r>
            <a:r>
              <a:rPr lang="en-US" dirty="0">
                <a:solidFill>
                  <a:srgbClr val="FF0000"/>
                </a:solidFill>
              </a:rPr>
              <a:t>by</a:t>
            </a:r>
            <a:r>
              <a:rPr lang="en-US" dirty="0"/>
              <a:t> gender and major</a:t>
            </a:r>
          </a:p>
        </p:txBody>
      </p:sp>
      <p:pic>
        <p:nvPicPr>
          <p:cNvPr id="6" name="Picture 5"/>
          <p:cNvPicPr>
            <a:picLocks noChangeAspect="1"/>
          </p:cNvPicPr>
          <p:nvPr/>
        </p:nvPicPr>
        <p:blipFill>
          <a:blip r:embed="rId3" cstate="print"/>
          <a:stretch>
            <a:fillRect/>
          </a:stretch>
        </p:blipFill>
        <p:spPr>
          <a:xfrm>
            <a:off x="85851" y="5791200"/>
            <a:ext cx="3514725" cy="895350"/>
          </a:xfrm>
          <a:prstGeom prst="rect">
            <a:avLst/>
          </a:prstGeom>
        </p:spPr>
      </p:pic>
      <p:sp>
        <p:nvSpPr>
          <p:cNvPr id="7" name="TextBox 6"/>
          <p:cNvSpPr txBox="1"/>
          <p:nvPr/>
        </p:nvSpPr>
        <p:spPr>
          <a:xfrm>
            <a:off x="-1" y="5056559"/>
            <a:ext cx="4637167" cy="646331"/>
          </a:xfrm>
          <a:prstGeom prst="rect">
            <a:avLst/>
          </a:prstGeom>
          <a:noFill/>
        </p:spPr>
        <p:txBody>
          <a:bodyPr wrap="none" rtlCol="0">
            <a:spAutoFit/>
          </a:bodyPr>
          <a:lstStyle/>
          <a:p>
            <a:r>
              <a:rPr lang="en-US" dirty="0"/>
              <a:t>Chi-squared test shows significant dependence </a:t>
            </a:r>
          </a:p>
          <a:p>
            <a:r>
              <a:rPr lang="en-US" dirty="0"/>
              <a:t>between gender-major groups and brain type.</a:t>
            </a:r>
          </a:p>
        </p:txBody>
      </p:sp>
      <p:pic>
        <p:nvPicPr>
          <p:cNvPr id="10" name="Picture 9"/>
          <p:cNvPicPr>
            <a:picLocks noChangeAspect="1"/>
          </p:cNvPicPr>
          <p:nvPr/>
        </p:nvPicPr>
        <p:blipFill>
          <a:blip r:embed="rId4" cstate="print"/>
          <a:stretch>
            <a:fillRect/>
          </a:stretch>
        </p:blipFill>
        <p:spPr>
          <a:xfrm>
            <a:off x="47214" y="3096842"/>
            <a:ext cx="5210586" cy="1739776"/>
          </a:xfrm>
          <a:prstGeom prst="rect">
            <a:avLst/>
          </a:prstGeom>
        </p:spPr>
      </p:pic>
      <p:pic>
        <p:nvPicPr>
          <p:cNvPr id="11" name="Picture 10"/>
          <p:cNvPicPr>
            <a:picLocks noChangeAspect="1"/>
          </p:cNvPicPr>
          <p:nvPr/>
        </p:nvPicPr>
        <p:blipFill>
          <a:blip r:embed="rId5" cstate="print"/>
          <a:stretch>
            <a:fillRect/>
          </a:stretch>
        </p:blipFill>
        <p:spPr>
          <a:xfrm>
            <a:off x="5402345" y="3224213"/>
            <a:ext cx="3741655" cy="3633787"/>
          </a:xfrm>
          <a:prstGeom prst="rect">
            <a:avLst/>
          </a:prstGeom>
        </p:spPr>
      </p:pic>
    </p:spTree>
    <p:extLst>
      <p:ext uri="{BB962C8B-B14F-4D97-AF65-F5344CB8AC3E}">
        <p14:creationId xmlns:p14="http://schemas.microsoft.com/office/powerpoint/2010/main" val="108849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A65C4E-0CFF-4C4D-949A-FA7A7B5D4D2B}"/>
              </a:ext>
            </a:extLst>
          </p:cNvPr>
          <p:cNvSpPr/>
          <p:nvPr/>
        </p:nvSpPr>
        <p:spPr>
          <a:xfrm>
            <a:off x="152400" y="152400"/>
            <a:ext cx="8915400" cy="1235979"/>
          </a:xfrm>
          <a:prstGeom prst="rect">
            <a:avLst/>
          </a:prstGeom>
        </p:spPr>
        <p:txBody>
          <a:bodyPr wrap="square">
            <a:spAutoFit/>
          </a:bodyPr>
          <a:lstStyle/>
          <a:p>
            <a:pPr>
              <a:lnSpc>
                <a:spcPct val="115000"/>
              </a:lnSpc>
              <a:spcAft>
                <a:spcPts val="800"/>
              </a:spcAft>
            </a:pPr>
            <a:r>
              <a:rPr lang="en-US" sz="2000" b="1" dirty="0">
                <a:latin typeface="+mj-lt"/>
                <a:ea typeface="Calibri" panose="020F0502020204030204" pitchFamily="34" charset="0"/>
                <a:cs typeface="Times New Roman" panose="02020603050405020304" pitchFamily="18" charset="0"/>
              </a:rPr>
              <a:t>Herbivory in the Malaysia Rain Forest Canopy, Penang Hill by M. Lowman, L. </a:t>
            </a:r>
            <a:r>
              <a:rPr lang="en-US" sz="2000" b="1" dirty="0" err="1">
                <a:latin typeface="+mj-lt"/>
                <a:ea typeface="Calibri" panose="020F0502020204030204" pitchFamily="34" charset="0"/>
                <a:cs typeface="Times New Roman" panose="02020603050405020304" pitchFamily="18" charset="0"/>
              </a:rPr>
              <a:t>Kagonovskiy</a:t>
            </a:r>
            <a:r>
              <a:rPr lang="en-US" sz="2000" b="1" dirty="0">
                <a:latin typeface="+mj-lt"/>
                <a:ea typeface="Calibri" panose="020F0502020204030204" pitchFamily="34" charset="0"/>
                <a:cs typeface="Times New Roman" panose="02020603050405020304" pitchFamily="18" charset="0"/>
              </a:rPr>
              <a:t>, and C. Haleyͨ  -- submitted as a book chapter.</a:t>
            </a:r>
          </a:p>
          <a:p>
            <a:pPr>
              <a:lnSpc>
                <a:spcPct val="115000"/>
              </a:lnSpc>
              <a:spcAft>
                <a:spcPts val="800"/>
              </a:spcAft>
            </a:pPr>
            <a:endParaRPr lang="en-US" sz="2000" dirty="0">
              <a:effectLst/>
              <a:latin typeface="+mj-l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5F23CC71-803B-4F9E-AE55-17A3D416F025}"/>
              </a:ext>
            </a:extLst>
          </p:cNvPr>
          <p:cNvSpPr/>
          <p:nvPr/>
        </p:nvSpPr>
        <p:spPr>
          <a:xfrm>
            <a:off x="77680" y="990600"/>
            <a:ext cx="8990120" cy="2156744"/>
          </a:xfrm>
          <a:prstGeom prst="rect">
            <a:avLst/>
          </a:prstGeom>
        </p:spPr>
        <p:txBody>
          <a:bodyPr wrap="square">
            <a:spAutoFit/>
          </a:bodyPr>
          <a:lstStyle/>
          <a:p>
            <a:pPr algn="just">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International “Expert Bio Blitz” on Penang Hill in October of 2017, a team of scientists and citizen scientists collected information on herbivory from canopy insect defoliators. </a:t>
            </a:r>
          </a:p>
          <a:p>
            <a:pPr algn="just">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observations were compared against a larger database of leaf samples (also measured by citizen scientists) from the Amazon rain forest canopies of Peru earlier in the year, and in the future, this will be integrated into a </a:t>
            </a:r>
            <a:r>
              <a:rPr lang="en-US" u="sng" dirty="0">
                <a:latin typeface="Times New Roman" panose="02020603050405020304" pitchFamily="18" charset="0"/>
                <a:ea typeface="Calibri" panose="020F0502020204030204" pitchFamily="34" charset="0"/>
                <a:cs typeface="Times New Roman" panose="02020603050405020304" pitchFamily="18" charset="0"/>
              </a:rPr>
              <a:t>global database representing ten tropical rain forest regions</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Over </a:t>
            </a:r>
            <a:r>
              <a:rPr lang="en-US" sz="1600" dirty="0">
                <a:latin typeface="Times New Roman" panose="02020603050405020304" pitchFamily="18" charset="0"/>
                <a:ea typeface="Calibri" panose="020F0502020204030204" pitchFamily="34" charset="0"/>
                <a:cs typeface="Times New Roman" panose="02020603050405020304" pitchFamily="18" charset="0"/>
              </a:rPr>
              <a:t>3000 data rows with on 16 variables were collected in Amazon and Penang Hill.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D2D16F9-96A1-45C9-B279-69BBA8FD2372}"/>
              </a:ext>
            </a:extLst>
          </p:cNvPr>
          <p:cNvPicPr>
            <a:picLocks noChangeAspect="1"/>
          </p:cNvPicPr>
          <p:nvPr/>
        </p:nvPicPr>
        <p:blipFill>
          <a:blip r:embed="rId2" cstate="print"/>
          <a:stretch>
            <a:fillRect/>
          </a:stretch>
        </p:blipFill>
        <p:spPr>
          <a:xfrm>
            <a:off x="1905000" y="3095796"/>
            <a:ext cx="6683684" cy="1580021"/>
          </a:xfrm>
          <a:prstGeom prst="rect">
            <a:avLst/>
          </a:prstGeom>
        </p:spPr>
      </p:pic>
      <p:pic>
        <p:nvPicPr>
          <p:cNvPr id="8" name="Picture 7">
            <a:extLst>
              <a:ext uri="{FF2B5EF4-FFF2-40B4-BE49-F238E27FC236}">
                <a16:creationId xmlns:a16="http://schemas.microsoft.com/office/drawing/2014/main" id="{A90DC1B2-8AD0-431E-AA8A-30F606A4445E}"/>
              </a:ext>
            </a:extLst>
          </p:cNvPr>
          <p:cNvPicPr>
            <a:picLocks noChangeAspect="1"/>
          </p:cNvPicPr>
          <p:nvPr/>
        </p:nvPicPr>
        <p:blipFill>
          <a:blip r:embed="rId3" cstate="print"/>
          <a:stretch>
            <a:fillRect/>
          </a:stretch>
        </p:blipFill>
        <p:spPr>
          <a:xfrm>
            <a:off x="77680" y="3142619"/>
            <a:ext cx="1114425" cy="304800"/>
          </a:xfrm>
          <a:prstGeom prst="rect">
            <a:avLst/>
          </a:prstGeom>
        </p:spPr>
      </p:pic>
      <p:pic>
        <p:nvPicPr>
          <p:cNvPr id="9" name="Picture 8">
            <a:extLst>
              <a:ext uri="{FF2B5EF4-FFF2-40B4-BE49-F238E27FC236}">
                <a16:creationId xmlns:a16="http://schemas.microsoft.com/office/drawing/2014/main" id="{75E20F70-EEFE-42E3-AA0C-86FC48B301ED}"/>
              </a:ext>
            </a:extLst>
          </p:cNvPr>
          <p:cNvPicPr>
            <a:picLocks noChangeAspect="1"/>
          </p:cNvPicPr>
          <p:nvPr/>
        </p:nvPicPr>
        <p:blipFill>
          <a:blip r:embed="rId4" cstate="print"/>
          <a:stretch>
            <a:fillRect/>
          </a:stretch>
        </p:blipFill>
        <p:spPr>
          <a:xfrm>
            <a:off x="46608" y="4495800"/>
            <a:ext cx="4604446" cy="2332036"/>
          </a:xfrm>
          <a:prstGeom prst="rect">
            <a:avLst/>
          </a:prstGeom>
        </p:spPr>
      </p:pic>
      <p:sp>
        <p:nvSpPr>
          <p:cNvPr id="10" name="TextBox 9">
            <a:extLst>
              <a:ext uri="{FF2B5EF4-FFF2-40B4-BE49-F238E27FC236}">
                <a16:creationId xmlns:a16="http://schemas.microsoft.com/office/drawing/2014/main" id="{61BB3914-C004-41FE-B4CF-A3ABFA322F40}"/>
              </a:ext>
            </a:extLst>
          </p:cNvPr>
          <p:cNvSpPr txBox="1"/>
          <p:nvPr/>
        </p:nvSpPr>
        <p:spPr>
          <a:xfrm>
            <a:off x="5029200" y="5181600"/>
            <a:ext cx="3724161" cy="646331"/>
          </a:xfrm>
          <a:prstGeom prst="rect">
            <a:avLst/>
          </a:prstGeom>
          <a:noFill/>
        </p:spPr>
        <p:txBody>
          <a:bodyPr wrap="none" rtlCol="0">
            <a:spAutoFit/>
          </a:bodyPr>
          <a:lstStyle/>
          <a:p>
            <a:r>
              <a:rPr lang="en-US" dirty="0"/>
              <a:t>Mosaic package has a useful function </a:t>
            </a:r>
          </a:p>
          <a:p>
            <a:r>
              <a:rPr lang="en-US" dirty="0"/>
              <a:t>inspect() to summarize the data</a:t>
            </a:r>
          </a:p>
        </p:txBody>
      </p:sp>
    </p:spTree>
    <p:extLst>
      <p:ext uri="{BB962C8B-B14F-4D97-AF65-F5344CB8AC3E}">
        <p14:creationId xmlns:p14="http://schemas.microsoft.com/office/powerpoint/2010/main" val="167989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152400"/>
            <a:ext cx="4259820" cy="769441"/>
          </a:xfrm>
          <a:prstGeom prst="rect">
            <a:avLst/>
          </a:prstGeom>
          <a:noFill/>
        </p:spPr>
        <p:txBody>
          <a:bodyPr wrap="none" rtlCol="0">
            <a:spAutoFit/>
          </a:bodyPr>
          <a:lstStyle/>
          <a:p>
            <a:r>
              <a:rPr lang="en-US" sz="4400" dirty="0"/>
              <a:t>Table of contents:</a:t>
            </a:r>
          </a:p>
        </p:txBody>
      </p:sp>
      <p:sp>
        <p:nvSpPr>
          <p:cNvPr id="3" name="TextBox 2"/>
          <p:cNvSpPr txBox="1"/>
          <p:nvPr/>
        </p:nvSpPr>
        <p:spPr>
          <a:xfrm>
            <a:off x="7883" y="1143000"/>
            <a:ext cx="9136117"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t>Introduction: What is R?</a:t>
            </a:r>
          </a:p>
          <a:p>
            <a:pPr marL="285750" indent="-285750">
              <a:buFont typeface="Arial" panose="020B0604020202020204" pitchFamily="34" charset="0"/>
              <a:buChar char="•"/>
            </a:pPr>
            <a:r>
              <a:rPr lang="en-US" sz="3600" dirty="0"/>
              <a:t>Textbooks</a:t>
            </a:r>
          </a:p>
          <a:p>
            <a:pPr marL="285750" indent="-285750">
              <a:buFont typeface="Arial" panose="020B0604020202020204" pitchFamily="34" charset="0"/>
              <a:buChar char="•"/>
            </a:pPr>
            <a:r>
              <a:rPr lang="en-US" sz="3600" dirty="0"/>
              <a:t>Research paper with Prof Kidron (Psychology)</a:t>
            </a:r>
          </a:p>
          <a:p>
            <a:pPr marL="285750" indent="-285750">
              <a:buFont typeface="Arial" panose="020B0604020202020204" pitchFamily="34" charset="0"/>
              <a:buChar char="•"/>
            </a:pPr>
            <a:r>
              <a:rPr lang="en-US" sz="3600" dirty="0"/>
              <a:t>Research paper with Prof Lowman (Ecology)</a:t>
            </a:r>
          </a:p>
          <a:p>
            <a:pPr marL="285750" indent="-285750">
              <a:buFont typeface="Arial" panose="020B0604020202020204" pitchFamily="34" charset="0"/>
              <a:buChar char="•"/>
            </a:pPr>
            <a:r>
              <a:rPr lang="en-US" sz="3600" dirty="0"/>
              <a:t>Research with Prof </a:t>
            </a:r>
            <a:r>
              <a:rPr lang="en-US" sz="3600" dirty="0" err="1"/>
              <a:t>Rumain</a:t>
            </a:r>
            <a:r>
              <a:rPr lang="en-US" sz="3600" dirty="0"/>
              <a:t> (Psychology)</a:t>
            </a:r>
          </a:p>
          <a:p>
            <a:pPr marL="285750" indent="-285750">
              <a:buFont typeface="Arial" panose="020B0604020202020204" pitchFamily="34" charset="0"/>
              <a:buChar char="•"/>
            </a:pPr>
            <a:r>
              <a:rPr lang="en-US" sz="3600" dirty="0"/>
              <a:t>Summary</a:t>
            </a:r>
          </a:p>
        </p:txBody>
      </p:sp>
    </p:spTree>
    <p:extLst>
      <p:ext uri="{BB962C8B-B14F-4D97-AF65-F5344CB8AC3E}">
        <p14:creationId xmlns:p14="http://schemas.microsoft.com/office/powerpoint/2010/main" val="1969556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D584F7-D316-4779-8F1F-022EA5EE3704}"/>
              </a:ext>
            </a:extLst>
          </p:cNvPr>
          <p:cNvPicPr>
            <a:picLocks noChangeAspect="1"/>
          </p:cNvPicPr>
          <p:nvPr/>
        </p:nvPicPr>
        <p:blipFill>
          <a:blip r:embed="rId2" cstate="print"/>
          <a:stretch>
            <a:fillRect/>
          </a:stretch>
        </p:blipFill>
        <p:spPr>
          <a:xfrm>
            <a:off x="11097" y="1339646"/>
            <a:ext cx="4408503" cy="3936744"/>
          </a:xfrm>
          <a:prstGeom prst="rect">
            <a:avLst/>
          </a:prstGeom>
        </p:spPr>
      </p:pic>
      <p:sp>
        <p:nvSpPr>
          <p:cNvPr id="3" name="Rectangle 2">
            <a:extLst>
              <a:ext uri="{FF2B5EF4-FFF2-40B4-BE49-F238E27FC236}">
                <a16:creationId xmlns:a16="http://schemas.microsoft.com/office/drawing/2014/main" id="{92CCF938-3ADD-4A6A-9775-32DE1A86257E}"/>
              </a:ext>
            </a:extLst>
          </p:cNvPr>
          <p:cNvSpPr/>
          <p:nvPr/>
        </p:nvSpPr>
        <p:spPr>
          <a:xfrm>
            <a:off x="47348" y="77762"/>
            <a:ext cx="9096652" cy="1261884"/>
          </a:xfrm>
          <a:prstGeom prst="rect">
            <a:avLst/>
          </a:prstGeom>
        </p:spPr>
        <p:txBody>
          <a:bodyPr wrap="square">
            <a:spAutoFit/>
          </a:bodyPr>
          <a:lstStyle/>
          <a:p>
            <a:r>
              <a:rPr lang="en-US" sz="1400" dirty="0" err="1"/>
              <a:t>ggplot</a:t>
            </a:r>
            <a:r>
              <a:rPr lang="en-US" sz="1400" dirty="0"/>
              <a:t> can be effectively used to produce very informative mean and error comparisons for Genus and Species</a:t>
            </a:r>
          </a:p>
          <a:p>
            <a:endParaRPr lang="en-US" sz="1400" dirty="0"/>
          </a:p>
          <a:p>
            <a:r>
              <a:rPr lang="en-US" sz="1200" dirty="0" err="1"/>
              <a:t>ggplot</a:t>
            </a:r>
            <a:r>
              <a:rPr lang="en-US" sz="1200" dirty="0"/>
              <a:t>(data1, </a:t>
            </a:r>
            <a:r>
              <a:rPr lang="en-US" sz="1200" dirty="0" err="1"/>
              <a:t>aes</a:t>
            </a:r>
            <a:r>
              <a:rPr lang="en-US" sz="1200" dirty="0"/>
              <a:t>(Genus, </a:t>
            </a:r>
            <a:r>
              <a:rPr lang="en-US" sz="1200" dirty="0" err="1"/>
              <a:t>Percent_Eaten</a:t>
            </a:r>
            <a:r>
              <a:rPr lang="en-US" sz="1200" dirty="0"/>
              <a:t>)) +</a:t>
            </a:r>
          </a:p>
          <a:p>
            <a:r>
              <a:rPr lang="en-US" sz="1200" dirty="0"/>
              <a:t>  </a:t>
            </a:r>
            <a:r>
              <a:rPr lang="en-US" sz="1200" dirty="0" err="1"/>
              <a:t>stat_summary</a:t>
            </a:r>
            <a:r>
              <a:rPr lang="en-US" sz="1200" dirty="0"/>
              <a:t>(</a:t>
            </a:r>
            <a:r>
              <a:rPr lang="en-US" sz="1200" dirty="0" err="1"/>
              <a:t>fun.y</a:t>
            </a:r>
            <a:r>
              <a:rPr lang="en-US" sz="1200" dirty="0"/>
              <a:t> = mean, </a:t>
            </a:r>
            <a:r>
              <a:rPr lang="en-US" sz="1200" dirty="0" err="1"/>
              <a:t>geom</a:t>
            </a:r>
            <a:r>
              <a:rPr lang="en-US" sz="1200" dirty="0"/>
              <a:t> = "bar", position="</a:t>
            </a:r>
            <a:r>
              <a:rPr lang="en-US" sz="1200" dirty="0" err="1"/>
              <a:t>dodge",alpha</a:t>
            </a:r>
            <a:r>
              <a:rPr lang="en-US" sz="1200" dirty="0"/>
              <a:t>=0.4) + </a:t>
            </a:r>
          </a:p>
          <a:p>
            <a:r>
              <a:rPr lang="en-US" sz="1200" dirty="0"/>
              <a:t>  </a:t>
            </a:r>
            <a:r>
              <a:rPr lang="en-US" sz="1200" dirty="0" err="1"/>
              <a:t>stat_summary</a:t>
            </a:r>
            <a:r>
              <a:rPr lang="en-US" sz="1200" dirty="0"/>
              <a:t>(</a:t>
            </a:r>
            <a:r>
              <a:rPr lang="en-US" sz="1200" dirty="0" err="1"/>
              <a:t>fun.data</a:t>
            </a:r>
            <a:r>
              <a:rPr lang="en-US" sz="1200" dirty="0"/>
              <a:t> = </a:t>
            </a:r>
            <a:r>
              <a:rPr lang="en-US" sz="1200" dirty="0" err="1"/>
              <a:t>mean_cl_normal</a:t>
            </a:r>
            <a:r>
              <a:rPr lang="en-US" sz="1200" dirty="0"/>
              <a:t>, </a:t>
            </a:r>
            <a:r>
              <a:rPr lang="en-US" sz="1200" dirty="0" err="1"/>
              <a:t>geom</a:t>
            </a:r>
            <a:r>
              <a:rPr lang="en-US" sz="1200" dirty="0"/>
              <a:t> = "</a:t>
            </a:r>
            <a:r>
              <a:rPr lang="en-US" sz="1200" dirty="0" err="1"/>
              <a:t>errorbar</a:t>
            </a:r>
            <a:r>
              <a:rPr lang="en-US" sz="1200" dirty="0"/>
              <a:t>",position=</a:t>
            </a:r>
            <a:r>
              <a:rPr lang="en-US" sz="1200" dirty="0" err="1"/>
              <a:t>position_dodge</a:t>
            </a:r>
            <a:r>
              <a:rPr lang="en-US" sz="1200" dirty="0"/>
              <a:t>(width=0.90), width = 0.5) +</a:t>
            </a:r>
          </a:p>
          <a:p>
            <a:r>
              <a:rPr lang="en-US" sz="1200" dirty="0"/>
              <a:t>  </a:t>
            </a:r>
            <a:r>
              <a:rPr lang="en-US" sz="1200" dirty="0" err="1"/>
              <a:t>coord_flip</a:t>
            </a:r>
            <a:r>
              <a:rPr lang="en-US" sz="1200" dirty="0"/>
              <a:t>() + </a:t>
            </a:r>
            <a:r>
              <a:rPr lang="en-US" sz="1200" dirty="0" err="1"/>
              <a:t>ggtitle</a:t>
            </a:r>
            <a:r>
              <a:rPr lang="en-US" sz="1200" dirty="0"/>
              <a:t>("Mean and SE of Percentage Herbivory") + </a:t>
            </a:r>
            <a:r>
              <a:rPr lang="en-US" sz="1200" dirty="0" err="1"/>
              <a:t>facet_wrap</a:t>
            </a:r>
            <a:r>
              <a:rPr lang="en-US" sz="1200" dirty="0"/>
              <a:t>(~Location)</a:t>
            </a:r>
          </a:p>
        </p:txBody>
      </p:sp>
      <p:pic>
        <p:nvPicPr>
          <p:cNvPr id="4" name="Picture 3">
            <a:extLst>
              <a:ext uri="{FF2B5EF4-FFF2-40B4-BE49-F238E27FC236}">
                <a16:creationId xmlns:a16="http://schemas.microsoft.com/office/drawing/2014/main" id="{90D6FDA6-3CD2-4FE8-BFC5-90CFE2CF91D6}"/>
              </a:ext>
            </a:extLst>
          </p:cNvPr>
          <p:cNvPicPr>
            <a:picLocks noChangeAspect="1"/>
          </p:cNvPicPr>
          <p:nvPr/>
        </p:nvPicPr>
        <p:blipFill>
          <a:blip r:embed="rId3" cstate="print"/>
          <a:stretch>
            <a:fillRect/>
          </a:stretch>
        </p:blipFill>
        <p:spPr>
          <a:xfrm>
            <a:off x="4419600" y="1371037"/>
            <a:ext cx="4267200" cy="3810563"/>
          </a:xfrm>
          <a:prstGeom prst="rect">
            <a:avLst/>
          </a:prstGeom>
        </p:spPr>
      </p:pic>
      <p:pic>
        <p:nvPicPr>
          <p:cNvPr id="5" name="Picture 4">
            <a:extLst>
              <a:ext uri="{FF2B5EF4-FFF2-40B4-BE49-F238E27FC236}">
                <a16:creationId xmlns:a16="http://schemas.microsoft.com/office/drawing/2014/main" id="{86B4994D-8417-4DDB-9315-6B4FCDDD8604}"/>
              </a:ext>
            </a:extLst>
          </p:cNvPr>
          <p:cNvPicPr>
            <a:picLocks noChangeAspect="1"/>
          </p:cNvPicPr>
          <p:nvPr/>
        </p:nvPicPr>
        <p:blipFill>
          <a:blip r:embed="rId4" cstate="print"/>
          <a:stretch>
            <a:fillRect/>
          </a:stretch>
        </p:blipFill>
        <p:spPr>
          <a:xfrm>
            <a:off x="316545" y="5981792"/>
            <a:ext cx="4257675" cy="885825"/>
          </a:xfrm>
          <a:prstGeom prst="rect">
            <a:avLst/>
          </a:prstGeom>
        </p:spPr>
      </p:pic>
      <p:sp>
        <p:nvSpPr>
          <p:cNvPr id="6" name="TextBox 5">
            <a:extLst>
              <a:ext uri="{FF2B5EF4-FFF2-40B4-BE49-F238E27FC236}">
                <a16:creationId xmlns:a16="http://schemas.microsoft.com/office/drawing/2014/main" id="{42378779-BD7E-4EDC-A29C-27886727FF16}"/>
              </a:ext>
            </a:extLst>
          </p:cNvPr>
          <p:cNvSpPr txBox="1"/>
          <p:nvPr/>
        </p:nvSpPr>
        <p:spPr>
          <a:xfrm>
            <a:off x="65843" y="5612460"/>
            <a:ext cx="7774885" cy="369332"/>
          </a:xfrm>
          <a:prstGeom prst="rect">
            <a:avLst/>
          </a:prstGeom>
          <a:noFill/>
        </p:spPr>
        <p:txBody>
          <a:bodyPr wrap="none" rtlCol="0">
            <a:spAutoFit/>
          </a:bodyPr>
          <a:lstStyle/>
          <a:p>
            <a:r>
              <a:rPr lang="en-US" dirty="0" err="1"/>
              <a:t>Anova</a:t>
            </a:r>
            <a:r>
              <a:rPr lang="en-US" dirty="0"/>
              <a:t> can be used to compare percentage eaten vs location genus, species, </a:t>
            </a:r>
            <a:r>
              <a:rPr lang="en-US" dirty="0" err="1"/>
              <a:t>etc</a:t>
            </a:r>
            <a:r>
              <a:rPr lang="en-US" dirty="0"/>
              <a:t>…</a:t>
            </a:r>
          </a:p>
        </p:txBody>
      </p:sp>
      <p:sp>
        <p:nvSpPr>
          <p:cNvPr id="7" name="TextBox 6"/>
          <p:cNvSpPr txBox="1"/>
          <p:nvPr/>
        </p:nvSpPr>
        <p:spPr>
          <a:xfrm>
            <a:off x="5715000" y="6248400"/>
            <a:ext cx="3413050" cy="369332"/>
          </a:xfrm>
          <a:prstGeom prst="rect">
            <a:avLst/>
          </a:prstGeom>
          <a:noFill/>
        </p:spPr>
        <p:txBody>
          <a:bodyPr wrap="none" rtlCol="0">
            <a:spAutoFit/>
          </a:bodyPr>
          <a:lstStyle/>
          <a:p>
            <a:r>
              <a:rPr lang="en-US" dirty="0"/>
              <a:t>Genus is significant, location is not</a:t>
            </a:r>
          </a:p>
        </p:txBody>
      </p:sp>
    </p:spTree>
    <p:extLst>
      <p:ext uri="{BB962C8B-B14F-4D97-AF65-F5344CB8AC3E}">
        <p14:creationId xmlns:p14="http://schemas.microsoft.com/office/powerpoint/2010/main" val="403258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228600"/>
            <a:ext cx="8915400" cy="4801314"/>
          </a:xfrm>
          <a:prstGeom prst="rect">
            <a:avLst/>
          </a:prstGeom>
          <a:noFill/>
        </p:spPr>
        <p:txBody>
          <a:bodyPr wrap="square" rtlCol="0">
            <a:spAutoFit/>
          </a:bodyPr>
          <a:lstStyle/>
          <a:p>
            <a:r>
              <a:rPr lang="en-US" sz="2400" dirty="0"/>
              <a:t>Joint project with Prof </a:t>
            </a:r>
            <a:r>
              <a:rPr lang="en-US" sz="2400" dirty="0" err="1"/>
              <a:t>Rumain</a:t>
            </a:r>
            <a:r>
              <a:rPr lang="en-US" sz="2400" dirty="0"/>
              <a:t> (Psychology)</a:t>
            </a:r>
          </a:p>
          <a:p>
            <a:endParaRPr lang="en-US" sz="2400" dirty="0"/>
          </a:p>
          <a:p>
            <a:r>
              <a:rPr lang="en-US" sz="2400" dirty="0"/>
              <a:t>Extensive data on breastfeeding behavior and resulting health measurements of babies.</a:t>
            </a:r>
          </a:p>
          <a:p>
            <a:r>
              <a:rPr lang="en-US" sz="2400" dirty="0"/>
              <a:t>There are multiple measurements over 2-3 years. </a:t>
            </a:r>
          </a:p>
          <a:p>
            <a:r>
              <a:rPr lang="en-US" sz="2400" dirty="0"/>
              <a:t>Thus, multiple measures Statistical methods are necessary (</a:t>
            </a:r>
            <a:r>
              <a:rPr lang="en-US" sz="2400" dirty="0" err="1"/>
              <a:t>lmer</a:t>
            </a:r>
            <a:r>
              <a:rPr lang="en-US" sz="2400" dirty="0"/>
              <a:t> package)</a:t>
            </a:r>
          </a:p>
          <a:p>
            <a:endParaRPr lang="en-US" sz="2400" dirty="0"/>
          </a:p>
          <a:p>
            <a:r>
              <a:rPr lang="en-US" b="1" dirty="0"/>
              <a:t>Linear Mixed Effect Model with imputed data (3 category)</a:t>
            </a:r>
          </a:p>
          <a:p>
            <a:pPr latinLnBrk="1"/>
            <a:r>
              <a:rPr lang="en-US" i="1" dirty="0"/>
              <a:t># use weight_length1</a:t>
            </a:r>
            <a:br>
              <a:rPr lang="en-US" dirty="0"/>
            </a:br>
            <a:r>
              <a:rPr lang="en-US" dirty="0"/>
              <a:t>lmm1_impute = </a:t>
            </a:r>
            <a:r>
              <a:rPr lang="en-US" b="1" dirty="0" err="1"/>
              <a:t>lme</a:t>
            </a:r>
            <a:r>
              <a:rPr lang="en-US" dirty="0"/>
              <a:t>(weight_length1 </a:t>
            </a:r>
            <a:r>
              <a:rPr lang="en-US" b="1" dirty="0"/>
              <a:t>~</a:t>
            </a:r>
            <a:r>
              <a:rPr lang="en-US" dirty="0"/>
              <a:t> </a:t>
            </a:r>
            <a:r>
              <a:rPr lang="en-US" dirty="0" err="1"/>
              <a:t>age_enc</a:t>
            </a:r>
            <a:r>
              <a:rPr lang="en-US" dirty="0"/>
              <a:t> </a:t>
            </a:r>
            <a:r>
              <a:rPr lang="en-US" b="1" dirty="0"/>
              <a:t>+</a:t>
            </a:r>
            <a:r>
              <a:rPr lang="en-US" dirty="0"/>
              <a:t> gender </a:t>
            </a:r>
            <a:r>
              <a:rPr lang="en-US" b="1" dirty="0"/>
              <a:t>+</a:t>
            </a:r>
            <a:r>
              <a:rPr lang="en-US" dirty="0"/>
              <a:t> race5 </a:t>
            </a:r>
            <a:r>
              <a:rPr lang="en-US" b="1" dirty="0"/>
              <a:t>+</a:t>
            </a:r>
            <a:r>
              <a:rPr lang="en-US" dirty="0"/>
              <a:t> feed, random = </a:t>
            </a:r>
            <a:r>
              <a:rPr lang="en-US" b="1" dirty="0"/>
              <a:t>~</a:t>
            </a:r>
            <a:r>
              <a:rPr lang="en-US" dirty="0"/>
              <a:t>1 </a:t>
            </a:r>
            <a:r>
              <a:rPr lang="en-US" b="1" dirty="0"/>
              <a:t>|</a:t>
            </a:r>
            <a:r>
              <a:rPr lang="en-US" dirty="0"/>
              <a:t> id, </a:t>
            </a:r>
            <a:br>
              <a:rPr lang="en-US" dirty="0"/>
            </a:br>
            <a:r>
              <a:rPr lang="en-US" dirty="0"/>
              <a:t>                  data = </a:t>
            </a:r>
            <a:r>
              <a:rPr lang="en-US" dirty="0" err="1"/>
              <a:t>imputed_df</a:t>
            </a:r>
            <a:r>
              <a:rPr lang="en-US" dirty="0"/>
              <a:t>, method = "REML")</a:t>
            </a:r>
            <a:br>
              <a:rPr lang="en-US" dirty="0"/>
            </a:br>
            <a:r>
              <a:rPr lang="en-US" b="1" dirty="0"/>
              <a:t>summary</a:t>
            </a:r>
            <a:r>
              <a:rPr lang="en-US" dirty="0"/>
              <a:t>(lmm1_impute)</a:t>
            </a:r>
          </a:p>
          <a:p>
            <a:endParaRPr lang="en-US" sz="2400" dirty="0"/>
          </a:p>
        </p:txBody>
      </p:sp>
    </p:spTree>
    <p:extLst>
      <p:ext uri="{BB962C8B-B14F-4D97-AF65-F5344CB8AC3E}">
        <p14:creationId xmlns:p14="http://schemas.microsoft.com/office/powerpoint/2010/main" val="3908940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10600" cy="3046988"/>
          </a:xfrm>
          <a:prstGeom prst="rect">
            <a:avLst/>
          </a:prstGeom>
          <a:noFill/>
        </p:spPr>
        <p:txBody>
          <a:bodyPr wrap="square" rtlCol="0">
            <a:spAutoFit/>
          </a:bodyPr>
          <a:lstStyle/>
          <a:p>
            <a:r>
              <a:rPr lang="en-US" sz="2400" dirty="0"/>
              <a:t>Summary:</a:t>
            </a:r>
          </a:p>
          <a:p>
            <a:endParaRPr lang="en-US" sz="2400" dirty="0"/>
          </a:p>
          <a:p>
            <a:pPr marL="342900" indent="-342900">
              <a:buFont typeface="Arial" panose="020B0604020202020204" pitchFamily="34" charset="0"/>
              <a:buChar char="•"/>
            </a:pPr>
            <a:r>
              <a:rPr lang="en-US" sz="2400" dirty="0"/>
              <a:t>R is a very effective tool in teaching at lower and upper levels.</a:t>
            </a:r>
          </a:p>
          <a:p>
            <a:pPr marL="342900" indent="-342900">
              <a:buFont typeface="Arial" panose="020B0604020202020204" pitchFamily="34" charset="0"/>
              <a:buChar char="•"/>
            </a:pPr>
            <a:r>
              <a:rPr lang="en-US" sz="2400" dirty="0"/>
              <a:t>Extensive packages allow effective numerical and graphical representation.</a:t>
            </a:r>
          </a:p>
          <a:p>
            <a:pPr marL="342900" indent="-342900">
              <a:buFont typeface="Arial" panose="020B0604020202020204" pitchFamily="34" charset="0"/>
              <a:buChar char="•"/>
            </a:pPr>
            <a:r>
              <a:rPr lang="en-US" sz="2400" dirty="0"/>
              <a:t>R is essential for flexible research approaches for cleaning and modeling the data.</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7399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5" y="228600"/>
            <a:ext cx="9144000" cy="3046988"/>
          </a:xfrm>
          <a:prstGeom prst="rect">
            <a:avLst/>
          </a:prstGeom>
          <a:noFill/>
        </p:spPr>
        <p:txBody>
          <a:bodyPr wrap="square" rtlCol="0">
            <a:spAutoFit/>
          </a:bodyPr>
          <a:lstStyle/>
          <a:p>
            <a:r>
              <a:rPr lang="en-US" sz="2400" i="1" dirty="0"/>
              <a:t>What is R?</a:t>
            </a:r>
          </a:p>
          <a:p>
            <a:endParaRPr lang="en-US" sz="2400" dirty="0"/>
          </a:p>
          <a:p>
            <a:pPr marL="342900" indent="-342900">
              <a:buFont typeface="Arial" panose="020B0604020202020204" pitchFamily="34" charset="0"/>
              <a:buChar char="•"/>
            </a:pPr>
            <a:r>
              <a:rPr lang="en-US" sz="2400" dirty="0"/>
              <a:t>R is a Free!!!!   </a:t>
            </a:r>
          </a:p>
          <a:p>
            <a:pPr marL="342900" indent="-342900">
              <a:buFont typeface="Arial" panose="020B0604020202020204" pitchFamily="34" charset="0"/>
              <a:buChar char="•"/>
            </a:pPr>
            <a:r>
              <a:rPr lang="en-US" sz="2400" dirty="0"/>
              <a:t>Coherent, flexible system for data analysis that can be extended via </a:t>
            </a:r>
            <a:r>
              <a:rPr lang="en-US" sz="2400" u="sng" dirty="0"/>
              <a:t>thousands of specialized packages</a:t>
            </a:r>
            <a:r>
              <a:rPr lang="en-US" sz="2400" dirty="0"/>
              <a:t>. </a:t>
            </a:r>
          </a:p>
          <a:p>
            <a:pPr marL="342900" indent="-342900">
              <a:buFont typeface="Arial" panose="020B0604020202020204" pitchFamily="34" charset="0"/>
              <a:buChar char="•"/>
            </a:pPr>
            <a:r>
              <a:rPr lang="en-US" sz="2400" dirty="0"/>
              <a:t>R is as suitable for </a:t>
            </a:r>
            <a:r>
              <a:rPr lang="en-US" sz="2400" u="sng" dirty="0"/>
              <a:t>students</a:t>
            </a:r>
            <a:r>
              <a:rPr lang="en-US" sz="2400" dirty="0"/>
              <a:t> learning statistics as it is for </a:t>
            </a:r>
            <a:r>
              <a:rPr lang="en-US" sz="2400" u="sng" dirty="0"/>
              <a:t>researchers</a:t>
            </a:r>
            <a:r>
              <a:rPr lang="en-US" sz="2400" dirty="0"/>
              <a:t> using statistics.   </a:t>
            </a:r>
          </a:p>
          <a:p>
            <a:pPr marL="342900" indent="-342900">
              <a:buFont typeface="Arial" panose="020B0604020202020204" pitchFamily="34" charset="0"/>
              <a:buChar char="•"/>
            </a:pPr>
            <a:r>
              <a:rPr lang="en-US" sz="2400" dirty="0"/>
              <a:t>Allows for an early exposure to </a:t>
            </a:r>
            <a:r>
              <a:rPr lang="en-US" sz="2400" u="sng" dirty="0"/>
              <a:t>Scientific Computing</a:t>
            </a:r>
          </a:p>
        </p:txBody>
      </p:sp>
    </p:spTree>
    <p:extLst>
      <p:ext uri="{BB962C8B-B14F-4D97-AF65-F5344CB8AC3E}">
        <p14:creationId xmlns:p14="http://schemas.microsoft.com/office/powerpoint/2010/main" val="172278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54" y="-304800"/>
            <a:ext cx="8229600" cy="1143000"/>
          </a:xfrm>
        </p:spPr>
        <p:txBody>
          <a:bodyPr>
            <a:normAutofit/>
          </a:bodyPr>
          <a:lstStyle/>
          <a:p>
            <a:r>
              <a:rPr lang="en-US" sz="3200" dirty="0"/>
              <a:t>Textbooks:</a:t>
            </a:r>
          </a:p>
        </p:txBody>
      </p:sp>
      <p:sp>
        <p:nvSpPr>
          <p:cNvPr id="3" name="Content Placeholder 2"/>
          <p:cNvSpPr>
            <a:spLocks noGrp="1"/>
          </p:cNvSpPr>
          <p:nvPr>
            <p:ph idx="1"/>
          </p:nvPr>
        </p:nvSpPr>
        <p:spPr>
          <a:xfrm>
            <a:off x="4354" y="609600"/>
            <a:ext cx="9144000" cy="5943600"/>
          </a:xfrm>
        </p:spPr>
        <p:txBody>
          <a:bodyPr>
            <a:noAutofit/>
          </a:bodyPr>
          <a:lstStyle/>
          <a:p>
            <a:r>
              <a:rPr lang="en-US" sz="1800" dirty="0"/>
              <a:t>R. </a:t>
            </a:r>
            <a:r>
              <a:rPr lang="en-US" sz="1800" dirty="0" err="1"/>
              <a:t>Kabacoff</a:t>
            </a:r>
            <a:r>
              <a:rPr lang="en-US" sz="1800" dirty="0"/>
              <a:t>, R in Action 2</a:t>
            </a:r>
            <a:r>
              <a:rPr lang="en-US" sz="1800" baseline="30000" dirty="0"/>
              <a:t>nd</a:t>
            </a:r>
            <a:r>
              <a:rPr lang="en-US" sz="1800" dirty="0"/>
              <a:t> Ed - intro to intermediate level  - describes a principal components, power, repeated measures, clustering, </a:t>
            </a:r>
            <a:r>
              <a:rPr lang="en-US" sz="1800" dirty="0" err="1"/>
              <a:t>ggplot</a:t>
            </a:r>
            <a:r>
              <a:rPr lang="en-US" sz="1800" dirty="0"/>
              <a:t> last chapter etc…     </a:t>
            </a:r>
            <a:r>
              <a:rPr lang="en-US" sz="1800" u="sng" dirty="0" err="1"/>
              <a:t>QuickR</a:t>
            </a:r>
            <a:endParaRPr lang="en-US" sz="1800" u="sng" dirty="0"/>
          </a:p>
          <a:p>
            <a:r>
              <a:rPr lang="en-US" sz="1800" dirty="0" err="1"/>
              <a:t>Shahbaba</a:t>
            </a:r>
            <a:r>
              <a:rPr lang="en-US" sz="1800" dirty="0"/>
              <a:t>, </a:t>
            </a:r>
            <a:r>
              <a:rPr lang="en-US" sz="1800" b="1" i="1" u="sng" dirty="0"/>
              <a:t>Bio</a:t>
            </a:r>
            <a:r>
              <a:rPr lang="en-US" sz="1800" i="1" u="sng" dirty="0"/>
              <a:t>statistics</a:t>
            </a:r>
            <a:r>
              <a:rPr lang="en-US" sz="1800" dirty="0"/>
              <a:t> with R  – introductory level relying on R-commander.  Only basic topics, no repeated measures, principal components, </a:t>
            </a:r>
            <a:r>
              <a:rPr lang="en-US" sz="1800" dirty="0" err="1"/>
              <a:t>etc</a:t>
            </a:r>
            <a:r>
              <a:rPr lang="en-US" sz="1800" dirty="0"/>
              <a:t>…    (Chen &amp; Pierce </a:t>
            </a:r>
            <a:r>
              <a:rPr lang="en-US" sz="1800" u="sng" dirty="0"/>
              <a:t>Clinical Trials</a:t>
            </a:r>
            <a:r>
              <a:rPr lang="en-US" sz="1800" dirty="0"/>
              <a:t>)</a:t>
            </a:r>
          </a:p>
          <a:p>
            <a:r>
              <a:rPr lang="en-US" sz="1800" dirty="0"/>
              <a:t>Field, Discovering Statistics Using R – intermediate to advanced (Psychology), </a:t>
            </a:r>
            <a:r>
              <a:rPr lang="en-US" sz="1800" dirty="0" err="1"/>
              <a:t>ggplot</a:t>
            </a:r>
            <a:r>
              <a:rPr lang="en-US" sz="1800" dirty="0"/>
              <a:t>, repeated measures, principal components, multivariate design, </a:t>
            </a:r>
            <a:r>
              <a:rPr lang="en-US" sz="1800" dirty="0" err="1"/>
              <a:t>etc</a:t>
            </a:r>
            <a:r>
              <a:rPr lang="en-US" sz="1800" dirty="0"/>
              <a:t>…   - encyclopedic.</a:t>
            </a:r>
          </a:p>
          <a:p>
            <a:r>
              <a:rPr lang="en-US" sz="1800" dirty="0"/>
              <a:t>Crawley, Statistics: Introduction Using R and </a:t>
            </a:r>
            <a:r>
              <a:rPr lang="en-US" sz="1800" u="sng" dirty="0"/>
              <a:t>The R book</a:t>
            </a:r>
            <a:r>
              <a:rPr lang="en-US" sz="1800" dirty="0"/>
              <a:t> – starts with Data Frames, data summaries, ANOVA, ANCOVA, Regression, Contrasts (</a:t>
            </a:r>
            <a:r>
              <a:rPr lang="en-US" sz="1800" i="1" u="sng" dirty="0"/>
              <a:t>best</a:t>
            </a:r>
            <a:r>
              <a:rPr lang="en-US" sz="1800" dirty="0"/>
              <a:t>), Cluster trees, </a:t>
            </a:r>
            <a:r>
              <a:rPr lang="en-US" sz="1800" i="1" u="sng" dirty="0"/>
              <a:t>no </a:t>
            </a:r>
            <a:r>
              <a:rPr lang="en-US" sz="1800" i="1" u="sng" dirty="0" err="1"/>
              <a:t>ggplot</a:t>
            </a:r>
            <a:r>
              <a:rPr lang="en-US" sz="1800" i="1" u="sng" dirty="0"/>
              <a:t>, older</a:t>
            </a:r>
            <a:r>
              <a:rPr lang="en-US" sz="1800" dirty="0"/>
              <a:t>.</a:t>
            </a:r>
          </a:p>
          <a:p>
            <a:r>
              <a:rPr lang="en-US" sz="1800" dirty="0"/>
              <a:t>Pace, Beginning R 2</a:t>
            </a:r>
            <a:r>
              <a:rPr lang="en-US" sz="1800" baseline="30000" dirty="0"/>
              <a:t>nd</a:t>
            </a:r>
            <a:r>
              <a:rPr lang="en-US" sz="1800" dirty="0"/>
              <a:t> Ed – intro to intermediate, compact, but covers </a:t>
            </a:r>
            <a:r>
              <a:rPr lang="en-US" sz="1800" dirty="0" err="1"/>
              <a:t>ggplot</a:t>
            </a:r>
            <a:r>
              <a:rPr lang="en-US" sz="1800" dirty="0"/>
              <a:t>, more complex repeated and mixed ANOVA, Multivariate Regression, Non-parametric tests and Bootstrap.</a:t>
            </a:r>
          </a:p>
          <a:p>
            <a:r>
              <a:rPr lang="en-US" sz="1800" dirty="0"/>
              <a:t>Mosaic Project – Student Guide  -- gf_  formula design linking to ggplot2</a:t>
            </a:r>
          </a:p>
          <a:p>
            <a:r>
              <a:rPr lang="en-US" sz="1800" dirty="0"/>
              <a:t>Hastie, </a:t>
            </a:r>
            <a:r>
              <a:rPr lang="en-US" sz="1800" dirty="0" err="1"/>
              <a:t>Tibshirani</a:t>
            </a:r>
            <a:r>
              <a:rPr lang="en-US" sz="1800" dirty="0"/>
              <a:t> </a:t>
            </a:r>
            <a:r>
              <a:rPr lang="en-US" sz="1800" dirty="0" err="1"/>
              <a:t>etc</a:t>
            </a:r>
            <a:r>
              <a:rPr lang="en-US" sz="1800" dirty="0"/>
              <a:t>, Intro Statistical Learning – intermediate (</a:t>
            </a:r>
            <a:r>
              <a:rPr lang="en-US" sz="1800" i="1" u="sng" dirty="0"/>
              <a:t>Actuary Exam</a:t>
            </a:r>
            <a:r>
              <a:rPr lang="en-US" sz="1800" dirty="0"/>
              <a:t>) </a:t>
            </a:r>
          </a:p>
          <a:p>
            <a:r>
              <a:rPr lang="en-US" sz="1800" dirty="0"/>
              <a:t>Larsen, Marx, Math Statistics Theory – chosen by Actuary colleagues for exam (simulations).</a:t>
            </a:r>
          </a:p>
          <a:p>
            <a:r>
              <a:rPr lang="en-US" sz="1800" dirty="0"/>
              <a:t>Jones, Millard, and Robinson, Scientific Programming and Simulation –</a:t>
            </a:r>
            <a:r>
              <a:rPr lang="en-US" sz="1800" dirty="0" err="1"/>
              <a:t>Sci</a:t>
            </a:r>
            <a:r>
              <a:rPr lang="en-US" sz="1800" dirty="0"/>
              <a:t> Computing course.</a:t>
            </a:r>
          </a:p>
          <a:p>
            <a:r>
              <a:rPr lang="en-US" sz="1800" dirty="0"/>
              <a:t>Chapman, Marketing Analytics using R. – interesting examples, topics.</a:t>
            </a:r>
          </a:p>
          <a:p>
            <a:r>
              <a:rPr lang="en-US" sz="1800" dirty="0"/>
              <a:t>Wickham, R for Data Science - </a:t>
            </a:r>
            <a:r>
              <a:rPr lang="en-US" sz="1800" dirty="0" err="1"/>
              <a:t>dplyr</a:t>
            </a:r>
            <a:r>
              <a:rPr lang="en-US" sz="1800" dirty="0"/>
              <a:t> package for data handling.  </a:t>
            </a:r>
            <a:r>
              <a:rPr lang="en-US" sz="1800" i="1" u="sng" dirty="0"/>
              <a:t>Mostly Computer Science approach</a:t>
            </a:r>
            <a:r>
              <a:rPr lang="en-US" sz="1800" dirty="0"/>
              <a:t>, no modelling, very clever data processing, works for BIG data.</a:t>
            </a:r>
          </a:p>
          <a:p>
            <a:r>
              <a:rPr lang="en-US" sz="1800" dirty="0" err="1"/>
              <a:t>Ismay</a:t>
            </a:r>
            <a:r>
              <a:rPr lang="en-US" sz="1800" dirty="0"/>
              <a:t> and Kim (Data Camp), Intro Statistics Data R – </a:t>
            </a:r>
            <a:r>
              <a:rPr lang="en-US" sz="1800" i="1" u="sng" dirty="0">
                <a:effectLst>
                  <a:outerShdw blurRad="38100" dist="38100" dir="2700000" algn="tl">
                    <a:srgbClr val="000000">
                      <a:alpha val="43137"/>
                    </a:srgbClr>
                  </a:outerShdw>
                </a:effectLst>
              </a:rPr>
              <a:t>intro level</a:t>
            </a:r>
            <a:r>
              <a:rPr lang="en-US" sz="1800" dirty="0"/>
              <a:t> to </a:t>
            </a:r>
            <a:r>
              <a:rPr lang="en-US" sz="1800" dirty="0" err="1"/>
              <a:t>dplyr</a:t>
            </a:r>
            <a:r>
              <a:rPr lang="en-US" sz="1800" dirty="0"/>
              <a:t> and pipe based tools, bootstrapped confidence intervals, p-values, regression inference etc…</a:t>
            </a:r>
          </a:p>
        </p:txBody>
      </p:sp>
    </p:spTree>
    <p:extLst>
      <p:ext uri="{BB962C8B-B14F-4D97-AF65-F5344CB8AC3E}">
        <p14:creationId xmlns:p14="http://schemas.microsoft.com/office/powerpoint/2010/main" val="56242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DC5F5-D58A-4D49-ABE1-4CA00D3F3236}"/>
              </a:ext>
            </a:extLst>
          </p:cNvPr>
          <p:cNvSpPr txBox="1"/>
          <p:nvPr/>
        </p:nvSpPr>
        <p:spPr>
          <a:xfrm>
            <a:off x="0" y="29570"/>
            <a:ext cx="9230989" cy="6524863"/>
          </a:xfrm>
          <a:prstGeom prst="rect">
            <a:avLst/>
          </a:prstGeom>
          <a:noFill/>
        </p:spPr>
        <p:txBody>
          <a:bodyPr wrap="none" rtlCol="0">
            <a:spAutoFit/>
          </a:bodyPr>
          <a:lstStyle/>
          <a:p>
            <a:r>
              <a:rPr lang="en-US" sz="2800" dirty="0"/>
              <a:t>Mosaic Project Student Guide</a:t>
            </a:r>
            <a:endParaRPr lang="en-US" sz="2000" dirty="0"/>
          </a:p>
          <a:p>
            <a:pPr marL="342900" indent="-342900">
              <a:buFontTx/>
              <a:buChar char="-"/>
            </a:pPr>
            <a:r>
              <a:rPr lang="en-US" sz="2000" dirty="0"/>
              <a:t>Consistently extends </a:t>
            </a:r>
            <a:r>
              <a:rPr lang="en-US" sz="2000" dirty="0">
                <a:solidFill>
                  <a:srgbClr val="FF0000"/>
                </a:solidFill>
              </a:rPr>
              <a:t>formula notation ~ from lm() to all </a:t>
            </a:r>
            <a:r>
              <a:rPr lang="en-US" sz="2000" dirty="0"/>
              <a:t>computations and graphics </a:t>
            </a:r>
          </a:p>
          <a:p>
            <a:r>
              <a:rPr lang="en-US" sz="2000" dirty="0"/>
              <a:t>      (</a:t>
            </a:r>
            <a:r>
              <a:rPr lang="en-US" sz="2000" dirty="0">
                <a:solidFill>
                  <a:srgbClr val="FF0000"/>
                </a:solidFill>
              </a:rPr>
              <a:t>NEW</a:t>
            </a:r>
            <a:r>
              <a:rPr lang="en-US" sz="2000" dirty="0"/>
              <a:t>: </a:t>
            </a:r>
            <a:r>
              <a:rPr lang="en-US" sz="2000" dirty="0" err="1"/>
              <a:t>ggplot</a:t>
            </a:r>
            <a:r>
              <a:rPr lang="en-US" sz="2000" dirty="0"/>
              <a:t> with </a:t>
            </a:r>
            <a:r>
              <a:rPr lang="en-US" sz="2000" b="1" dirty="0" err="1"/>
              <a:t>gf_plottype</a:t>
            </a:r>
            <a:r>
              <a:rPr lang="en-US" sz="2000" dirty="0"/>
              <a:t>(formula, data = </a:t>
            </a:r>
            <a:r>
              <a:rPr lang="en-US" sz="2000" dirty="0" err="1"/>
              <a:t>mydata</a:t>
            </a:r>
            <a:r>
              <a:rPr lang="en-US" sz="2000" dirty="0"/>
              <a:t>))</a:t>
            </a:r>
          </a:p>
          <a:p>
            <a:endParaRPr lang="en-US" sz="2000" dirty="0"/>
          </a:p>
          <a:p>
            <a:r>
              <a:rPr lang="en-US" sz="2000" b="1" dirty="0"/>
              <a:t>One quantitative variable </a:t>
            </a:r>
          </a:p>
          <a:p>
            <a:r>
              <a:rPr lang="en-US" sz="2000" dirty="0"/>
              <a:t>mean(~ </a:t>
            </a:r>
            <a:r>
              <a:rPr lang="en-US" sz="2000" dirty="0" err="1"/>
              <a:t>cesd</a:t>
            </a:r>
            <a:r>
              <a:rPr lang="en-US" sz="2000" dirty="0"/>
              <a:t>, data=</a:t>
            </a:r>
            <a:r>
              <a:rPr lang="en-US" sz="2000" dirty="0" err="1"/>
              <a:t>HELPrct</a:t>
            </a:r>
            <a:r>
              <a:rPr lang="en-US" sz="2000" dirty="0"/>
              <a:t>),        </a:t>
            </a:r>
            <a:r>
              <a:rPr lang="en-US" sz="2000" dirty="0" err="1"/>
              <a:t>sd</a:t>
            </a:r>
            <a:r>
              <a:rPr lang="en-US" sz="2000" dirty="0"/>
              <a:t>(), median(), </a:t>
            </a:r>
            <a:r>
              <a:rPr lang="en-US" sz="2000" dirty="0" err="1"/>
              <a:t>favstats</a:t>
            </a:r>
            <a:r>
              <a:rPr lang="en-US" sz="2000" dirty="0"/>
              <a:t>()      (</a:t>
            </a:r>
            <a:r>
              <a:rPr lang="en-US" sz="2000" dirty="0" err="1"/>
              <a:t>cesd</a:t>
            </a:r>
            <a:r>
              <a:rPr lang="en-US" sz="2000" dirty="0"/>
              <a:t> – depression score)</a:t>
            </a:r>
          </a:p>
          <a:p>
            <a:r>
              <a:rPr lang="en-US" sz="2000" dirty="0" err="1"/>
              <a:t>gf_</a:t>
            </a:r>
            <a:r>
              <a:rPr lang="en-US" sz="2000" dirty="0" err="1">
                <a:solidFill>
                  <a:srgbClr val="FF0000"/>
                </a:solidFill>
              </a:rPr>
              <a:t>histogram</a:t>
            </a:r>
            <a:r>
              <a:rPr lang="en-US" sz="2000" dirty="0"/>
              <a:t>(~ </a:t>
            </a:r>
            <a:r>
              <a:rPr lang="en-US" sz="2000" dirty="0" err="1"/>
              <a:t>cesd</a:t>
            </a:r>
            <a:r>
              <a:rPr lang="en-US" sz="2000" dirty="0"/>
              <a:t> | sex, data = </a:t>
            </a:r>
            <a:r>
              <a:rPr lang="en-US" sz="2000" dirty="0" err="1"/>
              <a:t>HELPrct</a:t>
            </a:r>
            <a:r>
              <a:rPr lang="en-US" sz="2000" dirty="0"/>
              <a:t>, </a:t>
            </a:r>
          </a:p>
          <a:p>
            <a:r>
              <a:rPr lang="en-US" sz="2000" dirty="0"/>
              <a:t>                             col="black", </a:t>
            </a:r>
            <a:r>
              <a:rPr lang="en-US" sz="2000" dirty="0" err="1"/>
              <a:t>binwidth</a:t>
            </a:r>
            <a:r>
              <a:rPr lang="en-US" sz="2000" dirty="0"/>
              <a:t> = 5.9)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dirty="0"/>
              <a:t>Female &lt;- filter(</a:t>
            </a:r>
            <a:r>
              <a:rPr lang="en-US" dirty="0" err="1"/>
              <a:t>HELPrct</a:t>
            </a:r>
            <a:r>
              <a:rPr lang="en-US" dirty="0"/>
              <a:t>, sex=='female’)   -- introduce data verbs like</a:t>
            </a:r>
          </a:p>
          <a:p>
            <a:r>
              <a:rPr lang="en-US" dirty="0">
                <a:solidFill>
                  <a:srgbClr val="FF0000"/>
                </a:solidFill>
              </a:rPr>
              <a:t>filter</a:t>
            </a:r>
            <a:r>
              <a:rPr lang="en-US" dirty="0"/>
              <a:t>(), select, and pipes %&gt;% early.</a:t>
            </a:r>
          </a:p>
          <a:p>
            <a:endParaRPr lang="en-US" dirty="0"/>
          </a:p>
          <a:p>
            <a:r>
              <a:rPr lang="en-US" dirty="0" err="1"/>
              <a:t>gf_dhistogram</a:t>
            </a:r>
            <a:r>
              <a:rPr lang="en-US" dirty="0"/>
              <a:t>(~ </a:t>
            </a:r>
            <a:r>
              <a:rPr lang="en-US" dirty="0" err="1"/>
              <a:t>cesd</a:t>
            </a:r>
            <a:r>
              <a:rPr lang="en-US" dirty="0"/>
              <a:t>, data = Female, col="black", </a:t>
            </a:r>
            <a:r>
              <a:rPr lang="en-US" dirty="0" err="1"/>
              <a:t>binwidth</a:t>
            </a:r>
            <a:r>
              <a:rPr lang="en-US" dirty="0"/>
              <a:t> = 7.1) %&gt;%</a:t>
            </a:r>
          </a:p>
          <a:p>
            <a:r>
              <a:rPr lang="en-US" dirty="0"/>
              <a:t>  </a:t>
            </a:r>
            <a:r>
              <a:rPr lang="en-US" dirty="0" err="1"/>
              <a:t>gf_</a:t>
            </a:r>
            <a:r>
              <a:rPr lang="en-US" dirty="0" err="1">
                <a:solidFill>
                  <a:srgbClr val="FF0000"/>
                </a:solidFill>
              </a:rPr>
              <a:t>fitdistr</a:t>
            </a:r>
            <a:r>
              <a:rPr lang="en-US" dirty="0"/>
              <a:t>(</a:t>
            </a:r>
            <a:r>
              <a:rPr lang="en-US" dirty="0" err="1"/>
              <a:t>dist</a:t>
            </a:r>
            <a:r>
              <a:rPr lang="en-US" dirty="0"/>
              <a:t> = "</a:t>
            </a:r>
            <a:r>
              <a:rPr lang="en-US" dirty="0" err="1"/>
              <a:t>dnorm</a:t>
            </a:r>
            <a:r>
              <a:rPr lang="en-US" dirty="0"/>
              <a:t>")</a:t>
            </a:r>
          </a:p>
          <a:p>
            <a:endParaRPr lang="en-US" sz="2000" b="1" dirty="0"/>
          </a:p>
        </p:txBody>
      </p:sp>
      <p:pic>
        <p:nvPicPr>
          <p:cNvPr id="7" name="Picture 6"/>
          <p:cNvPicPr>
            <a:picLocks noChangeAspect="1"/>
          </p:cNvPicPr>
          <p:nvPr/>
        </p:nvPicPr>
        <p:blipFill>
          <a:blip r:embed="rId2"/>
          <a:stretch>
            <a:fillRect/>
          </a:stretch>
        </p:blipFill>
        <p:spPr>
          <a:xfrm>
            <a:off x="6830579" y="4801614"/>
            <a:ext cx="2281900" cy="1976893"/>
          </a:xfrm>
          <a:prstGeom prst="rect">
            <a:avLst/>
          </a:prstGeom>
        </p:spPr>
      </p:pic>
      <p:pic>
        <p:nvPicPr>
          <p:cNvPr id="8" name="Picture 7"/>
          <p:cNvPicPr>
            <a:picLocks noChangeAspect="1"/>
          </p:cNvPicPr>
          <p:nvPr/>
        </p:nvPicPr>
        <p:blipFill>
          <a:blip r:embed="rId3"/>
          <a:stretch>
            <a:fillRect/>
          </a:stretch>
        </p:blipFill>
        <p:spPr>
          <a:xfrm>
            <a:off x="5029200" y="2057401"/>
            <a:ext cx="3124200" cy="2693276"/>
          </a:xfrm>
          <a:prstGeom prst="rect">
            <a:avLst/>
          </a:prstGeom>
        </p:spPr>
      </p:pic>
    </p:spTree>
    <p:extLst>
      <p:ext uri="{BB962C8B-B14F-4D97-AF65-F5344CB8AC3E}">
        <p14:creationId xmlns:p14="http://schemas.microsoft.com/office/powerpoint/2010/main" val="363345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2585323"/>
          </a:xfrm>
          <a:prstGeom prst="rect">
            <a:avLst/>
          </a:prstGeom>
        </p:spPr>
        <p:txBody>
          <a:bodyPr wrap="square">
            <a:spAutoFit/>
          </a:bodyPr>
          <a:lstStyle/>
          <a:p>
            <a:r>
              <a:rPr lang="en-US" dirty="0" err="1"/>
              <a:t>t.test</a:t>
            </a:r>
            <a:r>
              <a:rPr lang="en-US" dirty="0"/>
              <a:t>(~ </a:t>
            </a:r>
            <a:r>
              <a:rPr lang="en-US" dirty="0" err="1"/>
              <a:t>cesd</a:t>
            </a:r>
            <a:r>
              <a:rPr lang="en-US" dirty="0"/>
              <a:t>),  </a:t>
            </a:r>
            <a:r>
              <a:rPr lang="en-US" dirty="0" err="1"/>
              <a:t>confint</a:t>
            </a:r>
            <a:r>
              <a:rPr lang="en-US" dirty="0"/>
              <a:t>()   - confidence interval and tests for one sample against H0: µ= 0</a:t>
            </a:r>
          </a:p>
          <a:p>
            <a:endParaRPr lang="en-US" b="1" dirty="0"/>
          </a:p>
          <a:p>
            <a:r>
              <a:rPr lang="en-US" b="1" dirty="0"/>
              <a:t>Resampling and </a:t>
            </a:r>
            <a:r>
              <a:rPr lang="en-US" b="1" dirty="0" err="1"/>
              <a:t>bootsrapping</a:t>
            </a:r>
            <a:endParaRPr lang="en-US" b="1" dirty="0"/>
          </a:p>
          <a:p>
            <a:r>
              <a:rPr lang="en-US" dirty="0"/>
              <a:t>trials &lt;- do(1000) * mean(~ </a:t>
            </a:r>
            <a:r>
              <a:rPr lang="en-US" dirty="0" err="1"/>
              <a:t>cesd</a:t>
            </a:r>
            <a:r>
              <a:rPr lang="en-US" dirty="0"/>
              <a:t>, data=</a:t>
            </a:r>
            <a:r>
              <a:rPr lang="en-US" b="1" dirty="0"/>
              <a:t>re</a:t>
            </a:r>
            <a:r>
              <a:rPr lang="en-US" dirty="0"/>
              <a:t>sample(Female))</a:t>
            </a:r>
          </a:p>
          <a:p>
            <a:endParaRPr lang="en-US" dirty="0"/>
          </a:p>
          <a:p>
            <a:endParaRPr lang="en-US" b="1" dirty="0"/>
          </a:p>
          <a:p>
            <a:r>
              <a:rPr lang="en-US" b="1" dirty="0"/>
              <a:t>One categorical variable</a:t>
            </a:r>
            <a:r>
              <a:rPr lang="en-US" dirty="0"/>
              <a:t>:  </a:t>
            </a:r>
          </a:p>
          <a:p>
            <a:r>
              <a:rPr lang="en-US" dirty="0"/>
              <a:t>tally(~ sex, data=</a:t>
            </a:r>
            <a:r>
              <a:rPr lang="en-US" dirty="0" err="1"/>
              <a:t>HELPrct</a:t>
            </a:r>
            <a:r>
              <a:rPr lang="en-US" dirty="0"/>
              <a:t>),  </a:t>
            </a:r>
            <a:r>
              <a:rPr lang="en-US" dirty="0" err="1"/>
              <a:t>prop.test</a:t>
            </a:r>
            <a:r>
              <a:rPr lang="en-US" dirty="0"/>
              <a:t>(), </a:t>
            </a:r>
            <a:r>
              <a:rPr lang="en-US" dirty="0" err="1"/>
              <a:t>xchisq.test</a:t>
            </a:r>
            <a:r>
              <a:rPr lang="en-US" dirty="0"/>
              <a:t>(observed, p=p)</a:t>
            </a:r>
          </a:p>
          <a:p>
            <a:endParaRPr lang="en-US" dirty="0"/>
          </a:p>
        </p:txBody>
      </p:sp>
      <p:pic>
        <p:nvPicPr>
          <p:cNvPr id="3" name="Picture 2">
            <a:extLst>
              <a:ext uri="{FF2B5EF4-FFF2-40B4-BE49-F238E27FC236}">
                <a16:creationId xmlns:a16="http://schemas.microsoft.com/office/drawing/2014/main" id="{DC7A8403-59DA-4D40-A66E-BF170B9E404F}"/>
              </a:ext>
            </a:extLst>
          </p:cNvPr>
          <p:cNvPicPr>
            <a:picLocks noChangeAspect="1"/>
          </p:cNvPicPr>
          <p:nvPr/>
        </p:nvPicPr>
        <p:blipFill>
          <a:blip r:embed="rId2" cstate="print"/>
          <a:stretch>
            <a:fillRect/>
          </a:stretch>
        </p:blipFill>
        <p:spPr>
          <a:xfrm>
            <a:off x="6068650" y="838200"/>
            <a:ext cx="3062287" cy="786177"/>
          </a:xfrm>
          <a:prstGeom prst="rect">
            <a:avLst/>
          </a:prstGeom>
        </p:spPr>
      </p:pic>
      <p:sp>
        <p:nvSpPr>
          <p:cNvPr id="4" name="Rectangle 3"/>
          <p:cNvSpPr/>
          <p:nvPr/>
        </p:nvSpPr>
        <p:spPr>
          <a:xfrm>
            <a:off x="152400" y="2766535"/>
            <a:ext cx="8763000" cy="1477328"/>
          </a:xfrm>
          <a:prstGeom prst="rect">
            <a:avLst/>
          </a:prstGeom>
        </p:spPr>
        <p:txBody>
          <a:bodyPr wrap="square">
            <a:spAutoFit/>
          </a:bodyPr>
          <a:lstStyle/>
          <a:p>
            <a:r>
              <a:rPr lang="en-US" b="1" dirty="0"/>
              <a:t>Two quantitative variables </a:t>
            </a:r>
            <a:r>
              <a:rPr lang="en-US" dirty="0"/>
              <a:t>(standard use of </a:t>
            </a:r>
            <a:r>
              <a:rPr lang="en-US" u="sng" dirty="0">
                <a:solidFill>
                  <a:srgbClr val="FF0000"/>
                </a:solidFill>
              </a:rPr>
              <a:t>formula notation </a:t>
            </a:r>
            <a:r>
              <a:rPr lang="en-US" dirty="0"/>
              <a:t>even in base R): </a:t>
            </a:r>
          </a:p>
          <a:p>
            <a:r>
              <a:rPr lang="en-US" dirty="0"/>
              <a:t>model = lm(</a:t>
            </a:r>
            <a:r>
              <a:rPr lang="en-US" dirty="0" err="1"/>
              <a:t>cesd</a:t>
            </a:r>
            <a:r>
              <a:rPr lang="en-US" dirty="0"/>
              <a:t> </a:t>
            </a:r>
            <a:r>
              <a:rPr lang="en-US" dirty="0">
                <a:solidFill>
                  <a:srgbClr val="FF0000"/>
                </a:solidFill>
              </a:rPr>
              <a:t>~</a:t>
            </a:r>
            <a:r>
              <a:rPr lang="en-US" dirty="0"/>
              <a:t> </a:t>
            </a:r>
            <a:r>
              <a:rPr lang="en-US" dirty="0" err="1"/>
              <a:t>mcs</a:t>
            </a:r>
            <a:r>
              <a:rPr lang="en-US" dirty="0"/>
              <a:t>, data=females),  histogram(~ residuals(model), density=TRUE)</a:t>
            </a:r>
          </a:p>
          <a:p>
            <a:r>
              <a:rPr lang="en-US" dirty="0" err="1"/>
              <a:t>gf_point</a:t>
            </a:r>
            <a:r>
              <a:rPr lang="en-US" dirty="0"/>
              <a:t>(</a:t>
            </a:r>
            <a:r>
              <a:rPr lang="en-US" dirty="0" err="1"/>
              <a:t>cesd</a:t>
            </a:r>
            <a:r>
              <a:rPr lang="en-US" dirty="0"/>
              <a:t> ~ </a:t>
            </a:r>
            <a:r>
              <a:rPr lang="en-US" dirty="0" err="1"/>
              <a:t>mcs</a:t>
            </a:r>
            <a:r>
              <a:rPr lang="en-US" dirty="0"/>
              <a:t>, data = </a:t>
            </a:r>
            <a:r>
              <a:rPr lang="en-US" dirty="0" err="1"/>
              <a:t>HELPrct</a:t>
            </a:r>
            <a:r>
              <a:rPr lang="en-US" dirty="0"/>
              <a:t>) %&gt;%</a:t>
            </a:r>
          </a:p>
          <a:p>
            <a:r>
              <a:rPr lang="en-US" dirty="0"/>
              <a:t>  </a:t>
            </a:r>
            <a:r>
              <a:rPr lang="en-US" dirty="0" err="1"/>
              <a:t>gf_lm</a:t>
            </a:r>
            <a:r>
              <a:rPr lang="en-US" dirty="0"/>
              <a:t>(interval = "</a:t>
            </a:r>
            <a:r>
              <a:rPr lang="en-US" dirty="0">
                <a:solidFill>
                  <a:srgbClr val="FF0000"/>
                </a:solidFill>
              </a:rPr>
              <a:t>confidence</a:t>
            </a:r>
            <a:r>
              <a:rPr lang="en-US" dirty="0"/>
              <a:t>", fill = "red") %&gt;%</a:t>
            </a:r>
          </a:p>
          <a:p>
            <a:r>
              <a:rPr lang="en-US" dirty="0"/>
              <a:t>  </a:t>
            </a:r>
            <a:r>
              <a:rPr lang="en-US" dirty="0" err="1"/>
              <a:t>gf_lm</a:t>
            </a:r>
            <a:r>
              <a:rPr lang="en-US" dirty="0"/>
              <a:t>(interval = "</a:t>
            </a:r>
            <a:r>
              <a:rPr lang="en-US" dirty="0">
                <a:solidFill>
                  <a:srgbClr val="FF0000"/>
                </a:solidFill>
              </a:rPr>
              <a:t>prediction</a:t>
            </a:r>
            <a:r>
              <a:rPr lang="en-US" dirty="0"/>
              <a:t>", fill = "blue", alpha = 0.1)</a:t>
            </a:r>
          </a:p>
        </p:txBody>
      </p:sp>
      <p:pic>
        <p:nvPicPr>
          <p:cNvPr id="5" name="Picture 4"/>
          <p:cNvPicPr>
            <a:picLocks noChangeAspect="1"/>
          </p:cNvPicPr>
          <p:nvPr/>
        </p:nvPicPr>
        <p:blipFill>
          <a:blip r:embed="rId3"/>
          <a:stretch>
            <a:fillRect/>
          </a:stretch>
        </p:blipFill>
        <p:spPr>
          <a:xfrm>
            <a:off x="5361565" y="3423523"/>
            <a:ext cx="3769371" cy="3306026"/>
          </a:xfrm>
          <a:prstGeom prst="rect">
            <a:avLst/>
          </a:prstGeom>
        </p:spPr>
      </p:pic>
      <p:sp>
        <p:nvSpPr>
          <p:cNvPr id="6" name="TextBox 5"/>
          <p:cNvSpPr txBox="1"/>
          <p:nvPr/>
        </p:nvSpPr>
        <p:spPr>
          <a:xfrm>
            <a:off x="2743200" y="5111897"/>
            <a:ext cx="2537731" cy="923330"/>
          </a:xfrm>
          <a:prstGeom prst="rect">
            <a:avLst/>
          </a:prstGeom>
          <a:noFill/>
        </p:spPr>
        <p:txBody>
          <a:bodyPr wrap="square" rtlCol="0">
            <a:spAutoFit/>
          </a:bodyPr>
          <a:lstStyle/>
          <a:p>
            <a:r>
              <a:rPr lang="en-US" dirty="0"/>
              <a:t>Linear model with </a:t>
            </a:r>
            <a:r>
              <a:rPr lang="en-US" u="sng" dirty="0"/>
              <a:t>confidence and prediction bands</a:t>
            </a:r>
          </a:p>
        </p:txBody>
      </p:sp>
    </p:spTree>
    <p:extLst>
      <p:ext uri="{BB962C8B-B14F-4D97-AF65-F5344CB8AC3E}">
        <p14:creationId xmlns:p14="http://schemas.microsoft.com/office/powerpoint/2010/main" val="282664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0B2B2D-C23C-4853-949C-E20D86527272}"/>
              </a:ext>
            </a:extLst>
          </p:cNvPr>
          <p:cNvSpPr/>
          <p:nvPr/>
        </p:nvSpPr>
        <p:spPr>
          <a:xfrm>
            <a:off x="0" y="0"/>
            <a:ext cx="9144000" cy="1908215"/>
          </a:xfrm>
          <a:prstGeom prst="rect">
            <a:avLst/>
          </a:prstGeom>
        </p:spPr>
        <p:txBody>
          <a:bodyPr wrap="square">
            <a:spAutoFit/>
          </a:bodyPr>
          <a:lstStyle/>
          <a:p>
            <a:endParaRPr lang="en-US" b="1" dirty="0"/>
          </a:p>
          <a:p>
            <a:r>
              <a:rPr lang="en-US" b="1" dirty="0"/>
              <a:t>Two  categorical variables: </a:t>
            </a:r>
          </a:p>
          <a:p>
            <a:r>
              <a:rPr lang="en-US" sz="1600" dirty="0"/>
              <a:t>require(</a:t>
            </a:r>
            <a:r>
              <a:rPr lang="en-US" sz="1600" dirty="0" err="1"/>
              <a:t>gmodels</a:t>
            </a:r>
            <a:r>
              <a:rPr lang="en-US" sz="1600" dirty="0"/>
              <a:t>)</a:t>
            </a:r>
          </a:p>
          <a:p>
            <a:r>
              <a:rPr lang="en-US" sz="1600" dirty="0" err="1"/>
              <a:t>CrossTable</a:t>
            </a:r>
            <a:r>
              <a:rPr lang="en-US" sz="1600" dirty="0"/>
              <a:t>(homeless, </a:t>
            </a:r>
            <a:r>
              <a:rPr lang="en-US" sz="1600" dirty="0" err="1"/>
              <a:t>sex,format</a:t>
            </a:r>
            <a:r>
              <a:rPr lang="en-US" sz="1600" dirty="0"/>
              <a:t>="</a:t>
            </a:r>
            <a:r>
              <a:rPr lang="en-US" sz="1600" dirty="0" err="1"/>
              <a:t>SPSS“,data</a:t>
            </a:r>
            <a:r>
              <a:rPr lang="en-US" sz="1600" dirty="0"/>
              <a:t>=</a:t>
            </a:r>
            <a:r>
              <a:rPr lang="en-US" sz="1600" dirty="0" err="1"/>
              <a:t>HELPrct</a:t>
            </a:r>
            <a:r>
              <a:rPr lang="en-US" sz="1600" dirty="0"/>
              <a:t>))</a:t>
            </a:r>
          </a:p>
          <a:p>
            <a:r>
              <a:rPr lang="en-US" sz="1600" dirty="0" err="1"/>
              <a:t>mytab</a:t>
            </a:r>
            <a:r>
              <a:rPr lang="en-US" sz="1600" dirty="0"/>
              <a:t> &lt;- tally(~ homeless + sex, margins=FALSE, data=</a:t>
            </a:r>
            <a:r>
              <a:rPr lang="en-US" sz="1600" dirty="0" err="1"/>
              <a:t>HELPrct</a:t>
            </a:r>
            <a:r>
              <a:rPr lang="en-US" sz="1600" dirty="0"/>
              <a:t>)</a:t>
            </a:r>
          </a:p>
          <a:p>
            <a:r>
              <a:rPr lang="en-US" sz="1600" dirty="0" err="1"/>
              <a:t>mosaicplot</a:t>
            </a:r>
            <a:r>
              <a:rPr lang="en-US" sz="1600" dirty="0"/>
              <a:t>(</a:t>
            </a:r>
            <a:r>
              <a:rPr lang="en-US" sz="1600" dirty="0" err="1"/>
              <a:t>mytab</a:t>
            </a:r>
            <a:r>
              <a:rPr lang="en-US" sz="1600" dirty="0"/>
              <a:t>)</a:t>
            </a:r>
          </a:p>
          <a:p>
            <a:endParaRPr lang="en-US" dirty="0"/>
          </a:p>
        </p:txBody>
      </p:sp>
      <p:pic>
        <p:nvPicPr>
          <p:cNvPr id="8" name="Picture 7">
            <a:extLst>
              <a:ext uri="{FF2B5EF4-FFF2-40B4-BE49-F238E27FC236}">
                <a16:creationId xmlns:a16="http://schemas.microsoft.com/office/drawing/2014/main" id="{CE593526-8124-4463-9AE1-B82D9CA521E9}"/>
              </a:ext>
            </a:extLst>
          </p:cNvPr>
          <p:cNvPicPr>
            <a:picLocks noChangeAspect="1"/>
          </p:cNvPicPr>
          <p:nvPr/>
        </p:nvPicPr>
        <p:blipFill>
          <a:blip r:embed="rId2" cstate="print"/>
          <a:stretch>
            <a:fillRect/>
          </a:stretch>
        </p:blipFill>
        <p:spPr>
          <a:xfrm>
            <a:off x="152400" y="1988819"/>
            <a:ext cx="5520934" cy="906781"/>
          </a:xfrm>
          <a:prstGeom prst="rect">
            <a:avLst/>
          </a:prstGeom>
        </p:spPr>
      </p:pic>
      <p:pic>
        <p:nvPicPr>
          <p:cNvPr id="10" name="Picture 9">
            <a:extLst>
              <a:ext uri="{FF2B5EF4-FFF2-40B4-BE49-F238E27FC236}">
                <a16:creationId xmlns:a16="http://schemas.microsoft.com/office/drawing/2014/main" id="{76D89D22-9EC9-42BE-8D75-E27C1A72A800}"/>
              </a:ext>
            </a:extLst>
          </p:cNvPr>
          <p:cNvPicPr>
            <a:picLocks noChangeAspect="1"/>
          </p:cNvPicPr>
          <p:nvPr/>
        </p:nvPicPr>
        <p:blipFill>
          <a:blip r:embed="rId3" cstate="print"/>
          <a:stretch>
            <a:fillRect/>
          </a:stretch>
        </p:blipFill>
        <p:spPr>
          <a:xfrm>
            <a:off x="5260989" y="88679"/>
            <a:ext cx="3898656" cy="2420124"/>
          </a:xfrm>
          <a:prstGeom prst="rect">
            <a:avLst/>
          </a:prstGeom>
        </p:spPr>
      </p:pic>
      <p:pic>
        <p:nvPicPr>
          <p:cNvPr id="11" name="Picture 10">
            <a:extLst>
              <a:ext uri="{FF2B5EF4-FFF2-40B4-BE49-F238E27FC236}">
                <a16:creationId xmlns:a16="http://schemas.microsoft.com/office/drawing/2014/main" id="{C899A8BB-616A-4E5B-9172-635325D1703C}"/>
              </a:ext>
            </a:extLst>
          </p:cNvPr>
          <p:cNvPicPr>
            <a:picLocks noChangeAspect="1"/>
          </p:cNvPicPr>
          <p:nvPr/>
        </p:nvPicPr>
        <p:blipFill>
          <a:blip r:embed="rId4" cstate="print"/>
          <a:stretch>
            <a:fillRect/>
          </a:stretch>
        </p:blipFill>
        <p:spPr>
          <a:xfrm>
            <a:off x="5693229" y="2738648"/>
            <a:ext cx="3352800" cy="2335658"/>
          </a:xfrm>
          <a:prstGeom prst="rect">
            <a:avLst/>
          </a:prstGeom>
        </p:spPr>
      </p:pic>
      <p:pic>
        <p:nvPicPr>
          <p:cNvPr id="14" name="Picture 13">
            <a:extLst>
              <a:ext uri="{FF2B5EF4-FFF2-40B4-BE49-F238E27FC236}">
                <a16:creationId xmlns:a16="http://schemas.microsoft.com/office/drawing/2014/main" id="{05319A35-0BA5-43FD-9673-7F450B071DBA}"/>
              </a:ext>
            </a:extLst>
          </p:cNvPr>
          <p:cNvPicPr>
            <a:picLocks noChangeAspect="1"/>
          </p:cNvPicPr>
          <p:nvPr/>
        </p:nvPicPr>
        <p:blipFill>
          <a:blip r:embed="rId5" cstate="print"/>
          <a:stretch>
            <a:fillRect/>
          </a:stretch>
        </p:blipFill>
        <p:spPr>
          <a:xfrm>
            <a:off x="0" y="3200400"/>
            <a:ext cx="5532288" cy="2795349"/>
          </a:xfrm>
          <a:prstGeom prst="rect">
            <a:avLst/>
          </a:prstGeom>
        </p:spPr>
      </p:pic>
    </p:spTree>
    <p:extLst>
      <p:ext uri="{BB962C8B-B14F-4D97-AF65-F5344CB8AC3E}">
        <p14:creationId xmlns:p14="http://schemas.microsoft.com/office/powerpoint/2010/main" val="622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76ED17-B589-4241-8CF9-15709008FD23}"/>
              </a:ext>
            </a:extLst>
          </p:cNvPr>
          <p:cNvSpPr/>
          <p:nvPr/>
        </p:nvSpPr>
        <p:spPr>
          <a:xfrm>
            <a:off x="16565" y="0"/>
            <a:ext cx="9127435" cy="369332"/>
          </a:xfrm>
          <a:prstGeom prst="rect">
            <a:avLst/>
          </a:prstGeom>
        </p:spPr>
        <p:txBody>
          <a:bodyPr wrap="square">
            <a:spAutoFit/>
          </a:bodyPr>
          <a:lstStyle/>
          <a:p>
            <a:r>
              <a:rPr lang="en-US" b="1" dirty="0"/>
              <a:t>Quantitative Response, Categorical Predictor </a:t>
            </a:r>
            <a:r>
              <a:rPr lang="en-US" dirty="0"/>
              <a:t>– even better use of </a:t>
            </a:r>
            <a:r>
              <a:rPr lang="en-US" dirty="0">
                <a:solidFill>
                  <a:srgbClr val="FF0000"/>
                </a:solidFill>
              </a:rPr>
              <a:t>formula notation</a:t>
            </a:r>
          </a:p>
        </p:txBody>
      </p:sp>
      <p:pic>
        <p:nvPicPr>
          <p:cNvPr id="4" name="Picture 3">
            <a:extLst>
              <a:ext uri="{FF2B5EF4-FFF2-40B4-BE49-F238E27FC236}">
                <a16:creationId xmlns:a16="http://schemas.microsoft.com/office/drawing/2014/main" id="{5B682AD8-E7F1-4373-8999-7A56BF8E7D5F}"/>
              </a:ext>
            </a:extLst>
          </p:cNvPr>
          <p:cNvPicPr>
            <a:picLocks noChangeAspect="1"/>
          </p:cNvPicPr>
          <p:nvPr/>
        </p:nvPicPr>
        <p:blipFill>
          <a:blip r:embed="rId2" cstate="print"/>
          <a:stretch>
            <a:fillRect/>
          </a:stretch>
        </p:blipFill>
        <p:spPr>
          <a:xfrm>
            <a:off x="155877" y="434367"/>
            <a:ext cx="4648200" cy="1186316"/>
          </a:xfrm>
          <a:prstGeom prst="rect">
            <a:avLst/>
          </a:prstGeom>
        </p:spPr>
      </p:pic>
      <p:pic>
        <p:nvPicPr>
          <p:cNvPr id="7" name="Picture 6">
            <a:extLst>
              <a:ext uri="{FF2B5EF4-FFF2-40B4-BE49-F238E27FC236}">
                <a16:creationId xmlns:a16="http://schemas.microsoft.com/office/drawing/2014/main" id="{CC3BD4D7-B9BD-4ABA-88A6-DE453CE74DB0}"/>
              </a:ext>
            </a:extLst>
          </p:cNvPr>
          <p:cNvPicPr>
            <a:picLocks noChangeAspect="1"/>
          </p:cNvPicPr>
          <p:nvPr/>
        </p:nvPicPr>
        <p:blipFill>
          <a:blip r:embed="rId3" cstate="print"/>
          <a:stretch>
            <a:fillRect/>
          </a:stretch>
        </p:blipFill>
        <p:spPr>
          <a:xfrm>
            <a:off x="60851" y="1858617"/>
            <a:ext cx="5508455" cy="1877183"/>
          </a:xfrm>
          <a:prstGeom prst="rect">
            <a:avLst/>
          </a:prstGeom>
        </p:spPr>
      </p:pic>
      <p:sp>
        <p:nvSpPr>
          <p:cNvPr id="8" name="Rectangle 7">
            <a:extLst>
              <a:ext uri="{FF2B5EF4-FFF2-40B4-BE49-F238E27FC236}">
                <a16:creationId xmlns:a16="http://schemas.microsoft.com/office/drawing/2014/main" id="{336B2756-4831-46D2-B741-EC6D8C7A708C}"/>
              </a:ext>
            </a:extLst>
          </p:cNvPr>
          <p:cNvSpPr/>
          <p:nvPr/>
        </p:nvSpPr>
        <p:spPr>
          <a:xfrm>
            <a:off x="-20260" y="3835483"/>
            <a:ext cx="4012060" cy="646331"/>
          </a:xfrm>
          <a:prstGeom prst="rect">
            <a:avLst/>
          </a:prstGeom>
        </p:spPr>
        <p:txBody>
          <a:bodyPr wrap="none">
            <a:spAutoFit/>
          </a:bodyPr>
          <a:lstStyle/>
          <a:p>
            <a:r>
              <a:rPr lang="en-US" sz="1200" dirty="0" err="1">
                <a:solidFill>
                  <a:srgbClr val="000000"/>
                </a:solidFill>
                <a:latin typeface="+mj-lt"/>
              </a:rPr>
              <a:t>t.test</a:t>
            </a:r>
            <a:r>
              <a:rPr lang="en-US" sz="1200" dirty="0">
                <a:solidFill>
                  <a:srgbClr val="000000"/>
                </a:solidFill>
                <a:latin typeface="+mj-lt"/>
              </a:rPr>
              <a:t>(</a:t>
            </a:r>
            <a:r>
              <a:rPr lang="en-US" sz="1200" dirty="0" err="1">
                <a:solidFill>
                  <a:srgbClr val="000000"/>
                </a:solidFill>
                <a:latin typeface="+mj-lt"/>
              </a:rPr>
              <a:t>x~y</a:t>
            </a:r>
            <a:r>
              <a:rPr lang="en-US" sz="1200" dirty="0">
                <a:solidFill>
                  <a:srgbClr val="000000"/>
                </a:solidFill>
                <a:latin typeface="+mj-lt"/>
              </a:rPr>
              <a:t>, </a:t>
            </a:r>
            <a:r>
              <a:rPr lang="en-US" sz="1200" dirty="0">
                <a:solidFill>
                  <a:srgbClr val="FF0000"/>
                </a:solidFill>
                <a:latin typeface="+mj-lt"/>
              </a:rPr>
              <a:t>paired = TRUE</a:t>
            </a:r>
            <a:r>
              <a:rPr lang="en-US" sz="1200" dirty="0">
                <a:solidFill>
                  <a:srgbClr val="000000"/>
                </a:solidFill>
                <a:latin typeface="+mj-lt"/>
              </a:rPr>
              <a:t>, data = datafile)</a:t>
            </a:r>
          </a:p>
          <a:p>
            <a:endParaRPr lang="en-US" sz="1200" dirty="0">
              <a:solidFill>
                <a:srgbClr val="000000"/>
              </a:solidFill>
              <a:latin typeface="+mj-lt"/>
            </a:endParaRPr>
          </a:p>
          <a:p>
            <a:r>
              <a:rPr lang="en-US" sz="1200" dirty="0" err="1">
                <a:solidFill>
                  <a:srgbClr val="FF0000"/>
                </a:solidFill>
                <a:latin typeface="+mj-lt"/>
              </a:rPr>
              <a:t>wilcox.test</a:t>
            </a:r>
            <a:r>
              <a:rPr lang="en-US" sz="1200" dirty="0">
                <a:solidFill>
                  <a:srgbClr val="000000"/>
                </a:solidFill>
                <a:latin typeface="+mj-lt"/>
              </a:rPr>
              <a:t>(</a:t>
            </a:r>
            <a:r>
              <a:rPr lang="en-US" sz="1200" dirty="0" err="1">
                <a:solidFill>
                  <a:srgbClr val="000000"/>
                </a:solidFill>
                <a:latin typeface="+mj-lt"/>
              </a:rPr>
              <a:t>cesd</a:t>
            </a:r>
            <a:r>
              <a:rPr lang="en-US" sz="1200" dirty="0">
                <a:solidFill>
                  <a:srgbClr val="000000"/>
                </a:solidFill>
                <a:latin typeface="+mj-lt"/>
              </a:rPr>
              <a:t> ~ sex, data=</a:t>
            </a:r>
            <a:r>
              <a:rPr lang="en-US" sz="1200" dirty="0" err="1">
                <a:solidFill>
                  <a:srgbClr val="000000"/>
                </a:solidFill>
                <a:latin typeface="+mj-lt"/>
              </a:rPr>
              <a:t>HELPrct</a:t>
            </a:r>
            <a:r>
              <a:rPr lang="en-US" sz="1200" dirty="0">
                <a:solidFill>
                  <a:srgbClr val="000000"/>
                </a:solidFill>
                <a:latin typeface="+mj-lt"/>
              </a:rPr>
              <a:t>)  --</a:t>
            </a:r>
            <a:r>
              <a:rPr lang="en-US" sz="1200" dirty="0">
                <a:solidFill>
                  <a:srgbClr val="FF0000"/>
                </a:solidFill>
                <a:latin typeface="+mj-lt"/>
              </a:rPr>
              <a:t>NON-parametric</a:t>
            </a:r>
            <a:r>
              <a:rPr lang="en-US" sz="1200" dirty="0">
                <a:solidFill>
                  <a:srgbClr val="000000"/>
                </a:solidFill>
                <a:latin typeface="+mj-lt"/>
              </a:rPr>
              <a:t> tests</a:t>
            </a:r>
          </a:p>
        </p:txBody>
      </p:sp>
      <p:sp>
        <p:nvSpPr>
          <p:cNvPr id="10" name="Rectangle 1">
            <a:extLst>
              <a:ext uri="{FF2B5EF4-FFF2-40B4-BE49-F238E27FC236}">
                <a16:creationId xmlns:a16="http://schemas.microsoft.com/office/drawing/2014/main" id="{2AEABAF8-4D89-4F4D-A50F-DD7D039CCE90}"/>
              </a:ext>
            </a:extLst>
          </p:cNvPr>
          <p:cNvSpPr>
            <a:spLocks noChangeArrowheads="1"/>
          </p:cNvSpPr>
          <p:nvPr/>
        </p:nvSpPr>
        <p:spPr bwMode="auto">
          <a:xfrm>
            <a:off x="77127" y="5144738"/>
            <a:ext cx="5180673"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FF"/>
                </a:solidFill>
                <a:effectLst/>
                <a:latin typeface="Lucida Console" panose="020B0609040504020204" pitchFamily="49" charset="0"/>
              </a:rPr>
              <a:t>rtest.stats</a:t>
            </a:r>
            <a:r>
              <a:rPr kumimoji="0" lang="en-US" altLang="en-US" sz="1000" b="0" i="0" u="none" strike="noStrike" cap="none" normalizeH="0" baseline="0" dirty="0">
                <a:ln>
                  <a:noFill/>
                </a:ln>
                <a:solidFill>
                  <a:srgbClr val="0000FF"/>
                </a:solidFill>
                <a:effectLst/>
                <a:latin typeface="Lucida Console" panose="020B0609040504020204" pitchFamily="49" charset="0"/>
              </a:rPr>
              <a:t> &lt;- do(500) * </a:t>
            </a:r>
            <a:r>
              <a:rPr kumimoji="0" lang="en-US" altLang="en-US" sz="1000" b="0" i="0" u="none" strike="noStrike" cap="none" normalizeH="0" baseline="0" dirty="0" err="1">
                <a:ln>
                  <a:noFill/>
                </a:ln>
                <a:solidFill>
                  <a:srgbClr val="0000FF"/>
                </a:solidFill>
                <a:effectLst/>
                <a:latin typeface="Lucida Console" panose="020B0609040504020204" pitchFamily="49" charset="0"/>
              </a:rPr>
              <a:t>diffmean</a:t>
            </a:r>
            <a:r>
              <a:rPr kumimoji="0" lang="en-US" altLang="en-US" sz="1000" b="0" i="0" u="none" strike="noStrike" cap="none" normalizeH="0" baseline="0" dirty="0">
                <a:ln>
                  <a:noFill/>
                </a:ln>
                <a:solidFill>
                  <a:srgbClr val="0000FF"/>
                </a:solidFill>
                <a:effectLst/>
                <a:latin typeface="Lucida Console" panose="020B0609040504020204" pitchFamily="49" charset="0"/>
              </a:rPr>
              <a:t>(age ~ shuffle(sex), data=</a:t>
            </a:r>
            <a:r>
              <a:rPr kumimoji="0" lang="en-US" altLang="en-US" sz="1000" b="0" i="0" u="none" strike="noStrike" cap="none" normalizeH="0" baseline="0" dirty="0" err="1">
                <a:ln>
                  <a:noFill/>
                </a:ln>
                <a:solidFill>
                  <a:srgbClr val="0000FF"/>
                </a:solidFill>
                <a:effectLst/>
                <a:latin typeface="Lucida Console" panose="020B0609040504020204" pitchFamily="49" charset="0"/>
              </a:rPr>
              <a:t>HELPrct</a:t>
            </a:r>
            <a:r>
              <a:rPr kumimoji="0" lang="en-US" altLang="en-US" sz="1000" b="0" i="0" u="none" strike="noStrike" cap="none" normalizeH="0" baseline="0" dirty="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A3119DEC-6CE3-4C58-8B89-532701767BDF}"/>
              </a:ext>
            </a:extLst>
          </p:cNvPr>
          <p:cNvSpPr txBox="1"/>
          <p:nvPr/>
        </p:nvSpPr>
        <p:spPr>
          <a:xfrm>
            <a:off x="-20260" y="4755431"/>
            <a:ext cx="2687723" cy="369332"/>
          </a:xfrm>
          <a:prstGeom prst="rect">
            <a:avLst/>
          </a:prstGeom>
          <a:noFill/>
        </p:spPr>
        <p:txBody>
          <a:bodyPr wrap="none" rtlCol="0">
            <a:spAutoFit/>
          </a:bodyPr>
          <a:lstStyle/>
          <a:p>
            <a:r>
              <a:rPr lang="en-US" dirty="0"/>
              <a:t>Permutation shuffling test:</a:t>
            </a:r>
          </a:p>
        </p:txBody>
      </p:sp>
      <p:sp>
        <p:nvSpPr>
          <p:cNvPr id="20" name="Rectangle 6">
            <a:extLst>
              <a:ext uri="{FF2B5EF4-FFF2-40B4-BE49-F238E27FC236}">
                <a16:creationId xmlns:a16="http://schemas.microsoft.com/office/drawing/2014/main" id="{D15BC573-4D7F-43B5-8072-BFD08DDFACED}"/>
              </a:ext>
            </a:extLst>
          </p:cNvPr>
          <p:cNvSpPr>
            <a:spLocks noChangeArrowheads="1"/>
          </p:cNvSpPr>
          <p:nvPr/>
        </p:nvSpPr>
        <p:spPr bwMode="auto">
          <a:xfrm>
            <a:off x="85078" y="5394235"/>
            <a:ext cx="3770263"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FF"/>
                </a:solidFill>
                <a:effectLst/>
                <a:latin typeface="Lucida Console" panose="020B0609040504020204" pitchFamily="49" charset="0"/>
              </a:rPr>
              <a:t>pvalue</a:t>
            </a:r>
            <a:r>
              <a:rPr kumimoji="0" lang="en-US" altLang="en-US" sz="1000" b="0" i="0" u="none" strike="noStrike" cap="none" normalizeH="0" baseline="0" dirty="0">
                <a:ln>
                  <a:noFill/>
                </a:ln>
                <a:solidFill>
                  <a:srgbClr val="0000FF"/>
                </a:solidFill>
                <a:effectLst/>
                <a:latin typeface="Lucida Console" panose="020B0609040504020204" pitchFamily="49" charset="0"/>
              </a:rPr>
              <a:t> = sum(</a:t>
            </a:r>
            <a:r>
              <a:rPr kumimoji="0" lang="en-US" altLang="en-US" sz="1000" b="0" i="0" u="none" strike="noStrike" cap="none" normalizeH="0" baseline="0" dirty="0" err="1">
                <a:ln>
                  <a:noFill/>
                </a:ln>
                <a:solidFill>
                  <a:srgbClr val="0000FF"/>
                </a:solidFill>
                <a:effectLst/>
                <a:latin typeface="Lucida Console" panose="020B0609040504020204" pitchFamily="49" charset="0"/>
              </a:rPr>
              <a:t>rtest.stats$diffmean</a:t>
            </a:r>
            <a:r>
              <a:rPr kumimoji="0" lang="en-US" altLang="en-US" sz="1000" b="0" i="0" u="none" strike="noStrike" cap="none" normalizeH="0" baseline="0" dirty="0">
                <a:ln>
                  <a:noFill/>
                </a:ln>
                <a:solidFill>
                  <a:srgbClr val="0000FF"/>
                </a:solidFill>
                <a:effectLst/>
                <a:latin typeface="Lucida Console" panose="020B0609040504020204" pitchFamily="49" charset="0"/>
              </a:rPr>
              <a:t> &lt; </a:t>
            </a:r>
            <a:r>
              <a:rPr kumimoji="0" lang="en-US" altLang="en-US" sz="1000" b="0" i="0" u="none" strike="noStrike" cap="none" normalizeH="0" baseline="0" dirty="0" err="1">
                <a:ln>
                  <a:noFill/>
                </a:ln>
                <a:solidFill>
                  <a:srgbClr val="0000FF"/>
                </a:solidFill>
                <a:effectLst/>
                <a:latin typeface="Lucida Console" panose="020B0609040504020204" pitchFamily="49" charset="0"/>
              </a:rPr>
              <a:t>test.stat</a:t>
            </a:r>
            <a:r>
              <a:rPr kumimoji="0" lang="en-US" altLang="en-US" sz="1000" b="0" i="0" u="none" strike="noStrike" cap="none" normalizeH="0" baseline="0" dirty="0">
                <a:ln>
                  <a:noFill/>
                </a:ln>
                <a:solidFill>
                  <a:srgbClr val="0000FF"/>
                </a:solidFill>
                <a:effectLst/>
                <a:latin typeface="Lucida Console" panose="020B060904050402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FF"/>
                </a:solidFill>
                <a:latin typeface="Lucida Console" panose="020B0609040504020204" pitchFamily="49" charset="0"/>
              </a:rPr>
              <a:t>             </a:t>
            </a:r>
            <a:r>
              <a:rPr kumimoji="0" lang="en-US" altLang="en-US" sz="1000" b="0" i="0" u="none" strike="noStrike" cap="none" normalizeH="0" baseline="0" dirty="0">
                <a:ln>
                  <a:noFill/>
                </a:ln>
                <a:solidFill>
                  <a:srgbClr val="0000FF"/>
                </a:solidFill>
                <a:effectLst/>
                <a:latin typeface="Lucida Console" panose="020B0609040504020204" pitchFamily="49" charset="0"/>
              </a:rPr>
              <a:t>length(</a:t>
            </a:r>
            <a:r>
              <a:rPr kumimoji="0" lang="en-US" altLang="en-US" sz="1000" b="0" i="0" u="none" strike="noStrike" cap="none" normalizeH="0" baseline="0" dirty="0" err="1">
                <a:ln>
                  <a:noFill/>
                </a:ln>
                <a:solidFill>
                  <a:srgbClr val="0000FF"/>
                </a:solidFill>
                <a:effectLst/>
                <a:latin typeface="Lucida Console" panose="020B0609040504020204" pitchFamily="49" charset="0"/>
              </a:rPr>
              <a:t>rtest.stats$diffmean</a:t>
            </a:r>
            <a:r>
              <a:rPr kumimoji="0" lang="en-US" altLang="en-US" sz="1000" b="0" i="0" u="none" strike="noStrike" cap="none" normalizeH="0" baseline="0" dirty="0">
                <a:ln>
                  <a:noFill/>
                </a:ln>
                <a:solidFill>
                  <a:srgbClr val="0000FF"/>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&gt; </a:t>
            </a:r>
            <a:r>
              <a:rPr kumimoji="0" lang="en-US" altLang="en-US" sz="1000" b="0" i="0" u="none" strike="noStrike" cap="none" normalizeH="0" baseline="0" dirty="0" err="1">
                <a:ln>
                  <a:noFill/>
                </a:ln>
                <a:solidFill>
                  <a:srgbClr val="0000FF"/>
                </a:solidFill>
                <a:effectLst/>
                <a:latin typeface="Lucida Console" panose="020B0609040504020204" pitchFamily="49" charset="0"/>
              </a:rPr>
              <a:t>pvalue</a:t>
            </a:r>
            <a:r>
              <a:rPr kumimoji="0" lang="en-US" altLang="en-US" sz="1000" b="0" i="0" u="none" strike="noStrike" cap="none" normalizeH="0" baseline="0" dirty="0">
                <a:ln>
                  <a:noFill/>
                </a:ln>
                <a:solidFill>
                  <a:srgbClr val="0000FF"/>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[1] 0.158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5486400" y="685800"/>
            <a:ext cx="3751091" cy="369332"/>
          </a:xfrm>
          <a:prstGeom prst="rect">
            <a:avLst/>
          </a:prstGeom>
          <a:noFill/>
        </p:spPr>
        <p:txBody>
          <a:bodyPr wrap="none" rtlCol="0">
            <a:spAutoFit/>
          </a:bodyPr>
          <a:lstStyle/>
          <a:p>
            <a:r>
              <a:rPr lang="en-US" dirty="0" err="1"/>
              <a:t>gf_boxplot</a:t>
            </a:r>
            <a:r>
              <a:rPr lang="en-US" dirty="0"/>
              <a:t>(</a:t>
            </a:r>
            <a:r>
              <a:rPr lang="en-US" dirty="0" err="1"/>
              <a:t>cesd</a:t>
            </a:r>
            <a:r>
              <a:rPr lang="en-US" dirty="0"/>
              <a:t> ~ sex, data = </a:t>
            </a:r>
            <a:r>
              <a:rPr lang="en-US" dirty="0" err="1"/>
              <a:t>HELPrct</a:t>
            </a:r>
            <a:r>
              <a:rPr lang="en-US" dirty="0"/>
              <a:t>)</a:t>
            </a:r>
          </a:p>
        </p:txBody>
      </p:sp>
      <p:pic>
        <p:nvPicPr>
          <p:cNvPr id="9" name="Picture 8"/>
          <p:cNvPicPr>
            <a:picLocks noChangeAspect="1"/>
          </p:cNvPicPr>
          <p:nvPr/>
        </p:nvPicPr>
        <p:blipFill>
          <a:blip r:embed="rId4"/>
          <a:stretch>
            <a:fillRect/>
          </a:stretch>
        </p:blipFill>
        <p:spPr>
          <a:xfrm>
            <a:off x="6158968" y="1143000"/>
            <a:ext cx="2405954" cy="2188750"/>
          </a:xfrm>
          <a:prstGeom prst="rect">
            <a:avLst/>
          </a:prstGeom>
        </p:spPr>
      </p:pic>
      <p:pic>
        <p:nvPicPr>
          <p:cNvPr id="11" name="Picture 10"/>
          <p:cNvPicPr>
            <a:picLocks noChangeAspect="1"/>
          </p:cNvPicPr>
          <p:nvPr/>
        </p:nvPicPr>
        <p:blipFill>
          <a:blip r:embed="rId5"/>
          <a:stretch>
            <a:fillRect/>
          </a:stretch>
        </p:blipFill>
        <p:spPr>
          <a:xfrm>
            <a:off x="5278814" y="3835483"/>
            <a:ext cx="3286108" cy="2860530"/>
          </a:xfrm>
          <a:prstGeom prst="rect">
            <a:avLst/>
          </a:prstGeom>
        </p:spPr>
      </p:pic>
    </p:spTree>
    <p:extLst>
      <p:ext uri="{BB962C8B-B14F-4D97-AF65-F5344CB8AC3E}">
        <p14:creationId xmlns:p14="http://schemas.microsoft.com/office/powerpoint/2010/main" val="86017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F15D-56F9-40C7-BB1C-B3D713EC2715}"/>
              </a:ext>
            </a:extLst>
          </p:cNvPr>
          <p:cNvSpPr/>
          <p:nvPr/>
        </p:nvSpPr>
        <p:spPr>
          <a:xfrm>
            <a:off x="16565" y="0"/>
            <a:ext cx="9127435" cy="369332"/>
          </a:xfrm>
          <a:prstGeom prst="rect">
            <a:avLst/>
          </a:prstGeom>
        </p:spPr>
        <p:txBody>
          <a:bodyPr wrap="square">
            <a:spAutoFit/>
          </a:bodyPr>
          <a:lstStyle/>
          <a:p>
            <a:r>
              <a:rPr lang="en-US" b="1" dirty="0"/>
              <a:t>Quantitative Response, Categorical Predictor &gt;2 groups =&gt; ANOVA </a:t>
            </a:r>
            <a:r>
              <a:rPr lang="en-US" sz="1600" dirty="0"/>
              <a:t>-  </a:t>
            </a:r>
            <a:r>
              <a:rPr lang="en-US" sz="1600" dirty="0">
                <a:solidFill>
                  <a:srgbClr val="FF0000"/>
                </a:solidFill>
              </a:rPr>
              <a:t>formula notation </a:t>
            </a:r>
            <a:r>
              <a:rPr lang="en-US" sz="1600" dirty="0"/>
              <a:t>works same</a:t>
            </a:r>
            <a:endParaRPr lang="en-US" dirty="0">
              <a:solidFill>
                <a:srgbClr val="FF0000"/>
              </a:solidFill>
            </a:endParaRPr>
          </a:p>
        </p:txBody>
      </p:sp>
      <p:pic>
        <p:nvPicPr>
          <p:cNvPr id="3" name="Picture 2">
            <a:extLst>
              <a:ext uri="{FF2B5EF4-FFF2-40B4-BE49-F238E27FC236}">
                <a16:creationId xmlns:a16="http://schemas.microsoft.com/office/drawing/2014/main" id="{30EA6C3E-CDA6-4B4C-9298-362C1228BA72}"/>
              </a:ext>
            </a:extLst>
          </p:cNvPr>
          <p:cNvPicPr>
            <a:picLocks noChangeAspect="1"/>
          </p:cNvPicPr>
          <p:nvPr/>
        </p:nvPicPr>
        <p:blipFill rotWithShape="1">
          <a:blip r:embed="rId2" cstate="print"/>
          <a:srcRect t="11852"/>
          <a:stretch/>
        </p:blipFill>
        <p:spPr>
          <a:xfrm>
            <a:off x="0" y="436303"/>
            <a:ext cx="3848100" cy="1133474"/>
          </a:xfrm>
          <a:prstGeom prst="rect">
            <a:avLst/>
          </a:prstGeom>
        </p:spPr>
      </p:pic>
      <p:pic>
        <p:nvPicPr>
          <p:cNvPr id="6" name="Picture 5">
            <a:extLst>
              <a:ext uri="{FF2B5EF4-FFF2-40B4-BE49-F238E27FC236}">
                <a16:creationId xmlns:a16="http://schemas.microsoft.com/office/drawing/2014/main" id="{8BE07DE0-339D-4710-A5B7-DD72367155FE}"/>
              </a:ext>
            </a:extLst>
          </p:cNvPr>
          <p:cNvPicPr>
            <a:picLocks noChangeAspect="1"/>
          </p:cNvPicPr>
          <p:nvPr/>
        </p:nvPicPr>
        <p:blipFill>
          <a:blip r:embed="rId3" cstate="print"/>
          <a:stretch>
            <a:fillRect/>
          </a:stretch>
        </p:blipFill>
        <p:spPr>
          <a:xfrm>
            <a:off x="0" y="1745273"/>
            <a:ext cx="4352925" cy="2038350"/>
          </a:xfrm>
          <a:prstGeom prst="rect">
            <a:avLst/>
          </a:prstGeom>
        </p:spPr>
      </p:pic>
      <p:pic>
        <p:nvPicPr>
          <p:cNvPr id="7" name="Picture 6">
            <a:extLst>
              <a:ext uri="{FF2B5EF4-FFF2-40B4-BE49-F238E27FC236}">
                <a16:creationId xmlns:a16="http://schemas.microsoft.com/office/drawing/2014/main" id="{2C2DB94A-B4FF-4321-A541-95A78AD35E14}"/>
              </a:ext>
            </a:extLst>
          </p:cNvPr>
          <p:cNvPicPr>
            <a:picLocks noChangeAspect="1"/>
          </p:cNvPicPr>
          <p:nvPr/>
        </p:nvPicPr>
        <p:blipFill>
          <a:blip r:embed="rId4" cstate="print"/>
          <a:stretch>
            <a:fillRect/>
          </a:stretch>
        </p:blipFill>
        <p:spPr>
          <a:xfrm>
            <a:off x="6563048" y="3139553"/>
            <a:ext cx="2580952" cy="2304762"/>
          </a:xfrm>
          <a:prstGeom prst="rect">
            <a:avLst/>
          </a:prstGeom>
        </p:spPr>
      </p:pic>
      <p:sp>
        <p:nvSpPr>
          <p:cNvPr id="11" name="Rectangle 10">
            <a:extLst>
              <a:ext uri="{FF2B5EF4-FFF2-40B4-BE49-F238E27FC236}">
                <a16:creationId xmlns:a16="http://schemas.microsoft.com/office/drawing/2014/main" id="{4A764A29-E87F-4488-AEB7-24FB0970F8C6}"/>
              </a:ext>
            </a:extLst>
          </p:cNvPr>
          <p:cNvSpPr/>
          <p:nvPr/>
        </p:nvSpPr>
        <p:spPr>
          <a:xfrm>
            <a:off x="0" y="4092477"/>
            <a:ext cx="9127435" cy="2308324"/>
          </a:xfrm>
          <a:prstGeom prst="rect">
            <a:avLst/>
          </a:prstGeom>
        </p:spPr>
        <p:txBody>
          <a:bodyPr wrap="square">
            <a:spAutoFit/>
          </a:bodyPr>
          <a:lstStyle/>
          <a:p>
            <a:r>
              <a:rPr lang="en-US" b="1" dirty="0"/>
              <a:t>Categorical Response, Quantitative Predictor  </a:t>
            </a:r>
            <a:r>
              <a:rPr lang="en-US" dirty="0"/>
              <a:t>- logistic regression</a:t>
            </a:r>
          </a:p>
          <a:p>
            <a:r>
              <a:rPr lang="en-US" dirty="0" err="1"/>
              <a:t>logitmod</a:t>
            </a:r>
            <a:r>
              <a:rPr lang="en-US" dirty="0"/>
              <a:t> &lt;- </a:t>
            </a:r>
            <a:r>
              <a:rPr lang="en-US" dirty="0" err="1">
                <a:solidFill>
                  <a:srgbClr val="FF0000"/>
                </a:solidFill>
              </a:rPr>
              <a:t>g</a:t>
            </a:r>
            <a:r>
              <a:rPr lang="en-US" dirty="0" err="1"/>
              <a:t>lm</a:t>
            </a:r>
            <a:r>
              <a:rPr lang="en-US" dirty="0"/>
              <a:t>(homeless </a:t>
            </a:r>
            <a:r>
              <a:rPr lang="en-US" dirty="0">
                <a:solidFill>
                  <a:srgbClr val="FF0000"/>
                </a:solidFill>
              </a:rPr>
              <a:t>~</a:t>
            </a:r>
            <a:r>
              <a:rPr lang="en-US" dirty="0"/>
              <a:t> age + female, </a:t>
            </a:r>
            <a:r>
              <a:rPr lang="en-US" dirty="0">
                <a:solidFill>
                  <a:srgbClr val="FF0000"/>
                </a:solidFill>
              </a:rPr>
              <a:t>family=binomial</a:t>
            </a:r>
            <a:r>
              <a:rPr lang="en-US" dirty="0"/>
              <a:t>, data=</a:t>
            </a:r>
            <a:r>
              <a:rPr lang="en-US" dirty="0" err="1"/>
              <a:t>HELPrct</a:t>
            </a:r>
            <a:r>
              <a:rPr lang="en-US" dirty="0"/>
              <a:t>)</a:t>
            </a:r>
          </a:p>
          <a:p>
            <a:endParaRPr lang="en-US" dirty="0"/>
          </a:p>
          <a:p>
            <a:r>
              <a:rPr lang="en-US" b="1" dirty="0"/>
              <a:t>Two (or more) way ANOVA</a:t>
            </a:r>
          </a:p>
          <a:p>
            <a:r>
              <a:rPr lang="en-US" dirty="0"/>
              <a:t>summary(</a:t>
            </a:r>
            <a:r>
              <a:rPr lang="en-US" dirty="0" err="1"/>
              <a:t>aov</a:t>
            </a:r>
            <a:r>
              <a:rPr lang="en-US" dirty="0"/>
              <a:t>(</a:t>
            </a:r>
            <a:r>
              <a:rPr lang="en-US" dirty="0" err="1"/>
              <a:t>cesd</a:t>
            </a:r>
            <a:r>
              <a:rPr lang="en-US" dirty="0"/>
              <a:t> ~ substance * sex, data=</a:t>
            </a:r>
            <a:r>
              <a:rPr lang="en-US" dirty="0" err="1"/>
              <a:t>HELPrct</a:t>
            </a:r>
            <a:r>
              <a:rPr lang="en-US" dirty="0"/>
              <a:t>))</a:t>
            </a:r>
          </a:p>
          <a:p>
            <a:endParaRPr lang="en-US" dirty="0"/>
          </a:p>
          <a:p>
            <a:pPr marL="285750" indent="-285750">
              <a:buFont typeface="Arial" panose="020B0604020202020204" pitchFamily="34" charset="0"/>
              <a:buChar char="•"/>
            </a:pPr>
            <a:r>
              <a:rPr lang="en-US" b="1" dirty="0"/>
              <a:t>Power of a test</a:t>
            </a:r>
          </a:p>
          <a:p>
            <a:pPr marL="285750" indent="-285750">
              <a:buFont typeface="Arial" panose="020B0604020202020204" pitchFamily="34" charset="0"/>
              <a:buChar char="•"/>
            </a:pPr>
            <a:r>
              <a:rPr lang="en-US" b="1" dirty="0"/>
              <a:t>Data Management – </a:t>
            </a:r>
            <a:r>
              <a:rPr lang="en-US" dirty="0"/>
              <a:t>pipes %&gt;%, data verbs: filter, select, arrange, mutate, summarize, </a:t>
            </a:r>
            <a:r>
              <a:rPr lang="en-US" dirty="0" err="1"/>
              <a:t>etc</a:t>
            </a:r>
            <a:r>
              <a:rPr lang="en-US" dirty="0"/>
              <a:t>…</a:t>
            </a:r>
          </a:p>
        </p:txBody>
      </p:sp>
      <p:sp>
        <p:nvSpPr>
          <p:cNvPr id="5" name="TextBox 4"/>
          <p:cNvSpPr txBox="1"/>
          <p:nvPr/>
        </p:nvSpPr>
        <p:spPr>
          <a:xfrm>
            <a:off x="4727334" y="420818"/>
            <a:ext cx="4389215" cy="369332"/>
          </a:xfrm>
          <a:prstGeom prst="rect">
            <a:avLst/>
          </a:prstGeom>
          <a:noFill/>
        </p:spPr>
        <p:txBody>
          <a:bodyPr wrap="none" rtlCol="0">
            <a:spAutoFit/>
          </a:bodyPr>
          <a:lstStyle/>
          <a:p>
            <a:r>
              <a:rPr lang="en-US" dirty="0" err="1"/>
              <a:t>gf_boxplot</a:t>
            </a:r>
            <a:r>
              <a:rPr lang="en-US" dirty="0"/>
              <a:t>(</a:t>
            </a:r>
            <a:r>
              <a:rPr lang="en-US" dirty="0" err="1"/>
              <a:t>cesd</a:t>
            </a:r>
            <a:r>
              <a:rPr lang="en-US" dirty="0"/>
              <a:t> ~ substance, data = </a:t>
            </a:r>
            <a:r>
              <a:rPr lang="en-US" dirty="0" err="1"/>
              <a:t>HELPrct</a:t>
            </a:r>
            <a:r>
              <a:rPr lang="en-US" dirty="0"/>
              <a:t>)</a:t>
            </a:r>
          </a:p>
        </p:txBody>
      </p:sp>
      <p:pic>
        <p:nvPicPr>
          <p:cNvPr id="8" name="Picture 7"/>
          <p:cNvPicPr>
            <a:picLocks noChangeAspect="1"/>
          </p:cNvPicPr>
          <p:nvPr/>
        </p:nvPicPr>
        <p:blipFill>
          <a:blip r:embed="rId5"/>
          <a:stretch>
            <a:fillRect/>
          </a:stretch>
        </p:blipFill>
        <p:spPr>
          <a:xfrm>
            <a:off x="5791200" y="764267"/>
            <a:ext cx="2505308" cy="2281466"/>
          </a:xfrm>
          <a:prstGeom prst="rect">
            <a:avLst/>
          </a:prstGeom>
        </p:spPr>
      </p:pic>
      <p:cxnSp>
        <p:nvCxnSpPr>
          <p:cNvPr id="10" name="Straight Arrow Connector 9"/>
          <p:cNvCxnSpPr/>
          <p:nvPr/>
        </p:nvCxnSpPr>
        <p:spPr>
          <a:xfrm>
            <a:off x="1371600" y="3810000"/>
            <a:ext cx="5191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28144</TotalTime>
  <Words>2228</Words>
  <Application>Microsoft Office PowerPoint</Application>
  <PresentationFormat>On-screen Show (4:3)</PresentationFormat>
  <Paragraphs>188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Lucida Console</vt:lpstr>
      <vt:lpstr>Times New Roman</vt:lpstr>
      <vt:lpstr>Office Theme</vt:lpstr>
      <vt:lpstr>Modeling and Statistical Research with R </vt:lpstr>
      <vt:lpstr>PowerPoint Presentation</vt:lpstr>
      <vt:lpstr>PowerPoint Presentation</vt:lpstr>
      <vt:lpstr>Textbooks: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dc:creator>
  <cp:lastModifiedBy>Carnell, Lisa</cp:lastModifiedBy>
  <cp:revision>317</cp:revision>
  <dcterms:created xsi:type="dcterms:W3CDTF">2014-12-29T20:33:03Z</dcterms:created>
  <dcterms:modified xsi:type="dcterms:W3CDTF">2020-01-23T22:14:13Z</dcterms:modified>
</cp:coreProperties>
</file>