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erriweather"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8D8931-3550-48B4-B1EB-486DF796D782}">
  <a:tblStyle styleId="{B38D8931-3550-48B4-B1EB-486DF796D7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dae7bcaf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dae7bcaf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66a34e1a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66a34e1a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65296200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6529620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d6fd2a99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d6fd2a99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d6fd2a99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d6fd2a99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d6fd2a99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d6fd2a99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c4bbf8cd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c4bbf8c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da16c8b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da16c8b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c7bc681e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c7bc681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c7bc681e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c7bc681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d56f3d71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d56f3d7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d90ebb3a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d90ebb3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d5a0517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d5a0517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6d90ebb3a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6d90ebb3a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c4bbf8cd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c4bbf8c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200"/>
              <a:t>•</a:t>
            </a:r>
            <a:r>
              <a:rPr lang="en" sz="1200">
                <a:latin typeface="Roboto"/>
                <a:ea typeface="Roboto"/>
                <a:cs typeface="Roboto"/>
                <a:sym typeface="Roboto"/>
              </a:rPr>
              <a:t>In Fall 2015 Kim met with the provost to talk about data science and was told it was Loren’s upcoming sabbatical topic for  Fall 2016 and we should talk to each other.</a:t>
            </a:r>
            <a:endParaRPr sz="1200">
              <a:latin typeface="Roboto"/>
              <a:ea typeface="Roboto"/>
              <a:cs typeface="Roboto"/>
              <a:sym typeface="Roboto"/>
            </a:endParaRPr>
          </a:p>
          <a:p>
            <a:pPr marL="0" lvl="0" indent="0" algn="l" rtl="0">
              <a:lnSpc>
                <a:spcPct val="115000"/>
              </a:lnSpc>
              <a:spcBef>
                <a:spcPts val="600"/>
              </a:spcBef>
              <a:spcAft>
                <a:spcPts val="0"/>
              </a:spcAft>
              <a:buNone/>
            </a:pPr>
            <a:r>
              <a:rPr lang="en" sz="1200"/>
              <a:t>•</a:t>
            </a:r>
            <a:r>
              <a:rPr lang="en" sz="1200">
                <a:latin typeface="Roboto"/>
                <a:ea typeface="Roboto"/>
                <a:cs typeface="Roboto"/>
                <a:sym typeface="Roboto"/>
              </a:rPr>
              <a:t>Met with constituent departments in Fall 2015.</a:t>
            </a:r>
            <a:endParaRPr sz="1200">
              <a:latin typeface="Roboto"/>
              <a:ea typeface="Roboto"/>
              <a:cs typeface="Roboto"/>
              <a:sym typeface="Roboto"/>
            </a:endParaRPr>
          </a:p>
          <a:p>
            <a:pPr marL="0" lvl="0" indent="0" algn="l" rtl="0">
              <a:lnSpc>
                <a:spcPct val="115000"/>
              </a:lnSpc>
              <a:spcBef>
                <a:spcPts val="600"/>
              </a:spcBef>
              <a:spcAft>
                <a:spcPts val="0"/>
              </a:spcAft>
              <a:buNone/>
            </a:pPr>
            <a:r>
              <a:rPr lang="en" sz="1200"/>
              <a:t>•</a:t>
            </a:r>
            <a:r>
              <a:rPr lang="en" sz="1200">
                <a:latin typeface="Roboto"/>
                <a:ea typeface="Roboto"/>
                <a:cs typeface="Roboto"/>
                <a:sym typeface="Roboto"/>
              </a:rPr>
              <a:t>Researched and talked to many programs with help from Gina Lamendella Summer 2016. (Note Park City was 2016, so that wasn’t out yet, we did look at it once it was out)</a:t>
            </a:r>
            <a:endParaRPr sz="1200">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6529620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652962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d56f3d71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d56f3d71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6529620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6529620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rudeboybert/status/751198668212973568"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bit.ly/pcmi_datascienc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www.smith.edu/academics/statistic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uniata.edu/registrar/poes/data-science.ph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sumb.edu/math/statistics-b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csumb.edu/bd2k"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eanumber.github.io/talks/ams2019/ams2019.html#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You Want to Start an Undergraduate Statistics or </a:t>
            </a:r>
            <a:endParaRPr/>
          </a:p>
          <a:p>
            <a:pPr marL="0" lvl="0" indent="0" algn="l" rtl="0">
              <a:spcBef>
                <a:spcPts val="0"/>
              </a:spcBef>
              <a:spcAft>
                <a:spcPts val="0"/>
              </a:spcAft>
              <a:buNone/>
            </a:pPr>
            <a:r>
              <a:rPr lang="en"/>
              <a:t>Data Science Program?</a:t>
            </a:r>
            <a:endParaRPr/>
          </a:p>
        </p:txBody>
      </p:sp>
      <p:sp>
        <p:nvSpPr>
          <p:cNvPr id="65" name="Google Shape;65;p13"/>
          <p:cNvSpPr txBox="1">
            <a:spLocks noGrp="1"/>
          </p:cNvSpPr>
          <p:nvPr>
            <p:ph type="subTitle" idx="1"/>
          </p:nvPr>
        </p:nvSpPr>
        <p:spPr>
          <a:xfrm>
            <a:off x="311700" y="2450050"/>
            <a:ext cx="2145600" cy="14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Panelists:</a:t>
            </a:r>
            <a:endParaRPr b="1"/>
          </a:p>
          <a:p>
            <a:pPr marL="0" lvl="0" indent="0" algn="l" rtl="0">
              <a:spcBef>
                <a:spcPts val="0"/>
              </a:spcBef>
              <a:spcAft>
                <a:spcPts val="0"/>
              </a:spcAft>
              <a:buNone/>
            </a:pPr>
            <a:r>
              <a:rPr lang="en"/>
              <a:t>Christopher Malone</a:t>
            </a:r>
            <a:endParaRPr/>
          </a:p>
          <a:p>
            <a:pPr marL="0" lvl="0" indent="0" algn="l" rtl="0">
              <a:spcBef>
                <a:spcPts val="0"/>
              </a:spcBef>
              <a:spcAft>
                <a:spcPts val="0"/>
              </a:spcAft>
              <a:buNone/>
            </a:pPr>
            <a:r>
              <a:rPr lang="en"/>
              <a:t>Judith Canner</a:t>
            </a:r>
            <a:endParaRPr/>
          </a:p>
          <a:p>
            <a:pPr marL="0" lvl="0" indent="0" algn="l" rtl="0">
              <a:spcBef>
                <a:spcPts val="0"/>
              </a:spcBef>
              <a:spcAft>
                <a:spcPts val="0"/>
              </a:spcAft>
              <a:buNone/>
            </a:pPr>
            <a:r>
              <a:rPr lang="en"/>
              <a:t>Albert Y. Kim</a:t>
            </a:r>
            <a:endParaRPr/>
          </a:p>
          <a:p>
            <a:pPr marL="0" lvl="0" indent="0" algn="l" rtl="0">
              <a:spcBef>
                <a:spcPts val="0"/>
              </a:spcBef>
              <a:spcAft>
                <a:spcPts val="0"/>
              </a:spcAft>
              <a:buNone/>
            </a:pPr>
            <a:r>
              <a:rPr lang="en"/>
              <a:t>Kimberly Roth</a:t>
            </a:r>
            <a:endParaRPr/>
          </a:p>
          <a:p>
            <a:pPr marL="0" lvl="0" indent="0" algn="l" rtl="0">
              <a:spcBef>
                <a:spcPts val="0"/>
              </a:spcBef>
              <a:spcAft>
                <a:spcPts val="0"/>
              </a:spcAft>
              <a:buNone/>
            </a:pPr>
            <a:endParaRPr/>
          </a:p>
        </p:txBody>
      </p:sp>
      <p:sp>
        <p:nvSpPr>
          <p:cNvPr id="66" name="Google Shape;66;p13"/>
          <p:cNvSpPr txBox="1">
            <a:spLocks noGrp="1"/>
          </p:cNvSpPr>
          <p:nvPr>
            <p:ph type="subTitle" idx="1"/>
          </p:nvPr>
        </p:nvSpPr>
        <p:spPr>
          <a:xfrm>
            <a:off x="2635800" y="2450050"/>
            <a:ext cx="2145600" cy="14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Moderator:</a:t>
            </a:r>
            <a:endParaRPr b="1"/>
          </a:p>
          <a:p>
            <a:pPr marL="0" lvl="0" indent="0" algn="l" rtl="0">
              <a:spcBef>
                <a:spcPts val="0"/>
              </a:spcBef>
              <a:spcAft>
                <a:spcPts val="0"/>
              </a:spcAft>
              <a:buNone/>
            </a:pPr>
            <a:r>
              <a:rPr lang="en"/>
              <a:t>Lisa Carnell</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WSU: DSCI Timeline</a:t>
            </a:r>
            <a:endParaRPr/>
          </a:p>
          <a:p>
            <a:pPr marL="0" lvl="0" indent="0" algn="l" rtl="0">
              <a:spcBef>
                <a:spcPts val="0"/>
              </a:spcBef>
              <a:spcAft>
                <a:spcPts val="0"/>
              </a:spcAft>
              <a:buNone/>
            </a:pPr>
            <a:endParaRPr/>
          </a:p>
        </p:txBody>
      </p:sp>
      <p:sp>
        <p:nvSpPr>
          <p:cNvPr id="149" name="Google Shape;149;p22"/>
          <p:cNvSpPr txBox="1"/>
          <p:nvPr/>
        </p:nvSpPr>
        <p:spPr>
          <a:xfrm>
            <a:off x="102025" y="1216475"/>
            <a:ext cx="8941800" cy="3702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CCCCCC"/>
              </a:buClr>
              <a:buSzPts val="1800"/>
              <a:buFont typeface="Calibri"/>
              <a:buChar char="-"/>
            </a:pPr>
            <a:r>
              <a:rPr lang="en" sz="1800">
                <a:solidFill>
                  <a:srgbClr val="CCCCCC"/>
                </a:solidFill>
                <a:latin typeface="Calibri"/>
                <a:ea typeface="Calibri"/>
                <a:cs typeface="Calibri"/>
                <a:sym typeface="Calibri"/>
              </a:rPr>
              <a:t>[March 2010] Statistics Program Review</a:t>
            </a:r>
            <a:endParaRPr sz="1800">
              <a:solidFill>
                <a:srgbClr val="CCCCCC"/>
              </a:solidFill>
              <a:latin typeface="Calibri"/>
              <a:ea typeface="Calibri"/>
              <a:cs typeface="Calibri"/>
              <a:sym typeface="Calibri"/>
            </a:endParaRPr>
          </a:p>
          <a:p>
            <a:pPr marL="457200" lvl="0" indent="-342900" algn="l" rtl="0">
              <a:lnSpc>
                <a:spcPct val="115000"/>
              </a:lnSpc>
              <a:spcBef>
                <a:spcPts val="0"/>
              </a:spcBef>
              <a:spcAft>
                <a:spcPts val="0"/>
              </a:spcAft>
              <a:buClr>
                <a:srgbClr val="CCCCCC"/>
              </a:buClr>
              <a:buSzPts val="1800"/>
              <a:buFont typeface="Calibri"/>
              <a:buChar char="-"/>
            </a:pPr>
            <a:r>
              <a:rPr lang="en" sz="1800">
                <a:solidFill>
                  <a:srgbClr val="CCCCCC"/>
                </a:solidFill>
                <a:latin typeface="Calibri"/>
                <a:ea typeface="Calibri"/>
                <a:cs typeface="Calibri"/>
                <a:sym typeface="Calibri"/>
              </a:rPr>
              <a:t>[May 2011] Designing an Undergraduate Statistics Degree for the Future</a:t>
            </a:r>
            <a:endParaRPr sz="1800">
              <a:solidFill>
                <a:srgbClr val="CCCCCC"/>
              </a:solidFill>
              <a:latin typeface="Calibri"/>
              <a:ea typeface="Calibri"/>
              <a:cs typeface="Calibri"/>
              <a:sym typeface="Calibri"/>
            </a:endParaRPr>
          </a:p>
          <a:p>
            <a:pPr marL="457200" lvl="0" indent="-342900" algn="l" rtl="0">
              <a:lnSpc>
                <a:spcPct val="115000"/>
              </a:lnSpc>
              <a:spcBef>
                <a:spcPts val="0"/>
              </a:spcBef>
              <a:spcAft>
                <a:spcPts val="0"/>
              </a:spcAft>
              <a:buClr>
                <a:srgbClr val="CCCCCC"/>
              </a:buClr>
              <a:buSzPts val="1800"/>
              <a:buFont typeface="Calibri"/>
              <a:buChar char="-"/>
            </a:pPr>
            <a:r>
              <a:rPr lang="en" sz="1800">
                <a:solidFill>
                  <a:srgbClr val="CCCCCC"/>
                </a:solidFill>
                <a:latin typeface="Calibri"/>
                <a:ea typeface="Calibri"/>
                <a:cs typeface="Calibri"/>
                <a:sym typeface="Calibri"/>
              </a:rPr>
              <a:t>[JSM 2012] Undergraduate Statistics Program of the Future</a:t>
            </a:r>
            <a:endParaRPr sz="1800">
              <a:solidFill>
                <a:srgbClr val="CCCCCC"/>
              </a:solidFill>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[MinneAnalytics 2013]: Redesign your next hire: A grassroots effort to create a Data Scientist degree</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[CSP 2013]: Modifying the Undergraduate Curriculum to Properly Train Future Data Scientists</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[JSM 2013]: The Data Scientist Degree – A Necessity for Growth in our Discipline</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[Fall 2014]: DSCI Program launch</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25" y="3485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WSU: 3-Legged Stool for DSCI</a:t>
            </a:r>
            <a:endParaRPr/>
          </a:p>
          <a:p>
            <a:pPr marL="0" lvl="0" indent="0" algn="l" rtl="0">
              <a:spcBef>
                <a:spcPts val="0"/>
              </a:spcBef>
              <a:spcAft>
                <a:spcPts val="0"/>
              </a:spcAft>
              <a:buNone/>
            </a:pPr>
            <a:endParaRPr/>
          </a:p>
        </p:txBody>
      </p:sp>
      <p:pic>
        <p:nvPicPr>
          <p:cNvPr id="155" name="Google Shape;155;p23"/>
          <p:cNvPicPr preferRelativeResize="0"/>
          <p:nvPr/>
        </p:nvPicPr>
        <p:blipFill>
          <a:blip r:embed="rId3">
            <a:alphaModFix/>
          </a:blip>
          <a:stretch>
            <a:fillRect/>
          </a:stretch>
        </p:blipFill>
        <p:spPr>
          <a:xfrm>
            <a:off x="1565450" y="1513075"/>
            <a:ext cx="6913125" cy="342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 Structure</a:t>
            </a:r>
            <a:endParaRPr/>
          </a:p>
        </p:txBody>
      </p:sp>
      <p:sp>
        <p:nvSpPr>
          <p:cNvPr id="161" name="Google Shape;161;p24"/>
          <p:cNvSpPr txBox="1"/>
          <p:nvPr/>
        </p:nvSpPr>
        <p:spPr>
          <a:xfrm>
            <a:off x="0" y="1499900"/>
            <a:ext cx="7648200" cy="321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Can you discuss how you determined the program structure?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For instance, did you utilize the PCMI Curriculum Guidelines for Undergrad Programs in Data Science or </a:t>
            </a:r>
            <a:r>
              <a:rPr lang="en">
                <a:solidFill>
                  <a:srgbClr val="222222"/>
                </a:solidFill>
                <a:highlight>
                  <a:srgbClr val="FFFFFF"/>
                </a:highlight>
              </a:rPr>
              <a:t> the ASA Curriculum Guidelines for Undergraduate Programs in Statistical Science?</a:t>
            </a:r>
            <a:endParaRPr>
              <a:solidFill>
                <a:srgbClr val="222222"/>
              </a:solidFill>
              <a:highlight>
                <a:srgbClr val="FFFFFF"/>
              </a:highlight>
            </a:endParaRPr>
          </a:p>
          <a:p>
            <a:pPr marL="0" lvl="0" indent="0" algn="l" rtl="0">
              <a:lnSpc>
                <a:spcPct val="115000"/>
              </a:lnSpc>
              <a:spcBef>
                <a:spcPts val="0"/>
              </a:spcBef>
              <a:spcAft>
                <a:spcPts val="0"/>
              </a:spcAft>
              <a:buNone/>
            </a:pP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Just trying to capture the spirit of the thing (PCMI)...</a:t>
            </a:r>
            <a:endParaRPr sz="2500"/>
          </a:p>
        </p:txBody>
      </p:sp>
      <p:pic>
        <p:nvPicPr>
          <p:cNvPr id="167" name="Google Shape;167;p25">
            <a:hlinkClick r:id="rId3"/>
          </p:cNvPr>
          <p:cNvPicPr preferRelativeResize="0"/>
          <p:nvPr/>
        </p:nvPicPr>
        <p:blipFill>
          <a:blip r:embed="rId4">
            <a:alphaModFix/>
          </a:blip>
          <a:stretch>
            <a:fillRect/>
          </a:stretch>
        </p:blipFill>
        <p:spPr>
          <a:xfrm>
            <a:off x="1354412" y="1915750"/>
            <a:ext cx="6435175" cy="217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214250" y="154450"/>
            <a:ext cx="2622900" cy="9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PCMI</a:t>
            </a:r>
            <a:br>
              <a:rPr lang="en"/>
            </a:br>
            <a:r>
              <a:rPr lang="en"/>
              <a:t>Flowchart</a:t>
            </a:r>
            <a:endParaRPr/>
          </a:p>
        </p:txBody>
      </p:sp>
      <p:pic>
        <p:nvPicPr>
          <p:cNvPr id="173" name="Google Shape;173;p26"/>
          <p:cNvPicPr preferRelativeResize="0"/>
          <p:nvPr/>
        </p:nvPicPr>
        <p:blipFill>
          <a:blip r:embed="rId3">
            <a:alphaModFix/>
          </a:blip>
          <a:stretch>
            <a:fillRect/>
          </a:stretch>
        </p:blipFill>
        <p:spPr>
          <a:xfrm>
            <a:off x="3054425" y="0"/>
            <a:ext cx="6089573" cy="5143500"/>
          </a:xfrm>
          <a:prstGeom prst="rect">
            <a:avLst/>
          </a:prstGeom>
          <a:noFill/>
          <a:ln>
            <a:noFill/>
          </a:ln>
        </p:spPr>
      </p:pic>
      <p:sp>
        <p:nvSpPr>
          <p:cNvPr id="174" name="Google Shape;174;p26"/>
          <p:cNvSpPr txBox="1"/>
          <p:nvPr/>
        </p:nvSpPr>
        <p:spPr>
          <a:xfrm>
            <a:off x="98800" y="2272350"/>
            <a:ext cx="3117300" cy="20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From </a:t>
            </a:r>
            <a:r>
              <a:rPr lang="en" sz="1800" i="1">
                <a:latin typeface="Roboto"/>
                <a:ea typeface="Roboto"/>
                <a:cs typeface="Roboto"/>
                <a:sym typeface="Roboto"/>
              </a:rPr>
              <a:t>“Curriculum Guidelines for Undergraduate Programs in Data Science”</a:t>
            </a:r>
            <a:r>
              <a:rPr lang="en" sz="1800">
                <a:latin typeface="Roboto"/>
                <a:ea typeface="Roboto"/>
                <a:cs typeface="Roboto"/>
                <a:sym typeface="Roboto"/>
              </a:rPr>
              <a:t> available at:</a:t>
            </a:r>
            <a:endParaRPr sz="1800">
              <a:latin typeface="Roboto"/>
              <a:ea typeface="Roboto"/>
              <a:cs typeface="Roboto"/>
              <a:sym typeface="Roboto"/>
            </a:endParaRPr>
          </a:p>
          <a:p>
            <a:pPr marL="0" lvl="0" indent="0" algn="l" rtl="0">
              <a:spcBef>
                <a:spcPts val="0"/>
              </a:spcBef>
              <a:spcAft>
                <a:spcPts val="0"/>
              </a:spcAft>
              <a:buNone/>
            </a:pPr>
            <a:r>
              <a:rPr lang="en" sz="1800" u="sng">
                <a:solidFill>
                  <a:srgbClr val="0000FF"/>
                </a:solidFill>
                <a:latin typeface="Roboto"/>
                <a:ea typeface="Roboto"/>
                <a:cs typeface="Roboto"/>
                <a:sym typeface="Roboto"/>
                <a:hlinkClick r:id="rId4"/>
              </a:rPr>
              <a:t>bit.ly/pcmi_datascience</a:t>
            </a:r>
            <a:r>
              <a:rPr lang="en" sz="1800">
                <a:solidFill>
                  <a:srgbClr val="0000FF"/>
                </a:solidFill>
                <a:latin typeface="Roboto"/>
                <a:ea typeface="Roboto"/>
                <a:cs typeface="Roboto"/>
                <a:sym typeface="Roboto"/>
              </a:rPr>
              <a:t> </a:t>
            </a:r>
            <a:endParaRPr sz="1800">
              <a:solidFill>
                <a:srgbClr val="0000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51600" y="143600"/>
            <a:ext cx="2068200" cy="9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Smith</a:t>
            </a:r>
            <a:br>
              <a:rPr lang="en"/>
            </a:br>
            <a:r>
              <a:rPr lang="en"/>
              <a:t>SDS Major</a:t>
            </a:r>
            <a:endParaRPr/>
          </a:p>
        </p:txBody>
      </p:sp>
      <p:pic>
        <p:nvPicPr>
          <p:cNvPr id="180" name="Google Shape;180;p27"/>
          <p:cNvPicPr preferRelativeResize="0"/>
          <p:nvPr/>
        </p:nvPicPr>
        <p:blipFill>
          <a:blip r:embed="rId3">
            <a:alphaModFix/>
          </a:blip>
          <a:stretch>
            <a:fillRect/>
          </a:stretch>
        </p:blipFill>
        <p:spPr>
          <a:xfrm>
            <a:off x="2286000" y="0"/>
            <a:ext cx="6858011" cy="5143500"/>
          </a:xfrm>
          <a:prstGeom prst="rect">
            <a:avLst/>
          </a:prstGeom>
          <a:noFill/>
          <a:ln>
            <a:noFill/>
          </a:ln>
        </p:spPr>
      </p:pic>
      <p:sp>
        <p:nvSpPr>
          <p:cNvPr id="181" name="Google Shape;181;p27"/>
          <p:cNvSpPr txBox="1"/>
          <p:nvPr/>
        </p:nvSpPr>
        <p:spPr>
          <a:xfrm>
            <a:off x="312850" y="3670625"/>
            <a:ext cx="1745700" cy="9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Flowchart</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available at:</a:t>
            </a:r>
            <a:endParaRPr sz="1800">
              <a:latin typeface="Roboto"/>
              <a:ea typeface="Roboto"/>
              <a:cs typeface="Roboto"/>
              <a:sym typeface="Roboto"/>
            </a:endParaRPr>
          </a:p>
          <a:p>
            <a:pPr marL="0" lvl="0" indent="0" algn="l" rtl="0">
              <a:spcBef>
                <a:spcPts val="0"/>
              </a:spcBef>
              <a:spcAft>
                <a:spcPts val="0"/>
              </a:spcAft>
              <a:buNone/>
            </a:pPr>
            <a:r>
              <a:rPr lang="en" sz="1800" u="sng">
                <a:solidFill>
                  <a:srgbClr val="0000FF"/>
                </a:solidFill>
                <a:latin typeface="Roboto"/>
                <a:ea typeface="Roboto"/>
                <a:cs typeface="Roboto"/>
                <a:sym typeface="Roboto"/>
                <a:hlinkClick r:id="rId4"/>
              </a:rPr>
              <a:t>smith.edu/sds</a:t>
            </a:r>
            <a:r>
              <a:rPr lang="en" sz="1800">
                <a:solidFill>
                  <a:srgbClr val="0000FF"/>
                </a:solidFill>
                <a:latin typeface="Roboto"/>
                <a:ea typeface="Roboto"/>
                <a:cs typeface="Roboto"/>
                <a:sym typeface="Roboto"/>
              </a:rPr>
              <a:t> </a:t>
            </a:r>
            <a:endParaRPr sz="1800">
              <a:solidFill>
                <a:srgbClr val="0000FF"/>
              </a:solidFill>
              <a:latin typeface="Roboto"/>
              <a:ea typeface="Roboto"/>
              <a:cs typeface="Roboto"/>
              <a:sym typeface="Roboto"/>
            </a:endParaRPr>
          </a:p>
        </p:txBody>
      </p:sp>
      <p:grpSp>
        <p:nvGrpSpPr>
          <p:cNvPr id="182" name="Google Shape;182;p27"/>
          <p:cNvGrpSpPr/>
          <p:nvPr/>
        </p:nvGrpSpPr>
        <p:grpSpPr>
          <a:xfrm>
            <a:off x="2219800" y="833775"/>
            <a:ext cx="1982900" cy="2937700"/>
            <a:chOff x="2219800" y="833775"/>
            <a:chExt cx="1982900" cy="2937700"/>
          </a:xfrm>
        </p:grpSpPr>
        <p:sp>
          <p:nvSpPr>
            <p:cNvPr id="183" name="Google Shape;183;p27"/>
            <p:cNvSpPr txBox="1"/>
            <p:nvPr/>
          </p:nvSpPr>
          <p:spPr>
            <a:xfrm>
              <a:off x="2286000" y="833775"/>
              <a:ext cx="19167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66666"/>
                  </a:highlight>
                  <a:latin typeface="Roboto"/>
                  <a:ea typeface="Roboto"/>
                  <a:cs typeface="Roboto"/>
                  <a:sym typeface="Roboto"/>
                </a:rPr>
                <a:t>Intro stats</a:t>
              </a:r>
              <a:endParaRPr sz="2800" b="1">
                <a:solidFill>
                  <a:srgbClr val="FFFFFF"/>
                </a:solidFill>
                <a:highlight>
                  <a:srgbClr val="666666"/>
                </a:highlight>
                <a:latin typeface="Roboto"/>
                <a:ea typeface="Roboto"/>
                <a:cs typeface="Roboto"/>
                <a:sym typeface="Roboto"/>
              </a:endParaRPr>
            </a:p>
          </p:txBody>
        </p:sp>
        <p:sp>
          <p:nvSpPr>
            <p:cNvPr id="184" name="Google Shape;184;p27"/>
            <p:cNvSpPr txBox="1"/>
            <p:nvPr/>
          </p:nvSpPr>
          <p:spPr>
            <a:xfrm>
              <a:off x="2286000" y="1440950"/>
              <a:ext cx="19167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66666"/>
                  </a:highlight>
                  <a:latin typeface="Roboto"/>
                  <a:ea typeface="Roboto"/>
                  <a:cs typeface="Roboto"/>
                  <a:sym typeface="Roboto"/>
                </a:rPr>
                <a:t>Mult regr</a:t>
              </a:r>
              <a:endParaRPr sz="2800" b="1">
                <a:solidFill>
                  <a:srgbClr val="FFFFFF"/>
                </a:solidFill>
                <a:highlight>
                  <a:srgbClr val="666666"/>
                </a:highlight>
                <a:latin typeface="Roboto"/>
                <a:ea typeface="Roboto"/>
                <a:cs typeface="Roboto"/>
                <a:sym typeface="Roboto"/>
              </a:endParaRPr>
            </a:p>
          </p:txBody>
        </p:sp>
        <p:sp>
          <p:nvSpPr>
            <p:cNvPr id="185" name="Google Shape;185;p27"/>
            <p:cNvSpPr txBox="1"/>
            <p:nvPr/>
          </p:nvSpPr>
          <p:spPr>
            <a:xfrm>
              <a:off x="2286000" y="2048125"/>
              <a:ext cx="19167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66666"/>
                  </a:highlight>
                  <a:latin typeface="Roboto"/>
                  <a:ea typeface="Roboto"/>
                  <a:cs typeface="Roboto"/>
                  <a:sym typeface="Roboto"/>
                </a:rPr>
                <a:t>Intro prog</a:t>
              </a:r>
              <a:endParaRPr sz="2800" b="1">
                <a:solidFill>
                  <a:srgbClr val="FFFFFF"/>
                </a:solidFill>
                <a:highlight>
                  <a:srgbClr val="666666"/>
                </a:highlight>
                <a:latin typeface="Roboto"/>
                <a:ea typeface="Roboto"/>
                <a:cs typeface="Roboto"/>
                <a:sym typeface="Roboto"/>
              </a:endParaRPr>
            </a:p>
          </p:txBody>
        </p:sp>
        <p:sp>
          <p:nvSpPr>
            <p:cNvPr id="186" name="Google Shape;186;p27"/>
            <p:cNvSpPr txBox="1"/>
            <p:nvPr/>
          </p:nvSpPr>
          <p:spPr>
            <a:xfrm>
              <a:off x="2219800" y="2655300"/>
              <a:ext cx="19167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66666"/>
                  </a:highlight>
                  <a:latin typeface="Roboto"/>
                  <a:ea typeface="Roboto"/>
                  <a:cs typeface="Roboto"/>
                  <a:sym typeface="Roboto"/>
                </a:rPr>
                <a:t>Intro DS</a:t>
              </a:r>
              <a:endParaRPr sz="2800" b="1">
                <a:solidFill>
                  <a:srgbClr val="FFFFFF"/>
                </a:solidFill>
                <a:highlight>
                  <a:srgbClr val="666666"/>
                </a:highlight>
                <a:latin typeface="Roboto"/>
                <a:ea typeface="Roboto"/>
                <a:cs typeface="Roboto"/>
                <a:sym typeface="Roboto"/>
              </a:endParaRPr>
            </a:p>
          </p:txBody>
        </p:sp>
        <p:sp>
          <p:nvSpPr>
            <p:cNvPr id="187" name="Google Shape;187;p27"/>
            <p:cNvSpPr txBox="1"/>
            <p:nvPr/>
          </p:nvSpPr>
          <p:spPr>
            <a:xfrm>
              <a:off x="2286000" y="3316675"/>
              <a:ext cx="1916700" cy="45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66666"/>
                  </a:highlight>
                  <a:latin typeface="Roboto"/>
                  <a:ea typeface="Roboto"/>
                  <a:cs typeface="Roboto"/>
                  <a:sym typeface="Roboto"/>
                </a:rPr>
                <a:t>Lin alg</a:t>
              </a:r>
              <a:endParaRPr sz="2800" b="1">
                <a:solidFill>
                  <a:srgbClr val="FFFFFF"/>
                </a:solidFill>
                <a:highlight>
                  <a:srgbClr val="666666"/>
                </a:highlight>
                <a:latin typeface="Roboto"/>
                <a:ea typeface="Roboto"/>
                <a:cs typeface="Roboto"/>
                <a:sym typeface="Roboto"/>
              </a:endParaRPr>
            </a:p>
          </p:txBody>
        </p:sp>
      </p:grpSp>
      <p:sp>
        <p:nvSpPr>
          <p:cNvPr id="188" name="Google Shape;188;p27"/>
          <p:cNvSpPr txBox="1"/>
          <p:nvPr/>
        </p:nvSpPr>
        <p:spPr>
          <a:xfrm>
            <a:off x="4202700" y="196800"/>
            <a:ext cx="3563400" cy="142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D5A6BD"/>
                </a:highlight>
                <a:latin typeface="Roboto"/>
                <a:ea typeface="Roboto"/>
                <a:cs typeface="Roboto"/>
                <a:sym typeface="Roboto"/>
              </a:rPr>
              <a:t>Machine learning, Experimental design, Special topics</a:t>
            </a:r>
            <a:endParaRPr sz="2800" b="1">
              <a:solidFill>
                <a:srgbClr val="FFFFFF"/>
              </a:solidFill>
              <a:highlight>
                <a:srgbClr val="D5A6BD"/>
              </a:highlight>
              <a:latin typeface="Roboto"/>
              <a:ea typeface="Roboto"/>
              <a:cs typeface="Roboto"/>
              <a:sym typeface="Roboto"/>
            </a:endParaRPr>
          </a:p>
        </p:txBody>
      </p:sp>
      <p:sp>
        <p:nvSpPr>
          <p:cNvPr id="189" name="Google Shape;189;p27"/>
          <p:cNvSpPr txBox="1"/>
          <p:nvPr/>
        </p:nvSpPr>
        <p:spPr>
          <a:xfrm>
            <a:off x="3592275" y="2571750"/>
            <a:ext cx="4672200" cy="62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FF9900"/>
                </a:highlight>
                <a:latin typeface="Roboto"/>
                <a:ea typeface="Roboto"/>
                <a:cs typeface="Roboto"/>
                <a:sym typeface="Roboto"/>
              </a:rPr>
              <a:t>Ex: Communicating w/ Data, Data journalism</a:t>
            </a:r>
            <a:endParaRPr sz="2800" b="1">
              <a:solidFill>
                <a:srgbClr val="FFFFFF"/>
              </a:solidFill>
              <a:highlight>
                <a:srgbClr val="FF9900"/>
              </a:highlight>
              <a:latin typeface="Roboto"/>
              <a:ea typeface="Roboto"/>
              <a:cs typeface="Roboto"/>
              <a:sym typeface="Roboto"/>
            </a:endParaRPr>
          </a:p>
        </p:txBody>
      </p:sp>
      <p:sp>
        <p:nvSpPr>
          <p:cNvPr id="190" name="Google Shape;190;p27"/>
          <p:cNvSpPr txBox="1"/>
          <p:nvPr/>
        </p:nvSpPr>
        <p:spPr>
          <a:xfrm>
            <a:off x="4432425" y="1676025"/>
            <a:ext cx="2991900" cy="9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B4A7D6"/>
                </a:highlight>
                <a:latin typeface="Roboto"/>
                <a:ea typeface="Roboto"/>
                <a:cs typeface="Roboto"/>
                <a:sym typeface="Roboto"/>
              </a:rPr>
              <a:t>CS courses: Data structures, ...</a:t>
            </a:r>
            <a:endParaRPr sz="2800" b="1">
              <a:solidFill>
                <a:srgbClr val="FFFFFF"/>
              </a:solidFill>
              <a:highlight>
                <a:srgbClr val="B4A7D6"/>
              </a:highlight>
              <a:latin typeface="Roboto"/>
              <a:ea typeface="Roboto"/>
              <a:cs typeface="Roboto"/>
              <a:sym typeface="Roboto"/>
            </a:endParaRPr>
          </a:p>
        </p:txBody>
      </p:sp>
      <p:sp>
        <p:nvSpPr>
          <p:cNvPr id="191" name="Google Shape;191;p27"/>
          <p:cNvSpPr txBox="1"/>
          <p:nvPr/>
        </p:nvSpPr>
        <p:spPr>
          <a:xfrm>
            <a:off x="4606050" y="3507425"/>
            <a:ext cx="27567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93C47D"/>
                </a:highlight>
                <a:latin typeface="Roboto"/>
                <a:ea typeface="Roboto"/>
                <a:cs typeface="Roboto"/>
                <a:sym typeface="Roboto"/>
              </a:rPr>
              <a:t>NOT in SDS, MATH, or CS</a:t>
            </a:r>
            <a:endParaRPr sz="2800" b="1">
              <a:solidFill>
                <a:srgbClr val="FFFFFF"/>
              </a:solidFill>
              <a:highlight>
                <a:srgbClr val="93C47D"/>
              </a:highlight>
              <a:latin typeface="Roboto"/>
              <a:ea typeface="Roboto"/>
              <a:cs typeface="Roboto"/>
              <a:sym typeface="Roboto"/>
            </a:endParaRPr>
          </a:p>
        </p:txBody>
      </p:sp>
      <p:sp>
        <p:nvSpPr>
          <p:cNvPr id="192" name="Google Shape;192;p27"/>
          <p:cNvSpPr txBox="1"/>
          <p:nvPr/>
        </p:nvSpPr>
        <p:spPr>
          <a:xfrm>
            <a:off x="3753950" y="4493550"/>
            <a:ext cx="4807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highlight>
                  <a:srgbClr val="6FA8DC"/>
                </a:highlight>
                <a:latin typeface="Roboto"/>
                <a:ea typeface="Roboto"/>
                <a:cs typeface="Roboto"/>
                <a:sym typeface="Roboto"/>
              </a:rPr>
              <a:t>Projects, projects, projects!</a:t>
            </a:r>
            <a:endParaRPr sz="2800" b="1">
              <a:solidFill>
                <a:srgbClr val="FFFFFF"/>
              </a:solidFill>
              <a:highlight>
                <a:srgbClr val="6FA8DC"/>
              </a:highlight>
              <a:latin typeface="Roboto"/>
              <a:ea typeface="Roboto"/>
              <a:cs typeface="Roboto"/>
              <a:sym typeface="Roboto"/>
            </a:endParaRPr>
          </a:p>
        </p:txBody>
      </p:sp>
      <p:pic>
        <p:nvPicPr>
          <p:cNvPr id="193" name="Google Shape;193;p27"/>
          <p:cNvPicPr preferRelativeResize="0"/>
          <p:nvPr/>
        </p:nvPicPr>
        <p:blipFill>
          <a:blip r:embed="rId5">
            <a:alphaModFix/>
          </a:blip>
          <a:stretch>
            <a:fillRect/>
          </a:stretch>
        </p:blipFill>
        <p:spPr>
          <a:xfrm>
            <a:off x="312850" y="1676023"/>
            <a:ext cx="1621725" cy="1621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Effect transition="in" filter="fade">
                                      <p:cBhvr>
                                        <p:cTn id="12" dur="1000"/>
                                        <p:tgtEl>
                                          <p:spTgt spid="1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fade">
                                      <p:cBhvr>
                                        <p:cTn id="17" dur="10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1000"/>
                                        <p:tgtEl>
                                          <p:spTgt spid="1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fade">
                                      <p:cBhvr>
                                        <p:cTn id="27" dur="1000"/>
                                        <p:tgtEl>
                                          <p:spTgt spid="1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gtEl>
                                        <p:attrNameLst>
                                          <p:attrName>style.visibility</p:attrName>
                                        </p:attrNameLst>
                                      </p:cBhvr>
                                      <p:to>
                                        <p:strVal val="visible"/>
                                      </p:to>
                                    </p:set>
                                    <p:animEffect transition="in" filter="fade">
                                      <p:cBhvr>
                                        <p:cTn id="32"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science major at Juniata</a:t>
            </a:r>
            <a:endParaRPr/>
          </a:p>
        </p:txBody>
      </p:sp>
      <p:graphicFrame>
        <p:nvGraphicFramePr>
          <p:cNvPr id="199" name="Google Shape;199;p28"/>
          <p:cNvGraphicFramePr/>
          <p:nvPr/>
        </p:nvGraphicFramePr>
        <p:xfrm>
          <a:off x="161200" y="1224785"/>
          <a:ext cx="7879800" cy="3419490"/>
        </p:xfrm>
        <a:graphic>
          <a:graphicData uri="http://schemas.openxmlformats.org/drawingml/2006/table">
            <a:tbl>
              <a:tblPr>
                <a:noFill/>
                <a:tableStyleId>{B38D8931-3550-48B4-B1EB-486DF796D782}</a:tableStyleId>
              </a:tblPr>
              <a:tblGrid>
                <a:gridCol w="2626600">
                  <a:extLst>
                    <a:ext uri="{9D8B030D-6E8A-4147-A177-3AD203B41FA5}">
                      <a16:colId xmlns:a16="http://schemas.microsoft.com/office/drawing/2014/main" val="20000"/>
                    </a:ext>
                  </a:extLst>
                </a:gridCol>
                <a:gridCol w="2626600">
                  <a:extLst>
                    <a:ext uri="{9D8B030D-6E8A-4147-A177-3AD203B41FA5}">
                      <a16:colId xmlns:a16="http://schemas.microsoft.com/office/drawing/2014/main" val="20001"/>
                    </a:ext>
                  </a:extLst>
                </a:gridCol>
                <a:gridCol w="2626600">
                  <a:extLst>
                    <a:ext uri="{9D8B030D-6E8A-4147-A177-3AD203B41FA5}">
                      <a16:colId xmlns:a16="http://schemas.microsoft.com/office/drawing/2014/main" val="20002"/>
                    </a:ext>
                  </a:extLst>
                </a:gridCol>
              </a:tblGrid>
              <a:tr h="391750">
                <a:tc>
                  <a:txBody>
                    <a:bodyPr/>
                    <a:lstStyle/>
                    <a:p>
                      <a:pPr marL="0" lvl="0" indent="0" algn="l" rtl="0">
                        <a:spcBef>
                          <a:spcPts val="0"/>
                        </a:spcBef>
                        <a:spcAft>
                          <a:spcPts val="0"/>
                        </a:spcAft>
                        <a:buNone/>
                      </a:pPr>
                      <a:r>
                        <a:rPr lang="en"/>
                        <a:t>Lower Levels</a:t>
                      </a:r>
                      <a:endParaRPr/>
                    </a:p>
                  </a:txBody>
                  <a:tcPr marL="91425" marR="91425" marT="91425" marB="91425"/>
                </a:tc>
                <a:tc>
                  <a:txBody>
                    <a:bodyPr/>
                    <a:lstStyle/>
                    <a:p>
                      <a:pPr marL="0" lvl="0" indent="0" algn="l" rtl="0">
                        <a:spcBef>
                          <a:spcPts val="0"/>
                        </a:spcBef>
                        <a:spcAft>
                          <a:spcPts val="0"/>
                        </a:spcAft>
                        <a:buNone/>
                      </a:pPr>
                      <a:r>
                        <a:rPr lang="en"/>
                        <a:t>Upper Levels</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Cognate area</a:t>
                      </a:r>
                      <a:endParaRPr/>
                    </a:p>
                  </a:txBody>
                  <a:tcPr marL="91425" marR="91425" marT="91425" marB="91425"/>
                </a:tc>
                <a:extLst>
                  <a:ext uri="{0D108BD9-81ED-4DB2-BD59-A6C34878D82A}">
                    <a16:rowId xmlns:a16="http://schemas.microsoft.com/office/drawing/2014/main" val="10000"/>
                  </a:ext>
                </a:extLst>
              </a:tr>
              <a:tr h="600975">
                <a:tc>
                  <a:txBody>
                    <a:bodyPr/>
                    <a:lstStyle/>
                    <a:p>
                      <a:pPr marL="0" lvl="0" indent="0" algn="l" rtl="0">
                        <a:spcBef>
                          <a:spcPts val="0"/>
                        </a:spcBef>
                        <a:spcAft>
                          <a:spcPts val="0"/>
                        </a:spcAft>
                        <a:buNone/>
                      </a:pPr>
                      <a:r>
                        <a:rPr lang="en"/>
                        <a:t>Introduction to Data Science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Database Management Systems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Choice of 12 credits outside data science </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402150">
                <a:tc>
                  <a:txBody>
                    <a:bodyPr/>
                    <a:lstStyle/>
                    <a:p>
                      <a:pPr marL="0" lvl="0" indent="0" algn="l" rtl="0">
                        <a:spcBef>
                          <a:spcPts val="0"/>
                        </a:spcBef>
                        <a:spcAft>
                          <a:spcPts val="0"/>
                        </a:spcAft>
                        <a:buNone/>
                      </a:pPr>
                      <a:r>
                        <a:rPr lang="en"/>
                        <a:t>Introduction to Statistics</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Information Visualization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91750">
                <a:tc>
                  <a:txBody>
                    <a:bodyPr/>
                    <a:lstStyle/>
                    <a:p>
                      <a:pPr marL="0" lvl="0" indent="0" algn="l" rtl="0">
                        <a:spcBef>
                          <a:spcPts val="0"/>
                        </a:spcBef>
                        <a:spcAft>
                          <a:spcPts val="0"/>
                        </a:spcAft>
                        <a:buNone/>
                      </a:pPr>
                      <a:r>
                        <a:rPr lang="en"/>
                        <a:t>Computer Science I</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Machine Learning</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91750">
                <a:tc>
                  <a:txBody>
                    <a:bodyPr/>
                    <a:lstStyle/>
                    <a:p>
                      <a:pPr marL="0" lvl="0" indent="0" algn="l" rtl="0">
                        <a:spcBef>
                          <a:spcPts val="0"/>
                        </a:spcBef>
                        <a:spcAft>
                          <a:spcPts val="0"/>
                        </a:spcAft>
                        <a:buNone/>
                      </a:pPr>
                      <a:r>
                        <a:rPr lang="en"/>
                        <a:t>Calculus I</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Multivariate Statistics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810175">
                <a:tc>
                  <a:txBody>
                    <a:bodyPr/>
                    <a:lstStyle/>
                    <a:p>
                      <a:pPr marL="0" lvl="0" indent="0" algn="l" rtl="0">
                        <a:spcBef>
                          <a:spcPts val="0"/>
                        </a:spcBef>
                        <a:spcAft>
                          <a:spcPts val="0"/>
                        </a:spcAft>
                        <a:buNone/>
                      </a:pPr>
                      <a:r>
                        <a:rPr lang="en"/>
                        <a:t>Linear Algebra</a:t>
                      </a:r>
                      <a:endParaRPr/>
                    </a:p>
                  </a:txBody>
                  <a:tcPr marL="91425" marR="91425" marT="91425" marB="91425"/>
                </a:tc>
                <a:tc>
                  <a:txBody>
                    <a:bodyPr/>
                    <a:lstStyle/>
                    <a:p>
                      <a:pPr marL="0" lvl="0" indent="0" algn="l" rtl="0">
                        <a:spcBef>
                          <a:spcPts val="0"/>
                        </a:spcBef>
                        <a:spcAft>
                          <a:spcPts val="0"/>
                        </a:spcAft>
                        <a:buNone/>
                      </a:pPr>
                      <a:r>
                        <a:rPr lang="en"/>
                        <a:t>Data Science Consulting/Research with heavy statistics component</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95550">
                <a:tc>
                  <a:txBody>
                    <a:bodyPr/>
                    <a:lstStyle/>
                    <a:p>
                      <a:pPr marL="0" lvl="0" indent="0" algn="l" rtl="0">
                        <a:spcBef>
                          <a:spcPts val="0"/>
                        </a:spcBef>
                        <a:spcAft>
                          <a:spcPts val="0"/>
                        </a:spcAft>
                        <a:buNone/>
                      </a:pPr>
                      <a:r>
                        <a:rPr lang="en"/>
                        <a:t>Data Acquisition</a:t>
                      </a:r>
                      <a:endParaRPr/>
                    </a:p>
                  </a:txBody>
                  <a:tcPr marL="91425" marR="91425" marT="91425" marB="91425"/>
                </a:tc>
                <a:tc>
                  <a:txBody>
                    <a:bodyPr/>
                    <a:lstStyle/>
                    <a:p>
                      <a:pPr marL="0" lvl="0" indent="0" algn="l" rtl="0">
                        <a:spcBef>
                          <a:spcPts val="0"/>
                        </a:spcBef>
                        <a:spcAft>
                          <a:spcPts val="0"/>
                        </a:spcAft>
                        <a:buNone/>
                      </a:pPr>
                      <a:r>
                        <a:rPr lang="en"/>
                        <a:t>Big Data</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200" name="Google Shape;200;p28"/>
          <p:cNvSpPr txBox="1"/>
          <p:nvPr/>
        </p:nvSpPr>
        <p:spPr>
          <a:xfrm>
            <a:off x="311725" y="4713950"/>
            <a:ext cx="7121700" cy="8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latin typeface="Roboto"/>
                <a:ea typeface="Roboto"/>
                <a:cs typeface="Roboto"/>
                <a:sym typeface="Roboto"/>
                <a:hlinkClick r:id="rId3"/>
              </a:rPr>
              <a:t>https://www.juniata.edu/registrar/poes/data-science.php</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ASA Curriculum Guidelines and CSUMB MLOs</a:t>
            </a:r>
            <a:endParaRPr/>
          </a:p>
        </p:txBody>
      </p:sp>
      <p:graphicFrame>
        <p:nvGraphicFramePr>
          <p:cNvPr id="206" name="Google Shape;206;p29"/>
          <p:cNvGraphicFramePr/>
          <p:nvPr/>
        </p:nvGraphicFramePr>
        <p:xfrm>
          <a:off x="451950" y="1390650"/>
          <a:ext cx="8313600" cy="3317150"/>
        </p:xfrm>
        <a:graphic>
          <a:graphicData uri="http://schemas.openxmlformats.org/drawingml/2006/table">
            <a:tbl>
              <a:tblPr>
                <a:noFill/>
                <a:tableStyleId>{B38D8931-3550-48B4-B1EB-486DF796D782}</a:tableStyleId>
              </a:tblPr>
              <a:tblGrid>
                <a:gridCol w="1940450">
                  <a:extLst>
                    <a:ext uri="{9D8B030D-6E8A-4147-A177-3AD203B41FA5}">
                      <a16:colId xmlns:a16="http://schemas.microsoft.com/office/drawing/2014/main" val="20000"/>
                    </a:ext>
                  </a:extLst>
                </a:gridCol>
                <a:gridCol w="4213675">
                  <a:extLst>
                    <a:ext uri="{9D8B030D-6E8A-4147-A177-3AD203B41FA5}">
                      <a16:colId xmlns:a16="http://schemas.microsoft.com/office/drawing/2014/main" val="20001"/>
                    </a:ext>
                  </a:extLst>
                </a:gridCol>
                <a:gridCol w="21594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Merriweather"/>
                          <a:ea typeface="Merriweather"/>
                          <a:cs typeface="Merriweather"/>
                          <a:sym typeface="Merriweather"/>
                        </a:rPr>
                        <a:t>ASA Guidelines</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Major Learning Outcome (MLO)</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Courses</a:t>
                      </a:r>
                      <a:endParaRPr b="1">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Merriweather"/>
                          <a:ea typeface="Merriweather"/>
                          <a:cs typeface="Merriweather"/>
                          <a:sym typeface="Merriweather"/>
                        </a:rPr>
                        <a:t>Mathematical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Foundations</a:t>
                      </a:r>
                      <a:endParaRPr>
                        <a:latin typeface="Merriweather"/>
                        <a:ea typeface="Merriweather"/>
                        <a:cs typeface="Merriweather"/>
                        <a:sym typeface="Merriweather"/>
                      </a:endParaRPr>
                    </a:p>
                  </a:txBody>
                  <a:tcPr marL="91425" marR="91425" marT="91425" marB="91425"/>
                </a:tc>
                <a:tc>
                  <a:txBody>
                    <a:bodyPr/>
                    <a:lstStyle/>
                    <a:p>
                      <a:pPr marL="0" lvl="0" indent="0" algn="l" rtl="0">
                        <a:lnSpc>
                          <a:spcPct val="100000"/>
                        </a:lnSpc>
                        <a:spcBef>
                          <a:spcPts val="0"/>
                        </a:spcBef>
                        <a:spcAft>
                          <a:spcPts val="0"/>
                        </a:spcAft>
                        <a:buNone/>
                      </a:pPr>
                      <a:r>
                        <a:rPr lang="en" sz="1200" b="1" i="1">
                          <a:latin typeface="Merriweather"/>
                          <a:ea typeface="Merriweather"/>
                          <a:cs typeface="Merriweather"/>
                          <a:sym typeface="Merriweather"/>
                        </a:rPr>
                        <a:t>MLO 1:  Mathematical and Statistical Theory</a:t>
                      </a:r>
                      <a:endParaRPr sz="1200" b="1" i="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200">
                          <a:latin typeface="Merriweather"/>
                          <a:ea typeface="Merriweather"/>
                          <a:cs typeface="Merriweather"/>
                          <a:sym typeface="Merriweather"/>
                        </a:rPr>
                        <a:t>Based on mathematical foundations, students demonstrate the ability (i) to interpret theoretical statistical statements, (ii) to communicate statistical ideas using mathematical language, and (iii) to address research questions using statistical theory.</a:t>
                      </a:r>
                      <a:endParaRPr sz="1200">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a:latin typeface="Merriweather"/>
                          <a:ea typeface="Merriweather"/>
                          <a:cs typeface="Merriweather"/>
                          <a:sym typeface="Merriweather"/>
                        </a:rPr>
                        <a:t>Calculus 1-3</a:t>
                      </a:r>
                      <a:endParaRPr>
                        <a:latin typeface="Merriweather"/>
                        <a:ea typeface="Merriweather"/>
                        <a:cs typeface="Merriweather"/>
                        <a:sym typeface="Merriweather"/>
                      </a:endParaRPr>
                    </a:p>
                    <a:p>
                      <a:pPr marL="0" lvl="0" indent="0" algn="l" rtl="0">
                        <a:spcBef>
                          <a:spcPts val="1000"/>
                        </a:spcBef>
                        <a:spcAft>
                          <a:spcPts val="0"/>
                        </a:spcAft>
                        <a:buNone/>
                      </a:pPr>
                      <a:r>
                        <a:rPr lang="en">
                          <a:latin typeface="Merriweather"/>
                          <a:ea typeface="Merriweather"/>
                          <a:cs typeface="Merriweather"/>
                          <a:sym typeface="Merriweather"/>
                        </a:rPr>
                        <a:t>Linear Algebra</a:t>
                      </a:r>
                      <a:endParaRPr>
                        <a:latin typeface="Merriweather"/>
                        <a:ea typeface="Merriweather"/>
                        <a:cs typeface="Merriweather"/>
                        <a:sym typeface="Merriweather"/>
                      </a:endParaRPr>
                    </a:p>
                    <a:p>
                      <a:pPr marL="0" lvl="0" indent="0" algn="l" rtl="0">
                        <a:spcBef>
                          <a:spcPts val="1000"/>
                        </a:spcBef>
                        <a:spcAft>
                          <a:spcPts val="0"/>
                        </a:spcAft>
                        <a:buNone/>
                      </a:pPr>
                      <a:r>
                        <a:rPr lang="en">
                          <a:latin typeface="Merriweather"/>
                          <a:ea typeface="Merriweather"/>
                          <a:cs typeface="Merriweather"/>
                          <a:sym typeface="Merriweather"/>
                        </a:rPr>
                        <a:t>Discrete Math</a:t>
                      </a:r>
                      <a:endParaRPr>
                        <a:latin typeface="Merriweather"/>
                        <a:ea typeface="Merriweather"/>
                        <a:cs typeface="Merriweather"/>
                        <a:sym typeface="Merriweather"/>
                      </a:endParaRPr>
                    </a:p>
                    <a:p>
                      <a:pPr marL="0" lvl="0" indent="0" algn="l" rtl="0">
                        <a:spcBef>
                          <a:spcPts val="1000"/>
                        </a:spcBef>
                        <a:spcAft>
                          <a:spcPts val="1000"/>
                        </a:spcAft>
                        <a:buNone/>
                      </a:pPr>
                      <a:r>
                        <a:rPr lang="en">
                          <a:latin typeface="Merriweather"/>
                          <a:ea typeface="Merriweather"/>
                          <a:cs typeface="Merriweather"/>
                          <a:sym typeface="Merriweather"/>
                        </a:rPr>
                        <a:t>Statistical Theory 1-2</a:t>
                      </a:r>
                      <a:endParaRPr>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1"/>
                  </a:ext>
                </a:extLst>
              </a:tr>
              <a:tr h="1425000">
                <a:tc>
                  <a:txBody>
                    <a:bodyPr/>
                    <a:lstStyle/>
                    <a:p>
                      <a:pPr marL="0" lvl="0" indent="0" algn="l" rtl="0">
                        <a:spcBef>
                          <a:spcPts val="0"/>
                        </a:spcBef>
                        <a:spcAft>
                          <a:spcPts val="0"/>
                        </a:spcAft>
                        <a:buNone/>
                      </a:pPr>
                      <a:r>
                        <a:rPr lang="en">
                          <a:latin typeface="Merriweather"/>
                          <a:ea typeface="Merriweather"/>
                          <a:cs typeface="Merriweather"/>
                          <a:sym typeface="Merriweather"/>
                        </a:rPr>
                        <a:t>Statistical Methods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and Theory</a:t>
                      </a:r>
                      <a:endParaRPr>
                        <a:latin typeface="Merriweather"/>
                        <a:ea typeface="Merriweather"/>
                        <a:cs typeface="Merriweather"/>
                        <a:sym typeface="Merriweather"/>
                      </a:endParaRPr>
                    </a:p>
                  </a:txBody>
                  <a:tcPr marL="91425" marR="91425" marT="91425" marB="91425"/>
                </a:tc>
                <a:tc>
                  <a:txBody>
                    <a:bodyPr/>
                    <a:lstStyle/>
                    <a:p>
                      <a:pPr marL="0" lvl="0" indent="0" algn="l" rtl="0">
                        <a:lnSpc>
                          <a:spcPct val="100000"/>
                        </a:lnSpc>
                        <a:spcBef>
                          <a:spcPts val="0"/>
                        </a:spcBef>
                        <a:spcAft>
                          <a:spcPts val="0"/>
                        </a:spcAft>
                        <a:buNone/>
                      </a:pPr>
                      <a:r>
                        <a:rPr lang="en" sz="1200" b="1" i="1">
                          <a:latin typeface="Merriweather"/>
                          <a:ea typeface="Merriweather"/>
                          <a:cs typeface="Merriweather"/>
                          <a:sym typeface="Merriweather"/>
                        </a:rPr>
                        <a:t>MLO 2:  Statistical Methods</a:t>
                      </a:r>
                      <a:endParaRPr sz="1200" b="1" i="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200">
                          <a:latin typeface="Merriweather"/>
                          <a:ea typeface="Merriweather"/>
                          <a:cs typeface="Merriweather"/>
                          <a:sym typeface="Merriweather"/>
                        </a:rPr>
                        <a:t>Students demonstrate the ability to follow the statistical investigative process to formulate an answerable research question, collect, manipulate, and explore data, and analyze and conduct inference via statistical models.</a:t>
                      </a:r>
                      <a:endParaRPr sz="1200">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a:latin typeface="Merriweather"/>
                          <a:ea typeface="Merriweather"/>
                          <a:cs typeface="Merriweather"/>
                          <a:sym typeface="Merriweather"/>
                        </a:rPr>
                        <a:t>Applied Probability and Statistics</a:t>
                      </a:r>
                      <a:endParaRPr>
                        <a:latin typeface="Merriweather"/>
                        <a:ea typeface="Merriweather"/>
                        <a:cs typeface="Merriweather"/>
                        <a:sym typeface="Merriweather"/>
                      </a:endParaRPr>
                    </a:p>
                    <a:p>
                      <a:pPr marL="0" lvl="0" indent="0" algn="l" rtl="0">
                        <a:spcBef>
                          <a:spcPts val="1000"/>
                        </a:spcBef>
                        <a:spcAft>
                          <a:spcPts val="0"/>
                        </a:spcAft>
                        <a:buNone/>
                      </a:pPr>
                      <a:r>
                        <a:rPr lang="en">
                          <a:latin typeface="Merriweather"/>
                          <a:ea typeface="Merriweather"/>
                          <a:cs typeface="Merriweather"/>
                          <a:sym typeface="Merriweather"/>
                        </a:rPr>
                        <a:t>Generalized Linear Models</a:t>
                      </a:r>
                      <a:endParaRPr>
                        <a:latin typeface="Merriweather"/>
                        <a:ea typeface="Merriweather"/>
                        <a:cs typeface="Merriweather"/>
                        <a:sym typeface="Merriweather"/>
                      </a:endParaRPr>
                    </a:p>
                    <a:p>
                      <a:pPr marL="0" lvl="0" indent="0" algn="l" rtl="0">
                        <a:spcBef>
                          <a:spcPts val="1000"/>
                        </a:spcBef>
                        <a:spcAft>
                          <a:spcPts val="1000"/>
                        </a:spcAft>
                        <a:buNone/>
                      </a:pPr>
                      <a:r>
                        <a:rPr lang="en">
                          <a:latin typeface="Merriweather"/>
                          <a:ea typeface="Merriweather"/>
                          <a:cs typeface="Merriweather"/>
                          <a:sym typeface="Merriweather"/>
                        </a:rPr>
                        <a:t>Statistics Electives</a:t>
                      </a:r>
                      <a:endParaRPr>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ASA Curriculum Guidelines and CSUMB MLOs</a:t>
            </a:r>
            <a:endParaRPr/>
          </a:p>
        </p:txBody>
      </p:sp>
      <p:graphicFrame>
        <p:nvGraphicFramePr>
          <p:cNvPr id="212" name="Google Shape;212;p30"/>
          <p:cNvGraphicFramePr/>
          <p:nvPr/>
        </p:nvGraphicFramePr>
        <p:xfrm>
          <a:off x="451950" y="1390650"/>
          <a:ext cx="8313600" cy="2926020"/>
        </p:xfrm>
        <a:graphic>
          <a:graphicData uri="http://schemas.openxmlformats.org/drawingml/2006/table">
            <a:tbl>
              <a:tblPr>
                <a:noFill/>
                <a:tableStyleId>{B38D8931-3550-48B4-B1EB-486DF796D782}</a:tableStyleId>
              </a:tblPr>
              <a:tblGrid>
                <a:gridCol w="1940450">
                  <a:extLst>
                    <a:ext uri="{9D8B030D-6E8A-4147-A177-3AD203B41FA5}">
                      <a16:colId xmlns:a16="http://schemas.microsoft.com/office/drawing/2014/main" val="20000"/>
                    </a:ext>
                  </a:extLst>
                </a:gridCol>
                <a:gridCol w="4213675">
                  <a:extLst>
                    <a:ext uri="{9D8B030D-6E8A-4147-A177-3AD203B41FA5}">
                      <a16:colId xmlns:a16="http://schemas.microsoft.com/office/drawing/2014/main" val="20001"/>
                    </a:ext>
                  </a:extLst>
                </a:gridCol>
                <a:gridCol w="21594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Merriweather"/>
                          <a:ea typeface="Merriweather"/>
                          <a:cs typeface="Merriweather"/>
                          <a:sym typeface="Merriweather"/>
                        </a:rPr>
                        <a:t>ASA Guidelines</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Major Learning Outcome (MLO)</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Courses</a:t>
                      </a:r>
                      <a:endParaRPr b="1">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Merriweather"/>
                          <a:ea typeface="Merriweather"/>
                          <a:cs typeface="Merriweather"/>
                          <a:sym typeface="Merriweather"/>
                        </a:rPr>
                        <a:t>Data Wrangling and Computation</a:t>
                      </a:r>
                      <a:endParaRPr>
                        <a:latin typeface="Merriweather"/>
                        <a:ea typeface="Merriweather"/>
                        <a:cs typeface="Merriweather"/>
                        <a:sym typeface="Merriweather"/>
                      </a:endParaRPr>
                    </a:p>
                  </a:txBody>
                  <a:tcPr marL="91425" marR="91425" marT="91425" marB="91425"/>
                </a:tc>
                <a:tc>
                  <a:txBody>
                    <a:bodyPr/>
                    <a:lstStyle/>
                    <a:p>
                      <a:pPr marL="0" lvl="0" indent="0" algn="l" rtl="0">
                        <a:lnSpc>
                          <a:spcPct val="100000"/>
                        </a:lnSpc>
                        <a:spcBef>
                          <a:spcPts val="0"/>
                        </a:spcBef>
                        <a:spcAft>
                          <a:spcPts val="0"/>
                        </a:spcAft>
                        <a:buNone/>
                      </a:pPr>
                      <a:r>
                        <a:rPr lang="en" sz="1200" b="1" i="1">
                          <a:latin typeface="Merriweather"/>
                          <a:ea typeface="Merriweather"/>
                          <a:cs typeface="Merriweather"/>
                          <a:sym typeface="Merriweather"/>
                        </a:rPr>
                        <a:t>MLO 3:  Data Manipulation and Computation</a:t>
                      </a:r>
                      <a:endParaRPr sz="1200" b="1" i="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200">
                          <a:latin typeface="Merriweather"/>
                          <a:ea typeface="Merriweather"/>
                          <a:cs typeface="Merriweather"/>
                          <a:sym typeface="Merriweather"/>
                        </a:rPr>
                        <a:t>Students demonstrate the ability to manage and manipulate data, use multiple programming languages, answer research questions through appropriate software coding, and perform basic statistical computation.</a:t>
                      </a:r>
                      <a:endParaRPr sz="1200">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a:latin typeface="Merriweather"/>
                          <a:ea typeface="Merriweather"/>
                          <a:cs typeface="Merriweather"/>
                          <a:sym typeface="Merriweather"/>
                        </a:rPr>
                        <a:t>Introduction to Programming (C++)</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Statistical Computing (R, SAS)</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Integrated throughout all courses</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WE NEED SQL!</a:t>
                      </a:r>
                      <a:endParaRPr>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ASA Curriculum Guidelines and CSUMB MLOs</a:t>
            </a:r>
            <a:endParaRPr/>
          </a:p>
        </p:txBody>
      </p:sp>
      <p:graphicFrame>
        <p:nvGraphicFramePr>
          <p:cNvPr id="218" name="Google Shape;218;p31"/>
          <p:cNvGraphicFramePr/>
          <p:nvPr/>
        </p:nvGraphicFramePr>
        <p:xfrm>
          <a:off x="451950" y="1390650"/>
          <a:ext cx="8313600" cy="3139380"/>
        </p:xfrm>
        <a:graphic>
          <a:graphicData uri="http://schemas.openxmlformats.org/drawingml/2006/table">
            <a:tbl>
              <a:tblPr>
                <a:noFill/>
                <a:tableStyleId>{B38D8931-3550-48B4-B1EB-486DF796D782}</a:tableStyleId>
              </a:tblPr>
              <a:tblGrid>
                <a:gridCol w="1940450">
                  <a:extLst>
                    <a:ext uri="{9D8B030D-6E8A-4147-A177-3AD203B41FA5}">
                      <a16:colId xmlns:a16="http://schemas.microsoft.com/office/drawing/2014/main" val="20000"/>
                    </a:ext>
                  </a:extLst>
                </a:gridCol>
                <a:gridCol w="4213675">
                  <a:extLst>
                    <a:ext uri="{9D8B030D-6E8A-4147-A177-3AD203B41FA5}">
                      <a16:colId xmlns:a16="http://schemas.microsoft.com/office/drawing/2014/main" val="20001"/>
                    </a:ext>
                  </a:extLst>
                </a:gridCol>
                <a:gridCol w="21594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Merriweather"/>
                          <a:ea typeface="Merriweather"/>
                          <a:cs typeface="Merriweather"/>
                          <a:sym typeface="Merriweather"/>
                        </a:rPr>
                        <a:t>ASA Guidelines</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Major Learning Outcome (MLO)</a:t>
                      </a:r>
                      <a:endParaRPr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b="1">
                          <a:latin typeface="Merriweather"/>
                          <a:ea typeface="Merriweather"/>
                          <a:cs typeface="Merriweather"/>
                          <a:sym typeface="Merriweather"/>
                        </a:rPr>
                        <a:t>Courses</a:t>
                      </a:r>
                      <a:endParaRPr b="1">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Merriweather"/>
                          <a:ea typeface="Merriweather"/>
                          <a:cs typeface="Merriweather"/>
                          <a:sym typeface="Merriweather"/>
                        </a:rPr>
                        <a:t>Statistical </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Practice</a:t>
                      </a:r>
                      <a:endParaRPr>
                        <a:latin typeface="Merriweather"/>
                        <a:ea typeface="Merriweather"/>
                        <a:cs typeface="Merriweather"/>
                        <a:sym typeface="Merriweather"/>
                      </a:endParaRPr>
                    </a:p>
                  </a:txBody>
                  <a:tcPr marL="91425" marR="91425" marT="91425" marB="91425"/>
                </a:tc>
                <a:tc>
                  <a:txBody>
                    <a:bodyPr/>
                    <a:lstStyle/>
                    <a:p>
                      <a:pPr marL="0" lvl="0" indent="0" algn="l" rtl="0">
                        <a:lnSpc>
                          <a:spcPct val="100000"/>
                        </a:lnSpc>
                        <a:spcBef>
                          <a:spcPts val="0"/>
                        </a:spcBef>
                        <a:spcAft>
                          <a:spcPts val="0"/>
                        </a:spcAft>
                        <a:buNone/>
                      </a:pPr>
                      <a:r>
                        <a:rPr lang="en" sz="1200" b="1" i="1">
                          <a:latin typeface="Merriweather"/>
                          <a:ea typeface="Merriweather"/>
                          <a:cs typeface="Merriweather"/>
                          <a:sym typeface="Merriweather"/>
                        </a:rPr>
                        <a:t>MLO 4: Statistical Practice and Communication </a:t>
                      </a:r>
                      <a:r>
                        <a:rPr lang="en" sz="1200">
                          <a:latin typeface="Merriweather"/>
                          <a:ea typeface="Merriweather"/>
                          <a:cs typeface="Merriweather"/>
                          <a:sym typeface="Merriweather"/>
                        </a:rPr>
                        <a:t> </a:t>
                      </a:r>
                      <a:endParaRPr sz="12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200">
                          <a:latin typeface="Merriweather"/>
                          <a:ea typeface="Merriweather"/>
                          <a:cs typeface="Merriweather"/>
                          <a:sym typeface="Merriweather"/>
                        </a:rPr>
                        <a:t>Students demonstrate the ability to communicate with collaborators effectively and respectfully. Students are able to adjust their use of language depending on the collaborators’ backgrounds, to </a:t>
                      </a:r>
                      <a:r>
                        <a:rPr lang="en" sz="1200" b="1">
                          <a:latin typeface="Merriweather"/>
                          <a:ea typeface="Merriweather"/>
                          <a:cs typeface="Merriweather"/>
                          <a:sym typeface="Merriweather"/>
                        </a:rPr>
                        <a:t>practice ethics </a:t>
                      </a:r>
                      <a:r>
                        <a:rPr lang="en" sz="1200">
                          <a:latin typeface="Merriweather"/>
                          <a:ea typeface="Merriweather"/>
                          <a:cs typeface="Merriweather"/>
                          <a:sym typeface="Merriweather"/>
                        </a:rPr>
                        <a:t>(particularly for human-subject data), to understand (or reformulate) a research question (or a project goal), and to implement appropriate statistical methods. Students are able to produce an informative report, both written and oral, which is easily readable by the target audience. </a:t>
                      </a:r>
                      <a:r>
                        <a:rPr lang="en" sz="1200" b="1">
                          <a:latin typeface="Merriweather"/>
                          <a:ea typeface="Merriweather"/>
                          <a:cs typeface="Merriweather"/>
                          <a:sym typeface="Merriweather"/>
                        </a:rPr>
                        <a:t>Students  engage in ethical reasoning and public action through their profession to promote social justice and equity.</a:t>
                      </a:r>
                      <a:endParaRPr sz="1200" b="1">
                        <a:latin typeface="Merriweather"/>
                        <a:ea typeface="Merriweather"/>
                        <a:cs typeface="Merriweather"/>
                        <a:sym typeface="Merriweather"/>
                      </a:endParaRPr>
                    </a:p>
                  </a:txBody>
                  <a:tcPr marL="91425" marR="91425" marT="91425" marB="91425"/>
                </a:tc>
                <a:tc>
                  <a:txBody>
                    <a:bodyPr/>
                    <a:lstStyle/>
                    <a:p>
                      <a:pPr marL="0" lvl="0" indent="0" algn="l" rtl="0">
                        <a:spcBef>
                          <a:spcPts val="0"/>
                        </a:spcBef>
                        <a:spcAft>
                          <a:spcPts val="0"/>
                        </a:spcAft>
                        <a:buNone/>
                      </a:pPr>
                      <a:r>
                        <a:rPr lang="en">
                          <a:latin typeface="Merriweather"/>
                          <a:ea typeface="Merriweather"/>
                          <a:cs typeface="Merriweather"/>
                          <a:sym typeface="Merriweather"/>
                        </a:rPr>
                        <a:t>Major Professional Seminar</a:t>
                      </a:r>
                      <a:endParaRPr>
                        <a:latin typeface="Merriweather"/>
                        <a:ea typeface="Merriweather"/>
                        <a:cs typeface="Merriweather"/>
                        <a:sym typeface="Merriweather"/>
                      </a:endParaRPr>
                    </a:p>
                    <a:p>
                      <a:pPr marL="0" lvl="0" indent="0" algn="l" rtl="0">
                        <a:spcBef>
                          <a:spcPts val="1000"/>
                        </a:spcBef>
                        <a:spcAft>
                          <a:spcPts val="0"/>
                        </a:spcAft>
                        <a:buNone/>
                      </a:pPr>
                      <a:r>
                        <a:rPr lang="en">
                          <a:latin typeface="Merriweather"/>
                          <a:ea typeface="Merriweather"/>
                          <a:cs typeface="Merriweather"/>
                          <a:sym typeface="Merriweather"/>
                        </a:rPr>
                        <a:t>Service Learning for Math/Stat Consultants</a:t>
                      </a:r>
                      <a:endParaRPr>
                        <a:latin typeface="Merriweather"/>
                        <a:ea typeface="Merriweather"/>
                        <a:cs typeface="Merriweather"/>
                        <a:sym typeface="Merriweather"/>
                      </a:endParaRPr>
                    </a:p>
                    <a:p>
                      <a:pPr marL="0" lvl="0" indent="0" algn="l" rtl="0">
                        <a:spcBef>
                          <a:spcPts val="1000"/>
                        </a:spcBef>
                        <a:spcAft>
                          <a:spcPts val="0"/>
                        </a:spcAft>
                        <a:buNone/>
                      </a:pPr>
                      <a:r>
                        <a:rPr lang="en">
                          <a:latin typeface="Merriweather"/>
                          <a:ea typeface="Merriweather"/>
                          <a:cs typeface="Merriweather"/>
                          <a:sym typeface="Merriweather"/>
                        </a:rPr>
                        <a:t>Capstone Seminar</a:t>
                      </a:r>
                      <a:endParaRPr>
                        <a:latin typeface="Merriweather"/>
                        <a:ea typeface="Merriweather"/>
                        <a:cs typeface="Merriweather"/>
                        <a:sym typeface="Merriweather"/>
                      </a:endParaRPr>
                    </a:p>
                    <a:p>
                      <a:pPr marL="0" lvl="0" indent="0" algn="l" rtl="0">
                        <a:spcBef>
                          <a:spcPts val="1000"/>
                        </a:spcBef>
                        <a:spcAft>
                          <a:spcPts val="1000"/>
                        </a:spcAft>
                        <a:buNone/>
                      </a:pPr>
                      <a:r>
                        <a:rPr lang="en">
                          <a:latin typeface="Merriweather"/>
                          <a:ea typeface="Merriweather"/>
                          <a:cs typeface="Merriweather"/>
                          <a:sym typeface="Merriweather"/>
                        </a:rPr>
                        <a:t>Course-based Research Projects in all upper-division courses.</a:t>
                      </a:r>
                      <a:endParaRPr>
                        <a:latin typeface="Merriweather"/>
                        <a:ea typeface="Merriweather"/>
                        <a:cs typeface="Merriweather"/>
                        <a:sym typeface="Merriweathe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Where you work</a:t>
            </a:r>
            <a:endParaRPr sz="1800"/>
          </a:p>
          <a:p>
            <a:pPr marL="457200" lvl="0" indent="-342900" algn="l" rtl="0">
              <a:spcBef>
                <a:spcPts val="0"/>
              </a:spcBef>
              <a:spcAft>
                <a:spcPts val="0"/>
              </a:spcAft>
              <a:buSzPts val="1800"/>
              <a:buChar char="●"/>
            </a:pPr>
            <a:r>
              <a:rPr lang="en" sz="1800"/>
              <a:t>What your role is</a:t>
            </a:r>
            <a:endParaRPr sz="1800"/>
          </a:p>
          <a:p>
            <a:pPr marL="457200" lvl="0" indent="-342900" algn="l" rtl="0">
              <a:spcBef>
                <a:spcPts val="0"/>
              </a:spcBef>
              <a:spcAft>
                <a:spcPts val="0"/>
              </a:spcAft>
              <a:buSzPts val="1800"/>
              <a:buChar char="●"/>
            </a:pPr>
            <a:r>
              <a:rPr lang="en" sz="1800"/>
              <a:t>Stats and/or data science programs offered at your university</a:t>
            </a:r>
            <a:endParaRPr sz="1800"/>
          </a:p>
        </p:txBody>
      </p:sp>
      <p:sp>
        <p:nvSpPr>
          <p:cNvPr id="72" name="Google Shape;72;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Please Introduce Yourself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 Christopher Malone</a:t>
            </a:r>
            <a:endParaRPr/>
          </a:p>
        </p:txBody>
      </p:sp>
      <p:sp>
        <p:nvSpPr>
          <p:cNvPr id="78" name="Google Shape;78;p15"/>
          <p:cNvSpPr txBox="1">
            <a:spLocks noGrp="1"/>
          </p:cNvSpPr>
          <p:nvPr>
            <p:ph type="body" idx="1"/>
          </p:nvPr>
        </p:nvSpPr>
        <p:spPr>
          <a:xfrm>
            <a:off x="311700" y="1505700"/>
            <a:ext cx="3999900" cy="35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School</a:t>
            </a:r>
            <a:endParaRPr sz="1800"/>
          </a:p>
          <a:p>
            <a:pPr marL="457200" lvl="0" indent="-342900" algn="l" rtl="0">
              <a:spcBef>
                <a:spcPts val="1600"/>
              </a:spcBef>
              <a:spcAft>
                <a:spcPts val="0"/>
              </a:spcAft>
              <a:buSzPts val="1800"/>
              <a:buChar char="●"/>
            </a:pPr>
            <a:r>
              <a:rPr lang="en" sz="1800"/>
              <a:t>Winona State University (1 of 7 4-year public institutions in MN)</a:t>
            </a:r>
            <a:endParaRPr sz="1800"/>
          </a:p>
          <a:p>
            <a:pPr marL="457200" lvl="0" indent="-342900" algn="l" rtl="0">
              <a:spcBef>
                <a:spcPts val="0"/>
              </a:spcBef>
              <a:spcAft>
                <a:spcPts val="0"/>
              </a:spcAft>
              <a:buSzPts val="1800"/>
              <a:buChar char="●"/>
            </a:pPr>
            <a:r>
              <a:rPr lang="en" sz="1800"/>
              <a:t>About 7500 students; Primarily Undergraduates</a:t>
            </a:r>
            <a:br>
              <a:rPr lang="en" sz="1800"/>
            </a:br>
            <a:endParaRPr sz="1800"/>
          </a:p>
          <a:p>
            <a:pPr marL="457200" lvl="0" indent="-342900" algn="l" rtl="0">
              <a:spcBef>
                <a:spcPts val="0"/>
              </a:spcBef>
              <a:spcAft>
                <a:spcPts val="0"/>
              </a:spcAft>
              <a:buSzPts val="1800"/>
              <a:buChar char="●"/>
            </a:pPr>
            <a:r>
              <a:rPr lang="en" sz="1800"/>
              <a:t>Dept of Math &amp; Stat</a:t>
            </a:r>
            <a:endParaRPr sz="1800"/>
          </a:p>
          <a:p>
            <a:pPr marL="457200" lvl="0" indent="-342900" algn="l" rtl="0">
              <a:spcBef>
                <a:spcPts val="0"/>
              </a:spcBef>
              <a:spcAft>
                <a:spcPts val="0"/>
              </a:spcAft>
              <a:buSzPts val="1800"/>
              <a:buChar char="●"/>
            </a:pPr>
            <a:r>
              <a:rPr lang="en" sz="1800"/>
              <a:t>9 MATH;  4 MATH ED; </a:t>
            </a:r>
            <a:br>
              <a:rPr lang="en" sz="1800"/>
            </a:br>
            <a:r>
              <a:rPr lang="en" sz="1800"/>
              <a:t>7 STAT/DSCI</a:t>
            </a:r>
            <a:endParaRPr sz="1800"/>
          </a:p>
        </p:txBody>
      </p:sp>
      <p:sp>
        <p:nvSpPr>
          <p:cNvPr id="79" name="Google Shape;79;p15"/>
          <p:cNvSpPr txBox="1">
            <a:spLocks noGrp="1"/>
          </p:cNvSpPr>
          <p:nvPr>
            <p:ph type="body" idx="1"/>
          </p:nvPr>
        </p:nvSpPr>
        <p:spPr>
          <a:xfrm>
            <a:off x="5047400" y="1505700"/>
            <a:ext cx="3999900" cy="358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Programs</a:t>
            </a:r>
            <a:endParaRPr sz="1800"/>
          </a:p>
          <a:p>
            <a:pPr marL="457200" lvl="0" indent="-342900" algn="l" rtl="0">
              <a:spcBef>
                <a:spcPts val="1600"/>
              </a:spcBef>
              <a:spcAft>
                <a:spcPts val="0"/>
              </a:spcAft>
              <a:buSzPts val="1800"/>
              <a:buChar char="●"/>
            </a:pPr>
            <a:r>
              <a:rPr lang="en" sz="1800"/>
              <a:t>STAT Major &amp; Minor (1980s)</a:t>
            </a:r>
            <a:endParaRPr sz="1800"/>
          </a:p>
          <a:p>
            <a:pPr marL="457200" lvl="0" indent="-342900" algn="l" rtl="0">
              <a:spcBef>
                <a:spcPts val="0"/>
              </a:spcBef>
              <a:spcAft>
                <a:spcPts val="0"/>
              </a:spcAft>
              <a:buSzPts val="1800"/>
              <a:buChar char="●"/>
            </a:pPr>
            <a:r>
              <a:rPr lang="en" sz="1800"/>
              <a:t>DSCI Major &amp; Minor (2014) </a:t>
            </a:r>
            <a:endParaRPr sz="1800"/>
          </a:p>
          <a:p>
            <a:pPr marL="0" lvl="0" indent="0" algn="l" rtl="0">
              <a:spcBef>
                <a:spcPts val="1600"/>
              </a:spcBef>
              <a:spcAft>
                <a:spcPts val="0"/>
              </a:spcAft>
              <a:buNone/>
            </a:pPr>
            <a:r>
              <a:rPr lang="en" sz="1800"/>
              <a:t>Personal</a:t>
            </a:r>
            <a:endParaRPr sz="1800"/>
          </a:p>
          <a:p>
            <a:pPr marL="457200" lvl="0" indent="-342900" algn="l" rtl="0">
              <a:spcBef>
                <a:spcPts val="1600"/>
              </a:spcBef>
              <a:spcAft>
                <a:spcPts val="0"/>
              </a:spcAft>
              <a:buSzPts val="1800"/>
              <a:buChar char="●"/>
            </a:pPr>
            <a:r>
              <a:rPr lang="en" sz="1800"/>
              <a:t>Professor of STAT &amp; DSCI</a:t>
            </a:r>
            <a:endParaRPr sz="1800"/>
          </a:p>
          <a:p>
            <a:pPr marL="457200" lvl="0" indent="-342900" algn="l" rtl="0">
              <a:spcBef>
                <a:spcPts val="0"/>
              </a:spcBef>
              <a:spcAft>
                <a:spcPts val="0"/>
              </a:spcAft>
              <a:buSzPts val="1800"/>
              <a:buChar char="●"/>
            </a:pPr>
            <a:r>
              <a:rPr lang="en" sz="1800"/>
              <a:t>Trained as statistician</a:t>
            </a:r>
            <a:endParaRPr sz="1800"/>
          </a:p>
          <a:p>
            <a:pPr marL="457200" lvl="0" indent="-342900" algn="l" rtl="0">
              <a:spcBef>
                <a:spcPts val="0"/>
              </a:spcBef>
              <a:spcAft>
                <a:spcPts val="0"/>
              </a:spcAft>
              <a:buSzPts val="1800"/>
              <a:buChar char="●"/>
            </a:pPr>
            <a:r>
              <a:rPr lang="en" sz="1800"/>
              <a:t>Passion:  Undergraduate curriculum development </a:t>
            </a:r>
            <a:br>
              <a:rPr lang="en"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Dr. Judith Canner, Statistics Program Coordinator</a:t>
            </a:r>
            <a:endParaRPr sz="2600"/>
          </a:p>
        </p:txBody>
      </p:sp>
      <p:sp>
        <p:nvSpPr>
          <p:cNvPr id="85" name="Google Shape;85;p16"/>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California State University, Monterey Bay</a:t>
            </a:r>
            <a:endParaRPr b="1"/>
          </a:p>
          <a:p>
            <a:pPr marL="457200" lvl="0" indent="-311150" algn="l" rtl="0">
              <a:spcBef>
                <a:spcPts val="0"/>
              </a:spcBef>
              <a:spcAft>
                <a:spcPts val="0"/>
              </a:spcAft>
              <a:buSzPts val="1300"/>
              <a:buChar char="●"/>
            </a:pPr>
            <a:r>
              <a:rPr lang="en"/>
              <a:t>4-year Public University</a:t>
            </a:r>
            <a:endParaRPr/>
          </a:p>
          <a:p>
            <a:pPr marL="457200" lvl="0" indent="-311150" algn="l" rtl="0">
              <a:spcBef>
                <a:spcPts val="0"/>
              </a:spcBef>
              <a:spcAft>
                <a:spcPts val="0"/>
              </a:spcAft>
              <a:buSzPts val="1300"/>
              <a:buChar char="●"/>
            </a:pPr>
            <a:r>
              <a:rPr lang="en"/>
              <a:t>~7200 Undergraduates Students</a:t>
            </a:r>
            <a:endParaRPr/>
          </a:p>
          <a:p>
            <a:pPr marL="457200" lvl="0" indent="-311150" algn="l" rtl="0">
              <a:spcBef>
                <a:spcPts val="0"/>
              </a:spcBef>
              <a:spcAft>
                <a:spcPts val="0"/>
              </a:spcAft>
              <a:buSzPts val="1300"/>
              <a:buChar char="●"/>
            </a:pPr>
            <a:r>
              <a:rPr lang="en"/>
              <a:t>50% First-Generation</a:t>
            </a:r>
            <a:endParaRPr/>
          </a:p>
          <a:p>
            <a:pPr marL="457200" lvl="0" indent="-311150" algn="l" rtl="0">
              <a:spcBef>
                <a:spcPts val="0"/>
              </a:spcBef>
              <a:spcAft>
                <a:spcPts val="0"/>
              </a:spcAft>
              <a:buSzPts val="1300"/>
              <a:buChar char="●"/>
            </a:pPr>
            <a:r>
              <a:rPr lang="en"/>
              <a:t>50% URM</a:t>
            </a:r>
            <a:endParaRPr/>
          </a:p>
          <a:p>
            <a:pPr marL="0" lvl="0" indent="0" algn="l" rtl="0">
              <a:spcBef>
                <a:spcPts val="1600"/>
              </a:spcBef>
              <a:spcAft>
                <a:spcPts val="0"/>
              </a:spcAft>
              <a:buNone/>
            </a:pPr>
            <a:r>
              <a:rPr lang="en" b="1" i="1"/>
              <a:t>Current Programs</a:t>
            </a:r>
            <a:endParaRPr b="1" i="1"/>
          </a:p>
          <a:p>
            <a:pPr marL="457200" lvl="0" indent="-311150" algn="l" rtl="0">
              <a:spcBef>
                <a:spcPts val="0"/>
              </a:spcBef>
              <a:spcAft>
                <a:spcPts val="0"/>
              </a:spcAft>
              <a:buSzPts val="1300"/>
              <a:buChar char="●"/>
            </a:pPr>
            <a:r>
              <a:rPr lang="en"/>
              <a:t>Bachelor of Science in Statistics</a:t>
            </a:r>
            <a:endParaRPr/>
          </a:p>
          <a:p>
            <a:pPr marL="457200" lvl="0" indent="-311150" algn="l" rtl="0">
              <a:spcBef>
                <a:spcPts val="0"/>
              </a:spcBef>
              <a:spcAft>
                <a:spcPts val="0"/>
              </a:spcAft>
              <a:buSzPts val="1300"/>
              <a:buChar char="●"/>
            </a:pPr>
            <a:r>
              <a:rPr lang="en"/>
              <a:t>Statistics Minor</a:t>
            </a:r>
            <a:endParaRPr/>
          </a:p>
          <a:p>
            <a:pPr marL="457200" lvl="0" indent="-311150" algn="l" rtl="0">
              <a:spcBef>
                <a:spcPts val="0"/>
              </a:spcBef>
              <a:spcAft>
                <a:spcPts val="0"/>
              </a:spcAft>
              <a:buSzPts val="1300"/>
              <a:buChar char="●"/>
            </a:pPr>
            <a:r>
              <a:rPr lang="en"/>
              <a:t>Bachelor of Science in Computer Science with a Data Science Concentration</a:t>
            </a:r>
            <a:endParaRPr/>
          </a:p>
          <a:p>
            <a:pPr marL="0" lvl="0" indent="0" algn="l" rtl="0">
              <a:spcBef>
                <a:spcPts val="1600"/>
              </a:spcBef>
              <a:spcAft>
                <a:spcPts val="0"/>
              </a:spcAft>
              <a:buNone/>
            </a:pPr>
            <a:r>
              <a:rPr lang="en" b="1" i="1"/>
              <a:t>Planned Programs</a:t>
            </a:r>
            <a:endParaRPr b="1" i="1"/>
          </a:p>
          <a:p>
            <a:pPr marL="457200" lvl="0" indent="-311150" algn="l" rtl="0">
              <a:spcBef>
                <a:spcPts val="0"/>
              </a:spcBef>
              <a:spcAft>
                <a:spcPts val="0"/>
              </a:spcAft>
              <a:buSzPts val="1300"/>
              <a:buChar char="●"/>
            </a:pPr>
            <a:r>
              <a:rPr lang="en"/>
              <a:t>Data Science Minor</a:t>
            </a:r>
            <a:endParaRPr/>
          </a:p>
        </p:txBody>
      </p:sp>
      <p:sp>
        <p:nvSpPr>
          <p:cNvPr id="86" name="Google Shape;86;p16"/>
          <p:cNvSpPr txBox="1">
            <a:spLocks noGrp="1"/>
          </p:cNvSpPr>
          <p:nvPr>
            <p:ph type="body" idx="2"/>
          </p:nvPr>
        </p:nvSpPr>
        <p:spPr>
          <a:xfrm>
            <a:off x="4532825" y="1505700"/>
            <a:ext cx="4299600" cy="307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t>Personal Information</a:t>
            </a:r>
            <a:endParaRPr b="1"/>
          </a:p>
          <a:p>
            <a:pPr marL="0" lvl="0" indent="0" algn="l" rtl="0">
              <a:lnSpc>
                <a:spcPct val="100000"/>
              </a:lnSpc>
              <a:spcBef>
                <a:spcPts val="0"/>
              </a:spcBef>
              <a:spcAft>
                <a:spcPts val="0"/>
              </a:spcAft>
              <a:buNone/>
            </a:pPr>
            <a:r>
              <a:rPr lang="en"/>
              <a:t>Associate Professor of Statistics</a:t>
            </a:r>
            <a:endParaRPr/>
          </a:p>
          <a:p>
            <a:pPr marL="0" lvl="0" indent="0" algn="l" rtl="0">
              <a:lnSpc>
                <a:spcPct val="100000"/>
              </a:lnSpc>
              <a:spcBef>
                <a:spcPts val="0"/>
              </a:spcBef>
              <a:spcAft>
                <a:spcPts val="0"/>
              </a:spcAft>
              <a:buNone/>
            </a:pPr>
            <a:r>
              <a:rPr lang="en"/>
              <a:t>Mathematics and Statistics Department</a:t>
            </a:r>
            <a:endParaRPr/>
          </a:p>
          <a:p>
            <a:pPr marL="0" lvl="0" indent="0" algn="l" rtl="0">
              <a:lnSpc>
                <a:spcPct val="100000"/>
              </a:lnSpc>
              <a:spcBef>
                <a:spcPts val="0"/>
              </a:spcBef>
              <a:spcAft>
                <a:spcPts val="0"/>
              </a:spcAft>
              <a:buNone/>
            </a:pPr>
            <a:r>
              <a:rPr lang="en"/>
              <a:t>PhD Biomathematics and Zoology</a:t>
            </a:r>
            <a:endParaRPr/>
          </a:p>
          <a:p>
            <a:pPr marL="0" lvl="0" indent="0" algn="l" rtl="0">
              <a:lnSpc>
                <a:spcPct val="100000"/>
              </a:lnSpc>
              <a:spcBef>
                <a:spcPts val="0"/>
              </a:spcBef>
              <a:spcAft>
                <a:spcPts val="0"/>
              </a:spcAft>
              <a:buNone/>
            </a:pPr>
            <a:endParaRPr sz="600"/>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My goal in coming to CSUMB was to start a Statistics program.  I started the Statistics minor (2011) and then established a concentration within the Math major (2015) and now we have a Statistics major (2019).</a:t>
            </a:r>
            <a:endParaRPr/>
          </a:p>
          <a:p>
            <a:pPr marL="0" lvl="0" indent="0" algn="l" rtl="0">
              <a:lnSpc>
                <a:spcPct val="100000"/>
              </a:lnSpc>
              <a:spcBef>
                <a:spcPts val="0"/>
              </a:spcBef>
              <a:spcAft>
                <a:spcPts val="0"/>
              </a:spcAft>
              <a:buNone/>
            </a:pPr>
            <a:r>
              <a:rPr lang="en" sz="1100" u="sng">
                <a:solidFill>
                  <a:schemeClr val="hlink"/>
                </a:solidFill>
                <a:latin typeface="Arial"/>
                <a:ea typeface="Arial"/>
                <a:cs typeface="Arial"/>
                <a:sym typeface="Arial"/>
                <a:hlinkClick r:id="rId3"/>
              </a:rPr>
              <a:t>https://csumb.edu/math/statistics-bs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I also oversee a grant to support biomedical data science at CSUMB </a:t>
            </a:r>
            <a:r>
              <a:rPr lang="en" sz="1100" u="sng">
                <a:solidFill>
                  <a:schemeClr val="hlink"/>
                </a:solidFill>
                <a:latin typeface="Arial"/>
                <a:ea typeface="Arial"/>
                <a:cs typeface="Arial"/>
                <a:sym typeface="Arial"/>
                <a:hlinkClick r:id="rId4"/>
              </a:rPr>
              <a:t>https://csumb.edu/bd2k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 Albert Y. Kim</a:t>
            </a:r>
            <a:endParaRPr/>
          </a:p>
        </p:txBody>
      </p:sp>
      <p:sp>
        <p:nvSpPr>
          <p:cNvPr id="92" name="Google Shape;92;p17"/>
          <p:cNvSpPr txBox="1">
            <a:spLocks noGrp="1"/>
          </p:cNvSpPr>
          <p:nvPr>
            <p:ph type="body" idx="1"/>
          </p:nvPr>
        </p:nvSpPr>
        <p:spPr>
          <a:xfrm>
            <a:off x="311700" y="1505700"/>
            <a:ext cx="3999900" cy="345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Assistant Professor of </a:t>
            </a:r>
            <a:r>
              <a:rPr lang="en" sz="1800" u="sng">
                <a:solidFill>
                  <a:schemeClr val="hlink"/>
                </a:solidFill>
                <a:hlinkClick r:id="rId3"/>
              </a:rPr>
              <a:t>Statistical and Data Sciences</a:t>
            </a:r>
            <a:r>
              <a:rPr lang="en" sz="1800"/>
              <a:t> at Smith College</a:t>
            </a:r>
            <a:endParaRPr sz="1800"/>
          </a:p>
          <a:p>
            <a:pPr marL="457200" lvl="0" indent="-342900" algn="l" rtl="0">
              <a:spcBef>
                <a:spcPts val="1600"/>
              </a:spcBef>
              <a:spcAft>
                <a:spcPts val="0"/>
              </a:spcAft>
              <a:buSzPts val="1800"/>
              <a:buChar char="●"/>
            </a:pPr>
            <a:r>
              <a:rPr lang="en" sz="1800"/>
              <a:t>Small women’s liberal arts college (~2500 students)</a:t>
            </a:r>
            <a:endParaRPr sz="1800"/>
          </a:p>
          <a:p>
            <a:pPr marL="457200" lvl="0" indent="-342900" algn="l" rtl="0">
              <a:spcBef>
                <a:spcPts val="0"/>
              </a:spcBef>
              <a:spcAft>
                <a:spcPts val="0"/>
              </a:spcAft>
              <a:buSzPts val="1800"/>
              <a:buChar char="●"/>
            </a:pPr>
            <a:r>
              <a:rPr lang="en" sz="1800"/>
              <a:t>Independent from MATH &amp; CS</a:t>
            </a:r>
            <a:endParaRPr sz="1800"/>
          </a:p>
          <a:p>
            <a:pPr marL="457200" lvl="0" indent="-342900" algn="l" rtl="0">
              <a:spcBef>
                <a:spcPts val="0"/>
              </a:spcBef>
              <a:spcAft>
                <a:spcPts val="0"/>
              </a:spcAft>
              <a:buSzPts val="1800"/>
              <a:buChar char="●"/>
            </a:pPr>
            <a:r>
              <a:rPr lang="en" sz="1800"/>
              <a:t>Grads 2018-2020: 10 -&gt; 21 -&gt; 35</a:t>
            </a:r>
            <a:endParaRPr sz="1800"/>
          </a:p>
          <a:p>
            <a:pPr marL="457200" lvl="0" indent="-342900" algn="l" rtl="0">
              <a:spcBef>
                <a:spcPts val="0"/>
              </a:spcBef>
              <a:spcAft>
                <a:spcPts val="0"/>
              </a:spcAft>
              <a:buSzPts val="1800"/>
              <a:buChar char="●"/>
            </a:pPr>
            <a:r>
              <a:rPr lang="en" sz="1800"/>
              <a:t>FTE’s:</a:t>
            </a:r>
            <a:endParaRPr sz="1800"/>
          </a:p>
          <a:p>
            <a:pPr marL="914400" lvl="1" indent="-342900" algn="l" rtl="0">
              <a:spcBef>
                <a:spcPts val="0"/>
              </a:spcBef>
              <a:spcAft>
                <a:spcPts val="0"/>
              </a:spcAft>
              <a:buSzPts val="1800"/>
              <a:buChar char="○"/>
            </a:pPr>
            <a:r>
              <a:rPr lang="en" sz="1800"/>
              <a:t>3 full-time SDS</a:t>
            </a:r>
            <a:endParaRPr sz="1800"/>
          </a:p>
          <a:p>
            <a:pPr marL="914400" lvl="1" indent="-342900" algn="l" rtl="0">
              <a:spcBef>
                <a:spcPts val="0"/>
              </a:spcBef>
              <a:spcAft>
                <a:spcPts val="0"/>
              </a:spcAft>
              <a:buSzPts val="1800"/>
              <a:buChar char="○"/>
            </a:pPr>
            <a:r>
              <a:rPr lang="en" sz="1800"/>
              <a:t>3 + {1 new} joint with SDS: </a:t>
            </a:r>
            <a:br>
              <a:rPr lang="en" sz="1800"/>
            </a:br>
            <a:r>
              <a:rPr lang="en" sz="1800"/>
              <a:t>MATH, CS, PSY, {GOV}</a:t>
            </a:r>
            <a:endParaRPr sz="1800"/>
          </a:p>
        </p:txBody>
      </p:sp>
      <p:sp>
        <p:nvSpPr>
          <p:cNvPr id="93" name="Google Shape;93;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We offer</a:t>
            </a:r>
            <a:endParaRPr sz="1800"/>
          </a:p>
          <a:p>
            <a:pPr marL="914400" lvl="1" indent="-342900" algn="l" rtl="0">
              <a:spcBef>
                <a:spcPts val="0"/>
              </a:spcBef>
              <a:spcAft>
                <a:spcPts val="0"/>
              </a:spcAft>
              <a:buSzPts val="1800"/>
              <a:buChar char="○"/>
            </a:pPr>
            <a:r>
              <a:rPr lang="en" sz="1800"/>
              <a:t>Major in SDS</a:t>
            </a:r>
            <a:endParaRPr sz="1800"/>
          </a:p>
          <a:p>
            <a:pPr marL="914400" lvl="1" indent="-342900" algn="l" rtl="0">
              <a:spcBef>
                <a:spcPts val="0"/>
              </a:spcBef>
              <a:spcAft>
                <a:spcPts val="0"/>
              </a:spcAft>
              <a:buSzPts val="1800"/>
              <a:buChar char="○"/>
            </a:pPr>
            <a:r>
              <a:rPr lang="en" sz="1800"/>
              <a:t>Minors in SDS &amp; Applied Stats</a:t>
            </a:r>
            <a:endParaRPr sz="1800"/>
          </a:p>
          <a:p>
            <a:pPr marL="914400" lvl="1" indent="-342900" algn="l" rtl="0">
              <a:spcBef>
                <a:spcPts val="0"/>
              </a:spcBef>
              <a:spcAft>
                <a:spcPts val="0"/>
              </a:spcAft>
              <a:buSzPts val="1800"/>
              <a:buChar char="○"/>
            </a:pPr>
            <a:r>
              <a:rPr lang="en" sz="1800"/>
              <a:t>MATH offers statistics track</a:t>
            </a:r>
            <a:endParaRPr sz="1800"/>
          </a:p>
          <a:p>
            <a:pPr marL="457200" lvl="0" indent="-342900" algn="l" rtl="0">
              <a:spcBef>
                <a:spcPts val="0"/>
              </a:spcBef>
              <a:spcAft>
                <a:spcPts val="0"/>
              </a:spcAft>
              <a:buSzPts val="1800"/>
              <a:buChar char="●"/>
            </a:pPr>
            <a:r>
              <a:rPr lang="en" sz="1800"/>
              <a:t>Early discussions</a:t>
            </a:r>
            <a:endParaRPr sz="1800"/>
          </a:p>
          <a:p>
            <a:pPr marL="914400" lvl="1" indent="-342900" algn="l" rtl="0">
              <a:spcBef>
                <a:spcPts val="0"/>
              </a:spcBef>
              <a:spcAft>
                <a:spcPts val="0"/>
              </a:spcAft>
              <a:buSzPts val="1800"/>
              <a:buChar char="○"/>
            </a:pPr>
            <a:r>
              <a:rPr lang="en" sz="1800"/>
              <a:t>Joint MATH &amp; SDS major</a:t>
            </a:r>
            <a:endParaRPr sz="1800"/>
          </a:p>
        </p:txBody>
      </p:sp>
      <p:pic>
        <p:nvPicPr>
          <p:cNvPr id="94" name="Google Shape;94;p17"/>
          <p:cNvPicPr preferRelativeResize="0"/>
          <p:nvPr/>
        </p:nvPicPr>
        <p:blipFill>
          <a:blip r:embed="rId4">
            <a:alphaModFix/>
          </a:blip>
          <a:stretch>
            <a:fillRect/>
          </a:stretch>
        </p:blipFill>
        <p:spPr>
          <a:xfrm>
            <a:off x="7790450" y="3714150"/>
            <a:ext cx="1353550" cy="135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Dr. Kim Roth, Juniata College</a:t>
            </a:r>
            <a:endParaRPr sz="2600"/>
          </a:p>
        </p:txBody>
      </p:sp>
      <p:sp>
        <p:nvSpPr>
          <p:cNvPr id="100" name="Google Shape;100;p18"/>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Small (about 1600 students) liberal arts college in central PA</a:t>
            </a:r>
            <a:endParaRPr sz="1800"/>
          </a:p>
          <a:p>
            <a:pPr marL="457200" lvl="0" indent="-342900" algn="l" rtl="0">
              <a:spcBef>
                <a:spcPts val="0"/>
              </a:spcBef>
              <a:spcAft>
                <a:spcPts val="0"/>
              </a:spcAft>
              <a:buSzPts val="1800"/>
              <a:buChar char="●"/>
            </a:pPr>
            <a:r>
              <a:rPr lang="en" sz="1800"/>
              <a:t>Math professor with statistics training and part of the data science program.</a:t>
            </a:r>
            <a:endParaRPr sz="1800"/>
          </a:p>
          <a:p>
            <a:pPr marL="457200" lvl="0" indent="0" algn="l" rtl="0">
              <a:spcBef>
                <a:spcPts val="1600"/>
              </a:spcBef>
              <a:spcAft>
                <a:spcPts val="1600"/>
              </a:spcAft>
              <a:buNone/>
            </a:pPr>
            <a:endParaRPr/>
          </a:p>
        </p:txBody>
      </p:sp>
      <p:sp>
        <p:nvSpPr>
          <p:cNvPr id="101" name="Google Shape;101;p18"/>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We offer:</a:t>
            </a:r>
            <a:endParaRPr sz="1800"/>
          </a:p>
          <a:p>
            <a:pPr marL="914400" lvl="1" indent="-342900" algn="l" rtl="0">
              <a:spcBef>
                <a:spcPts val="0"/>
              </a:spcBef>
              <a:spcAft>
                <a:spcPts val="0"/>
              </a:spcAft>
              <a:buSzPts val="1800"/>
              <a:buChar char="○"/>
            </a:pPr>
            <a:r>
              <a:rPr lang="en" sz="1800"/>
              <a:t>Minor in Data Science since Fall 2017</a:t>
            </a:r>
            <a:endParaRPr sz="1800"/>
          </a:p>
          <a:p>
            <a:pPr marL="914400" lvl="1" indent="-342900" algn="l" rtl="0">
              <a:spcBef>
                <a:spcPts val="0"/>
              </a:spcBef>
              <a:spcAft>
                <a:spcPts val="0"/>
              </a:spcAft>
              <a:buSzPts val="1800"/>
              <a:buChar char="○"/>
            </a:pPr>
            <a:r>
              <a:rPr lang="en" sz="1800"/>
              <a:t>Major in Data Science since Fall 2019</a:t>
            </a:r>
            <a:endParaRPr sz="1800"/>
          </a:p>
          <a:p>
            <a:pPr marL="914400" lvl="1" indent="-342900" algn="l" rtl="0">
              <a:spcBef>
                <a:spcPts val="0"/>
              </a:spcBef>
              <a:spcAft>
                <a:spcPts val="0"/>
              </a:spcAft>
              <a:buSzPts val="1800"/>
              <a:buChar char="○"/>
            </a:pPr>
            <a:r>
              <a:rPr lang="en" sz="1800"/>
              <a:t>Masters in Data Science starting Spring 2020</a:t>
            </a:r>
            <a:endParaRPr sz="1800"/>
          </a:p>
          <a:p>
            <a:pPr marL="457200" lvl="0" indent="-342900" algn="l" rtl="0">
              <a:spcBef>
                <a:spcPts val="0"/>
              </a:spcBef>
              <a:spcAft>
                <a:spcPts val="0"/>
              </a:spcAft>
              <a:buSzPts val="1800"/>
              <a:buChar char="●"/>
            </a:pPr>
            <a:r>
              <a:rPr lang="en" sz="1800"/>
              <a:t>Collaboration by math and it/computer science</a:t>
            </a:r>
            <a:endParaRPr sz="1800"/>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and Program Type</a:t>
            </a:r>
            <a:endParaRPr/>
          </a:p>
        </p:txBody>
      </p:sp>
      <p:sp>
        <p:nvSpPr>
          <p:cNvPr id="107" name="Google Shape;107;p19"/>
          <p:cNvSpPr txBox="1"/>
          <p:nvPr/>
        </p:nvSpPr>
        <p:spPr>
          <a:xfrm>
            <a:off x="0" y="1546325"/>
            <a:ext cx="8412000" cy="3558900"/>
          </a:xfrm>
          <a:prstGeom prst="rect">
            <a:avLst/>
          </a:prstGeom>
          <a:noFill/>
          <a:ln>
            <a:noFill/>
          </a:ln>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SzPts val="1400"/>
              <a:buAutoNum type="alphaLcPeriod"/>
            </a:pPr>
            <a:r>
              <a:rPr lang="en"/>
              <a:t>How did your university decide to start either a statistics and/or data science program? How did they decide between the two, or both, etc? What are the differences/pros/cons for statistics versus data science programs?</a:t>
            </a:r>
            <a:endParaRPr/>
          </a:p>
          <a:p>
            <a:pPr marL="914400" lvl="0" indent="0" algn="l" rtl="0">
              <a:lnSpc>
                <a:spcPct val="115000"/>
              </a:lnSpc>
              <a:spcBef>
                <a:spcPts val="0"/>
              </a:spcBef>
              <a:spcAft>
                <a:spcPts val="0"/>
              </a:spcAft>
              <a:buNone/>
            </a:pPr>
            <a:endParaRPr/>
          </a:p>
          <a:p>
            <a:pPr marL="914400" lvl="1" indent="-317500" algn="l" rtl="0">
              <a:lnSpc>
                <a:spcPct val="115000"/>
              </a:lnSpc>
              <a:spcBef>
                <a:spcPts val="0"/>
              </a:spcBef>
              <a:spcAft>
                <a:spcPts val="0"/>
              </a:spcAft>
              <a:buSzPts val="1400"/>
              <a:buAutoNum type="alphaLcPeriod"/>
            </a:pPr>
            <a:r>
              <a:rPr lang="en"/>
              <a:t>What was the timeline like from first deciding to create a program to the initial implementation? </a:t>
            </a:r>
            <a:endParaRPr/>
          </a:p>
          <a:p>
            <a:pPr marL="457200" lvl="0" indent="0" algn="l" rtl="0">
              <a:lnSpc>
                <a:spcPct val="115000"/>
              </a:lnSpc>
              <a:spcBef>
                <a:spcPts val="0"/>
              </a:spcBef>
              <a:spcAft>
                <a:spcPts val="0"/>
              </a:spcAft>
              <a:buNone/>
            </a:pPr>
            <a:endParaRPr/>
          </a:p>
          <a:p>
            <a:pPr marL="914400" lvl="1" indent="-317500" algn="l" rtl="0">
              <a:lnSpc>
                <a:spcPct val="115000"/>
              </a:lnSpc>
              <a:spcBef>
                <a:spcPts val="0"/>
              </a:spcBef>
              <a:spcAft>
                <a:spcPts val="0"/>
              </a:spcAft>
              <a:buSzPts val="1400"/>
              <a:buAutoNum type="alphaLcPeriod"/>
            </a:pPr>
            <a:r>
              <a:rPr lang="en"/>
              <a:t>How do you think the type of university you work for influenced the type of program you offer and timeline? (Liberal arts, large state system, etc) Were there any issues with getting the program approved?</a:t>
            </a:r>
            <a:endParaRPr/>
          </a:p>
          <a:p>
            <a:pPr marL="914400" lvl="0" indent="0" algn="l" rtl="0">
              <a:lnSpc>
                <a:spcPct val="115000"/>
              </a:lnSpc>
              <a:spcBef>
                <a:spcPts val="0"/>
              </a:spcBef>
              <a:spcAft>
                <a:spcPts val="0"/>
              </a:spcAft>
              <a:buNone/>
            </a:pPr>
            <a:endParaRPr/>
          </a:p>
          <a:p>
            <a:pPr marL="914400" lvl="1" indent="-317500" algn="l" rtl="0">
              <a:lnSpc>
                <a:spcPct val="115000"/>
              </a:lnSpc>
              <a:spcBef>
                <a:spcPts val="0"/>
              </a:spcBef>
              <a:spcAft>
                <a:spcPts val="0"/>
              </a:spcAft>
              <a:buSzPts val="1400"/>
              <a:buAutoNum type="alphaLcPeriod"/>
            </a:pPr>
            <a:r>
              <a:rPr lang="en"/>
              <a:t>Did you need to hire any new faculty to start your programs? If so, what was the hiring process like? Please discuss the hiring timeline, how you led a successful search, etc.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CSUMB Statistics Program Development</a:t>
            </a:r>
            <a:endParaRPr/>
          </a:p>
        </p:txBody>
      </p:sp>
      <p:graphicFrame>
        <p:nvGraphicFramePr>
          <p:cNvPr id="113" name="Google Shape;113;p20"/>
          <p:cNvGraphicFramePr/>
          <p:nvPr/>
        </p:nvGraphicFramePr>
        <p:xfrm>
          <a:off x="311750" y="2800350"/>
          <a:ext cx="8520600" cy="436650"/>
        </p:xfrm>
        <a:graphic>
          <a:graphicData uri="http://schemas.openxmlformats.org/drawingml/2006/table">
            <a:tbl>
              <a:tblPr>
                <a:noFill/>
                <a:tableStyleId>{B38D8931-3550-48B4-B1EB-486DF796D782}</a:tableStyleId>
              </a:tblPr>
              <a:tblGrid>
                <a:gridCol w="774600">
                  <a:extLst>
                    <a:ext uri="{9D8B030D-6E8A-4147-A177-3AD203B41FA5}">
                      <a16:colId xmlns:a16="http://schemas.microsoft.com/office/drawing/2014/main" val="20000"/>
                    </a:ext>
                  </a:extLst>
                </a:gridCol>
                <a:gridCol w="774600">
                  <a:extLst>
                    <a:ext uri="{9D8B030D-6E8A-4147-A177-3AD203B41FA5}">
                      <a16:colId xmlns:a16="http://schemas.microsoft.com/office/drawing/2014/main" val="20001"/>
                    </a:ext>
                  </a:extLst>
                </a:gridCol>
                <a:gridCol w="774600">
                  <a:extLst>
                    <a:ext uri="{9D8B030D-6E8A-4147-A177-3AD203B41FA5}">
                      <a16:colId xmlns:a16="http://schemas.microsoft.com/office/drawing/2014/main" val="20002"/>
                    </a:ext>
                  </a:extLst>
                </a:gridCol>
                <a:gridCol w="774600">
                  <a:extLst>
                    <a:ext uri="{9D8B030D-6E8A-4147-A177-3AD203B41FA5}">
                      <a16:colId xmlns:a16="http://schemas.microsoft.com/office/drawing/2014/main" val="20003"/>
                    </a:ext>
                  </a:extLst>
                </a:gridCol>
                <a:gridCol w="774600">
                  <a:extLst>
                    <a:ext uri="{9D8B030D-6E8A-4147-A177-3AD203B41FA5}">
                      <a16:colId xmlns:a16="http://schemas.microsoft.com/office/drawing/2014/main" val="20004"/>
                    </a:ext>
                  </a:extLst>
                </a:gridCol>
                <a:gridCol w="774600">
                  <a:extLst>
                    <a:ext uri="{9D8B030D-6E8A-4147-A177-3AD203B41FA5}">
                      <a16:colId xmlns:a16="http://schemas.microsoft.com/office/drawing/2014/main" val="20005"/>
                    </a:ext>
                  </a:extLst>
                </a:gridCol>
                <a:gridCol w="774600">
                  <a:extLst>
                    <a:ext uri="{9D8B030D-6E8A-4147-A177-3AD203B41FA5}">
                      <a16:colId xmlns:a16="http://schemas.microsoft.com/office/drawing/2014/main" val="20006"/>
                    </a:ext>
                  </a:extLst>
                </a:gridCol>
                <a:gridCol w="774600">
                  <a:extLst>
                    <a:ext uri="{9D8B030D-6E8A-4147-A177-3AD203B41FA5}">
                      <a16:colId xmlns:a16="http://schemas.microsoft.com/office/drawing/2014/main" val="20007"/>
                    </a:ext>
                  </a:extLst>
                </a:gridCol>
                <a:gridCol w="774600">
                  <a:extLst>
                    <a:ext uri="{9D8B030D-6E8A-4147-A177-3AD203B41FA5}">
                      <a16:colId xmlns:a16="http://schemas.microsoft.com/office/drawing/2014/main" val="20008"/>
                    </a:ext>
                  </a:extLst>
                </a:gridCol>
                <a:gridCol w="774600">
                  <a:extLst>
                    <a:ext uri="{9D8B030D-6E8A-4147-A177-3AD203B41FA5}">
                      <a16:colId xmlns:a16="http://schemas.microsoft.com/office/drawing/2014/main" val="20009"/>
                    </a:ext>
                  </a:extLst>
                </a:gridCol>
                <a:gridCol w="774600">
                  <a:extLst>
                    <a:ext uri="{9D8B030D-6E8A-4147-A177-3AD203B41FA5}">
                      <a16:colId xmlns:a16="http://schemas.microsoft.com/office/drawing/2014/main" val="20010"/>
                    </a:ext>
                  </a:extLst>
                </a:gridCol>
              </a:tblGrid>
              <a:tr h="436650">
                <a:tc>
                  <a:txBody>
                    <a:bodyPr/>
                    <a:lstStyle/>
                    <a:p>
                      <a:pPr marL="0" lvl="0" indent="0" algn="ctr" rtl="0">
                        <a:spcBef>
                          <a:spcPts val="0"/>
                        </a:spcBef>
                        <a:spcAft>
                          <a:spcPts val="0"/>
                        </a:spcAft>
                        <a:buNone/>
                      </a:pPr>
                      <a:r>
                        <a:rPr lang="en" b="1">
                          <a:latin typeface="Merriweather"/>
                          <a:ea typeface="Merriweather"/>
                          <a:cs typeface="Merriweather"/>
                          <a:sym typeface="Merriweather"/>
                        </a:rPr>
                        <a:t>2010</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2011</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2012</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2013</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2014</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2015</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2016</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2017</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2018</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2019</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Merriweather"/>
                          <a:ea typeface="Merriweather"/>
                          <a:cs typeface="Merriweather"/>
                          <a:sym typeface="Merriweather"/>
                        </a:rPr>
                        <a:t>2020</a:t>
                      </a:r>
                      <a:endParaRPr b="1">
                        <a:latin typeface="Merriweather"/>
                        <a:ea typeface="Merriweather"/>
                        <a:cs typeface="Merriweather"/>
                        <a:sym typeface="Merriweath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14" name="Google Shape;114;p20"/>
          <p:cNvSpPr txBox="1"/>
          <p:nvPr/>
        </p:nvSpPr>
        <p:spPr>
          <a:xfrm>
            <a:off x="114700" y="3923150"/>
            <a:ext cx="1104900" cy="6732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First Statistician Hired</a:t>
            </a:r>
            <a:endParaRPr sz="1200">
              <a:latin typeface="Merriweather"/>
              <a:ea typeface="Merriweather"/>
              <a:cs typeface="Merriweather"/>
              <a:sym typeface="Merriweather"/>
            </a:endParaRPr>
          </a:p>
        </p:txBody>
      </p:sp>
      <p:cxnSp>
        <p:nvCxnSpPr>
          <p:cNvPr id="115" name="Google Shape;115;p20"/>
          <p:cNvCxnSpPr>
            <a:endCxn id="114" idx="0"/>
          </p:cNvCxnSpPr>
          <p:nvPr/>
        </p:nvCxnSpPr>
        <p:spPr>
          <a:xfrm>
            <a:off x="629050" y="3246050"/>
            <a:ext cx="38100" cy="677100"/>
          </a:xfrm>
          <a:prstGeom prst="straightConnector1">
            <a:avLst/>
          </a:prstGeom>
          <a:noFill/>
          <a:ln w="28575" cap="flat" cmpd="sng">
            <a:solidFill>
              <a:schemeClr val="dk2"/>
            </a:solidFill>
            <a:prstDash val="solid"/>
            <a:round/>
            <a:headEnd type="none" w="med" len="med"/>
            <a:tailEnd type="none" w="med" len="med"/>
          </a:ln>
        </p:spPr>
      </p:cxnSp>
      <p:sp>
        <p:nvSpPr>
          <p:cNvPr id="116" name="Google Shape;116;p20"/>
          <p:cNvSpPr txBox="1"/>
          <p:nvPr/>
        </p:nvSpPr>
        <p:spPr>
          <a:xfrm>
            <a:off x="3753925" y="3923150"/>
            <a:ext cx="1104900" cy="6732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Second</a:t>
            </a:r>
            <a:endParaRPr sz="1200">
              <a:latin typeface="Merriweather"/>
              <a:ea typeface="Merriweather"/>
              <a:cs typeface="Merriweather"/>
              <a:sym typeface="Merriweather"/>
            </a:endParaRPr>
          </a:p>
          <a:p>
            <a:pPr marL="0" lvl="0" indent="0" algn="ctr" rtl="0">
              <a:spcBef>
                <a:spcPts val="0"/>
              </a:spcBef>
              <a:spcAft>
                <a:spcPts val="0"/>
              </a:spcAft>
              <a:buNone/>
            </a:pPr>
            <a:r>
              <a:rPr lang="en" sz="1200">
                <a:latin typeface="Merriweather"/>
                <a:ea typeface="Merriweather"/>
                <a:cs typeface="Merriweather"/>
                <a:sym typeface="Merriweather"/>
              </a:rPr>
              <a:t>Statistician Hired</a:t>
            </a:r>
            <a:endParaRPr sz="1200">
              <a:latin typeface="Merriweather"/>
              <a:ea typeface="Merriweather"/>
              <a:cs typeface="Merriweather"/>
              <a:sym typeface="Merriweather"/>
            </a:endParaRPr>
          </a:p>
        </p:txBody>
      </p:sp>
      <p:cxnSp>
        <p:nvCxnSpPr>
          <p:cNvPr id="117" name="Google Shape;117;p20"/>
          <p:cNvCxnSpPr>
            <a:endCxn id="116" idx="0"/>
          </p:cNvCxnSpPr>
          <p:nvPr/>
        </p:nvCxnSpPr>
        <p:spPr>
          <a:xfrm flipH="1">
            <a:off x="4306375" y="3246350"/>
            <a:ext cx="226200" cy="676800"/>
          </a:xfrm>
          <a:prstGeom prst="straightConnector1">
            <a:avLst/>
          </a:prstGeom>
          <a:noFill/>
          <a:ln w="28575" cap="flat" cmpd="sng">
            <a:solidFill>
              <a:schemeClr val="dk2"/>
            </a:solidFill>
            <a:prstDash val="solid"/>
            <a:round/>
            <a:headEnd type="none" w="med" len="med"/>
            <a:tailEnd type="none" w="med" len="med"/>
          </a:ln>
        </p:spPr>
      </p:cxnSp>
      <p:sp>
        <p:nvSpPr>
          <p:cNvPr id="118" name="Google Shape;118;p20"/>
          <p:cNvSpPr txBox="1"/>
          <p:nvPr/>
        </p:nvSpPr>
        <p:spPr>
          <a:xfrm>
            <a:off x="4973125" y="3923150"/>
            <a:ext cx="1104900" cy="6732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Third Statistician Hired</a:t>
            </a:r>
            <a:endParaRPr sz="1200">
              <a:latin typeface="Merriweather"/>
              <a:ea typeface="Merriweather"/>
              <a:cs typeface="Merriweather"/>
              <a:sym typeface="Merriweather"/>
            </a:endParaRPr>
          </a:p>
        </p:txBody>
      </p:sp>
      <p:cxnSp>
        <p:nvCxnSpPr>
          <p:cNvPr id="119" name="Google Shape;119;p20"/>
          <p:cNvCxnSpPr>
            <a:endCxn id="118" idx="0"/>
          </p:cNvCxnSpPr>
          <p:nvPr/>
        </p:nvCxnSpPr>
        <p:spPr>
          <a:xfrm>
            <a:off x="5248975" y="3237050"/>
            <a:ext cx="276600" cy="686100"/>
          </a:xfrm>
          <a:prstGeom prst="straightConnector1">
            <a:avLst/>
          </a:prstGeom>
          <a:noFill/>
          <a:ln w="28575" cap="flat" cmpd="sng">
            <a:solidFill>
              <a:schemeClr val="dk2"/>
            </a:solidFill>
            <a:prstDash val="solid"/>
            <a:round/>
            <a:headEnd type="none" w="med" len="med"/>
            <a:tailEnd type="none" w="med" len="med"/>
          </a:ln>
        </p:spPr>
      </p:cxnSp>
      <p:sp>
        <p:nvSpPr>
          <p:cNvPr id="120" name="Google Shape;120;p20"/>
          <p:cNvSpPr txBox="1"/>
          <p:nvPr/>
        </p:nvSpPr>
        <p:spPr>
          <a:xfrm>
            <a:off x="1508075" y="1379100"/>
            <a:ext cx="1414500" cy="6732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First Course for Statistics Minor Offered</a:t>
            </a:r>
            <a:endParaRPr sz="1200">
              <a:latin typeface="Merriweather"/>
              <a:ea typeface="Merriweather"/>
              <a:cs typeface="Merriweather"/>
              <a:sym typeface="Merriweather"/>
            </a:endParaRPr>
          </a:p>
        </p:txBody>
      </p:sp>
      <p:sp>
        <p:nvSpPr>
          <p:cNvPr id="121" name="Google Shape;121;p20"/>
          <p:cNvSpPr txBox="1"/>
          <p:nvPr/>
        </p:nvSpPr>
        <p:spPr>
          <a:xfrm>
            <a:off x="114700" y="1829150"/>
            <a:ext cx="1235400" cy="6732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Statistics Minor Established</a:t>
            </a:r>
            <a:endParaRPr sz="1200">
              <a:latin typeface="Merriweather"/>
              <a:ea typeface="Merriweather"/>
              <a:cs typeface="Merriweather"/>
              <a:sym typeface="Merriweather"/>
            </a:endParaRPr>
          </a:p>
        </p:txBody>
      </p:sp>
      <p:cxnSp>
        <p:nvCxnSpPr>
          <p:cNvPr id="122" name="Google Shape;122;p20"/>
          <p:cNvCxnSpPr/>
          <p:nvPr/>
        </p:nvCxnSpPr>
        <p:spPr>
          <a:xfrm>
            <a:off x="723215" y="2502350"/>
            <a:ext cx="39000" cy="299100"/>
          </a:xfrm>
          <a:prstGeom prst="straightConnector1">
            <a:avLst/>
          </a:prstGeom>
          <a:noFill/>
          <a:ln w="28575" cap="flat" cmpd="sng">
            <a:solidFill>
              <a:schemeClr val="dk2"/>
            </a:solidFill>
            <a:prstDash val="solid"/>
            <a:round/>
            <a:headEnd type="none" w="med" len="med"/>
            <a:tailEnd type="none" w="med" len="med"/>
          </a:ln>
        </p:spPr>
      </p:cxnSp>
      <p:cxnSp>
        <p:nvCxnSpPr>
          <p:cNvPr id="123" name="Google Shape;123;p20"/>
          <p:cNvCxnSpPr>
            <a:stCxn id="120" idx="2"/>
          </p:cNvCxnSpPr>
          <p:nvPr/>
        </p:nvCxnSpPr>
        <p:spPr>
          <a:xfrm>
            <a:off x="2215325" y="2052300"/>
            <a:ext cx="8400" cy="749100"/>
          </a:xfrm>
          <a:prstGeom prst="straightConnector1">
            <a:avLst/>
          </a:prstGeom>
          <a:noFill/>
          <a:ln w="28575" cap="flat" cmpd="sng">
            <a:solidFill>
              <a:schemeClr val="dk2"/>
            </a:solidFill>
            <a:prstDash val="solid"/>
            <a:round/>
            <a:headEnd type="none" w="med" len="med"/>
            <a:tailEnd type="none" w="med" len="med"/>
          </a:ln>
        </p:spPr>
      </p:cxnSp>
      <p:sp>
        <p:nvSpPr>
          <p:cNvPr id="124" name="Google Shape;124;p20"/>
          <p:cNvSpPr txBox="1"/>
          <p:nvPr/>
        </p:nvSpPr>
        <p:spPr>
          <a:xfrm>
            <a:off x="3692300" y="1379100"/>
            <a:ext cx="1734300" cy="6732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erriweather"/>
                <a:ea typeface="Merriweather"/>
                <a:cs typeface="Merriweather"/>
                <a:sym typeface="Merriweather"/>
              </a:rPr>
              <a:t>Math with Statistics Concentration Begins</a:t>
            </a:r>
            <a:endParaRPr sz="1200">
              <a:latin typeface="Merriweather"/>
              <a:ea typeface="Merriweather"/>
              <a:cs typeface="Merriweather"/>
              <a:sym typeface="Merriweather"/>
            </a:endParaRPr>
          </a:p>
        </p:txBody>
      </p:sp>
      <p:cxnSp>
        <p:nvCxnSpPr>
          <p:cNvPr id="125" name="Google Shape;125;p20"/>
          <p:cNvCxnSpPr>
            <a:stCxn id="124" idx="2"/>
          </p:cNvCxnSpPr>
          <p:nvPr/>
        </p:nvCxnSpPr>
        <p:spPr>
          <a:xfrm>
            <a:off x="4559450" y="2052300"/>
            <a:ext cx="8400" cy="749100"/>
          </a:xfrm>
          <a:prstGeom prst="straightConnector1">
            <a:avLst/>
          </a:prstGeom>
          <a:noFill/>
          <a:ln w="28575" cap="flat" cmpd="sng">
            <a:solidFill>
              <a:schemeClr val="dk2"/>
            </a:solidFill>
            <a:prstDash val="solid"/>
            <a:round/>
            <a:headEnd type="none" w="med" len="med"/>
            <a:tailEnd type="none" w="med" len="med"/>
          </a:ln>
        </p:spPr>
      </p:cxnSp>
      <p:sp>
        <p:nvSpPr>
          <p:cNvPr id="126" name="Google Shape;126;p20"/>
          <p:cNvSpPr txBox="1"/>
          <p:nvPr/>
        </p:nvSpPr>
        <p:spPr>
          <a:xfrm>
            <a:off x="7130750" y="1379100"/>
            <a:ext cx="1066800" cy="6732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latin typeface="Merriweather"/>
                <a:ea typeface="Merriweather"/>
                <a:cs typeface="Merriweather"/>
                <a:sym typeface="Merriweather"/>
              </a:rPr>
              <a:t>Statistics Major Begins</a:t>
            </a:r>
            <a:endParaRPr sz="1200" b="1">
              <a:latin typeface="Merriweather"/>
              <a:ea typeface="Merriweather"/>
              <a:cs typeface="Merriweather"/>
              <a:sym typeface="Merriweather"/>
            </a:endParaRPr>
          </a:p>
        </p:txBody>
      </p:sp>
      <p:cxnSp>
        <p:nvCxnSpPr>
          <p:cNvPr id="127" name="Google Shape;127;p20"/>
          <p:cNvCxnSpPr>
            <a:stCxn id="126" idx="2"/>
          </p:cNvCxnSpPr>
          <p:nvPr/>
        </p:nvCxnSpPr>
        <p:spPr>
          <a:xfrm>
            <a:off x="7664150" y="2052300"/>
            <a:ext cx="8400" cy="749100"/>
          </a:xfrm>
          <a:prstGeom prst="straightConnector1">
            <a:avLst/>
          </a:prstGeom>
          <a:noFill/>
          <a:ln w="28575" cap="flat" cmpd="sng">
            <a:solidFill>
              <a:schemeClr val="dk2"/>
            </a:solidFill>
            <a:prstDash val="solid"/>
            <a:round/>
            <a:headEnd type="none" w="med" len="med"/>
            <a:tailEnd type="none" w="med" len="med"/>
          </a:ln>
        </p:spPr>
      </p:cxnSp>
      <p:sp>
        <p:nvSpPr>
          <p:cNvPr id="128" name="Google Shape;128;p20"/>
          <p:cNvSpPr txBox="1"/>
          <p:nvPr/>
        </p:nvSpPr>
        <p:spPr>
          <a:xfrm>
            <a:off x="1645950" y="3312150"/>
            <a:ext cx="1150500" cy="4590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Math Stat</a:t>
            </a:r>
            <a:endParaRPr sz="1000">
              <a:latin typeface="Merriweather"/>
              <a:ea typeface="Merriweather"/>
              <a:cs typeface="Merriweather"/>
              <a:sym typeface="Merriweather"/>
            </a:endParaRPr>
          </a:p>
          <a:p>
            <a:pPr marL="0" lvl="0" indent="0" algn="ctr" rtl="0">
              <a:spcBef>
                <a:spcPts val="0"/>
              </a:spcBef>
              <a:spcAft>
                <a:spcPts val="0"/>
              </a:spcAft>
              <a:buNone/>
            </a:pPr>
            <a:r>
              <a:rPr lang="en" sz="1000">
                <a:latin typeface="Merriweather"/>
                <a:ea typeface="Merriweather"/>
                <a:cs typeface="Merriweather"/>
                <a:sym typeface="Merriweather"/>
              </a:rPr>
              <a:t>Linear Models</a:t>
            </a:r>
            <a:endParaRPr sz="1000">
              <a:latin typeface="Merriweather"/>
              <a:ea typeface="Merriweather"/>
              <a:cs typeface="Merriweather"/>
              <a:sym typeface="Merriweather"/>
            </a:endParaRPr>
          </a:p>
        </p:txBody>
      </p:sp>
      <p:sp>
        <p:nvSpPr>
          <p:cNvPr id="129" name="Google Shape;129;p20"/>
          <p:cNvSpPr txBox="1"/>
          <p:nvPr/>
        </p:nvSpPr>
        <p:spPr>
          <a:xfrm>
            <a:off x="2751550" y="2502350"/>
            <a:ext cx="1272900" cy="2271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Consulting</a:t>
            </a:r>
            <a:endParaRPr sz="1000">
              <a:latin typeface="Merriweather"/>
              <a:ea typeface="Merriweather"/>
              <a:cs typeface="Merriweather"/>
              <a:sym typeface="Merriweather"/>
            </a:endParaRPr>
          </a:p>
        </p:txBody>
      </p:sp>
      <p:sp>
        <p:nvSpPr>
          <p:cNvPr id="130" name="Google Shape;130;p20"/>
          <p:cNvSpPr txBox="1"/>
          <p:nvPr/>
        </p:nvSpPr>
        <p:spPr>
          <a:xfrm>
            <a:off x="4307488" y="2504975"/>
            <a:ext cx="1272900" cy="2271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Stat Theory 1-2</a:t>
            </a:r>
            <a:endParaRPr sz="1000">
              <a:latin typeface="Merriweather"/>
              <a:ea typeface="Merriweather"/>
              <a:cs typeface="Merriweather"/>
              <a:sym typeface="Merriweather"/>
            </a:endParaRPr>
          </a:p>
        </p:txBody>
      </p:sp>
      <p:sp>
        <p:nvSpPr>
          <p:cNvPr id="131" name="Google Shape;131;p20"/>
          <p:cNvSpPr txBox="1"/>
          <p:nvPr/>
        </p:nvSpPr>
        <p:spPr>
          <a:xfrm>
            <a:off x="5695150" y="3305275"/>
            <a:ext cx="1574400" cy="4590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Applied Stat Electives</a:t>
            </a:r>
            <a:endParaRPr sz="1000">
              <a:latin typeface="Merriweather"/>
              <a:ea typeface="Merriweather"/>
              <a:cs typeface="Merriweather"/>
              <a:sym typeface="Merriweather"/>
            </a:endParaRPr>
          </a:p>
          <a:p>
            <a:pPr marL="0" lvl="0" indent="0" algn="ctr" rtl="0">
              <a:spcBef>
                <a:spcPts val="0"/>
              </a:spcBef>
              <a:spcAft>
                <a:spcPts val="0"/>
              </a:spcAft>
              <a:buNone/>
            </a:pPr>
            <a:r>
              <a:rPr lang="en" sz="1000">
                <a:latin typeface="Merriweather"/>
                <a:ea typeface="Merriweather"/>
                <a:cs typeface="Merriweather"/>
                <a:sym typeface="Merriweather"/>
              </a:rPr>
              <a:t>Statistical Computing</a:t>
            </a:r>
            <a:endParaRPr sz="1000">
              <a:latin typeface="Merriweather"/>
              <a:ea typeface="Merriweather"/>
              <a:cs typeface="Merriweather"/>
              <a:sym typeface="Merriweather"/>
            </a:endParaRPr>
          </a:p>
        </p:txBody>
      </p:sp>
      <p:sp>
        <p:nvSpPr>
          <p:cNvPr id="132" name="Google Shape;132;p20"/>
          <p:cNvSpPr txBox="1"/>
          <p:nvPr/>
        </p:nvSpPr>
        <p:spPr>
          <a:xfrm>
            <a:off x="7347853" y="4093950"/>
            <a:ext cx="1484700" cy="227100"/>
          </a:xfrm>
          <a:prstGeom prst="rect">
            <a:avLst/>
          </a:prstGeom>
          <a:solidFill>
            <a:srgbClr val="EAD1D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New Courses</a:t>
            </a:r>
            <a:endParaRPr sz="1000">
              <a:latin typeface="Merriweather"/>
              <a:ea typeface="Merriweather"/>
              <a:cs typeface="Merriweather"/>
              <a:sym typeface="Merriweather"/>
            </a:endParaRPr>
          </a:p>
        </p:txBody>
      </p:sp>
      <p:sp>
        <p:nvSpPr>
          <p:cNvPr id="133" name="Google Shape;133;p20"/>
          <p:cNvSpPr txBox="1"/>
          <p:nvPr/>
        </p:nvSpPr>
        <p:spPr>
          <a:xfrm>
            <a:off x="7347850" y="4399875"/>
            <a:ext cx="1484700" cy="2271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Hiring</a:t>
            </a:r>
            <a:endParaRPr sz="1000">
              <a:latin typeface="Merriweather"/>
              <a:ea typeface="Merriweather"/>
              <a:cs typeface="Merriweather"/>
              <a:sym typeface="Merriweather"/>
            </a:endParaRPr>
          </a:p>
        </p:txBody>
      </p:sp>
      <p:sp>
        <p:nvSpPr>
          <p:cNvPr id="134" name="Google Shape;134;p20"/>
          <p:cNvSpPr txBox="1"/>
          <p:nvPr/>
        </p:nvSpPr>
        <p:spPr>
          <a:xfrm>
            <a:off x="7347850" y="4704675"/>
            <a:ext cx="1484700" cy="2271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Program Milestones</a:t>
            </a:r>
            <a:endParaRPr sz="1000">
              <a:latin typeface="Merriweather"/>
              <a:ea typeface="Merriweather"/>
              <a:cs typeface="Merriweather"/>
              <a:sym typeface="Merriweather"/>
            </a:endParaRPr>
          </a:p>
        </p:txBody>
      </p:sp>
      <p:sp>
        <p:nvSpPr>
          <p:cNvPr id="135" name="Google Shape;135;p20"/>
          <p:cNvSpPr txBox="1"/>
          <p:nvPr/>
        </p:nvSpPr>
        <p:spPr>
          <a:xfrm>
            <a:off x="7756150" y="2165925"/>
            <a:ext cx="1150500" cy="552000"/>
          </a:xfrm>
          <a:prstGeom prst="rect">
            <a:avLst/>
          </a:prstGeom>
          <a:solidFill>
            <a:srgbClr val="D9D2E9">
              <a:alpha val="51959"/>
            </a:srgbClr>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Merriweather"/>
                <a:ea typeface="Merriweather"/>
                <a:cs typeface="Merriweather"/>
                <a:sym typeface="Merriweather"/>
              </a:rPr>
              <a:t>Statistics Concentration Sunset</a:t>
            </a:r>
            <a:endParaRPr sz="1000">
              <a:latin typeface="Merriweather"/>
              <a:ea typeface="Merriweather"/>
              <a:cs typeface="Merriweather"/>
              <a:sym typeface="Merriweather"/>
            </a:endParaRPr>
          </a:p>
        </p:txBody>
      </p:sp>
      <p:sp>
        <p:nvSpPr>
          <p:cNvPr id="136" name="Google Shape;136;p20"/>
          <p:cNvSpPr txBox="1"/>
          <p:nvPr/>
        </p:nvSpPr>
        <p:spPr>
          <a:xfrm>
            <a:off x="828350" y="3113650"/>
            <a:ext cx="1235400" cy="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Merriweather"/>
                <a:ea typeface="Merriweather"/>
                <a:cs typeface="Merriweather"/>
                <a:sym typeface="Merriweather"/>
              </a:rPr>
              <a:t>←  Recession → </a:t>
            </a:r>
            <a:endParaRPr sz="800" b="1">
              <a:latin typeface="Merriweather"/>
              <a:ea typeface="Merriweather"/>
              <a:cs typeface="Merriweather"/>
              <a:sym typeface="Merriweather"/>
            </a:endParaRPr>
          </a:p>
        </p:txBody>
      </p:sp>
      <p:sp>
        <p:nvSpPr>
          <p:cNvPr id="137" name="Google Shape;137;p20"/>
          <p:cNvSpPr txBox="1"/>
          <p:nvPr/>
        </p:nvSpPr>
        <p:spPr>
          <a:xfrm>
            <a:off x="2377625" y="3113650"/>
            <a:ext cx="2474100" cy="12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latin typeface="Merriweather"/>
                <a:ea typeface="Merriweather"/>
                <a:cs typeface="Merriweather"/>
                <a:sym typeface="Merriweather"/>
              </a:rPr>
              <a:t>Data Science becomes a thing ----&gt; </a:t>
            </a:r>
            <a:endParaRPr sz="800" b="1">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WSU: DSCI Timeline</a:t>
            </a:r>
            <a:endParaRPr/>
          </a:p>
        </p:txBody>
      </p:sp>
      <p:sp>
        <p:nvSpPr>
          <p:cNvPr id="143" name="Google Shape;143;p21"/>
          <p:cNvSpPr txBox="1"/>
          <p:nvPr/>
        </p:nvSpPr>
        <p:spPr>
          <a:xfrm>
            <a:off x="311725" y="1358375"/>
            <a:ext cx="8291100" cy="3650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[March 2010] Statistics Program Review</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[May 2011] Designing an Undergraduate Statistics Degree for the Future</a:t>
            </a:r>
            <a:endParaRPr sz="240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 sz="2400">
                <a:latin typeface="Calibri"/>
                <a:ea typeface="Calibri"/>
                <a:cs typeface="Calibri"/>
                <a:sym typeface="Calibri"/>
              </a:rPr>
              <a:t>[JSM 2012] Undergraduate Statistics Program of the Future</a:t>
            </a:r>
            <a:endParaRPr sz="2400">
              <a:latin typeface="Calibri"/>
              <a:ea typeface="Calibri"/>
              <a:cs typeface="Calibri"/>
              <a:sym typeface="Calibri"/>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1350</Words>
  <Application>Microsoft Office PowerPoint</Application>
  <PresentationFormat>On-screen Show (16:9)</PresentationFormat>
  <Paragraphs>211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vt:lpstr>
      <vt:lpstr>Calibri</vt:lpstr>
      <vt:lpstr>Merriweather</vt:lpstr>
      <vt:lpstr>Paradigm</vt:lpstr>
      <vt:lpstr>So You Want to Start an Undergraduate Statistics or  Data Science Program?</vt:lpstr>
      <vt:lpstr>Please Introduce Yourself</vt:lpstr>
      <vt:lpstr>Dr. Christopher Malone</vt:lpstr>
      <vt:lpstr>Dr. Judith Canner, Statistics Program Coordinator</vt:lpstr>
      <vt:lpstr>Dr. Albert Y. Kim</vt:lpstr>
      <vt:lpstr>Dr. Kim Roth, Juniata College</vt:lpstr>
      <vt:lpstr>Timeline and Program Type</vt:lpstr>
      <vt:lpstr>CSUMB Statistics Program Development</vt:lpstr>
      <vt:lpstr>WSU: DSCI Timeline</vt:lpstr>
      <vt:lpstr>WSU: DSCI Timeline </vt:lpstr>
      <vt:lpstr>WSU: 3-Legged Stool for DSCI </vt:lpstr>
      <vt:lpstr>Program Structure</vt:lpstr>
      <vt:lpstr>Just trying to capture the spirit of the thing (PCMI)...</vt:lpstr>
      <vt:lpstr>PCMI Flowchart</vt:lpstr>
      <vt:lpstr>Smith SDS Major</vt:lpstr>
      <vt:lpstr>Data science major at Juniata</vt:lpstr>
      <vt:lpstr>ASA Curriculum Guidelines and CSUMB MLOs</vt:lpstr>
      <vt:lpstr>ASA Curriculum Guidelines and CSUMB MLOs</vt:lpstr>
      <vt:lpstr>ASA Curriculum Guidelines and CSUMB MLOs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You Want to Start an Undergraduate Statistics or  Data Science Program?</dc:title>
  <dc:creator>Lisa</dc:creator>
  <cp:lastModifiedBy>Carnell, Lisa</cp:lastModifiedBy>
  <cp:revision>2</cp:revision>
  <dcterms:modified xsi:type="dcterms:W3CDTF">2020-01-24T15:40:49Z</dcterms:modified>
</cp:coreProperties>
</file>