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75" r:id="rId10"/>
    <p:sldId id="279" r:id="rId11"/>
    <p:sldId id="272" r:id="rId12"/>
    <p:sldId id="278" r:id="rId1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81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EB86A-30C5-47E3-90D6-BDE59F6DA7AB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CAA8-3A30-46A3-BB52-36F971C97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7567B98-8A69-496D-A447-042F626EB089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7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4C91-9C1B-4108-A8EA-9AE90BAA4CB6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0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3771-9346-4EE0-84BB-3F288EFF95CA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7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90434-115D-4A90-B011-B87AE1F6AC51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4828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CCAE-6B70-4DD2-B1F6-1D2274865F4A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5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DD19-F341-46C8-AEF7-A06D89826C61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8B7A-FEB0-49BE-942C-C17C52129433}" type="datetime1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42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54F0-BDA3-4529-8882-765E5AD19BD5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37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54DD-BC84-495C-A2C5-6D6963CC5230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56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023327"/>
            <a:ext cx="6290474" cy="57687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352336"/>
            <a:ext cx="4038600" cy="37738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FE8-2615-4B9C-8E48-3E4F1CDC6241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1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DAE5-80F6-463C-8BE8-C4EF8FFBB046}" type="datetime1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idx="4294967295"/>
          </p:nvPr>
        </p:nvSpPr>
        <p:spPr>
          <a:xfrm>
            <a:off x="857251" y="750889"/>
            <a:ext cx="7391400" cy="860198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accent1">
                    <a:lumMod val="75000"/>
                  </a:schemeClr>
                </a:solidFill>
              </a:rPr>
              <a:t>Click to edit Master title style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5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78A2BF04-3733-4ED0-8D0D-4D18EE6372A6}" type="datetime1">
              <a:rPr lang="en-US" smtClean="0"/>
              <a:t>1/5/2021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7A3C-2D9A-43A2-930C-408775389004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6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396DC-2C7A-4610-9527-EA649AA923E3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5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29F4-97C0-412A-92F4-6E3E102D6634}" type="datetime1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18A4C-1888-458A-994F-A9BFEB982693}" type="datetime1">
              <a:rPr lang="en-US" smtClean="0"/>
              <a:t>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2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1365-031C-4C85-A0DA-759E7C53A0E8}" type="datetime1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7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9C2-F0A3-450F-9E7E-C643DAB5C572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19A29-8D74-4C88-AB7F-267F04AD4FC3}" type="datetime1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996E-29C1-436E-A2E4-3826CF606011}" type="datetime1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4E7A-C1B1-C24D-81B4-E5D54657DD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50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chingdatascience.org/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0872-6B12-4C21-B574-51A5B8B34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180" y="1245268"/>
            <a:ext cx="7021178" cy="207219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Client-Based Projects and Transformative Failure </a:t>
            </a:r>
            <a:br>
              <a:rPr lang="en-US" sz="3600" dirty="0"/>
            </a:br>
            <a:r>
              <a:rPr lang="en-US" sz="3600" dirty="0"/>
              <a:t>As an </a:t>
            </a:r>
            <a:br>
              <a:rPr lang="en-US" sz="3600" dirty="0"/>
            </a:br>
            <a:r>
              <a:rPr lang="en-US" sz="3600" dirty="0"/>
              <a:t>Introduction to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7AA14-5FC9-4F5B-AB99-CF3F10198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7558" y="3926899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Karl Schmitt, Assistant Professor</a:t>
            </a:r>
          </a:p>
          <a:p>
            <a:r>
              <a:rPr lang="en-US" dirty="0"/>
              <a:t>Trinity Christian College</a:t>
            </a:r>
          </a:p>
          <a:p>
            <a:r>
              <a:rPr lang="en-US" dirty="0"/>
              <a:t>Program Coordinator,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91725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8394-E284-457E-882C-8FB85964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General Reflections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E651D-7A55-4BA7-A0C7-8F25D937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Teaching the Data Science content is far easier than teaching the project management skills!</a:t>
            </a:r>
          </a:p>
          <a:p>
            <a:r>
              <a:rPr lang="en-US" dirty="0"/>
              <a:t>It is important to have easy-going, but dedicated clients</a:t>
            </a:r>
          </a:p>
          <a:p>
            <a:r>
              <a:rPr lang="en-US" dirty="0"/>
              <a:t>As an instructor, you need to manage the students, project managers AND the clients.</a:t>
            </a:r>
          </a:p>
          <a:p>
            <a:r>
              <a:rPr lang="en-US" dirty="0"/>
              <a:t>The students might not appreciate the pain they go through at the time, but long-term it is incredibly beneficial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3C1A9-8CBE-4F56-91A2-1218013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9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741A-D1D5-4AC2-90EE-ED47E10E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783875"/>
            <a:ext cx="6290474" cy="57687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3035-8337-4B5D-8D6A-DFCCBCCE2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3079" y="1542086"/>
            <a:ext cx="7708195" cy="3773827"/>
          </a:xfrm>
        </p:spPr>
        <p:txBody>
          <a:bodyPr>
            <a:normAutofit/>
          </a:bodyPr>
          <a:lstStyle/>
          <a:p>
            <a:r>
              <a:rPr lang="en-US" sz="2000" dirty="0"/>
              <a:t>SIGCSE and SIG-STATED List-Serves</a:t>
            </a:r>
          </a:p>
          <a:p>
            <a:r>
              <a:rPr lang="en-US" sz="2000" dirty="0"/>
              <a:t>Projects:</a:t>
            </a:r>
          </a:p>
          <a:p>
            <a:pPr lvl="1"/>
            <a:r>
              <a:rPr lang="en-US" sz="1800" dirty="0"/>
              <a:t>Kaggle.com</a:t>
            </a:r>
          </a:p>
          <a:p>
            <a:pPr lvl="1"/>
            <a:r>
              <a:rPr lang="en-US" sz="1800" dirty="0"/>
              <a:t>Challenge.gov</a:t>
            </a:r>
          </a:p>
          <a:p>
            <a:pPr lvl="1"/>
            <a:r>
              <a:rPr lang="en-US" sz="1800" dirty="0"/>
              <a:t>Riipen.io and Telanto.com</a:t>
            </a:r>
          </a:p>
          <a:p>
            <a:r>
              <a:rPr lang="en-US" sz="2000" dirty="0">
                <a:hlinkClick r:id="rId2"/>
              </a:rPr>
              <a:t>http://www.teachingdatascience.org/</a:t>
            </a:r>
            <a:endParaRPr lang="en-US" sz="2000" dirty="0"/>
          </a:p>
          <a:p>
            <a:pPr lvl="1"/>
            <a:r>
              <a:rPr lang="en-US" sz="1800" dirty="0"/>
              <a:t>Sort of defunct – maybe revived?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E75AD-72B6-4AA3-AA9E-74B7B944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97304" y="4943253"/>
            <a:ext cx="6998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Peer-Reviewed Article:</a:t>
            </a:r>
          </a:p>
          <a:p>
            <a:pPr lvl="1"/>
            <a:r>
              <a:rPr lang="en-US" sz="1600" dirty="0"/>
              <a:t>Schmitt, Karl Robert Bruce, </a:t>
            </a:r>
            <a:r>
              <a:rPr lang="en-US" sz="1600" dirty="0" err="1"/>
              <a:t>Lissa</a:t>
            </a:r>
            <a:r>
              <a:rPr lang="en-US" sz="1600" dirty="0"/>
              <a:t> </a:t>
            </a:r>
            <a:r>
              <a:rPr lang="en-US" sz="1600" dirty="0" err="1"/>
              <a:t>Yogan</a:t>
            </a:r>
            <a:r>
              <a:rPr lang="en-US" sz="1600" dirty="0"/>
              <a:t>, and </a:t>
            </a:r>
            <a:r>
              <a:rPr lang="en-US" sz="1600" dirty="0" err="1"/>
              <a:t>Adali</a:t>
            </a:r>
            <a:r>
              <a:rPr lang="en-US" sz="1600" dirty="0"/>
              <a:t> Johnson. "Transformative Learning in Client Based Research Projects." </a:t>
            </a:r>
            <a:r>
              <a:rPr lang="en-US" sz="1600" i="1" dirty="0"/>
              <a:t>Journal of Transformative Learning</a:t>
            </a:r>
            <a:r>
              <a:rPr lang="en-US" sz="1600" dirty="0"/>
              <a:t> 5.2 (2019).</a:t>
            </a:r>
          </a:p>
        </p:txBody>
      </p:sp>
    </p:spTree>
    <p:extLst>
      <p:ext uri="{BB962C8B-B14F-4D97-AF65-F5344CB8AC3E}">
        <p14:creationId xmlns:p14="http://schemas.microsoft.com/office/powerpoint/2010/main" val="140421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132" y="702739"/>
            <a:ext cx="7429499" cy="1478570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365" y="2097088"/>
            <a:ext cx="6441034" cy="3612830"/>
          </a:xfrm>
        </p:spPr>
        <p:txBody>
          <a:bodyPr>
            <a:normAutofit/>
          </a:bodyPr>
          <a:lstStyle/>
          <a:p>
            <a:r>
              <a:rPr lang="en-US" sz="2800" dirty="0" err="1"/>
              <a:t>Lissa</a:t>
            </a:r>
            <a:r>
              <a:rPr lang="en-US" sz="2800" dirty="0"/>
              <a:t> </a:t>
            </a:r>
            <a:r>
              <a:rPr lang="en-US" sz="2800" dirty="0" err="1"/>
              <a:t>Yogan</a:t>
            </a:r>
            <a:r>
              <a:rPr lang="en-US" sz="2800" dirty="0"/>
              <a:t>, Valparaiso University</a:t>
            </a:r>
          </a:p>
          <a:p>
            <a:endParaRPr lang="en-US" sz="2800" dirty="0"/>
          </a:p>
          <a:p>
            <a:r>
              <a:rPr lang="en-US" sz="2800" dirty="0" err="1"/>
              <a:t>Adi</a:t>
            </a:r>
            <a:r>
              <a:rPr lang="en-US" sz="2800" dirty="0"/>
              <a:t> Johnson*, Valparaiso University</a:t>
            </a:r>
          </a:p>
          <a:p>
            <a:endParaRPr lang="en-US" sz="2800" dirty="0"/>
          </a:p>
          <a:p>
            <a:r>
              <a:rPr lang="en-US" sz="2800" dirty="0"/>
              <a:t>Project Clients &amp; Data 151 students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4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1BF2-788B-40E7-A3CF-FCA9CDF3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97CD-7D1D-4FA2-AD79-587DE5282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688" y="2097088"/>
            <a:ext cx="6506870" cy="3612830"/>
          </a:xfrm>
        </p:spPr>
        <p:txBody>
          <a:bodyPr/>
          <a:lstStyle/>
          <a:p>
            <a:r>
              <a:rPr lang="en-US" dirty="0"/>
              <a:t>Course Context &amp; Overview</a:t>
            </a:r>
          </a:p>
          <a:p>
            <a:r>
              <a:rPr lang="en-US" dirty="0"/>
              <a:t>Why projects? Why early?</a:t>
            </a:r>
          </a:p>
          <a:p>
            <a:r>
              <a:rPr lang="en-US" dirty="0"/>
              <a:t>Course Evolution, Reflections, and Impacts</a:t>
            </a:r>
          </a:p>
          <a:p>
            <a:r>
              <a:rPr lang="en-US" dirty="0"/>
              <a:t>Where to find resources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73CF7-13E7-4ECE-B2AE-6AFFE6F9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6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937F-6132-4AD7-A70D-868B70C5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42" y="652524"/>
            <a:ext cx="6740957" cy="1565242"/>
          </a:xfrm>
        </p:spPr>
        <p:txBody>
          <a:bodyPr/>
          <a:lstStyle/>
          <a:p>
            <a:r>
              <a:rPr lang="en-US" dirty="0"/>
              <a:t>Institutional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2EA9D-2DD0-4E41-B6BD-BD6F9E89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419" y="1899721"/>
            <a:ext cx="6185002" cy="38947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Valparaiso University:</a:t>
            </a:r>
          </a:p>
          <a:p>
            <a:pPr lvl="1"/>
            <a:r>
              <a:rPr lang="en-US" dirty="0"/>
              <a:t>About 3500 undergrads</a:t>
            </a:r>
          </a:p>
          <a:p>
            <a:pPr lvl="1"/>
            <a:r>
              <a:rPr lang="en-US" dirty="0"/>
              <a:t>About 800 engineering students (28 faculty)</a:t>
            </a:r>
          </a:p>
          <a:p>
            <a:pPr lvl="1"/>
            <a:r>
              <a:rPr lang="en-US" dirty="0"/>
              <a:t>Lutheran (faith-based) institution</a:t>
            </a:r>
          </a:p>
          <a:p>
            <a:pPr lvl="1"/>
            <a:r>
              <a:rPr lang="en-US" dirty="0"/>
              <a:t>15 full-time Math/Stat faculty (14 Tenure-Track)</a:t>
            </a:r>
          </a:p>
          <a:p>
            <a:pPr lvl="1"/>
            <a:r>
              <a:rPr lang="en-US" dirty="0"/>
              <a:t>9 full-time CIS faculty (4* Tenure-Track)</a:t>
            </a:r>
          </a:p>
          <a:p>
            <a:r>
              <a:rPr lang="en-US" dirty="0"/>
              <a:t>Data Science Program</a:t>
            </a:r>
          </a:p>
          <a:p>
            <a:pPr lvl="1"/>
            <a:r>
              <a:rPr lang="en-US" dirty="0"/>
              <a:t>Housed in Mathematics &amp; Statistics (MST)</a:t>
            </a:r>
          </a:p>
          <a:p>
            <a:pPr lvl="1"/>
            <a:r>
              <a:rPr lang="en-US" dirty="0"/>
              <a:t>*Director held affiliate appointment in Computing and Information Sciences (CIS)</a:t>
            </a:r>
          </a:p>
          <a:p>
            <a:pPr lvl="1"/>
            <a:r>
              <a:rPr lang="en-US" dirty="0"/>
              <a:t>Started in Fall 2016</a:t>
            </a:r>
          </a:p>
          <a:p>
            <a:pPr lvl="1"/>
            <a:r>
              <a:rPr lang="en-US" dirty="0"/>
              <a:t>Graduate Program in Analytics and Modeling since 2011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ED995-83AD-448B-B472-685FC508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0879-C394-483A-91B4-1C92E8C3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214" y="645197"/>
            <a:ext cx="6627571" cy="1565242"/>
          </a:xfrm>
        </p:spPr>
        <p:txBody>
          <a:bodyPr/>
          <a:lstStyle/>
          <a:p>
            <a:r>
              <a:rPr lang="en-US" dirty="0"/>
              <a:t>Course Overview/Context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5FCD-0C57-470C-84D7-5819E2F1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716" y="1999235"/>
            <a:ext cx="6360566" cy="40952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First* course in “Data Science” (Major)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Minimal prerequisites</a:t>
            </a:r>
          </a:p>
          <a:p>
            <a:pPr>
              <a:lnSpc>
                <a:spcPct val="120000"/>
              </a:lnSpc>
            </a:pPr>
            <a:r>
              <a:rPr lang="en-US" dirty="0"/>
              <a:t>Offered in SPRING semesters</a:t>
            </a:r>
          </a:p>
          <a:p>
            <a:pPr>
              <a:lnSpc>
                <a:spcPct val="120000"/>
              </a:lnSpc>
            </a:pPr>
            <a:r>
              <a:rPr lang="en-US" dirty="0"/>
              <a:t>Typically taken by: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Freshmen/Sophomores (majors or Stat/Math)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Junior/Seniors (CS or Engineers)</a:t>
            </a:r>
          </a:p>
          <a:p>
            <a:pPr>
              <a:lnSpc>
                <a:spcPct val="120000"/>
              </a:lnSpc>
            </a:pPr>
            <a:r>
              <a:rPr lang="en-US" dirty="0"/>
              <a:t>15 Weeks, Offered as 2+3: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‘Lecture’ 2x a week (50 min)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Lab/Project Time 2x a week (75 min)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All sessions meet in a computer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874D2-0C41-4997-A206-58D5AD61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3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635B-2DF9-4905-8EBB-9678D2B2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236" y="751318"/>
            <a:ext cx="6389827" cy="1565242"/>
          </a:xfrm>
        </p:spPr>
        <p:txBody>
          <a:bodyPr>
            <a:normAutofit/>
          </a:bodyPr>
          <a:lstStyle/>
          <a:p>
            <a:r>
              <a:rPr lang="en-US" dirty="0"/>
              <a:t>Course Overview/Context:</a:t>
            </a:r>
            <a:br>
              <a:rPr lang="en-US" dirty="0"/>
            </a:br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7C11-FD37-449B-AA6B-4C97E1009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36" y="2316560"/>
            <a:ext cx="6389826" cy="430865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Course Goals: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Understand the fundamental concepts of data science and knowledge discovery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Apply and perform the basic algorithmic and computational tasks for data science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Develop and improve analytical thinking for problem formation and solution validation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52B4E-31C5-4ECA-915C-DDFBC1A8A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8E08-18A3-4250-955D-39F14BE1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128" y="473207"/>
            <a:ext cx="5275828" cy="792189"/>
          </a:xfrm>
        </p:spPr>
        <p:txBody>
          <a:bodyPr/>
          <a:lstStyle/>
          <a:p>
            <a:r>
              <a:rPr lang="en-US" dirty="0"/>
              <a:t>Why Projects?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926E-98D0-4E9D-9327-13DD36DB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518" y="1286041"/>
            <a:ext cx="6489031" cy="1882984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Evidenced-based best practice for engaging minorities (and students in general)</a:t>
            </a:r>
            <a:r>
              <a:rPr lang="en-US" sz="2000" baseline="30000" dirty="0"/>
              <a:t>1</a:t>
            </a:r>
          </a:p>
          <a:p>
            <a:r>
              <a:rPr lang="en-US" sz="2000" dirty="0"/>
              <a:t>Real data is messy!</a:t>
            </a:r>
            <a:r>
              <a:rPr lang="en-US" sz="2000" baseline="30000" dirty="0"/>
              <a:t>2</a:t>
            </a:r>
          </a:p>
          <a:p>
            <a:r>
              <a:rPr lang="en-US" sz="2000" dirty="0"/>
              <a:t>Prepares them for realistic workforce experiences</a:t>
            </a:r>
          </a:p>
          <a:p>
            <a:r>
              <a:rPr lang="en-US" sz="2000" dirty="0"/>
              <a:t>Portfolio/Resume building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5128" y="3315591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</a:t>
            </a:r>
            <a:r>
              <a:rPr lang="en-US" sz="3200" i="1" dirty="0"/>
              <a:t>CLIENT </a:t>
            </a:r>
            <a:r>
              <a:rPr lang="en-US" sz="3200" dirty="0"/>
              <a:t>Projects?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0518" y="3827297"/>
            <a:ext cx="6418845" cy="194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Because real data really is messy!</a:t>
            </a:r>
            <a:r>
              <a:rPr lang="en-US" sz="1600" baseline="30000" dirty="0"/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Real issues in data are not always easily ‘designable’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Data-Science for Social Good w/ Institutional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Increases drive/commitment to develop high-quality results and project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Builds Data ‘acumen’</a:t>
            </a:r>
            <a:endParaRPr lang="en-US" sz="1600" baseline="30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589B7-0F16-41A8-8C93-7A859DE6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7241" y="5636627"/>
            <a:ext cx="578317" cy="365125"/>
          </a:xfrm>
        </p:spPr>
        <p:txBody>
          <a:bodyPr/>
          <a:lstStyle/>
          <a:p>
            <a:fld id="{88DB4E7A-C1B1-C24D-81B4-E5D54657DD5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C8F59F1-3FDF-4055-9932-C3D86037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8197" y="6190049"/>
            <a:ext cx="6707605" cy="729749"/>
          </a:xfrm>
        </p:spPr>
        <p:txBody>
          <a:bodyPr/>
          <a:lstStyle/>
          <a:p>
            <a:pPr algn="l"/>
            <a:r>
              <a:rPr lang="en-US" sz="900" dirty="0"/>
              <a:t>[1]Corbett, C. and Hill, C. 2015. Solving the equation: the variables for women’s success in engineering and computing. DC: AAUW. (2015).</a:t>
            </a:r>
          </a:p>
          <a:p>
            <a:pPr algn="l"/>
            <a:r>
              <a:rPr lang="en-US" sz="900" dirty="0"/>
              <a:t>[2]Committee on Envisioning the Data Science Discipline: The Undergraduate Perspective et al. 2018. </a:t>
            </a:r>
            <a:r>
              <a:rPr lang="en-US" sz="900" i="1" dirty="0"/>
              <a:t>Data Science for Undergraduates: Opportunities and Options</a:t>
            </a:r>
            <a:r>
              <a:rPr lang="en-US" sz="900" dirty="0"/>
              <a:t>. National Academies Press.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3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6178-8A6F-4A14-B578-90EED8BAE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875105"/>
            <a:ext cx="6290474" cy="576873"/>
          </a:xfrm>
        </p:spPr>
        <p:txBody>
          <a:bodyPr/>
          <a:lstStyle/>
          <a:p>
            <a:r>
              <a:rPr lang="en-US" dirty="0"/>
              <a:t>Why early in the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C25BF-7D53-4E1B-A9C2-9CF51CA6B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6158" y="1602372"/>
            <a:ext cx="6442911" cy="4796422"/>
          </a:xfr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 context for topics/learning in future classes</a:t>
            </a:r>
          </a:p>
          <a:p>
            <a:pPr>
              <a:lnSpc>
                <a:spcPct val="120000"/>
              </a:lnSpc>
            </a:pPr>
            <a:r>
              <a:rPr lang="en-US" dirty="0"/>
              <a:t>Builds important communication and self-management skills</a:t>
            </a:r>
          </a:p>
          <a:p>
            <a:pPr>
              <a:lnSpc>
                <a:spcPct val="120000"/>
              </a:lnSpc>
            </a:pPr>
            <a:r>
              <a:rPr lang="en-US" dirty="0"/>
              <a:t>Evidenced-based best practice for improving retention! (real data)</a:t>
            </a:r>
          </a:p>
          <a:p>
            <a:pPr>
              <a:lnSpc>
                <a:spcPct val="120000"/>
              </a:lnSpc>
            </a:pPr>
            <a:r>
              <a:rPr lang="en-US" dirty="0"/>
              <a:t>Establishes resume/portfolio for early internship applications</a:t>
            </a:r>
          </a:p>
          <a:p>
            <a:pPr>
              <a:lnSpc>
                <a:spcPct val="120000"/>
              </a:lnSpc>
            </a:pPr>
            <a:r>
              <a:rPr lang="en-US" dirty="0"/>
              <a:t>Better prepares them for doing undergraduate research</a:t>
            </a:r>
          </a:p>
          <a:p>
            <a:pPr>
              <a:lnSpc>
                <a:spcPct val="120000"/>
              </a:lnSpc>
            </a:pPr>
            <a:r>
              <a:rPr lang="en-US" dirty="0"/>
              <a:t>(Potentially) provides a unified topic/dataset for many future classes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It’s fun.. </a:t>
            </a:r>
            <a:br>
              <a:rPr lang="en-US" sz="4000" dirty="0"/>
            </a:br>
            <a:r>
              <a:rPr lang="en-US" sz="4000" dirty="0"/>
              <a:t>And why they to be Data Scientists!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B966C-4E91-47AF-97E9-E8DA5FC5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1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D97111-AACA-449F-BC72-B13C8E9DBDF9}"/>
              </a:ext>
            </a:extLst>
          </p:cNvPr>
          <p:cNvSpPr txBox="1">
            <a:spLocks/>
          </p:cNvSpPr>
          <p:nvPr/>
        </p:nvSpPr>
        <p:spPr>
          <a:xfrm>
            <a:off x="1378914" y="292373"/>
            <a:ext cx="8229600" cy="6280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Course Evolution: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8D112A-E2AD-4FDC-B03D-75A52DC73F80}"/>
              </a:ext>
            </a:extLst>
          </p:cNvPr>
          <p:cNvSpPr txBox="1">
            <a:spLocks/>
          </p:cNvSpPr>
          <p:nvPr/>
        </p:nvSpPr>
        <p:spPr>
          <a:xfrm>
            <a:off x="1378915" y="1035727"/>
            <a:ext cx="7085301" cy="5256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 cap="all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Year 2:</a:t>
            </a:r>
          </a:p>
          <a:p>
            <a:pPr marL="746125" lvl="1" indent="-288925">
              <a:buFont typeface="Arial" panose="020B0604020202020204" pitchFamily="34" charset="0"/>
              <a:buChar char="•"/>
            </a:pPr>
            <a:r>
              <a:rPr lang="en-US" sz="1400" dirty="0"/>
              <a:t>Heavier front-loading of programming assignments</a:t>
            </a:r>
            <a:endParaRPr lang="en-US" sz="1400" dirty="0">
              <a:solidFill>
                <a:srgbClr val="FFFF00"/>
              </a:solidFill>
            </a:endParaRPr>
          </a:p>
          <a:p>
            <a:pPr marL="746125" lvl="1" indent="-288925">
              <a:buFont typeface="Arial" panose="020B0604020202020204" pitchFamily="34" charset="0"/>
              <a:buChar char="•"/>
            </a:pPr>
            <a:r>
              <a:rPr lang="en-US" sz="1400" dirty="0"/>
              <a:t>Required use of GitHub/version control</a:t>
            </a:r>
            <a:endParaRPr lang="en-US" sz="1400" dirty="0">
              <a:solidFill>
                <a:srgbClr val="FFFF00"/>
              </a:solidFill>
            </a:endParaRPr>
          </a:p>
          <a:p>
            <a:pPr marL="746125" lvl="1" indent="-288925">
              <a:buFont typeface="Arial" panose="020B0604020202020204" pitchFamily="34" charset="0"/>
              <a:buChar char="•"/>
            </a:pPr>
            <a:r>
              <a:rPr lang="en-US" sz="1400" dirty="0"/>
              <a:t>Included significant in-class time for working on projects</a:t>
            </a:r>
            <a:endParaRPr lang="en-US" sz="1400" dirty="0">
              <a:solidFill>
                <a:srgbClr val="FFFF00"/>
              </a:solidFill>
            </a:endParaRPr>
          </a:p>
          <a:p>
            <a:pPr marL="746125" lvl="1" indent="-288925">
              <a:buFont typeface="Arial" panose="020B0604020202020204" pitchFamily="34" charset="0"/>
              <a:buChar char="•"/>
            </a:pPr>
            <a:r>
              <a:rPr lang="en-US" sz="1400" dirty="0"/>
              <a:t>Had clients present the outcomes/use of projects at the end of the semester</a:t>
            </a:r>
            <a:endParaRPr lang="en-US" sz="1400" dirty="0">
              <a:solidFill>
                <a:srgbClr val="FFFF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Year 3:</a:t>
            </a:r>
          </a:p>
          <a:p>
            <a:pPr marL="746125" lvl="1" indent="-288925">
              <a:buFont typeface="Arial" panose="020B0604020202020204" pitchFamily="34" charset="0"/>
              <a:buChar char="•"/>
            </a:pPr>
            <a:r>
              <a:rPr lang="en-US" sz="1400" dirty="0"/>
              <a:t>Formal ‘Project Managers’ – Upper classmen data science students.</a:t>
            </a:r>
            <a:br>
              <a:rPr lang="en-US" sz="1400" dirty="0"/>
            </a:br>
            <a:r>
              <a:rPr lang="en-US" sz="1400" dirty="0"/>
              <a:t>Each managed 2 projects, provided updates and specific help.</a:t>
            </a:r>
          </a:p>
          <a:p>
            <a:pPr marL="746125" lvl="1" indent="-288925">
              <a:buFont typeface="Arial" panose="020B0604020202020204" pitchFamily="34" charset="0"/>
              <a:buChar char="•"/>
            </a:pPr>
            <a:r>
              <a:rPr lang="en-US" sz="1400" dirty="0"/>
              <a:t>More detailed schedule of work-load expectations and due-dates for students.</a:t>
            </a:r>
            <a:br>
              <a:rPr lang="en-US" sz="1400" dirty="0"/>
            </a:br>
            <a:r>
              <a:rPr lang="en-US" sz="1400" dirty="0"/>
              <a:t>This included how many hours per week to work on the project, homework, readings, etc. </a:t>
            </a:r>
          </a:p>
          <a:p>
            <a:pPr marL="746125" lvl="1" indent="-288925">
              <a:buFont typeface="Arial" panose="020B0604020202020204" pitchFamily="34" charset="0"/>
              <a:buChar char="•"/>
            </a:pPr>
            <a:r>
              <a:rPr lang="en-US" sz="1400" dirty="0"/>
              <a:t>NO website or GitHub required for sharing materials (though encouraged)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/>
              <a:t>Year 4 &amp; 5: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Return of GitHub!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Refinement of work-schedule.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400" dirty="0"/>
              <a:t>Full removal of in-class “labs”, replaced with project time</a:t>
            </a:r>
          </a:p>
        </p:txBody>
      </p:sp>
    </p:spTree>
    <p:extLst>
      <p:ext uri="{BB962C8B-B14F-4D97-AF65-F5344CB8AC3E}">
        <p14:creationId xmlns:p14="http://schemas.microsoft.com/office/powerpoint/2010/main" val="257805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4E7A-C1B1-C24D-81B4-E5D54657DD5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57251" y="750889"/>
            <a:ext cx="7391400" cy="860198"/>
          </a:xfrm>
        </p:spPr>
        <p:txBody>
          <a:bodyPr/>
          <a:lstStyle/>
          <a:p>
            <a:r>
              <a:rPr lang="en-US" dirty="0"/>
              <a:t>Transformative Failure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752" y="1611087"/>
            <a:ext cx="38271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Goes Wrong?</a:t>
            </a:r>
          </a:p>
          <a:p>
            <a:endParaRPr lang="en-US" dirty="0"/>
          </a:p>
          <a:p>
            <a:r>
              <a:rPr lang="en-US" dirty="0"/>
              <a:t>Failure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data (set)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client communication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dynamics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following the project timeline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delivering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answering the client question(s)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2950" y="1611087"/>
            <a:ext cx="39985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gets learned?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deal with missing data, redesign questions,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clarify questions, answering intention, not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balance responsibilities, find each strengths, share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reassess goals, time-management, “good enough”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Picking feasible targets, interpreting outputs,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Identifying the ‘real’ questions, needs and goals</a:t>
            </a:r>
          </a:p>
        </p:txBody>
      </p:sp>
      <p:cxnSp>
        <p:nvCxnSpPr>
          <p:cNvPr id="10" name="Straight Connector 9"/>
          <p:cNvCxnSpPr>
            <a:stCxn id="4" idx="2"/>
          </p:cNvCxnSpPr>
          <p:nvPr/>
        </p:nvCxnSpPr>
        <p:spPr>
          <a:xfrm>
            <a:off x="4552951" y="1611087"/>
            <a:ext cx="0" cy="4927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58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Valpo2</Template>
  <TotalTime>457</TotalTime>
  <Words>856</Words>
  <Application>Microsoft Office PowerPoint</Application>
  <PresentationFormat>On-screen Show (4:3)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1_Circuit</vt:lpstr>
      <vt:lpstr>Client-Based Projects and Transformative Failure  As an  Introduction to Data Science</vt:lpstr>
      <vt:lpstr>Outline</vt:lpstr>
      <vt:lpstr>Institutional Context</vt:lpstr>
      <vt:lpstr>Course Overview/Context</vt:lpstr>
      <vt:lpstr>Course Overview/Context: Learning Goals</vt:lpstr>
      <vt:lpstr>Why Projects?</vt:lpstr>
      <vt:lpstr>Why early in the program?</vt:lpstr>
      <vt:lpstr>PowerPoint Presentation</vt:lpstr>
      <vt:lpstr>Transformative Failure</vt:lpstr>
      <vt:lpstr>Some General Reflections</vt:lpstr>
      <vt:lpstr>Resources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Project-Driven Introduction to Data Science</dc:title>
  <dc:creator>Karl Schmitt</dc:creator>
  <cp:lastModifiedBy>Karl Schmitt</cp:lastModifiedBy>
  <cp:revision>26</cp:revision>
  <dcterms:created xsi:type="dcterms:W3CDTF">2018-05-22T13:17:14Z</dcterms:created>
  <dcterms:modified xsi:type="dcterms:W3CDTF">2021-01-06T01:16:47Z</dcterms:modified>
</cp:coreProperties>
</file>