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7" r:id="rId3"/>
    <p:sldId id="258" r:id="rId4"/>
    <p:sldId id="259" r:id="rId5"/>
    <p:sldId id="272" r:id="rId6"/>
    <p:sldId id="263" r:id="rId7"/>
    <p:sldId id="273" r:id="rId8"/>
    <p:sldId id="264" r:id="rId9"/>
    <p:sldId id="274" r:id="rId10"/>
    <p:sldId id="275" r:id="rId11"/>
    <p:sldId id="260" r:id="rId12"/>
    <p:sldId id="276" r:id="rId13"/>
    <p:sldId id="265" r:id="rId14"/>
    <p:sldId id="266" r:id="rId15"/>
    <p:sldId id="269" r:id="rId16"/>
    <p:sldId id="277"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p:restoredTop sz="94601"/>
  </p:normalViewPr>
  <p:slideViewPr>
    <p:cSldViewPr snapToGrid="0">
      <p:cViewPr varScale="1">
        <p:scale>
          <a:sx n="90" d="100"/>
          <a:sy n="90" d="100"/>
        </p:scale>
        <p:origin x="21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77F4-1615-6AC9-2B46-81BD16A47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55BBEC-C792-0296-3706-AAB26614B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0DF7FD-81F6-AC0C-F7E2-354EB87B2756}"/>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5" name="Footer Placeholder 4">
            <a:extLst>
              <a:ext uri="{FF2B5EF4-FFF2-40B4-BE49-F238E27FC236}">
                <a16:creationId xmlns:a16="http://schemas.microsoft.com/office/drawing/2014/main" id="{B326052A-F377-009B-BCCA-32372F24C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E0A58-5FF2-FD91-F813-38158756E736}"/>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173380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4BB0-F185-6D7B-C993-047BB743D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F05BC9-6E42-4541-EF7A-855BD7CC9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5831D-6C0E-2319-F735-CB39C1E17D2F}"/>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5" name="Footer Placeholder 4">
            <a:extLst>
              <a:ext uri="{FF2B5EF4-FFF2-40B4-BE49-F238E27FC236}">
                <a16:creationId xmlns:a16="http://schemas.microsoft.com/office/drawing/2014/main" id="{76C5ABAC-E700-408D-C074-8FF12CC74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8B275-A982-B516-D885-3701F014ED2C}"/>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352892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46DB1-CE48-7CB8-1DD0-96D527A964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3C0540-EBD2-6AB1-BE61-0CBBDC4510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89BD7-4C10-00F0-D42E-2D7D9CB24585}"/>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5" name="Footer Placeholder 4">
            <a:extLst>
              <a:ext uri="{FF2B5EF4-FFF2-40B4-BE49-F238E27FC236}">
                <a16:creationId xmlns:a16="http://schemas.microsoft.com/office/drawing/2014/main" id="{88D2B44A-162A-4CF7-F006-07429F758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29A39-2546-ADE1-7ACA-94C92F6686A4}"/>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206866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4D24-3538-B464-8B29-80AA833DB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E01F6-94FC-7922-FD4C-2979E96DE3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56F14-A2BA-0B11-D26A-5B54CFCA63CF}"/>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5" name="Footer Placeholder 4">
            <a:extLst>
              <a:ext uri="{FF2B5EF4-FFF2-40B4-BE49-F238E27FC236}">
                <a16:creationId xmlns:a16="http://schemas.microsoft.com/office/drawing/2014/main" id="{C19CABA0-6F6C-113A-AE1E-9065843E3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AFA5C-980F-D522-FD68-C0D4021DDDBC}"/>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284409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C08A-473C-779B-F26F-B19D8B5D5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35B37C-FE9D-4A30-2580-1980A8121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75209-CEEE-4A20-9645-9FCF0AAC22A9}"/>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5" name="Footer Placeholder 4">
            <a:extLst>
              <a:ext uri="{FF2B5EF4-FFF2-40B4-BE49-F238E27FC236}">
                <a16:creationId xmlns:a16="http://schemas.microsoft.com/office/drawing/2014/main" id="{31F12E74-30FA-F2C7-9418-8FBD92F18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87E82-19E5-EFB7-F771-2D78C83E3D46}"/>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357015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B476-4BFD-6D0D-549E-E4E0C082D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8445E-4118-2265-97AA-382E56568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B301C8-20E9-3D99-FD95-E304BBE721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E9DB7-9EFA-8C47-4C61-7A18AF1FB513}"/>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6" name="Footer Placeholder 5">
            <a:extLst>
              <a:ext uri="{FF2B5EF4-FFF2-40B4-BE49-F238E27FC236}">
                <a16:creationId xmlns:a16="http://schemas.microsoft.com/office/drawing/2014/main" id="{3AD3B494-4D96-0463-16B5-4E5E086AB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99505-A871-D7C9-9BA0-CD297A20CFFA}"/>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396415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80DF-613D-AF3E-C2A9-CE344F837D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567F32-A78C-959F-7564-16279DF4F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5E1C02-1603-5A35-BE59-9FCEBF83A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627775-8221-3D26-22D7-4112014453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FCC2FA-266A-8694-6186-7144637C38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7B37D-5BC8-5F27-3472-65DF13DB389C}"/>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8" name="Footer Placeholder 7">
            <a:extLst>
              <a:ext uri="{FF2B5EF4-FFF2-40B4-BE49-F238E27FC236}">
                <a16:creationId xmlns:a16="http://schemas.microsoft.com/office/drawing/2014/main" id="{955524CF-A3EF-B580-00CF-47F3354F9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4FD53A-4832-60DD-E61B-39DF2C27F242}"/>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42018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BC5E-B69E-E54D-0120-22AA2F018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E800E-87D5-371F-F0C7-98441C8C890A}"/>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4" name="Footer Placeholder 3">
            <a:extLst>
              <a:ext uri="{FF2B5EF4-FFF2-40B4-BE49-F238E27FC236}">
                <a16:creationId xmlns:a16="http://schemas.microsoft.com/office/drawing/2014/main" id="{495E9E6E-3363-471E-0844-B09DF7635D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4238EB-D8C6-4820-7F1A-017AB89329DB}"/>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2073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F189C4-7F88-64E3-1752-15BF89EE96B6}"/>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3" name="Footer Placeholder 2">
            <a:extLst>
              <a:ext uri="{FF2B5EF4-FFF2-40B4-BE49-F238E27FC236}">
                <a16:creationId xmlns:a16="http://schemas.microsoft.com/office/drawing/2014/main" id="{BE79CC8A-B1DF-8D0D-188E-3C8B0F41A7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01F47-54C7-3449-DB54-A3E43AF0A400}"/>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201314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333-2CC3-219F-F530-8CC96631B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E45211-029D-E63A-9567-DF7CB0708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B4C0B-4855-4A51-8AAF-6BE56A05E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1A2F0-D0F7-FC9B-8CC7-6B96E2C30020}"/>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6" name="Footer Placeholder 5">
            <a:extLst>
              <a:ext uri="{FF2B5EF4-FFF2-40B4-BE49-F238E27FC236}">
                <a16:creationId xmlns:a16="http://schemas.microsoft.com/office/drawing/2014/main" id="{2AB6BB93-0226-2379-FBF6-41F965755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935EA-3A8C-5B0A-64E2-73D81693E43A}"/>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366084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69AA-3E93-175E-65EC-247A62ED2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E09C3B-217D-9BBE-B01A-AD891E719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9E83FD-B55E-51C6-23A4-C33A28117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F1A14-076A-ED1C-899C-B16C90FDF01E}"/>
              </a:ext>
            </a:extLst>
          </p:cNvPr>
          <p:cNvSpPr>
            <a:spLocks noGrp="1"/>
          </p:cNvSpPr>
          <p:nvPr>
            <p:ph type="dt" sz="half" idx="10"/>
          </p:nvPr>
        </p:nvSpPr>
        <p:spPr/>
        <p:txBody>
          <a:bodyPr/>
          <a:lstStyle/>
          <a:p>
            <a:fld id="{E7D76C6C-7BF6-0040-A2E7-C104EB79CED0}" type="datetimeFigureOut">
              <a:rPr lang="en-US" smtClean="0"/>
              <a:t>8/4/22</a:t>
            </a:fld>
            <a:endParaRPr lang="en-US"/>
          </a:p>
        </p:txBody>
      </p:sp>
      <p:sp>
        <p:nvSpPr>
          <p:cNvPr id="6" name="Footer Placeholder 5">
            <a:extLst>
              <a:ext uri="{FF2B5EF4-FFF2-40B4-BE49-F238E27FC236}">
                <a16:creationId xmlns:a16="http://schemas.microsoft.com/office/drawing/2014/main" id="{C33E30AD-49E8-FD55-5BF3-CFB2C37CB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155E3-A95E-D797-797E-0CD3222D01B7}"/>
              </a:ext>
            </a:extLst>
          </p:cNvPr>
          <p:cNvSpPr>
            <a:spLocks noGrp="1"/>
          </p:cNvSpPr>
          <p:nvPr>
            <p:ph type="sldNum" sz="quarter" idx="12"/>
          </p:nvPr>
        </p:nvSpPr>
        <p:spPr/>
        <p:txBody>
          <a:bodyPr/>
          <a:lstStyle/>
          <a:p>
            <a:fld id="{475C0346-6E19-7A43-AA41-6570512B9975}" type="slidenum">
              <a:rPr lang="en-US" smtClean="0"/>
              <a:t>‹#›</a:t>
            </a:fld>
            <a:endParaRPr lang="en-US"/>
          </a:p>
        </p:txBody>
      </p:sp>
    </p:spTree>
    <p:extLst>
      <p:ext uri="{BB962C8B-B14F-4D97-AF65-F5344CB8AC3E}">
        <p14:creationId xmlns:p14="http://schemas.microsoft.com/office/powerpoint/2010/main" val="302633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1D864-0C0C-0A7E-30A8-A929646D4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94218B-46DF-9C1A-2F50-ACB759A1D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FAE10-1397-49F4-10EE-32324A2DD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76C6C-7BF6-0040-A2E7-C104EB79CED0}" type="datetimeFigureOut">
              <a:rPr lang="en-US" smtClean="0"/>
              <a:t>8/4/22</a:t>
            </a:fld>
            <a:endParaRPr lang="en-US"/>
          </a:p>
        </p:txBody>
      </p:sp>
      <p:sp>
        <p:nvSpPr>
          <p:cNvPr id="5" name="Footer Placeholder 4">
            <a:extLst>
              <a:ext uri="{FF2B5EF4-FFF2-40B4-BE49-F238E27FC236}">
                <a16:creationId xmlns:a16="http://schemas.microsoft.com/office/drawing/2014/main" id="{31ACD80B-DD2C-E62F-CABB-52A8F2EE67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1C4436-B4A9-369C-E8E8-D8D81147E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C0346-6E19-7A43-AA41-6570512B9975}" type="slidenum">
              <a:rPr lang="en-US" smtClean="0"/>
              <a:t>‹#›</a:t>
            </a:fld>
            <a:endParaRPr lang="en-US"/>
          </a:p>
        </p:txBody>
      </p:sp>
    </p:spTree>
    <p:extLst>
      <p:ext uri="{BB962C8B-B14F-4D97-AF65-F5344CB8AC3E}">
        <p14:creationId xmlns:p14="http://schemas.microsoft.com/office/powerpoint/2010/main" val="24174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ata.unicef.org/resources/sowc-2021-dashboard-and-tab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vc.ojp.gov/library/publications/campus-climate-survey-validation-study-ccsvs-final-technical-report" TargetMode="External"/><Relationship Id="rId3" Type="http://schemas.openxmlformats.org/officeDocument/2006/relationships/hyperlink" Target="https://sites.google.com/slu.edu/mathstat1300-fall19/home" TargetMode="External"/><Relationship Id="rId7" Type="http://schemas.openxmlformats.org/officeDocument/2006/relationships/hyperlink" Target="https://data.cms.gov/tools/mapping-medicare-disparities-by-population" TargetMode="External"/><Relationship Id="rId12" Type="http://schemas.openxmlformats.org/officeDocument/2006/relationships/hyperlink" Target="https://www2.census.gov/prod2/statcomp/documents/CT1970p2-13.pdf" TargetMode="External"/><Relationship Id="rId2" Type="http://schemas.openxmlformats.org/officeDocument/2006/relationships/hyperlink" Target="https://sites.google.com/slu.edu/stat1100-projects-v2/home" TargetMode="External"/><Relationship Id="rId1" Type="http://schemas.openxmlformats.org/officeDocument/2006/relationships/slideLayout" Target="../slideLayouts/slideLayout2.xml"/><Relationship Id="rId6" Type="http://schemas.openxmlformats.org/officeDocument/2006/relationships/hyperlink" Target="https://data.cms.gov/provider-data/topics/hospitals" TargetMode="External"/><Relationship Id="rId11" Type="http://schemas.openxmlformats.org/officeDocument/2006/relationships/hyperlink" Target="https://dataverse.harvard.edu/dataset.xhtml?persistentId=doi:10.7910/DVN/LEJUQZ" TargetMode="External"/><Relationship Id="rId5" Type="http://schemas.openxmlformats.org/officeDocument/2006/relationships/hyperlink" Target="https://www.medicare.gov/care-compare/?providerType=Hospital&amp;redirect=true" TargetMode="External"/><Relationship Id="rId10" Type="http://schemas.openxmlformats.org/officeDocument/2006/relationships/hyperlink" Target="https://www.kff.org/statedata/collection/abortion-health-coverage-access-for-families-children/" TargetMode="External"/><Relationship Id="rId4" Type="http://schemas.openxmlformats.org/officeDocument/2006/relationships/hyperlink" Target="https://data.unicef.org/resources/sowc-2021-dashboard-and-tables/" TargetMode="External"/><Relationship Id="rId9" Type="http://schemas.openxmlformats.org/officeDocument/2006/relationships/hyperlink" Target="https://www.npr.org/2017/12/22/572298802/nearly-dying-in-childbirth-why-preventable-complications-are-growing-in-u-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mike.may@slu.edu" TargetMode="External"/><Relationship Id="rId2" Type="http://schemas.openxmlformats.org/officeDocument/2006/relationships/hyperlink" Target="mailto:Kimberly.Druschel@slu.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674E-4B60-411B-7885-7F21FEEF0755}"/>
              </a:ext>
            </a:extLst>
          </p:cNvPr>
          <p:cNvSpPr>
            <a:spLocks noGrp="1"/>
          </p:cNvSpPr>
          <p:nvPr>
            <p:ph type="title"/>
          </p:nvPr>
        </p:nvSpPr>
        <p:spPr>
          <a:xfrm>
            <a:off x="356286" y="377482"/>
            <a:ext cx="10515600" cy="5813253"/>
          </a:xfrm>
        </p:spPr>
        <p:txBody>
          <a:bodyPr>
            <a:normAutofit/>
          </a:bodyPr>
          <a:lstStyle/>
          <a:p>
            <a:r>
              <a:rPr lang="en-US" b="1" dirty="0"/>
              <a:t>Exploring Themes of Social Inequalities in Three Different Types of Statistics Courses</a:t>
            </a:r>
            <a:br>
              <a:rPr lang="en-US" b="1" dirty="0"/>
            </a:br>
            <a:br>
              <a:rPr lang="en-US" b="1" dirty="0"/>
            </a:br>
            <a:br>
              <a:rPr lang="en-US" b="1" dirty="0"/>
            </a:br>
            <a:r>
              <a:rPr lang="en-US" sz="3500" dirty="0"/>
              <a:t>Kim Druschel, </a:t>
            </a:r>
            <a:r>
              <a:rPr lang="en-US" sz="3500" i="1" dirty="0"/>
              <a:t>Saint Louis University</a:t>
            </a:r>
            <a:br>
              <a:rPr lang="en-US" sz="3500" i="1" dirty="0"/>
            </a:br>
            <a:r>
              <a:rPr lang="en-US" sz="3500" dirty="0"/>
              <a:t>Mike May, </a:t>
            </a:r>
            <a:r>
              <a:rPr lang="en-US" sz="3500" i="1" dirty="0"/>
              <a:t>Saint Louis University</a:t>
            </a:r>
            <a:br>
              <a:rPr lang="en-US" b="1" dirty="0"/>
            </a:br>
            <a:br>
              <a:rPr lang="en-US" b="1" dirty="0"/>
            </a:br>
            <a:br>
              <a:rPr lang="en-US" b="1" dirty="0"/>
            </a:br>
            <a:endParaRPr lang="en-US" dirty="0"/>
          </a:p>
        </p:txBody>
      </p:sp>
    </p:spTree>
    <p:extLst>
      <p:ext uri="{BB962C8B-B14F-4D97-AF65-F5344CB8AC3E}">
        <p14:creationId xmlns:p14="http://schemas.microsoft.com/office/powerpoint/2010/main" val="165911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8E4A-A231-0725-88E0-1D4A02958414}"/>
              </a:ext>
            </a:extLst>
          </p:cNvPr>
          <p:cNvSpPr>
            <a:spLocks noGrp="1"/>
          </p:cNvSpPr>
          <p:nvPr>
            <p:ph type="title"/>
          </p:nvPr>
        </p:nvSpPr>
        <p:spPr>
          <a:xfrm>
            <a:off x="838200" y="365125"/>
            <a:ext cx="10515600" cy="611905"/>
          </a:xfrm>
        </p:spPr>
        <p:txBody>
          <a:bodyPr>
            <a:normAutofit/>
          </a:bodyPr>
          <a:lstStyle/>
          <a:p>
            <a:r>
              <a:rPr lang="en-US" sz="3500" dirty="0"/>
              <a:t>STAT 1100 –Using Hospital Compare website and data</a:t>
            </a:r>
          </a:p>
        </p:txBody>
      </p:sp>
      <p:pic>
        <p:nvPicPr>
          <p:cNvPr id="7" name="Picture 6" descr="A picture containing chart&#10;&#10;Description automatically generated">
            <a:extLst>
              <a:ext uri="{FF2B5EF4-FFF2-40B4-BE49-F238E27FC236}">
                <a16:creationId xmlns:a16="http://schemas.microsoft.com/office/drawing/2014/main" id="{7F52331A-4CCE-F201-B2F8-BFCF503038BC}"/>
              </a:ext>
            </a:extLst>
          </p:cNvPr>
          <p:cNvPicPr>
            <a:picLocks noChangeAspect="1"/>
          </p:cNvPicPr>
          <p:nvPr/>
        </p:nvPicPr>
        <p:blipFill>
          <a:blip r:embed="rId2"/>
          <a:stretch>
            <a:fillRect/>
          </a:stretch>
        </p:blipFill>
        <p:spPr>
          <a:xfrm>
            <a:off x="1335314" y="1269999"/>
            <a:ext cx="5558972" cy="5400145"/>
          </a:xfrm>
          <a:prstGeom prst="rect">
            <a:avLst/>
          </a:prstGeom>
        </p:spPr>
      </p:pic>
      <p:sp>
        <p:nvSpPr>
          <p:cNvPr id="10" name="TextBox 9">
            <a:extLst>
              <a:ext uri="{FF2B5EF4-FFF2-40B4-BE49-F238E27FC236}">
                <a16:creationId xmlns:a16="http://schemas.microsoft.com/office/drawing/2014/main" id="{618892B4-B17F-F957-D87B-5335F2C0A946}"/>
              </a:ext>
            </a:extLst>
          </p:cNvPr>
          <p:cNvSpPr txBox="1"/>
          <p:nvPr/>
        </p:nvSpPr>
        <p:spPr>
          <a:xfrm>
            <a:off x="7503090" y="5210629"/>
            <a:ext cx="3353596" cy="369332"/>
          </a:xfrm>
          <a:prstGeom prst="rect">
            <a:avLst/>
          </a:prstGeom>
          <a:noFill/>
        </p:spPr>
        <p:txBody>
          <a:bodyPr wrap="square" rtlCol="0">
            <a:spAutoFit/>
          </a:bodyPr>
          <a:lstStyle/>
          <a:p>
            <a:r>
              <a:rPr lang="en-US" dirty="0"/>
              <a:t>Sample questions from worksheet</a:t>
            </a:r>
          </a:p>
        </p:txBody>
      </p:sp>
    </p:spTree>
    <p:extLst>
      <p:ext uri="{BB962C8B-B14F-4D97-AF65-F5344CB8AC3E}">
        <p14:creationId xmlns:p14="http://schemas.microsoft.com/office/powerpoint/2010/main" val="150459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C1D3-34C2-EF4F-9743-FB1B1F3549A1}"/>
              </a:ext>
            </a:extLst>
          </p:cNvPr>
          <p:cNvSpPr>
            <a:spLocks noGrp="1"/>
          </p:cNvSpPr>
          <p:nvPr>
            <p:ph type="title"/>
          </p:nvPr>
        </p:nvSpPr>
        <p:spPr>
          <a:xfrm>
            <a:off x="838200" y="365126"/>
            <a:ext cx="10515600" cy="919978"/>
          </a:xfrm>
        </p:spPr>
        <p:txBody>
          <a:bodyPr>
            <a:normAutofit fontScale="90000"/>
          </a:bodyPr>
          <a:lstStyle/>
          <a:p>
            <a:r>
              <a:rPr lang="en-US" dirty="0"/>
              <a:t>Stat 1300-Freshman level course-R based</a:t>
            </a:r>
            <a:br>
              <a:rPr lang="en-US" dirty="0"/>
            </a:br>
            <a:r>
              <a:rPr lang="en-US" dirty="0"/>
              <a:t>Mostly premed students</a:t>
            </a:r>
          </a:p>
        </p:txBody>
      </p:sp>
      <p:sp>
        <p:nvSpPr>
          <p:cNvPr id="3" name="Content Placeholder 2">
            <a:extLst>
              <a:ext uri="{FF2B5EF4-FFF2-40B4-BE49-F238E27FC236}">
                <a16:creationId xmlns:a16="http://schemas.microsoft.com/office/drawing/2014/main" id="{42D7F7F5-2A1F-D70F-09B7-9529737300E2}"/>
              </a:ext>
            </a:extLst>
          </p:cNvPr>
          <p:cNvSpPr>
            <a:spLocks noGrp="1"/>
          </p:cNvSpPr>
          <p:nvPr>
            <p:ph idx="1"/>
          </p:nvPr>
        </p:nvSpPr>
        <p:spPr>
          <a:xfrm>
            <a:off x="838200" y="1482811"/>
            <a:ext cx="10515600" cy="4694152"/>
          </a:xfrm>
        </p:spPr>
        <p:txBody>
          <a:bodyPr>
            <a:normAutofit fontScale="85000" lnSpcReduction="10000"/>
          </a:bodyPr>
          <a:lstStyle/>
          <a:p>
            <a:r>
              <a:rPr lang="en-US" dirty="0">
                <a:hlinkClick r:id="rId2"/>
              </a:rPr>
              <a:t>Unicef</a:t>
            </a:r>
            <a:r>
              <a:rPr lang="en-US" dirty="0"/>
              <a:t> data-Excel dataset divided into books/categories such as  Data includes mortality rates for children, sanitation/healthcare data, data on violence against children or women, data on child labor and education rates. Used in </a:t>
            </a:r>
            <a:r>
              <a:rPr lang="en-US" dirty="0" err="1"/>
              <a:t>Rmarkdowns</a:t>
            </a:r>
            <a:r>
              <a:rPr lang="en-US" dirty="0"/>
              <a:t> (R documents) which students complete during class time.</a:t>
            </a:r>
          </a:p>
          <a:p>
            <a:r>
              <a:rPr lang="en-US" dirty="0"/>
              <a:t>Course starts off with a NYT article which includes an effective  visualization of data on the  murder of women in the U.S. and an NPR article on childbirth problems in the U.S. Students are asked to identify some statistics in these articles and comment on what they notice or are surprised by. </a:t>
            </a:r>
          </a:p>
          <a:p>
            <a:r>
              <a:rPr lang="en-US" dirty="0"/>
              <a:t>Group projects where students take a book/category from the </a:t>
            </a:r>
            <a:r>
              <a:rPr lang="en-US" dirty="0" err="1"/>
              <a:t>Unicef</a:t>
            </a:r>
            <a:r>
              <a:rPr lang="en-US" dirty="0"/>
              <a:t> data and create an R dataset and an </a:t>
            </a:r>
            <a:r>
              <a:rPr lang="en-US" dirty="0" err="1"/>
              <a:t>Rmarkdown</a:t>
            </a:r>
            <a:r>
              <a:rPr lang="en-US" dirty="0"/>
              <a:t> analyzing/visualizing the data. </a:t>
            </a:r>
          </a:p>
          <a:p>
            <a:r>
              <a:rPr lang="en-US" dirty="0"/>
              <a:t>Additional project about women’s health/equity issues. </a:t>
            </a:r>
          </a:p>
          <a:p>
            <a:r>
              <a:rPr lang="en-US" dirty="0"/>
              <a:t>Additional datasets include the DOJ Campus Climate Pilot Study (sexual assault), Kaiser health data, the Hospital Compare data, Titanic data.</a:t>
            </a:r>
          </a:p>
        </p:txBody>
      </p:sp>
    </p:spTree>
    <p:extLst>
      <p:ext uri="{BB962C8B-B14F-4D97-AF65-F5344CB8AC3E}">
        <p14:creationId xmlns:p14="http://schemas.microsoft.com/office/powerpoint/2010/main" val="70690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B33E-909B-810F-5F0C-85CC7E03F0F6}"/>
              </a:ext>
            </a:extLst>
          </p:cNvPr>
          <p:cNvSpPr>
            <a:spLocks noGrp="1"/>
          </p:cNvSpPr>
          <p:nvPr>
            <p:ph type="title"/>
          </p:nvPr>
        </p:nvSpPr>
        <p:spPr>
          <a:xfrm>
            <a:off x="838200" y="365126"/>
            <a:ext cx="10515600" cy="692150"/>
          </a:xfrm>
        </p:spPr>
        <p:txBody>
          <a:bodyPr>
            <a:normAutofit fontScale="90000"/>
          </a:bodyPr>
          <a:lstStyle/>
          <a:p>
            <a:r>
              <a:rPr lang="en-US" dirty="0"/>
              <a:t>STAT 1300</a:t>
            </a:r>
          </a:p>
        </p:txBody>
      </p:sp>
      <p:sp>
        <p:nvSpPr>
          <p:cNvPr id="4" name="TextBox 3">
            <a:extLst>
              <a:ext uri="{FF2B5EF4-FFF2-40B4-BE49-F238E27FC236}">
                <a16:creationId xmlns:a16="http://schemas.microsoft.com/office/drawing/2014/main" id="{D48A2C05-1F7D-8FBB-2D49-7035C79EA623}"/>
              </a:ext>
            </a:extLst>
          </p:cNvPr>
          <p:cNvSpPr txBox="1"/>
          <p:nvPr/>
        </p:nvSpPr>
        <p:spPr>
          <a:xfrm>
            <a:off x="3061440" y="526534"/>
            <a:ext cx="4366494" cy="369332"/>
          </a:xfrm>
          <a:prstGeom prst="rect">
            <a:avLst/>
          </a:prstGeom>
          <a:noFill/>
        </p:spPr>
        <p:txBody>
          <a:bodyPr wrap="square" rtlCol="0">
            <a:spAutoFit/>
          </a:bodyPr>
          <a:lstStyle/>
          <a:p>
            <a:r>
              <a:rPr lang="en-US" dirty="0"/>
              <a:t>Snapshots from projects/lectures/datasets</a:t>
            </a:r>
          </a:p>
        </p:txBody>
      </p:sp>
      <p:pic>
        <p:nvPicPr>
          <p:cNvPr id="7" name="Picture 6">
            <a:extLst>
              <a:ext uri="{FF2B5EF4-FFF2-40B4-BE49-F238E27FC236}">
                <a16:creationId xmlns:a16="http://schemas.microsoft.com/office/drawing/2014/main" id="{89FEFF66-A976-F30B-DF5E-6F17CBC87F13}"/>
              </a:ext>
            </a:extLst>
          </p:cNvPr>
          <p:cNvPicPr>
            <a:picLocks noChangeAspect="1"/>
          </p:cNvPicPr>
          <p:nvPr/>
        </p:nvPicPr>
        <p:blipFill>
          <a:blip r:embed="rId2"/>
          <a:stretch>
            <a:fillRect/>
          </a:stretch>
        </p:blipFill>
        <p:spPr>
          <a:xfrm>
            <a:off x="1035091" y="1362075"/>
            <a:ext cx="6584909" cy="3627280"/>
          </a:xfrm>
          <a:prstGeom prst="rect">
            <a:avLst/>
          </a:prstGeom>
        </p:spPr>
      </p:pic>
      <p:sp>
        <p:nvSpPr>
          <p:cNvPr id="10" name="TextBox 9">
            <a:extLst>
              <a:ext uri="{FF2B5EF4-FFF2-40B4-BE49-F238E27FC236}">
                <a16:creationId xmlns:a16="http://schemas.microsoft.com/office/drawing/2014/main" id="{1864F1E4-C310-707E-5D47-185A049ECC5A}"/>
              </a:ext>
            </a:extLst>
          </p:cNvPr>
          <p:cNvSpPr txBox="1"/>
          <p:nvPr/>
        </p:nvSpPr>
        <p:spPr>
          <a:xfrm>
            <a:off x="12137721" y="125260"/>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D072F38B-8AC2-440F-F1C3-2475FDBFBFE4}"/>
              </a:ext>
            </a:extLst>
          </p:cNvPr>
          <p:cNvSpPr txBox="1"/>
          <p:nvPr/>
        </p:nvSpPr>
        <p:spPr>
          <a:xfrm>
            <a:off x="941697" y="5157750"/>
            <a:ext cx="10412103" cy="646331"/>
          </a:xfrm>
          <a:prstGeom prst="rect">
            <a:avLst/>
          </a:prstGeom>
          <a:noFill/>
        </p:spPr>
        <p:txBody>
          <a:bodyPr wrap="square" rtlCol="0">
            <a:spAutoFit/>
          </a:bodyPr>
          <a:lstStyle/>
          <a:p>
            <a:r>
              <a:rPr lang="en-US" dirty="0"/>
              <a:t>Portion of a page from the </a:t>
            </a:r>
            <a:r>
              <a:rPr lang="en-US" dirty="0" err="1"/>
              <a:t>Unicef</a:t>
            </a:r>
            <a:r>
              <a:rPr lang="en-US" dirty="0"/>
              <a:t> </a:t>
            </a:r>
            <a:r>
              <a:rPr lang="en-US" dirty="0" err="1"/>
              <a:t>xslx</a:t>
            </a:r>
            <a:r>
              <a:rPr lang="en-US" dirty="0"/>
              <a:t> dataset</a:t>
            </a:r>
          </a:p>
          <a:p>
            <a:r>
              <a:rPr lang="en-US" dirty="0"/>
              <a:t>Dataset lends itself to group projects and cross group collaborations/discussions.</a:t>
            </a:r>
          </a:p>
        </p:txBody>
      </p:sp>
    </p:spTree>
    <p:extLst>
      <p:ext uri="{BB962C8B-B14F-4D97-AF65-F5344CB8AC3E}">
        <p14:creationId xmlns:p14="http://schemas.microsoft.com/office/powerpoint/2010/main" val="286141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B33E-909B-810F-5F0C-85CC7E03F0F6}"/>
              </a:ext>
            </a:extLst>
          </p:cNvPr>
          <p:cNvSpPr>
            <a:spLocks noGrp="1"/>
          </p:cNvSpPr>
          <p:nvPr>
            <p:ph type="title"/>
          </p:nvPr>
        </p:nvSpPr>
        <p:spPr>
          <a:xfrm>
            <a:off x="838200" y="365126"/>
            <a:ext cx="10515600" cy="692150"/>
          </a:xfrm>
        </p:spPr>
        <p:txBody>
          <a:bodyPr>
            <a:normAutofit fontScale="90000"/>
          </a:bodyPr>
          <a:lstStyle/>
          <a:p>
            <a:r>
              <a:rPr lang="en-US" dirty="0"/>
              <a:t>STAT 1300</a:t>
            </a:r>
          </a:p>
        </p:txBody>
      </p:sp>
      <p:sp>
        <p:nvSpPr>
          <p:cNvPr id="4" name="TextBox 3">
            <a:extLst>
              <a:ext uri="{FF2B5EF4-FFF2-40B4-BE49-F238E27FC236}">
                <a16:creationId xmlns:a16="http://schemas.microsoft.com/office/drawing/2014/main" id="{D48A2C05-1F7D-8FBB-2D49-7035C79EA623}"/>
              </a:ext>
            </a:extLst>
          </p:cNvPr>
          <p:cNvSpPr txBox="1"/>
          <p:nvPr/>
        </p:nvSpPr>
        <p:spPr>
          <a:xfrm>
            <a:off x="3061440" y="526534"/>
            <a:ext cx="4366494" cy="369332"/>
          </a:xfrm>
          <a:prstGeom prst="rect">
            <a:avLst/>
          </a:prstGeom>
          <a:noFill/>
        </p:spPr>
        <p:txBody>
          <a:bodyPr wrap="square" rtlCol="0">
            <a:spAutoFit/>
          </a:bodyPr>
          <a:lstStyle/>
          <a:p>
            <a:r>
              <a:rPr lang="en-US" dirty="0"/>
              <a:t>Snapshots from projects/lectures/datasets</a:t>
            </a:r>
          </a:p>
        </p:txBody>
      </p:sp>
      <p:pic>
        <p:nvPicPr>
          <p:cNvPr id="9" name="Picture 8">
            <a:extLst>
              <a:ext uri="{FF2B5EF4-FFF2-40B4-BE49-F238E27FC236}">
                <a16:creationId xmlns:a16="http://schemas.microsoft.com/office/drawing/2014/main" id="{D0E958C7-C3E0-0FA4-2ABD-02179C1D41FE}"/>
              </a:ext>
            </a:extLst>
          </p:cNvPr>
          <p:cNvPicPr>
            <a:picLocks noChangeAspect="1"/>
          </p:cNvPicPr>
          <p:nvPr/>
        </p:nvPicPr>
        <p:blipFill>
          <a:blip r:embed="rId2"/>
          <a:stretch>
            <a:fillRect/>
          </a:stretch>
        </p:blipFill>
        <p:spPr>
          <a:xfrm>
            <a:off x="607515" y="1332068"/>
            <a:ext cx="6609164" cy="4154331"/>
          </a:xfrm>
          <a:prstGeom prst="rect">
            <a:avLst/>
          </a:prstGeom>
        </p:spPr>
      </p:pic>
      <p:sp>
        <p:nvSpPr>
          <p:cNvPr id="10" name="TextBox 9">
            <a:extLst>
              <a:ext uri="{FF2B5EF4-FFF2-40B4-BE49-F238E27FC236}">
                <a16:creationId xmlns:a16="http://schemas.microsoft.com/office/drawing/2014/main" id="{1864F1E4-C310-707E-5D47-185A049ECC5A}"/>
              </a:ext>
            </a:extLst>
          </p:cNvPr>
          <p:cNvSpPr txBox="1"/>
          <p:nvPr/>
        </p:nvSpPr>
        <p:spPr>
          <a:xfrm>
            <a:off x="12137721" y="125260"/>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0DD83ED3-06E8-736B-D015-1E931644904F}"/>
              </a:ext>
            </a:extLst>
          </p:cNvPr>
          <p:cNvSpPr txBox="1"/>
          <p:nvPr/>
        </p:nvSpPr>
        <p:spPr>
          <a:xfrm>
            <a:off x="1235881" y="5330425"/>
            <a:ext cx="10117919" cy="923330"/>
          </a:xfrm>
          <a:prstGeom prst="rect">
            <a:avLst/>
          </a:prstGeom>
          <a:noFill/>
        </p:spPr>
        <p:txBody>
          <a:bodyPr wrap="square" rtlCol="0">
            <a:spAutoFit/>
          </a:bodyPr>
          <a:lstStyle/>
          <a:p>
            <a:r>
              <a:rPr lang="en-US" dirty="0"/>
              <a:t>A graph of under5 mortality rates from an </a:t>
            </a:r>
            <a:r>
              <a:rPr lang="en-US" dirty="0" err="1"/>
              <a:t>rmarkdown</a:t>
            </a:r>
            <a:r>
              <a:rPr lang="en-US" dirty="0"/>
              <a:t>. What do students notice? What is hopeful here? Replicate this graph for another pair of </a:t>
            </a:r>
            <a:r>
              <a:rPr lang="en-US" dirty="0" err="1"/>
              <a:t>Unicef</a:t>
            </a:r>
            <a:r>
              <a:rPr lang="en-US" dirty="0"/>
              <a:t> variables. Discuss correlation issues. Create another set of graphs with one for each region.</a:t>
            </a:r>
          </a:p>
        </p:txBody>
      </p:sp>
    </p:spTree>
    <p:extLst>
      <p:ext uri="{BB962C8B-B14F-4D97-AF65-F5344CB8AC3E}">
        <p14:creationId xmlns:p14="http://schemas.microsoft.com/office/powerpoint/2010/main" val="201801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E794-E4CF-E14F-72CF-B3891EBFF0E9}"/>
              </a:ext>
            </a:extLst>
          </p:cNvPr>
          <p:cNvSpPr>
            <a:spLocks noGrp="1"/>
          </p:cNvSpPr>
          <p:nvPr>
            <p:ph type="title"/>
          </p:nvPr>
        </p:nvSpPr>
        <p:spPr>
          <a:xfrm>
            <a:off x="838200" y="365126"/>
            <a:ext cx="10515600" cy="999652"/>
          </a:xfrm>
        </p:spPr>
        <p:txBody>
          <a:bodyPr/>
          <a:lstStyle/>
          <a:p>
            <a:r>
              <a:rPr lang="en-US" dirty="0"/>
              <a:t>Stat 3850</a:t>
            </a:r>
          </a:p>
        </p:txBody>
      </p:sp>
      <p:sp>
        <p:nvSpPr>
          <p:cNvPr id="3" name="Content Placeholder 2">
            <a:extLst>
              <a:ext uri="{FF2B5EF4-FFF2-40B4-BE49-F238E27FC236}">
                <a16:creationId xmlns:a16="http://schemas.microsoft.com/office/drawing/2014/main" id="{1AA05DCE-844A-46E9-2302-871DEDAC0177}"/>
              </a:ext>
            </a:extLst>
          </p:cNvPr>
          <p:cNvSpPr>
            <a:spLocks noGrp="1"/>
          </p:cNvSpPr>
          <p:nvPr>
            <p:ph idx="1"/>
          </p:nvPr>
        </p:nvSpPr>
        <p:spPr>
          <a:xfrm>
            <a:off x="642939" y="1364776"/>
            <a:ext cx="9551940" cy="4502623"/>
          </a:xfrm>
        </p:spPr>
        <p:txBody>
          <a:bodyPr>
            <a:normAutofit fontScale="92500" lnSpcReduction="10000"/>
          </a:bodyPr>
          <a:lstStyle/>
          <a:p>
            <a:r>
              <a:rPr lang="en-US" sz="2000" dirty="0"/>
              <a:t>Junior level course</a:t>
            </a:r>
          </a:p>
          <a:p>
            <a:r>
              <a:rPr lang="en-US" sz="2000" dirty="0"/>
              <a:t>About 2/3 engineering majors; others are STEM or finance.</a:t>
            </a:r>
          </a:p>
          <a:p>
            <a:r>
              <a:rPr lang="en-US" sz="2000" dirty="0"/>
              <a:t>More in depth use of R as well as probability theory and inference.</a:t>
            </a:r>
          </a:p>
          <a:p>
            <a:r>
              <a:rPr lang="en-US" sz="2000" dirty="0"/>
              <a:t>Significant use of R simulation to motivate.</a:t>
            </a:r>
          </a:p>
          <a:p>
            <a:r>
              <a:rPr lang="en-US" sz="2000" dirty="0"/>
              <a:t>Continue to use </a:t>
            </a:r>
            <a:r>
              <a:rPr lang="en-US" sz="2000" dirty="0" err="1"/>
              <a:t>Unicef</a:t>
            </a:r>
            <a:r>
              <a:rPr lang="en-US" sz="2000" dirty="0"/>
              <a:t> data for examples and projects with more in depth assignments. Generally good response from students. Most groups eventually became adept at coding for projects and interpretation of their results, both in statistics terms and in context of social issues.</a:t>
            </a:r>
          </a:p>
          <a:p>
            <a:r>
              <a:rPr lang="en-US" sz="2000" dirty="0"/>
              <a:t>Projects and homework are significant part of grade.</a:t>
            </a:r>
          </a:p>
          <a:p>
            <a:r>
              <a:rPr lang="en-US" sz="2000" dirty="0"/>
              <a:t>Need to be mindful of the time student needs to put into the course, particularly someone who has no statistics or programming background while simultaneously using much of class time for practice.</a:t>
            </a:r>
          </a:p>
          <a:p>
            <a:r>
              <a:rPr lang="en-US" sz="2000" dirty="0"/>
              <a:t>Also used Hospital Compare data and data from DOJ Campus Climate Pilot Study </a:t>
            </a:r>
          </a:p>
          <a:p>
            <a:r>
              <a:rPr lang="en-US" sz="2000" dirty="0"/>
              <a:t>Student did honors project analyzing and commenting on Campus Climate Pilot Study.</a:t>
            </a:r>
          </a:p>
          <a:p>
            <a:endParaRPr lang="en-US" sz="2000" dirty="0"/>
          </a:p>
          <a:p>
            <a:endParaRPr lang="en-US" dirty="0"/>
          </a:p>
          <a:p>
            <a:endParaRPr lang="en-US" dirty="0"/>
          </a:p>
        </p:txBody>
      </p:sp>
    </p:spTree>
    <p:extLst>
      <p:ext uri="{BB962C8B-B14F-4D97-AF65-F5344CB8AC3E}">
        <p14:creationId xmlns:p14="http://schemas.microsoft.com/office/powerpoint/2010/main" val="343948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651AAD71-37E8-7178-9ED8-6A5A0F22EEE2}"/>
              </a:ext>
            </a:extLst>
          </p:cNvPr>
          <p:cNvPicPr>
            <a:picLocks noGrp="1" noChangeAspect="1"/>
          </p:cNvPicPr>
          <p:nvPr>
            <p:ph idx="1"/>
          </p:nvPr>
        </p:nvPicPr>
        <p:blipFill>
          <a:blip r:embed="rId2"/>
          <a:stretch>
            <a:fillRect/>
          </a:stretch>
        </p:blipFill>
        <p:spPr>
          <a:xfrm>
            <a:off x="304607" y="0"/>
            <a:ext cx="7339206" cy="4395912"/>
          </a:xfrm>
        </p:spPr>
      </p:pic>
      <p:sp>
        <p:nvSpPr>
          <p:cNvPr id="8" name="TextBox 7">
            <a:extLst>
              <a:ext uri="{FF2B5EF4-FFF2-40B4-BE49-F238E27FC236}">
                <a16:creationId xmlns:a16="http://schemas.microsoft.com/office/drawing/2014/main" id="{03834D19-69C3-A5FF-6798-6B0B807846B4}"/>
              </a:ext>
            </a:extLst>
          </p:cNvPr>
          <p:cNvSpPr txBox="1"/>
          <p:nvPr/>
        </p:nvSpPr>
        <p:spPr>
          <a:xfrm>
            <a:off x="628651" y="5086350"/>
            <a:ext cx="10044111" cy="523220"/>
          </a:xfrm>
          <a:prstGeom prst="rect">
            <a:avLst/>
          </a:prstGeom>
          <a:noFill/>
        </p:spPr>
        <p:txBody>
          <a:bodyPr wrap="square" rtlCol="0">
            <a:spAutoFit/>
          </a:bodyPr>
          <a:lstStyle/>
          <a:p>
            <a:r>
              <a:rPr lang="en-US" sz="1400" dirty="0"/>
              <a:t>Illustration of grouped bar graph.</a:t>
            </a:r>
          </a:p>
          <a:p>
            <a:r>
              <a:rPr lang="en-US" sz="1400" dirty="0"/>
              <a:t>What is significant here? Why is the grouping of interest?</a:t>
            </a:r>
          </a:p>
        </p:txBody>
      </p:sp>
    </p:spTree>
    <p:extLst>
      <p:ext uri="{BB962C8B-B14F-4D97-AF65-F5344CB8AC3E}">
        <p14:creationId xmlns:p14="http://schemas.microsoft.com/office/powerpoint/2010/main" val="3317144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C23EC3B9-23A6-4714-9FC8-13D302B7CBFC}"/>
              </a:ext>
            </a:extLst>
          </p:cNvPr>
          <p:cNvPicPr>
            <a:picLocks noChangeAspect="1"/>
          </p:cNvPicPr>
          <p:nvPr/>
        </p:nvPicPr>
        <p:blipFill>
          <a:blip r:embed="rId2"/>
          <a:stretch>
            <a:fillRect/>
          </a:stretch>
        </p:blipFill>
        <p:spPr>
          <a:xfrm>
            <a:off x="5551632" y="2667578"/>
            <a:ext cx="4756150" cy="3089233"/>
          </a:xfrm>
          <a:prstGeom prst="rect">
            <a:avLst/>
          </a:prstGeom>
        </p:spPr>
      </p:pic>
      <p:sp>
        <p:nvSpPr>
          <p:cNvPr id="9" name="TextBox 8">
            <a:extLst>
              <a:ext uri="{FF2B5EF4-FFF2-40B4-BE49-F238E27FC236}">
                <a16:creationId xmlns:a16="http://schemas.microsoft.com/office/drawing/2014/main" id="{C1419E40-0713-7A29-6352-CD54F50FCA33}"/>
              </a:ext>
            </a:extLst>
          </p:cNvPr>
          <p:cNvSpPr txBox="1"/>
          <p:nvPr/>
        </p:nvSpPr>
        <p:spPr>
          <a:xfrm>
            <a:off x="6299199" y="1744248"/>
            <a:ext cx="3121891" cy="923330"/>
          </a:xfrm>
          <a:prstGeom prst="rect">
            <a:avLst/>
          </a:prstGeom>
          <a:noFill/>
        </p:spPr>
        <p:txBody>
          <a:bodyPr wrap="square" rtlCol="0">
            <a:spAutoFit/>
          </a:bodyPr>
          <a:lstStyle/>
          <a:p>
            <a:r>
              <a:rPr lang="en-US" dirty="0"/>
              <a:t>From calculus fitting a curve/ discussing concavity. Historical census data</a:t>
            </a:r>
          </a:p>
        </p:txBody>
      </p:sp>
      <p:pic>
        <p:nvPicPr>
          <p:cNvPr id="13" name="Picture 12" descr="Table&#10;&#10;Description automatically generated">
            <a:extLst>
              <a:ext uri="{FF2B5EF4-FFF2-40B4-BE49-F238E27FC236}">
                <a16:creationId xmlns:a16="http://schemas.microsoft.com/office/drawing/2014/main" id="{96370092-092D-E1F2-CA24-E00EED8FBC3D}"/>
              </a:ext>
            </a:extLst>
          </p:cNvPr>
          <p:cNvPicPr>
            <a:picLocks noChangeAspect="1"/>
          </p:cNvPicPr>
          <p:nvPr/>
        </p:nvPicPr>
        <p:blipFill>
          <a:blip r:embed="rId3"/>
          <a:stretch>
            <a:fillRect/>
          </a:stretch>
        </p:blipFill>
        <p:spPr>
          <a:xfrm>
            <a:off x="832969" y="1143000"/>
            <a:ext cx="4299122" cy="3225800"/>
          </a:xfrm>
          <a:prstGeom prst="rect">
            <a:avLst/>
          </a:prstGeom>
        </p:spPr>
      </p:pic>
      <p:sp>
        <p:nvSpPr>
          <p:cNvPr id="14" name="TextBox 13">
            <a:extLst>
              <a:ext uri="{FF2B5EF4-FFF2-40B4-BE49-F238E27FC236}">
                <a16:creationId xmlns:a16="http://schemas.microsoft.com/office/drawing/2014/main" id="{837B54A3-068A-268E-460C-81D85F76B868}"/>
              </a:ext>
            </a:extLst>
          </p:cNvPr>
          <p:cNvSpPr txBox="1"/>
          <p:nvPr/>
        </p:nvSpPr>
        <p:spPr>
          <a:xfrm>
            <a:off x="832969" y="4966525"/>
            <a:ext cx="4564660" cy="369332"/>
          </a:xfrm>
          <a:prstGeom prst="rect">
            <a:avLst/>
          </a:prstGeom>
          <a:noFill/>
        </p:spPr>
        <p:txBody>
          <a:bodyPr wrap="square" rtlCol="0">
            <a:spAutoFit/>
          </a:bodyPr>
          <a:lstStyle/>
          <a:p>
            <a:r>
              <a:rPr lang="en-US" dirty="0"/>
              <a:t>Colonial census data on slave trade</a:t>
            </a:r>
          </a:p>
        </p:txBody>
      </p:sp>
      <p:sp>
        <p:nvSpPr>
          <p:cNvPr id="4" name="TextBox 3">
            <a:extLst>
              <a:ext uri="{FF2B5EF4-FFF2-40B4-BE49-F238E27FC236}">
                <a16:creationId xmlns:a16="http://schemas.microsoft.com/office/drawing/2014/main" id="{97D8316A-EE1A-F6F8-871B-634C284C26E9}"/>
              </a:ext>
            </a:extLst>
          </p:cNvPr>
          <p:cNvSpPr txBox="1"/>
          <p:nvPr/>
        </p:nvSpPr>
        <p:spPr>
          <a:xfrm>
            <a:off x="1161143" y="319313"/>
            <a:ext cx="10116457" cy="369332"/>
          </a:xfrm>
          <a:prstGeom prst="rect">
            <a:avLst/>
          </a:prstGeom>
          <a:noFill/>
        </p:spPr>
        <p:txBody>
          <a:bodyPr wrap="square" rtlCol="0">
            <a:spAutoFit/>
          </a:bodyPr>
          <a:lstStyle/>
          <a:p>
            <a:r>
              <a:rPr lang="en-US" dirty="0"/>
              <a:t>From a themed calculus course: One theme was colonial history</a:t>
            </a:r>
          </a:p>
        </p:txBody>
      </p:sp>
    </p:spTree>
    <p:extLst>
      <p:ext uri="{BB962C8B-B14F-4D97-AF65-F5344CB8AC3E}">
        <p14:creationId xmlns:p14="http://schemas.microsoft.com/office/powerpoint/2010/main" val="4231954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E95E44-6CD0-AA91-EB24-0D5039CF3E32}"/>
              </a:ext>
            </a:extLst>
          </p:cNvPr>
          <p:cNvSpPr>
            <a:spLocks noGrp="1"/>
          </p:cNvSpPr>
          <p:nvPr>
            <p:ph idx="1"/>
          </p:nvPr>
        </p:nvSpPr>
        <p:spPr>
          <a:xfrm>
            <a:off x="293688" y="98425"/>
            <a:ext cx="10515600" cy="4351338"/>
          </a:xfrm>
        </p:spPr>
        <p:txBody>
          <a:bodyPr>
            <a:noAutofit/>
          </a:bodyPr>
          <a:lstStyle/>
          <a:p>
            <a:r>
              <a:rPr lang="en-US" sz="1500" dirty="0"/>
              <a:t>STAT 1100 projects webpage:</a:t>
            </a:r>
          </a:p>
          <a:p>
            <a:pPr marL="0" indent="0">
              <a:buNone/>
            </a:pPr>
            <a:r>
              <a:rPr lang="en-US" sz="1500" dirty="0">
                <a:hlinkClick r:id="rId2"/>
              </a:rPr>
              <a:t>https://sites.google.com/slu.edu/stat1100-projects-v2/home</a:t>
            </a:r>
            <a:endParaRPr lang="en-US" sz="1500" dirty="0"/>
          </a:p>
          <a:p>
            <a:pPr marL="0" indent="0">
              <a:buNone/>
            </a:pPr>
            <a:r>
              <a:rPr lang="en-US" sz="1500" dirty="0"/>
              <a:t>STAT 1300 course webpage: </a:t>
            </a:r>
            <a:r>
              <a:rPr lang="en-US" sz="1500" dirty="0" err="1"/>
              <a:t>Rmarkdowns</a:t>
            </a:r>
            <a:r>
              <a:rPr lang="en-US" sz="1500" dirty="0"/>
              <a:t>, datasets, projects</a:t>
            </a:r>
          </a:p>
          <a:p>
            <a:pPr marL="0" indent="0">
              <a:buNone/>
            </a:pPr>
            <a:r>
              <a:rPr lang="en-US" sz="1500" dirty="0">
                <a:hlinkClick r:id="rId3"/>
              </a:rPr>
              <a:t>https://sites.google.com/slu.edu/mathstat1300-fall19/home</a:t>
            </a:r>
            <a:endParaRPr lang="en-US" sz="1500" dirty="0"/>
          </a:p>
          <a:p>
            <a:pPr marL="0" indent="0">
              <a:buNone/>
            </a:pPr>
            <a:r>
              <a:rPr lang="en-US" sz="1500" dirty="0"/>
              <a:t>Datasets/articles/webpages:</a:t>
            </a:r>
          </a:p>
          <a:p>
            <a:pPr marL="0" indent="0">
              <a:buNone/>
            </a:pPr>
            <a:r>
              <a:rPr lang="en-US" sz="1500" dirty="0"/>
              <a:t>Primary: </a:t>
            </a:r>
          </a:p>
          <a:p>
            <a:pPr marL="0" indent="0">
              <a:buNone/>
            </a:pPr>
            <a:r>
              <a:rPr lang="en-US" sz="1500" dirty="0" err="1"/>
              <a:t>Unicef</a:t>
            </a:r>
            <a:r>
              <a:rPr lang="en-US" sz="1500" dirty="0"/>
              <a:t> </a:t>
            </a:r>
            <a:r>
              <a:rPr lang="en-US" sz="1500" dirty="0">
                <a:hlinkClick r:id="rId4"/>
              </a:rPr>
              <a:t>https://</a:t>
            </a:r>
            <a:r>
              <a:rPr lang="en-US" sz="1500" dirty="0" err="1">
                <a:hlinkClick r:id="rId4"/>
              </a:rPr>
              <a:t>data.unicef.org</a:t>
            </a:r>
            <a:r>
              <a:rPr lang="en-US" sz="1500" dirty="0">
                <a:hlinkClick r:id="rId4"/>
              </a:rPr>
              <a:t>/resources/sowc-2021-dashboard-and-tables/</a:t>
            </a:r>
            <a:endParaRPr lang="en-US" sz="1500" dirty="0"/>
          </a:p>
          <a:p>
            <a:pPr marL="0" indent="0">
              <a:buNone/>
            </a:pPr>
            <a:r>
              <a:rPr lang="en-US" sz="1500" dirty="0"/>
              <a:t>Hospital/Care Compare: </a:t>
            </a:r>
            <a:r>
              <a:rPr lang="en-US" sz="1500" dirty="0">
                <a:hlinkClick r:id="rId5"/>
              </a:rPr>
              <a:t>https://www.medicare.gov/care-compare/?providerType=Hospital&amp;redirect=true</a:t>
            </a:r>
            <a:endParaRPr lang="en-US" sz="1500" dirty="0"/>
          </a:p>
          <a:p>
            <a:pPr marL="0" indent="0">
              <a:buNone/>
            </a:pPr>
            <a:r>
              <a:rPr lang="en-US" sz="1500" dirty="0"/>
              <a:t>Hospital compare </a:t>
            </a:r>
            <a:r>
              <a:rPr lang="en-US" sz="1500" dirty="0" err="1"/>
              <a:t>data:</a:t>
            </a:r>
            <a:r>
              <a:rPr lang="en-US" sz="1500" dirty="0" err="1">
                <a:hlinkClick r:id="rId6"/>
              </a:rPr>
              <a:t>https</a:t>
            </a:r>
            <a:r>
              <a:rPr lang="en-US" sz="1500" dirty="0">
                <a:hlinkClick r:id="rId6"/>
              </a:rPr>
              <a:t>://data.cms.gov/provider-data/topics/hospitals</a:t>
            </a:r>
            <a:endParaRPr lang="en-US" sz="1500" dirty="0"/>
          </a:p>
          <a:p>
            <a:pPr marL="0" indent="0">
              <a:buNone/>
            </a:pPr>
            <a:r>
              <a:rPr lang="en-US" sz="1500" dirty="0"/>
              <a:t>Mapping Medicare disparities </a:t>
            </a:r>
            <a:r>
              <a:rPr lang="en-US" sz="1500" dirty="0">
                <a:hlinkClick r:id="rId7"/>
              </a:rPr>
              <a:t>https://data.cms.gov/tools/mapping-medicare-disparities-by-population</a:t>
            </a:r>
            <a:endParaRPr lang="en-US" sz="1500" dirty="0"/>
          </a:p>
          <a:p>
            <a:pPr marL="0" indent="0">
              <a:buNone/>
            </a:pPr>
            <a:r>
              <a:rPr lang="en-US" sz="1500" dirty="0"/>
              <a:t>DOJ Campus climate study </a:t>
            </a:r>
            <a:r>
              <a:rPr lang="en-US" sz="1500" dirty="0" err="1">
                <a:hlinkClick r:id="rId8"/>
              </a:rPr>
              <a:t>vc.ojp.gov</a:t>
            </a:r>
            <a:r>
              <a:rPr lang="en-US" sz="1500" dirty="0">
                <a:hlinkClick r:id="rId8"/>
              </a:rPr>
              <a:t>/library/publications/campus-climate-survey-validation-study-ccsvs-final-technical-report</a:t>
            </a:r>
            <a:endParaRPr lang="en-US" sz="1500" dirty="0"/>
          </a:p>
          <a:p>
            <a:pPr marL="0" indent="0">
              <a:buNone/>
            </a:pPr>
            <a:r>
              <a:rPr lang="en-US" sz="1500" dirty="0"/>
              <a:t>Article on childbirth in US </a:t>
            </a:r>
            <a:r>
              <a:rPr lang="en-US" sz="1500" u="sng" dirty="0">
                <a:hlinkClick r:id="rId9"/>
              </a:rPr>
              <a:t>https://www.npr.org/2017/12/22/572298802/nearly-dying-in-childbirth-why-preventable-complications-are-growing-in-u-s</a:t>
            </a:r>
            <a:endParaRPr lang="en-US" sz="1500" u="sng" dirty="0"/>
          </a:p>
          <a:p>
            <a:pPr marL="0" indent="0">
              <a:buNone/>
            </a:pPr>
            <a:r>
              <a:rPr lang="en-US" sz="1500" dirty="0"/>
              <a:t>Article on women murder data </a:t>
            </a:r>
          </a:p>
          <a:p>
            <a:pPr marL="0" indent="0">
              <a:buNone/>
            </a:pPr>
            <a:endParaRPr lang="en-US" sz="1500" dirty="0"/>
          </a:p>
          <a:p>
            <a:pPr marL="0" indent="0">
              <a:buNone/>
            </a:pPr>
            <a:r>
              <a:rPr lang="en-US" sz="1500" dirty="0"/>
              <a:t>Secondary: </a:t>
            </a:r>
          </a:p>
          <a:p>
            <a:pPr marL="0" indent="0">
              <a:buNone/>
            </a:pPr>
            <a:r>
              <a:rPr lang="en-US" sz="1500" dirty="0"/>
              <a:t>Kaiser Family Foundation data </a:t>
            </a:r>
            <a:r>
              <a:rPr lang="en-US" sz="1500" dirty="0">
                <a:hlinkClick r:id="rId10"/>
              </a:rPr>
              <a:t>https://</a:t>
            </a:r>
            <a:r>
              <a:rPr lang="en-US" sz="1500" dirty="0" err="1">
                <a:hlinkClick r:id="rId10"/>
              </a:rPr>
              <a:t>www.kff.org</a:t>
            </a:r>
            <a:r>
              <a:rPr lang="en-US" sz="1500" dirty="0">
                <a:hlinkClick r:id="rId10"/>
              </a:rPr>
              <a:t>/</a:t>
            </a:r>
            <a:r>
              <a:rPr lang="en-US" sz="1500" dirty="0" err="1">
                <a:hlinkClick r:id="rId10"/>
              </a:rPr>
              <a:t>statedata</a:t>
            </a:r>
            <a:r>
              <a:rPr lang="en-US" sz="1500" dirty="0">
                <a:hlinkClick r:id="rId10"/>
              </a:rPr>
              <a:t>/collection/abortion-health-coverage-access-for-families-children/ </a:t>
            </a:r>
          </a:p>
          <a:p>
            <a:pPr marL="0" indent="0">
              <a:buNone/>
            </a:pPr>
            <a:r>
              <a:rPr lang="en-US" sz="1500" dirty="0"/>
              <a:t>United Nations voting data </a:t>
            </a:r>
            <a:r>
              <a:rPr lang="en-US" sz="1500" dirty="0">
                <a:hlinkClick r:id="rId11"/>
              </a:rPr>
              <a:t>https://dataverse.harvard.edu/dataset.xhtml?persistentId=doi:10.7910/DVN/LEJUQZ</a:t>
            </a:r>
            <a:endParaRPr lang="en-US" sz="1500" dirty="0"/>
          </a:p>
          <a:p>
            <a:pPr marL="0" indent="0">
              <a:buNone/>
            </a:pPr>
            <a:r>
              <a:rPr lang="en-US" sz="1500" dirty="0"/>
              <a:t>Colonial census data </a:t>
            </a:r>
            <a:r>
              <a:rPr lang="en-US" sz="1500" dirty="0">
                <a:hlinkClick r:id="rId12"/>
              </a:rPr>
              <a:t>https://www2.census.gov/prod2/</a:t>
            </a:r>
            <a:r>
              <a:rPr lang="en-US" sz="1500" dirty="0" err="1">
                <a:hlinkClick r:id="rId12"/>
              </a:rPr>
              <a:t>statcomp</a:t>
            </a:r>
            <a:r>
              <a:rPr lang="en-US" sz="1500" dirty="0">
                <a:hlinkClick r:id="rId12"/>
              </a:rPr>
              <a:t>/documents/CT1970p2-13.pdf</a:t>
            </a:r>
            <a:endParaRPr lang="en-US" sz="1500" dirty="0"/>
          </a:p>
          <a:p>
            <a:pPr marL="0" indent="0">
              <a:buNone/>
            </a:pPr>
            <a:endParaRPr lang="en-US" sz="1500" dirty="0"/>
          </a:p>
        </p:txBody>
      </p:sp>
    </p:spTree>
    <p:extLst>
      <p:ext uri="{BB962C8B-B14F-4D97-AF65-F5344CB8AC3E}">
        <p14:creationId xmlns:p14="http://schemas.microsoft.com/office/powerpoint/2010/main" val="146414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B60923-8843-DD47-6020-06949B4D96E2}"/>
              </a:ext>
            </a:extLst>
          </p:cNvPr>
          <p:cNvSpPr txBox="1"/>
          <p:nvPr/>
        </p:nvSpPr>
        <p:spPr>
          <a:xfrm>
            <a:off x="1128714" y="424873"/>
            <a:ext cx="9724014" cy="4524315"/>
          </a:xfrm>
          <a:prstGeom prst="rect">
            <a:avLst/>
          </a:prstGeom>
          <a:noFill/>
        </p:spPr>
        <p:txBody>
          <a:bodyPr wrap="square" rtlCol="0">
            <a:spAutoFit/>
          </a:bodyPr>
          <a:lstStyle/>
          <a:p>
            <a:r>
              <a:rPr lang="en-US" sz="3600" dirty="0"/>
              <a:t>QUESTIONS?</a:t>
            </a:r>
          </a:p>
          <a:p>
            <a:endParaRPr lang="en-US" sz="3600" dirty="0"/>
          </a:p>
          <a:p>
            <a:endParaRPr lang="en-US" sz="3600" dirty="0"/>
          </a:p>
          <a:p>
            <a:endParaRPr lang="en-US" sz="3600" dirty="0"/>
          </a:p>
          <a:p>
            <a:r>
              <a:rPr lang="en-US" sz="3600" dirty="0"/>
              <a:t>THANK YOU!</a:t>
            </a:r>
          </a:p>
          <a:p>
            <a:endParaRPr lang="en-US" sz="3600" dirty="0"/>
          </a:p>
          <a:p>
            <a:r>
              <a:rPr lang="en-US" dirty="0">
                <a:hlinkClick r:id="rId2"/>
              </a:rPr>
              <a:t>Kimberly.Druschel@slu.edu</a:t>
            </a:r>
            <a:r>
              <a:rPr lang="en-US" dirty="0"/>
              <a:t>.               </a:t>
            </a:r>
            <a:r>
              <a:rPr lang="en-US" dirty="0">
                <a:hlinkClick r:id="rId3"/>
              </a:rPr>
              <a:t>mike.may@slu.edu</a:t>
            </a:r>
            <a:endParaRPr lang="en-US" dirty="0"/>
          </a:p>
          <a:p>
            <a:endParaRPr lang="en-US" dirty="0"/>
          </a:p>
          <a:p>
            <a:r>
              <a:rPr lang="en-US" dirty="0"/>
              <a:t>Helpers: Bryan Clair, Elizabeth Blessing </a:t>
            </a:r>
            <a:r>
              <a:rPr lang="en-US" dirty="0" err="1"/>
              <a:t>Gockel</a:t>
            </a:r>
            <a:r>
              <a:rPr lang="en-US" dirty="0"/>
              <a:t>, Katie </a:t>
            </a:r>
            <a:r>
              <a:rPr lang="en-US" dirty="0" err="1"/>
              <a:t>Radler</a:t>
            </a:r>
            <a:r>
              <a:rPr lang="en-US" dirty="0"/>
              <a:t>, </a:t>
            </a:r>
            <a:r>
              <a:rPr lang="en-US" dirty="0" err="1"/>
              <a:t>Sadita</a:t>
            </a:r>
            <a:r>
              <a:rPr lang="en-US" dirty="0"/>
              <a:t> </a:t>
            </a:r>
            <a:r>
              <a:rPr lang="en-US" dirty="0" err="1"/>
              <a:t>Salihovic</a:t>
            </a:r>
            <a:r>
              <a:rPr lang="en-US" dirty="0"/>
              <a:t>, Lauren Miller, Mary </a:t>
            </a:r>
            <a:r>
              <a:rPr lang="en-US" dirty="0" err="1"/>
              <a:t>Silverglate</a:t>
            </a:r>
            <a:r>
              <a:rPr lang="en-US"/>
              <a:t>, Dal Yu      </a:t>
            </a:r>
            <a:endParaRPr lang="en-US" dirty="0"/>
          </a:p>
        </p:txBody>
      </p:sp>
    </p:spTree>
    <p:extLst>
      <p:ext uri="{BB962C8B-B14F-4D97-AF65-F5344CB8AC3E}">
        <p14:creationId xmlns:p14="http://schemas.microsoft.com/office/powerpoint/2010/main" val="200148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19BD-2933-4394-A3F3-5461CF2F2CE9}"/>
              </a:ext>
            </a:extLst>
          </p:cNvPr>
          <p:cNvSpPr>
            <a:spLocks noGrp="1"/>
          </p:cNvSpPr>
          <p:nvPr>
            <p:ph type="title"/>
          </p:nvPr>
        </p:nvSpPr>
        <p:spPr/>
        <p:txBody>
          <a:bodyPr/>
          <a:lstStyle/>
          <a:p>
            <a:r>
              <a:rPr lang="en-US" dirty="0"/>
              <a:t>I want to bring social justice data/statistics into my statistics (or math) course</a:t>
            </a:r>
          </a:p>
        </p:txBody>
      </p:sp>
      <p:sp>
        <p:nvSpPr>
          <p:cNvPr id="3" name="Content Placeholder 2">
            <a:extLst>
              <a:ext uri="{FF2B5EF4-FFF2-40B4-BE49-F238E27FC236}">
                <a16:creationId xmlns:a16="http://schemas.microsoft.com/office/drawing/2014/main" id="{DAF4B009-5ED2-1CD1-098A-61AD5C0B34AE}"/>
              </a:ext>
            </a:extLst>
          </p:cNvPr>
          <p:cNvSpPr>
            <a:spLocks noGrp="1"/>
          </p:cNvSpPr>
          <p:nvPr>
            <p:ph idx="1"/>
          </p:nvPr>
        </p:nvSpPr>
        <p:spPr>
          <a:xfrm>
            <a:off x="1767016" y="1804086"/>
            <a:ext cx="9586784" cy="4372877"/>
          </a:xfrm>
        </p:spPr>
        <p:txBody>
          <a:bodyPr/>
          <a:lstStyle/>
          <a:p>
            <a:pPr marL="403225" lvl="1" indent="-342900"/>
            <a:r>
              <a:rPr lang="en-US" dirty="0"/>
              <a:t>What social justice topics am I particularly interested in addressing?</a:t>
            </a:r>
          </a:p>
          <a:p>
            <a:pPr marL="403225" lvl="1" indent="-342900"/>
            <a:r>
              <a:rPr lang="en-US" dirty="0"/>
              <a:t>What datasets are available?</a:t>
            </a:r>
          </a:p>
          <a:p>
            <a:r>
              <a:rPr lang="en-US" dirty="0"/>
              <a:t>What is appropriate for the course given</a:t>
            </a:r>
          </a:p>
          <a:p>
            <a:pPr lvl="1"/>
            <a:r>
              <a:rPr lang="en-US" dirty="0"/>
              <a:t>Course content/difficulty</a:t>
            </a:r>
          </a:p>
          <a:p>
            <a:pPr lvl="1"/>
            <a:r>
              <a:rPr lang="en-US" dirty="0"/>
              <a:t>Students’ majors</a:t>
            </a:r>
          </a:p>
          <a:p>
            <a:pPr lvl="1"/>
            <a:r>
              <a:rPr lang="en-US" dirty="0"/>
              <a:t>Student demographics</a:t>
            </a:r>
          </a:p>
          <a:p>
            <a:pPr lvl="1"/>
            <a:r>
              <a:rPr lang="en-US" dirty="0"/>
              <a:t>Class structure</a:t>
            </a:r>
          </a:p>
          <a:p>
            <a:pPr marL="403225" lvl="1" indent="-342900"/>
            <a:r>
              <a:rPr lang="en-US" dirty="0"/>
              <a:t>How do I keep the course positive?</a:t>
            </a:r>
          </a:p>
          <a:p>
            <a:pPr marL="403225" lvl="1" indent="-342900"/>
            <a:r>
              <a:rPr lang="en-US" dirty="0"/>
              <a:t>How much do I weave a theme or a dataset into the course?</a:t>
            </a:r>
          </a:p>
          <a:p>
            <a:pPr marL="60325" lvl="1" indent="0">
              <a:buNone/>
            </a:pPr>
            <a:endParaRPr lang="en-US" dirty="0"/>
          </a:p>
          <a:p>
            <a:pPr marL="328613" lvl="1" indent="-328613"/>
            <a:endParaRPr lang="en-US" dirty="0"/>
          </a:p>
          <a:p>
            <a:pPr marL="457200" lvl="1" indent="0">
              <a:buNone/>
            </a:pPr>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23395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4D03-5559-B3BB-D314-33D7C2D8A94A}"/>
              </a:ext>
            </a:extLst>
          </p:cNvPr>
          <p:cNvSpPr>
            <a:spLocks noGrp="1"/>
          </p:cNvSpPr>
          <p:nvPr>
            <p:ph type="title"/>
          </p:nvPr>
        </p:nvSpPr>
        <p:spPr>
          <a:xfrm>
            <a:off x="838200" y="365125"/>
            <a:ext cx="10515600" cy="746983"/>
          </a:xfrm>
        </p:spPr>
        <p:txBody>
          <a:bodyPr/>
          <a:lstStyle/>
          <a:p>
            <a:r>
              <a:rPr lang="en-US" dirty="0"/>
              <a:t>Types of courses:</a:t>
            </a:r>
          </a:p>
        </p:txBody>
      </p:sp>
      <p:sp>
        <p:nvSpPr>
          <p:cNvPr id="3" name="Content Placeholder 2">
            <a:extLst>
              <a:ext uri="{FF2B5EF4-FFF2-40B4-BE49-F238E27FC236}">
                <a16:creationId xmlns:a16="http://schemas.microsoft.com/office/drawing/2014/main" id="{6BEBF9D3-12C1-7AF0-BDA3-752CABD92559}"/>
              </a:ext>
            </a:extLst>
          </p:cNvPr>
          <p:cNvSpPr>
            <a:spLocks noGrp="1"/>
          </p:cNvSpPr>
          <p:nvPr>
            <p:ph idx="1"/>
          </p:nvPr>
        </p:nvSpPr>
        <p:spPr>
          <a:xfrm>
            <a:off x="838200" y="1112108"/>
            <a:ext cx="10515600" cy="5064855"/>
          </a:xfrm>
        </p:spPr>
        <p:txBody>
          <a:bodyPr/>
          <a:lstStyle/>
          <a:p>
            <a:r>
              <a:rPr lang="en-US" sz="3200" dirty="0"/>
              <a:t>STAT 1100: Freshman level consumer-based statistics for nursing and (some) healthcare majors</a:t>
            </a:r>
          </a:p>
          <a:p>
            <a:r>
              <a:rPr lang="en-US" sz="3200" dirty="0"/>
              <a:t>STAT 1300: Freshman level R-based statistics course. Mostly pre-med students.</a:t>
            </a:r>
          </a:p>
          <a:p>
            <a:r>
              <a:rPr lang="en-US" sz="3200" dirty="0"/>
              <a:t>STAT 3850: Junior level R-based statistics course. STEM majors. 2/3 engineering students.</a:t>
            </a:r>
          </a:p>
          <a:p>
            <a:endParaRPr lang="en-US" dirty="0"/>
          </a:p>
          <a:p>
            <a:pPr marL="0" indent="0">
              <a:buNone/>
            </a:pPr>
            <a:r>
              <a:rPr lang="en-US" dirty="0"/>
              <a:t>Other courses where used data related to social justice</a:t>
            </a:r>
          </a:p>
          <a:p>
            <a:r>
              <a:rPr lang="en-US" dirty="0"/>
              <a:t>Calculus I</a:t>
            </a:r>
          </a:p>
          <a:p>
            <a:r>
              <a:rPr lang="en-US" dirty="0"/>
              <a:t>Topological data analysis</a:t>
            </a:r>
          </a:p>
          <a:p>
            <a:endParaRPr lang="en-US" dirty="0"/>
          </a:p>
        </p:txBody>
      </p:sp>
      <p:cxnSp>
        <p:nvCxnSpPr>
          <p:cNvPr id="5" name="Straight Connector 4">
            <a:extLst>
              <a:ext uri="{FF2B5EF4-FFF2-40B4-BE49-F238E27FC236}">
                <a16:creationId xmlns:a16="http://schemas.microsoft.com/office/drawing/2014/main" id="{3753AE68-1136-A42B-0AA9-0B590CEC700E}"/>
              </a:ext>
            </a:extLst>
          </p:cNvPr>
          <p:cNvCxnSpPr>
            <a:cxnSpLocks/>
          </p:cNvCxnSpPr>
          <p:nvPr/>
        </p:nvCxnSpPr>
        <p:spPr>
          <a:xfrm>
            <a:off x="1000897" y="4349578"/>
            <a:ext cx="10095471" cy="1235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36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9CAF-3C3B-56B4-6B3F-5E4B2126CADF}"/>
              </a:ext>
            </a:extLst>
          </p:cNvPr>
          <p:cNvSpPr>
            <a:spLocks noGrp="1"/>
          </p:cNvSpPr>
          <p:nvPr>
            <p:ph type="title"/>
          </p:nvPr>
        </p:nvSpPr>
        <p:spPr>
          <a:xfrm>
            <a:off x="836141" y="57023"/>
            <a:ext cx="10515600" cy="1079799"/>
          </a:xfrm>
        </p:spPr>
        <p:txBody>
          <a:bodyPr>
            <a:normAutofit/>
          </a:bodyPr>
          <a:lstStyle/>
          <a:p>
            <a:r>
              <a:rPr lang="en-US" sz="3500" dirty="0"/>
              <a:t>STAT 1100: A freshman level consumer-based statistics for nursing and (some) healthcare majors</a:t>
            </a:r>
          </a:p>
        </p:txBody>
      </p:sp>
      <p:sp>
        <p:nvSpPr>
          <p:cNvPr id="3" name="Content Placeholder 2">
            <a:extLst>
              <a:ext uri="{FF2B5EF4-FFF2-40B4-BE49-F238E27FC236}">
                <a16:creationId xmlns:a16="http://schemas.microsoft.com/office/drawing/2014/main" id="{FDCE2B7F-5C14-ECA4-3FDC-E234E6E6A65D}"/>
              </a:ext>
            </a:extLst>
          </p:cNvPr>
          <p:cNvSpPr>
            <a:spLocks noGrp="1"/>
          </p:cNvSpPr>
          <p:nvPr>
            <p:ph idx="1"/>
          </p:nvPr>
        </p:nvSpPr>
        <p:spPr>
          <a:xfrm>
            <a:off x="838200" y="1382586"/>
            <a:ext cx="10515600" cy="4794377"/>
          </a:xfrm>
        </p:spPr>
        <p:txBody>
          <a:bodyPr>
            <a:normAutofit fontScale="92500" lnSpcReduction="10000"/>
          </a:bodyPr>
          <a:lstStyle/>
          <a:p>
            <a:pPr marL="0" indent="0">
              <a:buNone/>
            </a:pPr>
            <a:r>
              <a:rPr lang="en-US" dirty="0"/>
              <a:t>Most relevant datasets used (explore in next slides):</a:t>
            </a:r>
          </a:p>
          <a:p>
            <a:r>
              <a:rPr lang="en-US" dirty="0"/>
              <a:t>Medicare’s hospital compare datasets: about 80 measurements of hospital care such as ER wait time, effective sepsis care rates, readmission rates, cost of care</a:t>
            </a:r>
          </a:p>
          <a:p>
            <a:pPr lvl="1"/>
            <a:r>
              <a:rPr lang="en-US" dirty="0"/>
              <a:t>Social justice and social and professional responsibility aspects.</a:t>
            </a:r>
          </a:p>
          <a:p>
            <a:pPr lvl="1"/>
            <a:r>
              <a:rPr lang="en-US" dirty="0"/>
              <a:t>Course structure: partially flipped course where students work on projects exploring the data and the hospital compare website and answer in-context questions related to covered course material  </a:t>
            </a:r>
          </a:p>
          <a:p>
            <a:pPr lvl="1"/>
            <a:r>
              <a:rPr lang="en-US" dirty="0"/>
              <a:t>Also woven in as lecture examples and exam questions</a:t>
            </a:r>
          </a:p>
          <a:p>
            <a:pPr lvl="1"/>
            <a:r>
              <a:rPr lang="en-US" dirty="0"/>
              <a:t>Why appropriate: 1. Most students will encounter this dataset in their workplace or as healthcare consumers. 2. The Hospital Compare website allows students to see the public use of the data and course worksheets help them explore the data in the context of statistics.</a:t>
            </a:r>
          </a:p>
          <a:p>
            <a:r>
              <a:rPr lang="en-US" dirty="0"/>
              <a:t>Mapping Medicare Disparities</a:t>
            </a:r>
          </a:p>
        </p:txBody>
      </p:sp>
      <p:sp>
        <p:nvSpPr>
          <p:cNvPr id="4" name="TextBox 3">
            <a:extLst>
              <a:ext uri="{FF2B5EF4-FFF2-40B4-BE49-F238E27FC236}">
                <a16:creationId xmlns:a16="http://schemas.microsoft.com/office/drawing/2014/main" id="{ED42C0FB-2C29-0695-B0C9-2331654468BA}"/>
              </a:ext>
            </a:extLst>
          </p:cNvPr>
          <p:cNvSpPr txBox="1"/>
          <p:nvPr/>
        </p:nvSpPr>
        <p:spPr>
          <a:xfrm>
            <a:off x="3249827" y="10132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3058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602E-9139-0C0A-6B10-321FE023A947}"/>
              </a:ext>
            </a:extLst>
          </p:cNvPr>
          <p:cNvSpPr>
            <a:spLocks noGrp="1"/>
          </p:cNvSpPr>
          <p:nvPr>
            <p:ph type="title"/>
          </p:nvPr>
        </p:nvSpPr>
        <p:spPr/>
        <p:txBody>
          <a:bodyPr/>
          <a:lstStyle/>
          <a:p>
            <a:r>
              <a:rPr lang="en-US" dirty="0"/>
              <a:t>STAT 1100</a:t>
            </a:r>
          </a:p>
        </p:txBody>
      </p:sp>
      <p:sp>
        <p:nvSpPr>
          <p:cNvPr id="3" name="Content Placeholder 2">
            <a:extLst>
              <a:ext uri="{FF2B5EF4-FFF2-40B4-BE49-F238E27FC236}">
                <a16:creationId xmlns:a16="http://schemas.microsoft.com/office/drawing/2014/main" id="{1DABA95F-E772-7C70-6C32-594CDB1EA08C}"/>
              </a:ext>
            </a:extLst>
          </p:cNvPr>
          <p:cNvSpPr>
            <a:spLocks noGrp="1"/>
          </p:cNvSpPr>
          <p:nvPr>
            <p:ph idx="1"/>
          </p:nvPr>
        </p:nvSpPr>
        <p:spPr/>
        <p:txBody>
          <a:bodyPr/>
          <a:lstStyle/>
          <a:p>
            <a:pPr marL="0" indent="0">
              <a:buNone/>
            </a:pPr>
            <a:r>
              <a:rPr lang="en-US" dirty="0"/>
              <a:t>A bit more:</a:t>
            </a:r>
          </a:p>
          <a:p>
            <a:r>
              <a:rPr lang="en-US" dirty="0"/>
              <a:t>Challenge for the course how to explore data without requiring many computations and no statistics software.</a:t>
            </a:r>
          </a:p>
          <a:p>
            <a:r>
              <a:rPr lang="en-US" dirty="0"/>
              <a:t>STAT 1100 Projects (worksheets and article reports) and course structure supported by client disciplines and now used in all STAT 1100 courses (about 10 per year)</a:t>
            </a:r>
          </a:p>
          <a:p>
            <a:r>
              <a:rPr lang="en-US" dirty="0"/>
              <a:t>Goal –replicate project and course structure for another consumer-based statistics course for general education where datasets are not centered on healthcare but are about social justice.</a:t>
            </a:r>
          </a:p>
          <a:p>
            <a:pPr marL="457200" lvl="1" indent="0">
              <a:buNone/>
            </a:pPr>
            <a:r>
              <a:rPr lang="en-US" dirty="0"/>
              <a:t>	</a:t>
            </a:r>
          </a:p>
          <a:p>
            <a:endParaRPr lang="en-US" dirty="0"/>
          </a:p>
        </p:txBody>
      </p:sp>
    </p:spTree>
    <p:extLst>
      <p:ext uri="{BB962C8B-B14F-4D97-AF65-F5344CB8AC3E}">
        <p14:creationId xmlns:p14="http://schemas.microsoft.com/office/powerpoint/2010/main" val="88171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E65A-A7EE-9C3E-A5FF-9C0D76001B02}"/>
              </a:ext>
            </a:extLst>
          </p:cNvPr>
          <p:cNvSpPr>
            <a:spLocks noGrp="1"/>
          </p:cNvSpPr>
          <p:nvPr>
            <p:ph type="title"/>
          </p:nvPr>
        </p:nvSpPr>
        <p:spPr>
          <a:xfrm>
            <a:off x="726988" y="239864"/>
            <a:ext cx="9652687" cy="1000213"/>
          </a:xfrm>
        </p:spPr>
        <p:txBody>
          <a:bodyPr>
            <a:normAutofit fontScale="90000"/>
          </a:bodyPr>
          <a:lstStyle/>
          <a:p>
            <a:br>
              <a:rPr lang="en-US" dirty="0"/>
            </a:br>
            <a:endParaRPr lang="en-US" dirty="0"/>
          </a:p>
        </p:txBody>
      </p:sp>
      <p:pic>
        <p:nvPicPr>
          <p:cNvPr id="5" name="Content Placeholder 4" descr="Map&#10;&#10;Description automatically generated">
            <a:extLst>
              <a:ext uri="{FF2B5EF4-FFF2-40B4-BE49-F238E27FC236}">
                <a16:creationId xmlns:a16="http://schemas.microsoft.com/office/drawing/2014/main" id="{3D06DDBE-758C-EB2D-AFCC-AB023267543E}"/>
              </a:ext>
            </a:extLst>
          </p:cNvPr>
          <p:cNvPicPr>
            <a:picLocks noGrp="1" noChangeAspect="1"/>
          </p:cNvPicPr>
          <p:nvPr>
            <p:ph idx="1"/>
          </p:nvPr>
        </p:nvPicPr>
        <p:blipFill>
          <a:blip r:embed="rId2"/>
          <a:stretch>
            <a:fillRect/>
          </a:stretch>
        </p:blipFill>
        <p:spPr>
          <a:xfrm>
            <a:off x="2239769" y="1624575"/>
            <a:ext cx="7487823" cy="5233425"/>
          </a:xfrm>
        </p:spPr>
      </p:pic>
      <p:sp>
        <p:nvSpPr>
          <p:cNvPr id="3" name="TextBox 2">
            <a:extLst>
              <a:ext uri="{FF2B5EF4-FFF2-40B4-BE49-F238E27FC236}">
                <a16:creationId xmlns:a16="http://schemas.microsoft.com/office/drawing/2014/main" id="{97899DA6-447E-07DA-43F4-19EC2A78C75C}"/>
              </a:ext>
            </a:extLst>
          </p:cNvPr>
          <p:cNvSpPr txBox="1"/>
          <p:nvPr/>
        </p:nvSpPr>
        <p:spPr>
          <a:xfrm>
            <a:off x="1114816" y="438411"/>
            <a:ext cx="9737730" cy="1200329"/>
          </a:xfrm>
          <a:prstGeom prst="rect">
            <a:avLst/>
          </a:prstGeom>
          <a:noFill/>
        </p:spPr>
        <p:txBody>
          <a:bodyPr wrap="none" rtlCol="0">
            <a:spAutoFit/>
          </a:bodyPr>
          <a:lstStyle/>
          <a:p>
            <a:r>
              <a:rPr lang="en-US" dirty="0"/>
              <a:t>Stat 1100/Mapping Medicare Disparities</a:t>
            </a:r>
          </a:p>
          <a:p>
            <a:r>
              <a:rPr lang="en-US" dirty="0"/>
              <a:t>Many ways to compare different healthcare measures across different populations.</a:t>
            </a:r>
          </a:p>
          <a:p>
            <a:r>
              <a:rPr lang="en-US" dirty="0"/>
              <a:t>Used as illustrations of types of graphs. The website also has bar graphs and demographic information.</a:t>
            </a:r>
          </a:p>
          <a:p>
            <a:r>
              <a:rPr lang="en-US" dirty="0"/>
              <a:t>Worksheet questions ask students to explore and report on their findings.</a:t>
            </a:r>
          </a:p>
        </p:txBody>
      </p:sp>
    </p:spTree>
    <p:extLst>
      <p:ext uri="{BB962C8B-B14F-4D97-AF65-F5344CB8AC3E}">
        <p14:creationId xmlns:p14="http://schemas.microsoft.com/office/powerpoint/2010/main" val="122610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 email&#10;&#10;Description automatically generated">
            <a:extLst>
              <a:ext uri="{FF2B5EF4-FFF2-40B4-BE49-F238E27FC236}">
                <a16:creationId xmlns:a16="http://schemas.microsoft.com/office/drawing/2014/main" id="{6AE31ABC-4A31-3B8E-0BE1-CFC7C81725E4}"/>
              </a:ext>
            </a:extLst>
          </p:cNvPr>
          <p:cNvPicPr>
            <a:picLocks noGrp="1" noChangeAspect="1"/>
          </p:cNvPicPr>
          <p:nvPr>
            <p:ph idx="1"/>
          </p:nvPr>
        </p:nvPicPr>
        <p:blipFill>
          <a:blip r:embed="rId2"/>
          <a:stretch>
            <a:fillRect/>
          </a:stretch>
        </p:blipFill>
        <p:spPr>
          <a:xfrm>
            <a:off x="2713515" y="1825625"/>
            <a:ext cx="6764970" cy="4351338"/>
          </a:xfrm>
          <a:prstGeom prst="rect">
            <a:avLst/>
          </a:prstGeom>
        </p:spPr>
      </p:pic>
      <p:sp>
        <p:nvSpPr>
          <p:cNvPr id="5" name="Title 4">
            <a:extLst>
              <a:ext uri="{FF2B5EF4-FFF2-40B4-BE49-F238E27FC236}">
                <a16:creationId xmlns:a16="http://schemas.microsoft.com/office/drawing/2014/main" id="{4324DAD5-5258-0AD4-61CF-A7A960E7FBD9}"/>
              </a:ext>
            </a:extLst>
          </p:cNvPr>
          <p:cNvSpPr txBox="1">
            <a:spLocks noGrp="1"/>
          </p:cNvSpPr>
          <p:nvPr>
            <p:ph type="title"/>
          </p:nvPr>
        </p:nvSpPr>
        <p:spPr>
          <a:xfrm>
            <a:off x="838200" y="116119"/>
            <a:ext cx="10813345" cy="1823576"/>
          </a:xfrm>
          <a:prstGeom prst="rect">
            <a:avLst/>
          </a:prstGeom>
          <a:noFill/>
        </p:spPr>
        <p:txBody>
          <a:bodyPr wrap="none" rtlCol="0">
            <a:spAutoFit/>
          </a:bodyPr>
          <a:lstStyle/>
          <a:p>
            <a:r>
              <a:rPr lang="en-US" sz="2500" dirty="0"/>
              <a:t>Stat 1100/Mapping Medicare Disparities</a:t>
            </a:r>
          </a:p>
          <a:p>
            <a:r>
              <a:rPr lang="en-US" sz="2500" dirty="0"/>
              <a:t>Many ways to compare different healthcare measures across different populations.</a:t>
            </a:r>
          </a:p>
          <a:p>
            <a:r>
              <a:rPr lang="en-US" sz="2500" dirty="0"/>
              <a:t>Used as illustrations of types of graphs. The website also has bar graphs and </a:t>
            </a:r>
            <a:br>
              <a:rPr lang="en-US" sz="2500" dirty="0"/>
            </a:br>
            <a:r>
              <a:rPr lang="en-US" sz="2500" dirty="0"/>
              <a:t>demographic information.</a:t>
            </a:r>
          </a:p>
          <a:p>
            <a:r>
              <a:rPr lang="en-US" sz="2500" dirty="0"/>
              <a:t>Worksheet questions ask students to explore and report on their findings.</a:t>
            </a:r>
          </a:p>
        </p:txBody>
      </p:sp>
    </p:spTree>
    <p:extLst>
      <p:ext uri="{BB962C8B-B14F-4D97-AF65-F5344CB8AC3E}">
        <p14:creationId xmlns:p14="http://schemas.microsoft.com/office/powerpoint/2010/main" val="372488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8E4A-A231-0725-88E0-1D4A02958414}"/>
              </a:ext>
            </a:extLst>
          </p:cNvPr>
          <p:cNvSpPr>
            <a:spLocks noGrp="1"/>
          </p:cNvSpPr>
          <p:nvPr>
            <p:ph type="title"/>
          </p:nvPr>
        </p:nvSpPr>
        <p:spPr>
          <a:xfrm>
            <a:off x="838200" y="365125"/>
            <a:ext cx="10515600" cy="611905"/>
          </a:xfrm>
        </p:spPr>
        <p:txBody>
          <a:bodyPr>
            <a:normAutofit/>
          </a:bodyPr>
          <a:lstStyle/>
          <a:p>
            <a:r>
              <a:rPr lang="en-US" sz="3500" dirty="0"/>
              <a:t>STAT 1100 –Using Hospital Compare website and data</a:t>
            </a:r>
          </a:p>
        </p:txBody>
      </p:sp>
      <p:pic>
        <p:nvPicPr>
          <p:cNvPr id="9" name="Picture 8" descr="Graphical user interface, application&#10;&#10;Description automatically generated">
            <a:extLst>
              <a:ext uri="{FF2B5EF4-FFF2-40B4-BE49-F238E27FC236}">
                <a16:creationId xmlns:a16="http://schemas.microsoft.com/office/drawing/2014/main" id="{50C44FC2-1A0E-EDFF-CC8B-25D54B0BF152}"/>
              </a:ext>
            </a:extLst>
          </p:cNvPr>
          <p:cNvPicPr>
            <a:picLocks noChangeAspect="1"/>
          </p:cNvPicPr>
          <p:nvPr/>
        </p:nvPicPr>
        <p:blipFill>
          <a:blip r:embed="rId2"/>
          <a:stretch>
            <a:fillRect/>
          </a:stretch>
        </p:blipFill>
        <p:spPr>
          <a:xfrm>
            <a:off x="445374" y="1292377"/>
            <a:ext cx="5650625" cy="3519993"/>
          </a:xfrm>
          <a:prstGeom prst="rect">
            <a:avLst/>
          </a:prstGeom>
        </p:spPr>
      </p:pic>
      <p:sp>
        <p:nvSpPr>
          <p:cNvPr id="3" name="TextBox 2">
            <a:extLst>
              <a:ext uri="{FF2B5EF4-FFF2-40B4-BE49-F238E27FC236}">
                <a16:creationId xmlns:a16="http://schemas.microsoft.com/office/drawing/2014/main" id="{DA45876A-C383-EC9F-DA94-95E7AB94734E}"/>
              </a:ext>
            </a:extLst>
          </p:cNvPr>
          <p:cNvSpPr txBox="1"/>
          <p:nvPr/>
        </p:nvSpPr>
        <p:spPr>
          <a:xfrm>
            <a:off x="1334375" y="4919291"/>
            <a:ext cx="10019425" cy="646331"/>
          </a:xfrm>
          <a:prstGeom prst="rect">
            <a:avLst/>
          </a:prstGeom>
          <a:noFill/>
        </p:spPr>
        <p:txBody>
          <a:bodyPr wrap="square" rtlCol="0">
            <a:spAutoFit/>
          </a:bodyPr>
          <a:lstStyle/>
          <a:p>
            <a:r>
              <a:rPr lang="en-US" dirty="0"/>
              <a:t>Sample of what the consumer sees at the hospital compare webpage</a:t>
            </a:r>
          </a:p>
          <a:p>
            <a:r>
              <a:rPr lang="en-US" dirty="0"/>
              <a:t> </a:t>
            </a:r>
          </a:p>
        </p:txBody>
      </p:sp>
    </p:spTree>
    <p:extLst>
      <p:ext uri="{BB962C8B-B14F-4D97-AF65-F5344CB8AC3E}">
        <p14:creationId xmlns:p14="http://schemas.microsoft.com/office/powerpoint/2010/main" val="226365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8E4A-A231-0725-88E0-1D4A02958414}"/>
              </a:ext>
            </a:extLst>
          </p:cNvPr>
          <p:cNvSpPr>
            <a:spLocks noGrp="1"/>
          </p:cNvSpPr>
          <p:nvPr>
            <p:ph type="title"/>
          </p:nvPr>
        </p:nvSpPr>
        <p:spPr>
          <a:xfrm>
            <a:off x="838200" y="365125"/>
            <a:ext cx="10515600" cy="611905"/>
          </a:xfrm>
        </p:spPr>
        <p:txBody>
          <a:bodyPr>
            <a:normAutofit/>
          </a:bodyPr>
          <a:lstStyle/>
          <a:p>
            <a:r>
              <a:rPr lang="en-US" sz="3500" dirty="0"/>
              <a:t>STAT 1100 –Using Hospital Compare website and data</a:t>
            </a:r>
          </a:p>
        </p:txBody>
      </p:sp>
      <p:pic>
        <p:nvPicPr>
          <p:cNvPr id="5" name="Content Placeholder 4">
            <a:extLst>
              <a:ext uri="{FF2B5EF4-FFF2-40B4-BE49-F238E27FC236}">
                <a16:creationId xmlns:a16="http://schemas.microsoft.com/office/drawing/2014/main" id="{A7BCBF56-710A-0520-71F5-32C54951E21F}"/>
              </a:ext>
            </a:extLst>
          </p:cNvPr>
          <p:cNvPicPr>
            <a:picLocks noGrp="1" noChangeAspect="1"/>
          </p:cNvPicPr>
          <p:nvPr>
            <p:ph idx="1"/>
          </p:nvPr>
        </p:nvPicPr>
        <p:blipFill>
          <a:blip r:embed="rId2"/>
          <a:stretch>
            <a:fillRect/>
          </a:stretch>
        </p:blipFill>
        <p:spPr>
          <a:xfrm>
            <a:off x="838200" y="1865939"/>
            <a:ext cx="5056332" cy="3750180"/>
          </a:xfrm>
        </p:spPr>
      </p:pic>
      <p:sp>
        <p:nvSpPr>
          <p:cNvPr id="6" name="TextBox 5">
            <a:extLst>
              <a:ext uri="{FF2B5EF4-FFF2-40B4-BE49-F238E27FC236}">
                <a16:creationId xmlns:a16="http://schemas.microsoft.com/office/drawing/2014/main" id="{B179F21E-AA05-0D53-4E3C-285C8EAA8360}"/>
              </a:ext>
            </a:extLst>
          </p:cNvPr>
          <p:cNvSpPr txBox="1"/>
          <p:nvPr/>
        </p:nvSpPr>
        <p:spPr>
          <a:xfrm>
            <a:off x="1698171" y="1059664"/>
            <a:ext cx="9129486" cy="646331"/>
          </a:xfrm>
          <a:prstGeom prst="rect">
            <a:avLst/>
          </a:prstGeom>
          <a:noFill/>
        </p:spPr>
        <p:txBody>
          <a:bodyPr wrap="square" rtlCol="0">
            <a:spAutoFit/>
          </a:bodyPr>
          <a:lstStyle/>
          <a:p>
            <a:r>
              <a:rPr lang="en-US" dirty="0"/>
              <a:t>Example of graphs created by KD from data  and shared with students in worksheet on correlation</a:t>
            </a:r>
          </a:p>
        </p:txBody>
      </p:sp>
      <p:sp>
        <p:nvSpPr>
          <p:cNvPr id="8" name="TextBox 7">
            <a:extLst>
              <a:ext uri="{FF2B5EF4-FFF2-40B4-BE49-F238E27FC236}">
                <a16:creationId xmlns:a16="http://schemas.microsoft.com/office/drawing/2014/main" id="{D330D87A-C2A4-D558-4507-45B0BD33E811}"/>
              </a:ext>
            </a:extLst>
          </p:cNvPr>
          <p:cNvSpPr txBox="1"/>
          <p:nvPr/>
        </p:nvSpPr>
        <p:spPr>
          <a:xfrm>
            <a:off x="3620022" y="5776064"/>
            <a:ext cx="6786721" cy="369332"/>
          </a:xfrm>
          <a:prstGeom prst="rect">
            <a:avLst/>
          </a:prstGeom>
          <a:noFill/>
        </p:spPr>
        <p:txBody>
          <a:bodyPr wrap="square" rtlCol="0">
            <a:spAutoFit/>
          </a:bodyPr>
          <a:lstStyle/>
          <a:p>
            <a:r>
              <a:rPr lang="en-US" dirty="0"/>
              <a:t>What is a hospital you would want to go to, or work at? Why?</a:t>
            </a:r>
          </a:p>
        </p:txBody>
      </p:sp>
    </p:spTree>
    <p:extLst>
      <p:ext uri="{BB962C8B-B14F-4D97-AF65-F5344CB8AC3E}">
        <p14:creationId xmlns:p14="http://schemas.microsoft.com/office/powerpoint/2010/main" val="608177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1302</Words>
  <Application>Microsoft Macintosh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Exploring Themes of Social Inequalities in Three Different Types of Statistics Courses   Kim Druschel, Saint Louis University Mike May, Saint Louis University   </vt:lpstr>
      <vt:lpstr>I want to bring social justice data/statistics into my statistics (or math) course</vt:lpstr>
      <vt:lpstr>Types of courses:</vt:lpstr>
      <vt:lpstr>STAT 1100: A freshman level consumer-based statistics for nursing and (some) healthcare majors</vt:lpstr>
      <vt:lpstr>STAT 1100</vt:lpstr>
      <vt:lpstr> </vt:lpstr>
      <vt:lpstr>Stat 1100/Mapping Medicare Disparities Many ways to compare different healthcare measures across different populations. Used as illustrations of types of graphs. The website also has bar graphs and  demographic information. Worksheet questions ask students to explore and report on their findings.</vt:lpstr>
      <vt:lpstr>STAT 1100 –Using Hospital Compare website and data</vt:lpstr>
      <vt:lpstr>STAT 1100 –Using Hospital Compare website and data</vt:lpstr>
      <vt:lpstr>STAT 1100 –Using Hospital Compare website and data</vt:lpstr>
      <vt:lpstr>Stat 1300-Freshman level course-R based Mostly premed students</vt:lpstr>
      <vt:lpstr>STAT 1300</vt:lpstr>
      <vt:lpstr>STAT 1300</vt:lpstr>
      <vt:lpstr>Stat 3850</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Kimberly Druschel</dc:creator>
  <cp:lastModifiedBy>Kimberly Druschel</cp:lastModifiedBy>
  <cp:revision>32</cp:revision>
  <dcterms:created xsi:type="dcterms:W3CDTF">2022-07-23T23:10:26Z</dcterms:created>
  <dcterms:modified xsi:type="dcterms:W3CDTF">2022-08-04T14:19:59Z</dcterms:modified>
</cp:coreProperties>
</file>