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8" r:id="rId3"/>
    <p:sldId id="279" r:id="rId4"/>
    <p:sldId id="275" r:id="rId5"/>
    <p:sldId id="290" r:id="rId6"/>
    <p:sldId id="293" r:id="rId7"/>
    <p:sldId id="285" r:id="rId8"/>
    <p:sldId id="283" r:id="rId9"/>
    <p:sldId id="286" r:id="rId10"/>
    <p:sldId id="289" r:id="rId11"/>
    <p:sldId id="287" r:id="rId12"/>
    <p:sldId id="294" r:id="rId13"/>
    <p:sldId id="303" r:id="rId14"/>
    <p:sldId id="284" r:id="rId15"/>
    <p:sldId id="305" r:id="rId16"/>
    <p:sldId id="30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A52F0F-8270-469B-82F0-6DAA858B5088}">
          <p14:sldIdLst>
            <p14:sldId id="256"/>
            <p14:sldId id="278"/>
            <p14:sldId id="279"/>
            <p14:sldId id="275"/>
            <p14:sldId id="290"/>
            <p14:sldId id="293"/>
            <p14:sldId id="285"/>
            <p14:sldId id="283"/>
            <p14:sldId id="286"/>
            <p14:sldId id="289"/>
            <p14:sldId id="287"/>
            <p14:sldId id="294"/>
            <p14:sldId id="303"/>
            <p14:sldId id="284"/>
            <p14:sldId id="305"/>
            <p14:sldId id="304"/>
            <p14:sldId id="295"/>
          </p14:sldIdLst>
        </p14:section>
        <p14:section name="Untitled Section" id="{E7EDFD81-A1A4-4618-9FED-4B9B2F7E391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FF"/>
    <a:srgbClr val="CCCCFF"/>
    <a:srgbClr val="FFFF66"/>
    <a:srgbClr val="FF0000"/>
    <a:srgbClr val="66FF66"/>
    <a:srgbClr val="CCFFFF"/>
    <a:srgbClr val="FFFFCC"/>
    <a:srgbClr val="FFCC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ka\Google%20Drive\NCCU\PROPOSALS\NSF-HBCU-UP-BPRP\Working%20Folder\Supporting%20Data%20Plots\NSF%20Data%20Plots%202.xl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Bachelor's Degrees Awarded</a:t>
            </a:r>
          </a:p>
          <a:p>
            <a:pPr>
              <a:defRPr/>
            </a:pPr>
            <a:r>
              <a:rPr lang="en-US" baseline="0"/>
              <a:t>in Math/Stats/CS (MCS) (1966-2018)</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Sheet1!$B$165</c:f>
              <c:strCache>
                <c:ptCount val="1"/>
                <c:pt idx="0">
                  <c:v>Total MCS</c:v>
                </c:pt>
              </c:strCache>
            </c:strRef>
          </c:tx>
          <c:spPr>
            <a:ln w="19050" cap="rnd">
              <a:solidFill>
                <a:schemeClr val="tx1"/>
              </a:solidFill>
              <a:round/>
            </a:ln>
            <a:effectLst/>
          </c:spPr>
          <c:marker>
            <c:symbol val="triangle"/>
            <c:size val="5"/>
            <c:spPr>
              <a:solidFill>
                <a:schemeClr val="tx1"/>
              </a:solidFill>
              <a:ln w="9525">
                <a:solidFill>
                  <a:schemeClr val="tx1"/>
                </a:solidFill>
              </a:ln>
              <a:effectLst/>
            </c:spPr>
          </c:marker>
          <c:xVal>
            <c:numRef>
              <c:f>Sheet1!$A$166:$A$216</c:f>
              <c:numCache>
                <c:formatCode>General</c:formatCode>
                <c:ptCount val="51"/>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pt idx="49">
                  <c:v>2015</c:v>
                </c:pt>
                <c:pt idx="50">
                  <c:v>2016</c:v>
                </c:pt>
              </c:numCache>
            </c:numRef>
          </c:xVal>
          <c:yVal>
            <c:numRef>
              <c:f>Sheet1!$B$166:$B$216</c:f>
              <c:numCache>
                <c:formatCode>#,##0</c:formatCode>
                <c:ptCount val="51"/>
                <c:pt idx="0">
                  <c:v>20179</c:v>
                </c:pt>
                <c:pt idx="1">
                  <c:v>21530</c:v>
                </c:pt>
                <c:pt idx="2">
                  <c:v>24084</c:v>
                </c:pt>
                <c:pt idx="3">
                  <c:v>28263</c:v>
                </c:pt>
                <c:pt idx="4">
                  <c:v>29109</c:v>
                </c:pt>
                <c:pt idx="5">
                  <c:v>27306</c:v>
                </c:pt>
                <c:pt idx="6">
                  <c:v>27250</c:v>
                </c:pt>
                <c:pt idx="7">
                  <c:v>27528</c:v>
                </c:pt>
                <c:pt idx="8">
                  <c:v>26570</c:v>
                </c:pt>
                <c:pt idx="9">
                  <c:v>23385</c:v>
                </c:pt>
                <c:pt idx="10">
                  <c:v>21749</c:v>
                </c:pt>
                <c:pt idx="11">
                  <c:v>20729</c:v>
                </c:pt>
                <c:pt idx="12">
                  <c:v>19925</c:v>
                </c:pt>
                <c:pt idx="13">
                  <c:v>20670</c:v>
                </c:pt>
                <c:pt idx="14">
                  <c:v>22686</c:v>
                </c:pt>
                <c:pt idx="15">
                  <c:v>26406</c:v>
                </c:pt>
                <c:pt idx="16">
                  <c:v>32139</c:v>
                </c:pt>
                <c:pt idx="17">
                  <c:v>37344</c:v>
                </c:pt>
                <c:pt idx="18">
                  <c:v>45946</c:v>
                </c:pt>
                <c:pt idx="19">
                  <c:v>54510</c:v>
                </c:pt>
                <c:pt idx="20">
                  <c:v>58726</c:v>
                </c:pt>
                <c:pt idx="21">
                  <c:v>56442</c:v>
                </c:pt>
                <c:pt idx="22">
                  <c:v>50877</c:v>
                </c:pt>
                <c:pt idx="23">
                  <c:v>46277</c:v>
                </c:pt>
                <c:pt idx="24">
                  <c:v>42369</c:v>
                </c:pt>
                <c:pt idx="25">
                  <c:v>40194</c:v>
                </c:pt>
                <c:pt idx="26">
                  <c:v>39889</c:v>
                </c:pt>
                <c:pt idx="27">
                  <c:v>39433</c:v>
                </c:pt>
                <c:pt idx="28">
                  <c:v>39185</c:v>
                </c:pt>
                <c:pt idx="29">
                  <c:v>38620</c:v>
                </c:pt>
                <c:pt idx="30">
                  <c:v>37621</c:v>
                </c:pt>
                <c:pt idx="31">
                  <c:v>38116</c:v>
                </c:pt>
                <c:pt idx="32">
                  <c:v>39768</c:v>
                </c:pt>
                <c:pt idx="34">
                  <c:v>49233</c:v>
                </c:pt>
                <c:pt idx="35">
                  <c:v>55034</c:v>
                </c:pt>
                <c:pt idx="36">
                  <c:v>61960</c:v>
                </c:pt>
                <c:pt idx="37">
                  <c:v>70789</c:v>
                </c:pt>
                <c:pt idx="38">
                  <c:v>73703</c:v>
                </c:pt>
                <c:pt idx="39">
                  <c:v>69404</c:v>
                </c:pt>
                <c:pt idx="40">
                  <c:v>63310</c:v>
                </c:pt>
                <c:pt idx="41">
                  <c:v>58147</c:v>
                </c:pt>
                <c:pt idx="42">
                  <c:v>54763</c:v>
                </c:pt>
                <c:pt idx="43">
                  <c:v>54704</c:v>
                </c:pt>
                <c:pt idx="44">
                  <c:v>56939</c:v>
                </c:pt>
                <c:pt idx="45">
                  <c:v>61607</c:v>
                </c:pt>
                <c:pt idx="46">
                  <c:v>67779</c:v>
                </c:pt>
                <c:pt idx="47">
                  <c:v>73153</c:v>
                </c:pt>
                <c:pt idx="48">
                  <c:v>78356</c:v>
                </c:pt>
                <c:pt idx="49">
                  <c:v>83445</c:v>
                </c:pt>
                <c:pt idx="50">
                  <c:v>89479</c:v>
                </c:pt>
              </c:numCache>
            </c:numRef>
          </c:yVal>
          <c:smooth val="0"/>
          <c:extLst>
            <c:ext xmlns:c16="http://schemas.microsoft.com/office/drawing/2014/chart" uri="{C3380CC4-5D6E-409C-BE32-E72D297353CC}">
              <c16:uniqueId val="{00000000-EA95-404A-A106-5B551B72D4AD}"/>
            </c:ext>
          </c:extLst>
        </c:ser>
        <c:ser>
          <c:idx val="1"/>
          <c:order val="1"/>
          <c:tx>
            <c:strRef>
              <c:f>Sheet1!$C$165</c:f>
              <c:strCache>
                <c:ptCount val="1"/>
                <c:pt idx="0">
                  <c:v>BAA MCS</c:v>
                </c:pt>
              </c:strCache>
            </c:strRef>
          </c:tx>
          <c:spPr>
            <a:ln w="19050" cap="rnd">
              <a:solidFill>
                <a:srgbClr val="0000FF"/>
              </a:solidFill>
              <a:round/>
            </a:ln>
            <a:effectLst/>
          </c:spPr>
          <c:marker>
            <c:symbol val="circle"/>
            <c:size val="6"/>
            <c:spPr>
              <a:solidFill>
                <a:srgbClr val="0000FF"/>
              </a:solidFill>
              <a:ln w="9525">
                <a:solidFill>
                  <a:srgbClr val="0000FF"/>
                </a:solidFill>
              </a:ln>
              <a:effectLst/>
            </c:spPr>
          </c:marker>
          <c:xVal>
            <c:numRef>
              <c:f>Sheet1!$A$166:$A$216</c:f>
              <c:numCache>
                <c:formatCode>General</c:formatCode>
                <c:ptCount val="51"/>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pt idx="49">
                  <c:v>2015</c:v>
                </c:pt>
                <c:pt idx="50">
                  <c:v>2016</c:v>
                </c:pt>
              </c:numCache>
            </c:numRef>
          </c:xVal>
          <c:yVal>
            <c:numRef>
              <c:f>Sheet1!$C$166:$C$216</c:f>
              <c:numCache>
                <c:formatCode>General</c:formatCode>
                <c:ptCount val="51"/>
                <c:pt idx="38" formatCode="#,##0">
                  <c:v>7042</c:v>
                </c:pt>
                <c:pt idx="39" formatCode="#,##0">
                  <c:v>6670</c:v>
                </c:pt>
                <c:pt idx="40" formatCode="#,##0">
                  <c:v>6122</c:v>
                </c:pt>
                <c:pt idx="41" formatCode="#,##0">
                  <c:v>5420</c:v>
                </c:pt>
                <c:pt idx="42" formatCode="#,##0">
                  <c:v>4807</c:v>
                </c:pt>
                <c:pt idx="43" formatCode="#,##0">
                  <c:v>4710</c:v>
                </c:pt>
                <c:pt idx="44" formatCode="#,##0">
                  <c:v>4900</c:v>
                </c:pt>
                <c:pt idx="45" formatCode="#,##0">
                  <c:v>5239</c:v>
                </c:pt>
                <c:pt idx="46" formatCode="#,##0">
                  <c:v>5811</c:v>
                </c:pt>
                <c:pt idx="47" formatCode="#,##0">
                  <c:v>6512</c:v>
                </c:pt>
                <c:pt idx="48" formatCode="#,##0">
                  <c:v>6494</c:v>
                </c:pt>
                <c:pt idx="49" formatCode="#,##0">
                  <c:v>6762</c:v>
                </c:pt>
                <c:pt idx="50" formatCode="#,##0">
                  <c:v>6665</c:v>
                </c:pt>
              </c:numCache>
            </c:numRef>
          </c:yVal>
          <c:smooth val="0"/>
          <c:extLst>
            <c:ext xmlns:c16="http://schemas.microsoft.com/office/drawing/2014/chart" uri="{C3380CC4-5D6E-409C-BE32-E72D297353CC}">
              <c16:uniqueId val="{00000001-EA95-404A-A106-5B551B72D4AD}"/>
            </c:ext>
          </c:extLst>
        </c:ser>
        <c:ser>
          <c:idx val="2"/>
          <c:order val="2"/>
          <c:tx>
            <c:strRef>
              <c:f>Sheet1!$D$165</c:f>
              <c:strCache>
                <c:ptCount val="1"/>
                <c:pt idx="0">
                  <c:v>HL MCS</c:v>
                </c:pt>
              </c:strCache>
            </c:strRef>
          </c:tx>
          <c:spPr>
            <a:ln w="19050" cap="rnd">
              <a:solidFill>
                <a:srgbClr val="FF0000"/>
              </a:solidFill>
              <a:round/>
            </a:ln>
            <a:effectLst/>
          </c:spPr>
          <c:marker>
            <c:symbol val="diamond"/>
            <c:size val="7"/>
            <c:spPr>
              <a:solidFill>
                <a:srgbClr val="FF0000"/>
              </a:solidFill>
              <a:ln w="9525">
                <a:solidFill>
                  <a:srgbClr val="FF0000"/>
                </a:solidFill>
              </a:ln>
              <a:effectLst/>
            </c:spPr>
          </c:marker>
          <c:xVal>
            <c:numRef>
              <c:f>Sheet1!$A$166:$A$216</c:f>
              <c:numCache>
                <c:formatCode>General</c:formatCode>
                <c:ptCount val="51"/>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pt idx="49">
                  <c:v>2015</c:v>
                </c:pt>
                <c:pt idx="50">
                  <c:v>2016</c:v>
                </c:pt>
              </c:numCache>
            </c:numRef>
          </c:xVal>
          <c:yVal>
            <c:numRef>
              <c:f>Sheet1!$D$166:$D$216</c:f>
              <c:numCache>
                <c:formatCode>General</c:formatCode>
                <c:ptCount val="51"/>
                <c:pt idx="38" formatCode="#,##0">
                  <c:v>4436</c:v>
                </c:pt>
                <c:pt idx="39" formatCode="#,##0">
                  <c:v>4350</c:v>
                </c:pt>
                <c:pt idx="40" formatCode="#,##0">
                  <c:v>4232</c:v>
                </c:pt>
                <c:pt idx="41" formatCode="#,##0">
                  <c:v>3916</c:v>
                </c:pt>
                <c:pt idx="42" formatCode="#,##0">
                  <c:v>3847</c:v>
                </c:pt>
                <c:pt idx="43" formatCode="#,##0">
                  <c:v>3977</c:v>
                </c:pt>
                <c:pt idx="44" formatCode="#,##0">
                  <c:v>4129</c:v>
                </c:pt>
                <c:pt idx="45" formatCode="#,##0">
                  <c:v>4691</c:v>
                </c:pt>
                <c:pt idx="46" formatCode="#,##0">
                  <c:v>5487</c:v>
                </c:pt>
                <c:pt idx="47" formatCode="#,##0">
                  <c:v>6223</c:v>
                </c:pt>
                <c:pt idx="48" formatCode="#,##0">
                  <c:v>7224</c:v>
                </c:pt>
                <c:pt idx="49" formatCode="#,##0">
                  <c:v>7849</c:v>
                </c:pt>
                <c:pt idx="50" formatCode="#,##0">
                  <c:v>8778</c:v>
                </c:pt>
              </c:numCache>
            </c:numRef>
          </c:yVal>
          <c:smooth val="0"/>
          <c:extLst>
            <c:ext xmlns:c16="http://schemas.microsoft.com/office/drawing/2014/chart" uri="{C3380CC4-5D6E-409C-BE32-E72D297353CC}">
              <c16:uniqueId val="{00000002-EA95-404A-A106-5B551B72D4AD}"/>
            </c:ext>
          </c:extLst>
        </c:ser>
        <c:ser>
          <c:idx val="3"/>
          <c:order val="3"/>
          <c:tx>
            <c:strRef>
              <c:f>Sheet1!$E$165</c:f>
              <c:strCache>
                <c:ptCount val="1"/>
                <c:pt idx="0">
                  <c:v>Fem MCS</c:v>
                </c:pt>
              </c:strCache>
            </c:strRef>
          </c:tx>
          <c:spPr>
            <a:ln w="19050" cap="rnd">
              <a:solidFill>
                <a:srgbClr val="00B050"/>
              </a:solidFill>
              <a:round/>
            </a:ln>
            <a:effectLst/>
          </c:spPr>
          <c:marker>
            <c:symbol val="square"/>
            <c:size val="5"/>
            <c:spPr>
              <a:solidFill>
                <a:srgbClr val="00B050"/>
              </a:solidFill>
              <a:ln w="9525">
                <a:solidFill>
                  <a:srgbClr val="00B050"/>
                </a:solidFill>
              </a:ln>
              <a:effectLst/>
            </c:spPr>
          </c:marker>
          <c:xVal>
            <c:numRef>
              <c:f>Sheet1!$A$166:$A$216</c:f>
              <c:numCache>
                <c:formatCode>General</c:formatCode>
                <c:ptCount val="51"/>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pt idx="49">
                  <c:v>2015</c:v>
                </c:pt>
                <c:pt idx="50">
                  <c:v>2016</c:v>
                </c:pt>
              </c:numCache>
            </c:numRef>
          </c:xVal>
          <c:yVal>
            <c:numRef>
              <c:f>Sheet1!$E$166:$E$216</c:f>
              <c:numCache>
                <c:formatCode>General</c:formatCode>
                <c:ptCount val="51"/>
                <c:pt idx="38" formatCode="#,##0">
                  <c:v>21373</c:v>
                </c:pt>
                <c:pt idx="39" formatCode="#,##0">
                  <c:v>18768</c:v>
                </c:pt>
                <c:pt idx="40" formatCode="#,##0">
                  <c:v>16814</c:v>
                </c:pt>
                <c:pt idx="41" formatCode="#,##0">
                  <c:v>14771</c:v>
                </c:pt>
                <c:pt idx="42" formatCode="#,##0">
                  <c:v>13841</c:v>
                </c:pt>
                <c:pt idx="43" formatCode="#,##0">
                  <c:v>13865</c:v>
                </c:pt>
                <c:pt idx="44" formatCode="#,##0">
                  <c:v>14554</c:v>
                </c:pt>
                <c:pt idx="45" formatCode="#,##0">
                  <c:v>15445</c:v>
                </c:pt>
                <c:pt idx="46" formatCode="#,##0">
                  <c:v>17266</c:v>
                </c:pt>
                <c:pt idx="47" formatCode="#,##0">
                  <c:v>18506</c:v>
                </c:pt>
                <c:pt idx="48" formatCode="#,##0">
                  <c:v>19655</c:v>
                </c:pt>
                <c:pt idx="49" formatCode="#,##0">
                  <c:v>20785</c:v>
                </c:pt>
                <c:pt idx="50" formatCode="#,##0">
                  <c:v>22524</c:v>
                </c:pt>
              </c:numCache>
            </c:numRef>
          </c:yVal>
          <c:smooth val="0"/>
          <c:extLst>
            <c:ext xmlns:c16="http://schemas.microsoft.com/office/drawing/2014/chart" uri="{C3380CC4-5D6E-409C-BE32-E72D297353CC}">
              <c16:uniqueId val="{00000003-EA95-404A-A106-5B551B72D4AD}"/>
            </c:ext>
          </c:extLst>
        </c:ser>
        <c:dLbls>
          <c:showLegendKey val="0"/>
          <c:showVal val="0"/>
          <c:showCatName val="0"/>
          <c:showSerName val="0"/>
          <c:showPercent val="0"/>
          <c:showBubbleSize val="0"/>
        </c:dLbls>
        <c:axId val="586325744"/>
        <c:axId val="586331648"/>
      </c:scatterChart>
      <c:valAx>
        <c:axId val="586325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331648"/>
        <c:crosses val="autoZero"/>
        <c:crossBetween val="midCat"/>
        <c:majorUnit val="10"/>
      </c:valAx>
      <c:valAx>
        <c:axId val="586331648"/>
        <c:scaling>
          <c:orientation val="minMax"/>
          <c:max val="11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3257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BF9D-5EF0-41FC-A3A3-B5AEC86FAF29}"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6D414-E6BB-4815-98E8-3E5CFAC07511}" type="slidenum">
              <a:rPr lang="en-US" smtClean="0"/>
              <a:t>‹#›</a:t>
            </a:fld>
            <a:endParaRPr lang="en-US"/>
          </a:p>
        </p:txBody>
      </p:sp>
    </p:spTree>
    <p:extLst>
      <p:ext uri="{BB962C8B-B14F-4D97-AF65-F5344CB8AC3E}">
        <p14:creationId xmlns:p14="http://schemas.microsoft.com/office/powerpoint/2010/main" val="410224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7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485A68-79EF-4304-936E-1B5059C54B50}"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27305-CA72-4044-B1EE-133AF518804F}" type="slidenum">
              <a:rPr lang="en-US" smtClean="0"/>
              <a:t>‹#›</a:t>
            </a:fld>
            <a:endParaRPr lang="en-US"/>
          </a:p>
        </p:txBody>
      </p:sp>
    </p:spTree>
    <p:extLst>
      <p:ext uri="{BB962C8B-B14F-4D97-AF65-F5344CB8AC3E}">
        <p14:creationId xmlns:p14="http://schemas.microsoft.com/office/powerpoint/2010/main" val="393533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F485A68-79EF-4304-936E-1B5059C54B50}" type="datetimeFigureOut">
              <a:rPr lang="en-US" smtClean="0"/>
              <a:pPr/>
              <a:t>8/4/2022</a:t>
            </a:fld>
            <a:endParaRPr lang="en-US" dirty="0"/>
          </a:p>
        </p:txBody>
      </p:sp>
      <p:sp>
        <p:nvSpPr>
          <p:cNvPr id="5" name="Footer Placeholder 4"/>
          <p:cNvSpPr>
            <a:spLocks noGrp="1"/>
          </p:cNvSpPr>
          <p:nvPr>
            <p:ph type="ftr" sz="quarter" idx="1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E527305-CA72-4044-B1EE-133AF518804F}" type="slidenum">
              <a:rPr lang="en-US" smtClean="0"/>
              <a:pPr/>
              <a:t>‹#›</a:t>
            </a:fld>
            <a:endParaRPr lang="en-US" dirty="0"/>
          </a:p>
        </p:txBody>
      </p:sp>
    </p:spTree>
    <p:extLst>
      <p:ext uri="{BB962C8B-B14F-4D97-AF65-F5344CB8AC3E}">
        <p14:creationId xmlns:p14="http://schemas.microsoft.com/office/powerpoint/2010/main" val="80217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F485A68-79EF-4304-936E-1B5059C54B50}" type="datetimeFigureOut">
              <a:rPr lang="en-US" smtClean="0"/>
              <a:pPr/>
              <a:t>8/4/2022</a:t>
            </a:fld>
            <a:endParaRPr lang="en-US" dirty="0"/>
          </a:p>
        </p:txBody>
      </p:sp>
      <p:sp>
        <p:nvSpPr>
          <p:cNvPr id="5" name="Footer Placeholder 4"/>
          <p:cNvSpPr>
            <a:spLocks noGrp="1"/>
          </p:cNvSpPr>
          <p:nvPr>
            <p:ph type="ftr" sz="quarter" idx="1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E527305-CA72-4044-B1EE-133AF518804F}" type="slidenum">
              <a:rPr lang="en-US" smtClean="0"/>
              <a:pPr/>
              <a:t>‹#›</a:t>
            </a:fld>
            <a:endParaRPr lang="en-US" dirty="0"/>
          </a:p>
        </p:txBody>
      </p:sp>
    </p:spTree>
    <p:extLst>
      <p:ext uri="{BB962C8B-B14F-4D97-AF65-F5344CB8AC3E}">
        <p14:creationId xmlns:p14="http://schemas.microsoft.com/office/powerpoint/2010/main" val="39479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85A68-79EF-4304-936E-1B5059C54B50}"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27305-CA72-4044-B1EE-133AF518804F}" type="slidenum">
              <a:rPr lang="en-US" smtClean="0"/>
              <a:t>‹#›</a:t>
            </a:fld>
            <a:endParaRPr lang="en-US"/>
          </a:p>
        </p:txBody>
      </p:sp>
    </p:spTree>
    <p:extLst>
      <p:ext uri="{BB962C8B-B14F-4D97-AF65-F5344CB8AC3E}">
        <p14:creationId xmlns:p14="http://schemas.microsoft.com/office/powerpoint/2010/main" val="345651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85A68-79EF-4304-936E-1B5059C54B50}"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27305-CA72-4044-B1EE-133AF518804F}" type="slidenum">
              <a:rPr lang="en-US" smtClean="0"/>
              <a:t>‹#›</a:t>
            </a:fld>
            <a:endParaRPr lang="en-US"/>
          </a:p>
        </p:txBody>
      </p:sp>
    </p:spTree>
    <p:extLst>
      <p:ext uri="{BB962C8B-B14F-4D97-AF65-F5344CB8AC3E}">
        <p14:creationId xmlns:p14="http://schemas.microsoft.com/office/powerpoint/2010/main" val="378110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85A68-79EF-4304-936E-1B5059C54B50}"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27305-CA72-4044-B1EE-133AF518804F}" type="slidenum">
              <a:rPr lang="en-US" smtClean="0"/>
              <a:t>‹#›</a:t>
            </a:fld>
            <a:endParaRPr lang="en-US"/>
          </a:p>
        </p:txBody>
      </p:sp>
    </p:spTree>
    <p:extLst>
      <p:ext uri="{BB962C8B-B14F-4D97-AF65-F5344CB8AC3E}">
        <p14:creationId xmlns:p14="http://schemas.microsoft.com/office/powerpoint/2010/main" val="135958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85A68-79EF-4304-936E-1B5059C54B50}"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27305-CA72-4044-B1EE-133AF518804F}" type="slidenum">
              <a:rPr lang="en-US" smtClean="0"/>
              <a:t>‹#›</a:t>
            </a:fld>
            <a:endParaRPr lang="en-US"/>
          </a:p>
        </p:txBody>
      </p:sp>
    </p:spTree>
    <p:extLst>
      <p:ext uri="{BB962C8B-B14F-4D97-AF65-F5344CB8AC3E}">
        <p14:creationId xmlns:p14="http://schemas.microsoft.com/office/powerpoint/2010/main" val="2559430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85A68-79EF-4304-936E-1B5059C54B50}" type="datetimeFigureOut">
              <a:rPr lang="en-US" smtClean="0"/>
              <a:t>8/4/2022</a:t>
            </a:fld>
            <a:endParaRPr lang="en-US" dirty="0"/>
          </a:p>
        </p:txBody>
      </p:sp>
      <p:sp>
        <p:nvSpPr>
          <p:cNvPr id="4" name="Footer Placeholder 3"/>
          <p:cNvSpPr>
            <a:spLocks noGrp="1"/>
          </p:cNvSpPr>
          <p:nvPr>
            <p:ph type="ftr" sz="quarter" idx="1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E527305-CA72-4044-B1EE-133AF518804F}" type="slidenum">
              <a:rPr lang="en-US" smtClean="0"/>
              <a:pPr/>
              <a:t>‹#›</a:t>
            </a:fld>
            <a:endParaRPr lang="en-US" dirty="0"/>
          </a:p>
        </p:txBody>
      </p:sp>
    </p:spTree>
    <p:extLst>
      <p:ext uri="{BB962C8B-B14F-4D97-AF65-F5344CB8AC3E}">
        <p14:creationId xmlns:p14="http://schemas.microsoft.com/office/powerpoint/2010/main" val="229373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F485A68-79EF-4304-936E-1B5059C54B50}" type="datetimeFigureOut">
              <a:rPr lang="en-US" smtClean="0"/>
              <a:pPr/>
              <a:t>8/4/2022</a:t>
            </a:fld>
            <a:endParaRPr lang="en-US" dirty="0"/>
          </a:p>
        </p:txBody>
      </p:sp>
      <p:sp>
        <p:nvSpPr>
          <p:cNvPr id="3" name="Footer Placeholder 2"/>
          <p:cNvSpPr>
            <a:spLocks noGrp="1"/>
          </p:cNvSpPr>
          <p:nvPr>
            <p:ph type="ftr" sz="quarter" idx="1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E527305-CA72-4044-B1EE-133AF518804F}" type="slidenum">
              <a:rPr lang="en-US" smtClean="0"/>
              <a:pPr/>
              <a:t>‹#›</a:t>
            </a:fld>
            <a:endParaRPr lang="en-US" dirty="0"/>
          </a:p>
        </p:txBody>
      </p:sp>
    </p:spTree>
    <p:extLst>
      <p:ext uri="{BB962C8B-B14F-4D97-AF65-F5344CB8AC3E}">
        <p14:creationId xmlns:p14="http://schemas.microsoft.com/office/powerpoint/2010/main" val="64781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Verdana" panose="020B0604030504040204" pitchFamily="34" charset="0"/>
                <a:ea typeface="Verdana" panose="020B0604030504040204" pitchFamily="34" charset="0"/>
                <a:cs typeface="Verdana" panose="020B0604030504040204" pitchFamily="34" charset="0"/>
              </a:defRPr>
            </a:lvl1pPr>
            <a:lvl2pPr>
              <a:defRPr sz="2800">
                <a:latin typeface="Verdana" panose="020B0604030504040204" pitchFamily="34" charset="0"/>
                <a:ea typeface="Verdana" panose="020B0604030504040204" pitchFamily="34" charset="0"/>
                <a:cs typeface="Verdana" panose="020B0604030504040204" pitchFamily="34" charset="0"/>
              </a:defRPr>
            </a:lvl2pPr>
            <a:lvl3pPr>
              <a:defRPr sz="2400">
                <a:latin typeface="Verdana" panose="020B0604030504040204" pitchFamily="34" charset="0"/>
                <a:ea typeface="Verdana" panose="020B0604030504040204" pitchFamily="34" charset="0"/>
                <a:cs typeface="Verdana" panose="020B0604030504040204" pitchFamily="34" charset="0"/>
              </a:defRPr>
            </a:lvl3pPr>
            <a:lvl4pPr>
              <a:defRPr sz="2000">
                <a:latin typeface="Verdana" panose="020B0604030504040204" pitchFamily="34" charset="0"/>
                <a:ea typeface="Verdana" panose="020B0604030504040204" pitchFamily="34" charset="0"/>
                <a:cs typeface="Verdana" panose="020B0604030504040204" pitchFamily="34" charset="0"/>
              </a:defRPr>
            </a:lvl4pPr>
            <a:lvl5pPr>
              <a:defRPr sz="2000">
                <a:latin typeface="Verdana" panose="020B0604030504040204" pitchFamily="34" charset="0"/>
                <a:ea typeface="Verdana" panose="020B0604030504040204" pitchFamily="34" charset="0"/>
                <a:cs typeface="Verdana" panose="020B060403050404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F485A68-79EF-4304-936E-1B5059C54B50}" type="datetimeFigureOut">
              <a:rPr lang="en-US" smtClean="0"/>
              <a:pPr/>
              <a:t>8/4/2022</a:t>
            </a:fld>
            <a:endParaRPr lang="en-US" dirty="0"/>
          </a:p>
        </p:txBody>
      </p:sp>
      <p:sp>
        <p:nvSpPr>
          <p:cNvPr id="6" name="Footer Placeholder 5"/>
          <p:cNvSpPr>
            <a:spLocks noGrp="1"/>
          </p:cNvSpPr>
          <p:nvPr>
            <p:ph type="ftr" sz="quarter" idx="1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E527305-CA72-4044-B1EE-133AF518804F}" type="slidenum">
              <a:rPr lang="en-US" smtClean="0"/>
              <a:pPr/>
              <a:t>‹#›</a:t>
            </a:fld>
            <a:endParaRPr lang="en-US" dirty="0"/>
          </a:p>
        </p:txBody>
      </p:sp>
    </p:spTree>
    <p:extLst>
      <p:ext uri="{BB962C8B-B14F-4D97-AF65-F5344CB8AC3E}">
        <p14:creationId xmlns:p14="http://schemas.microsoft.com/office/powerpoint/2010/main" val="210975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F485A68-79EF-4304-936E-1B5059C54B50}" type="datetimeFigureOut">
              <a:rPr lang="en-US" smtClean="0"/>
              <a:pPr/>
              <a:t>8/4/2022</a:t>
            </a:fld>
            <a:endParaRPr lang="en-US" dirty="0"/>
          </a:p>
        </p:txBody>
      </p:sp>
      <p:sp>
        <p:nvSpPr>
          <p:cNvPr id="6" name="Footer Placeholder 5"/>
          <p:cNvSpPr>
            <a:spLocks noGrp="1"/>
          </p:cNvSpPr>
          <p:nvPr>
            <p:ph type="ftr" sz="quarter" idx="1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BE527305-CA72-4044-B1EE-133AF518804F}" type="slidenum">
              <a:rPr lang="en-US" smtClean="0"/>
              <a:pPr/>
              <a:t>‹#›</a:t>
            </a:fld>
            <a:endParaRPr lang="en-US" dirty="0"/>
          </a:p>
        </p:txBody>
      </p:sp>
    </p:spTree>
    <p:extLst>
      <p:ext uri="{BB962C8B-B14F-4D97-AF65-F5344CB8AC3E}">
        <p14:creationId xmlns:p14="http://schemas.microsoft.com/office/powerpoint/2010/main" val="196176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85A68-79EF-4304-936E-1B5059C54B50}" type="datetimeFigureOut">
              <a:rPr lang="en-US" smtClean="0"/>
              <a:t>8/4/2022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27305-CA72-4044-B1EE-133AF518804F}" type="slidenum">
              <a:rPr lang="en-US" smtClean="0"/>
              <a:t>‹#›</a:t>
            </a:fld>
            <a:endParaRPr lang="en-US"/>
          </a:p>
        </p:txBody>
      </p:sp>
    </p:spTree>
    <p:extLst>
      <p:ext uri="{BB962C8B-B14F-4D97-AF65-F5344CB8AC3E}">
        <p14:creationId xmlns:p14="http://schemas.microsoft.com/office/powerpoint/2010/main" val="1115579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studio.com/" TargetMode="External"/><Relationship Id="rId2" Type="http://schemas.openxmlformats.org/officeDocument/2006/relationships/hyperlink" Target="https://codap.concord.org/" TargetMode="External"/><Relationship Id="rId1" Type="http://schemas.openxmlformats.org/officeDocument/2006/relationships/slideLayout" Target="../slideLayouts/slideLayout7.xml"/><Relationship Id="rId5" Type="http://schemas.openxmlformats.org/officeDocument/2006/relationships/hyperlink" Target="https://www.cs.waikato.ac.nz/ml/weka/" TargetMode="External"/><Relationship Id="rId4" Type="http://schemas.openxmlformats.org/officeDocument/2006/relationships/hyperlink" Target="https://www.microsoft.com/en-us/microsoft-365/exce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sites.google.com/view/dssj"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366" y="206619"/>
            <a:ext cx="11436440" cy="918796"/>
          </a:xfrm>
        </p:spPr>
        <p:txBody>
          <a:bodyPr>
            <a:noAutofit/>
          </a:bodyPr>
          <a:lstStyle/>
          <a:p>
            <a:r>
              <a:rPr lang="en-US" sz="3200" b="1" dirty="0">
                <a:solidFill>
                  <a:srgbClr val="0000FF"/>
                </a:solidFill>
              </a:rPr>
              <a:t>Data Science: </a:t>
            </a:r>
            <a:br>
              <a:rPr lang="en-US" sz="3200" b="1" dirty="0">
                <a:solidFill>
                  <a:srgbClr val="0000FF"/>
                </a:solidFill>
              </a:rPr>
            </a:br>
            <a:r>
              <a:rPr lang="en-US" sz="3200" b="1" dirty="0">
                <a:solidFill>
                  <a:srgbClr val="0000FF"/>
                </a:solidFill>
              </a:rPr>
              <a:t>A Tool to Infuse Social Justice in STEM Learning</a:t>
            </a:r>
          </a:p>
        </p:txBody>
      </p:sp>
      <p:sp>
        <p:nvSpPr>
          <p:cNvPr id="3" name="Subtitle 2"/>
          <p:cNvSpPr>
            <a:spLocks noGrp="1"/>
          </p:cNvSpPr>
          <p:nvPr>
            <p:ph type="subTitle" idx="1"/>
          </p:nvPr>
        </p:nvSpPr>
        <p:spPr>
          <a:xfrm>
            <a:off x="265761" y="1629842"/>
            <a:ext cx="11677650" cy="5148261"/>
          </a:xfrm>
          <a:solidFill>
            <a:schemeClr val="bg1"/>
          </a:solidFill>
          <a:ln>
            <a:noFill/>
          </a:ln>
        </p:spPr>
        <p:txBody>
          <a:bodyPr>
            <a:normAutofit/>
          </a:bodyPr>
          <a:lstStyle/>
          <a:p>
            <a:endParaRPr lang="en-US" dirty="0"/>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sz="2800" b="1" dirty="0"/>
              <a:t>Team</a:t>
            </a:r>
          </a:p>
          <a:p>
            <a:br>
              <a:rPr lang="en-US" b="1" dirty="0">
                <a:solidFill>
                  <a:srgbClr val="0000FF"/>
                </a:solidFill>
              </a:rPr>
            </a:br>
            <a:endParaRPr lang="en-US" b="1" dirty="0">
              <a:solidFill>
                <a:srgbClr val="0000FF"/>
              </a:solidFill>
            </a:endParaRPr>
          </a:p>
          <a:p>
            <a:endParaRPr lang="en-US" b="1" dirty="0">
              <a:solidFill>
                <a:srgbClr val="0000FF"/>
              </a:solidFill>
            </a:endParaRPr>
          </a:p>
          <a:p>
            <a:endParaRPr lang="en-US" dirty="0"/>
          </a:p>
          <a:p>
            <a:endParaRPr lang="en-US" dirty="0"/>
          </a:p>
        </p:txBody>
      </p:sp>
      <p:pic>
        <p:nvPicPr>
          <p:cNvPr id="8" name="Picture 7" descr="A person with blonde hair&#10;&#10;Description automatically generated with low confidence">
            <a:extLst>
              <a:ext uri="{FF2B5EF4-FFF2-40B4-BE49-F238E27FC236}">
                <a16:creationId xmlns:a16="http://schemas.microsoft.com/office/drawing/2014/main" id="{F137D18D-AEE3-4551-8C98-56F88AE0B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3426" y="4032866"/>
            <a:ext cx="680556" cy="787011"/>
          </a:xfrm>
          <a:prstGeom prst="rect">
            <a:avLst/>
          </a:prstGeom>
        </p:spPr>
      </p:pic>
      <p:pic>
        <p:nvPicPr>
          <p:cNvPr id="10" name="Picture 9" descr="A person with red hair&#10;&#10;Description automatically generated with low confidence">
            <a:extLst>
              <a:ext uri="{FF2B5EF4-FFF2-40B4-BE49-F238E27FC236}">
                <a16:creationId xmlns:a16="http://schemas.microsoft.com/office/drawing/2014/main" id="{14E0ED20-43AE-40AA-9430-1A6B51DE26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6002" y="4029174"/>
            <a:ext cx="679996" cy="777674"/>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E5D409B6-B079-416D-AEE0-59EFE1AF04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4613" y="4029174"/>
            <a:ext cx="593027" cy="790703"/>
          </a:xfrm>
          <a:prstGeom prst="rect">
            <a:avLst/>
          </a:prstGeom>
        </p:spPr>
      </p:pic>
      <p:sp>
        <p:nvSpPr>
          <p:cNvPr id="15" name="TextBox 14">
            <a:extLst>
              <a:ext uri="{FF2B5EF4-FFF2-40B4-BE49-F238E27FC236}">
                <a16:creationId xmlns:a16="http://schemas.microsoft.com/office/drawing/2014/main" id="{95144C7B-0CB6-41DD-BE28-39F9FE31C71D}"/>
              </a:ext>
            </a:extLst>
          </p:cNvPr>
          <p:cNvSpPr txBox="1"/>
          <p:nvPr/>
        </p:nvSpPr>
        <p:spPr>
          <a:xfrm>
            <a:off x="4158380" y="2236141"/>
            <a:ext cx="3892412" cy="830997"/>
          </a:xfrm>
          <a:prstGeom prst="rect">
            <a:avLst/>
          </a:prstGeom>
          <a:noFill/>
        </p:spPr>
        <p:txBody>
          <a:bodyPr wrap="none" rtlCol="0">
            <a:spAutoFit/>
          </a:bodyPr>
          <a:lstStyle/>
          <a:p>
            <a:pPr algn="ctr"/>
            <a:r>
              <a:rPr lang="en-US" sz="2400" b="1" dirty="0">
                <a:solidFill>
                  <a:srgbClr val="0000FF"/>
                </a:solidFill>
                <a:latin typeface="Verdana" panose="020B0604030504040204" pitchFamily="34" charset="0"/>
                <a:ea typeface="Verdana" panose="020B0604030504040204" pitchFamily="34" charset="0"/>
              </a:rPr>
              <a:t>R. N. Uma</a:t>
            </a:r>
          </a:p>
          <a:p>
            <a:pPr algn="ctr"/>
            <a:r>
              <a:rPr lang="en-US" sz="2400" b="1" dirty="0">
                <a:solidFill>
                  <a:schemeClr val="tx1">
                    <a:lumMod val="75000"/>
                    <a:lumOff val="25000"/>
                  </a:schemeClr>
                </a:solidFill>
                <a:latin typeface="Verdana" panose="020B0604030504040204" pitchFamily="34" charset="0"/>
                <a:ea typeface="Verdana" panose="020B0604030504040204" pitchFamily="34" charset="0"/>
              </a:rPr>
              <a:t>NC Central University</a:t>
            </a:r>
          </a:p>
        </p:txBody>
      </p:sp>
      <p:sp>
        <p:nvSpPr>
          <p:cNvPr id="16" name="TextBox 15">
            <a:extLst>
              <a:ext uri="{FF2B5EF4-FFF2-40B4-BE49-F238E27FC236}">
                <a16:creationId xmlns:a16="http://schemas.microsoft.com/office/drawing/2014/main" id="{9D64C0CA-EC34-4E1A-B7DC-091F5579CB4A}"/>
              </a:ext>
            </a:extLst>
          </p:cNvPr>
          <p:cNvSpPr txBox="1"/>
          <p:nvPr/>
        </p:nvSpPr>
        <p:spPr>
          <a:xfrm>
            <a:off x="738189" y="4914059"/>
            <a:ext cx="2965877" cy="646331"/>
          </a:xfrm>
          <a:prstGeom prst="rect">
            <a:avLst/>
          </a:prstGeom>
          <a:noFill/>
        </p:spPr>
        <p:txBody>
          <a:bodyPr wrap="none" rtlCol="0">
            <a:spAutoFit/>
          </a:bodyPr>
          <a:lstStyle/>
          <a:p>
            <a:pPr algn="ctr"/>
            <a:r>
              <a:rPr lang="en-US" b="1" dirty="0" err="1">
                <a:solidFill>
                  <a:srgbClr val="0000FF"/>
                </a:solidFill>
                <a:latin typeface="Verdana" panose="020B0604030504040204" pitchFamily="34" charset="0"/>
                <a:ea typeface="Verdana" panose="020B0604030504040204" pitchFamily="34" charset="0"/>
              </a:rPr>
              <a:t>Alade</a:t>
            </a:r>
            <a:r>
              <a:rPr lang="en-US" b="1" dirty="0">
                <a:solidFill>
                  <a:srgbClr val="0000FF"/>
                </a:solidFill>
                <a:latin typeface="Verdana" panose="020B0604030504040204" pitchFamily="34" charset="0"/>
                <a:ea typeface="Verdana" panose="020B0604030504040204" pitchFamily="34" charset="0"/>
              </a:rPr>
              <a:t> </a:t>
            </a:r>
            <a:r>
              <a:rPr lang="en-US" b="1" dirty="0" err="1">
                <a:solidFill>
                  <a:srgbClr val="0000FF"/>
                </a:solidFill>
                <a:latin typeface="Verdana" panose="020B0604030504040204" pitchFamily="34" charset="0"/>
                <a:ea typeface="Verdana" panose="020B0604030504040204" pitchFamily="34" charset="0"/>
              </a:rPr>
              <a:t>Tokuta</a:t>
            </a:r>
            <a:br>
              <a:rPr lang="en-US" b="1" dirty="0">
                <a:latin typeface="Verdana" panose="020B0604030504040204" pitchFamily="34" charset="0"/>
                <a:ea typeface="Verdana" panose="020B0604030504040204" pitchFamily="34" charset="0"/>
              </a:rPr>
            </a:br>
            <a:r>
              <a:rPr lang="en-US" b="1" dirty="0">
                <a:solidFill>
                  <a:schemeClr val="tx1">
                    <a:lumMod val="75000"/>
                    <a:lumOff val="25000"/>
                  </a:schemeClr>
                </a:solidFill>
                <a:latin typeface="Verdana" panose="020B0604030504040204" pitchFamily="34" charset="0"/>
                <a:ea typeface="Verdana" panose="020B0604030504040204" pitchFamily="34" charset="0"/>
              </a:rPr>
              <a:t>NC Central University</a:t>
            </a:r>
          </a:p>
        </p:txBody>
      </p:sp>
      <p:sp>
        <p:nvSpPr>
          <p:cNvPr id="17" name="TextBox 16">
            <a:extLst>
              <a:ext uri="{FF2B5EF4-FFF2-40B4-BE49-F238E27FC236}">
                <a16:creationId xmlns:a16="http://schemas.microsoft.com/office/drawing/2014/main" id="{53472A21-93C3-443A-932F-A5DD64C20BBB}"/>
              </a:ext>
            </a:extLst>
          </p:cNvPr>
          <p:cNvSpPr txBox="1"/>
          <p:nvPr/>
        </p:nvSpPr>
        <p:spPr>
          <a:xfrm>
            <a:off x="4521316" y="4911804"/>
            <a:ext cx="2856872" cy="646331"/>
          </a:xfrm>
          <a:prstGeom prst="rect">
            <a:avLst/>
          </a:prstGeom>
          <a:noFill/>
        </p:spPr>
        <p:txBody>
          <a:bodyPr wrap="none" rtlCol="0">
            <a:spAutoFit/>
          </a:bodyPr>
          <a:lstStyle/>
          <a:p>
            <a:pPr algn="ctr"/>
            <a:r>
              <a:rPr lang="en-US" b="1" dirty="0">
                <a:solidFill>
                  <a:srgbClr val="0000FF"/>
                </a:solidFill>
                <a:latin typeface="Verdana" panose="020B0604030504040204" pitchFamily="34" charset="0"/>
                <a:ea typeface="Verdana" panose="020B0604030504040204" pitchFamily="34" charset="0"/>
              </a:rPr>
              <a:t>Rebecca </a:t>
            </a:r>
            <a:r>
              <a:rPr lang="en-US" b="1" dirty="0" err="1">
                <a:solidFill>
                  <a:srgbClr val="0000FF"/>
                </a:solidFill>
                <a:latin typeface="Verdana" panose="020B0604030504040204" pitchFamily="34" charset="0"/>
                <a:ea typeface="Verdana" panose="020B0604030504040204" pitchFamily="34" charset="0"/>
              </a:rPr>
              <a:t>Zulli</a:t>
            </a:r>
            <a:r>
              <a:rPr lang="en-US" b="1" dirty="0">
                <a:solidFill>
                  <a:srgbClr val="0000FF"/>
                </a:solidFill>
                <a:latin typeface="Verdana" panose="020B0604030504040204" pitchFamily="34" charset="0"/>
                <a:ea typeface="Verdana" panose="020B0604030504040204" pitchFamily="34" charset="0"/>
              </a:rPr>
              <a:t> Lowe</a:t>
            </a:r>
            <a:br>
              <a:rPr lang="en-US" b="1" dirty="0">
                <a:latin typeface="Verdana" panose="020B0604030504040204" pitchFamily="34" charset="0"/>
                <a:ea typeface="Verdana" panose="020B0604030504040204" pitchFamily="34" charset="0"/>
              </a:rPr>
            </a:br>
            <a:r>
              <a:rPr lang="en-US" b="1" dirty="0">
                <a:solidFill>
                  <a:schemeClr val="tx1">
                    <a:lumMod val="75000"/>
                    <a:lumOff val="25000"/>
                  </a:schemeClr>
                </a:solidFill>
                <a:latin typeface="Verdana" panose="020B0604030504040204" pitchFamily="34" charset="0"/>
                <a:ea typeface="Verdana" panose="020B0604030504040204" pitchFamily="34" charset="0"/>
              </a:rPr>
              <a:t>Cynosure Consulting</a:t>
            </a:r>
          </a:p>
        </p:txBody>
      </p:sp>
      <p:sp>
        <p:nvSpPr>
          <p:cNvPr id="18" name="TextBox 17">
            <a:extLst>
              <a:ext uri="{FF2B5EF4-FFF2-40B4-BE49-F238E27FC236}">
                <a16:creationId xmlns:a16="http://schemas.microsoft.com/office/drawing/2014/main" id="{145F1337-7FBB-414E-A4FD-FE3CB1640C76}"/>
              </a:ext>
            </a:extLst>
          </p:cNvPr>
          <p:cNvSpPr txBox="1"/>
          <p:nvPr/>
        </p:nvSpPr>
        <p:spPr>
          <a:xfrm>
            <a:off x="8815268" y="4906472"/>
            <a:ext cx="2856872" cy="646331"/>
          </a:xfrm>
          <a:prstGeom prst="rect">
            <a:avLst/>
          </a:prstGeom>
          <a:noFill/>
        </p:spPr>
        <p:txBody>
          <a:bodyPr wrap="none" rtlCol="0">
            <a:spAutoFit/>
          </a:bodyPr>
          <a:lstStyle/>
          <a:p>
            <a:pPr algn="ctr"/>
            <a:r>
              <a:rPr lang="en-US" b="1" dirty="0">
                <a:solidFill>
                  <a:srgbClr val="0000FF"/>
                </a:solidFill>
                <a:latin typeface="Verdana" panose="020B0604030504040204" pitchFamily="34" charset="0"/>
                <a:ea typeface="Verdana" panose="020B0604030504040204" pitchFamily="34" charset="0"/>
              </a:rPr>
              <a:t>Adrienne Smith</a:t>
            </a:r>
            <a:br>
              <a:rPr lang="en-US" b="1" dirty="0">
                <a:latin typeface="Verdana" panose="020B0604030504040204" pitchFamily="34" charset="0"/>
                <a:ea typeface="Verdana" panose="020B0604030504040204" pitchFamily="34" charset="0"/>
              </a:rPr>
            </a:br>
            <a:r>
              <a:rPr lang="en-US" b="1" dirty="0">
                <a:solidFill>
                  <a:schemeClr val="tx1">
                    <a:lumMod val="75000"/>
                    <a:lumOff val="25000"/>
                  </a:schemeClr>
                </a:solidFill>
                <a:latin typeface="Verdana" panose="020B0604030504040204" pitchFamily="34" charset="0"/>
                <a:ea typeface="Verdana" panose="020B0604030504040204" pitchFamily="34" charset="0"/>
              </a:rPr>
              <a:t>Cynosure Consulting</a:t>
            </a:r>
          </a:p>
        </p:txBody>
      </p:sp>
      <p:sp>
        <p:nvSpPr>
          <p:cNvPr id="21" name="TextBox 20">
            <a:extLst>
              <a:ext uri="{FF2B5EF4-FFF2-40B4-BE49-F238E27FC236}">
                <a16:creationId xmlns:a16="http://schemas.microsoft.com/office/drawing/2014/main" id="{D0745278-3F99-49EB-86ED-ECD6E8547CB9}"/>
              </a:ext>
            </a:extLst>
          </p:cNvPr>
          <p:cNvSpPr txBox="1"/>
          <p:nvPr/>
        </p:nvSpPr>
        <p:spPr>
          <a:xfrm>
            <a:off x="1897216" y="5977980"/>
            <a:ext cx="8414740" cy="707886"/>
          </a:xfrm>
          <a:custGeom>
            <a:avLst/>
            <a:gdLst>
              <a:gd name="connsiteX0" fmla="*/ 0 w 8414740"/>
              <a:gd name="connsiteY0" fmla="*/ 0 h 707886"/>
              <a:gd name="connsiteX1" fmla="*/ 729277 w 8414740"/>
              <a:gd name="connsiteY1" fmla="*/ 0 h 707886"/>
              <a:gd name="connsiteX2" fmla="*/ 1121965 w 8414740"/>
              <a:gd name="connsiteY2" fmla="*/ 0 h 707886"/>
              <a:gd name="connsiteX3" fmla="*/ 1682948 w 8414740"/>
              <a:gd name="connsiteY3" fmla="*/ 0 h 707886"/>
              <a:gd name="connsiteX4" fmla="*/ 2328078 w 8414740"/>
              <a:gd name="connsiteY4" fmla="*/ 0 h 707886"/>
              <a:gd name="connsiteX5" fmla="*/ 2636619 w 8414740"/>
              <a:gd name="connsiteY5" fmla="*/ 0 h 707886"/>
              <a:gd name="connsiteX6" fmla="*/ 2945159 w 8414740"/>
              <a:gd name="connsiteY6" fmla="*/ 0 h 707886"/>
              <a:gd name="connsiteX7" fmla="*/ 3674436 w 8414740"/>
              <a:gd name="connsiteY7" fmla="*/ 0 h 707886"/>
              <a:gd name="connsiteX8" fmla="*/ 4235419 w 8414740"/>
              <a:gd name="connsiteY8" fmla="*/ 0 h 707886"/>
              <a:gd name="connsiteX9" fmla="*/ 4543960 w 8414740"/>
              <a:gd name="connsiteY9" fmla="*/ 0 h 707886"/>
              <a:gd name="connsiteX10" fmla="*/ 5104942 w 8414740"/>
              <a:gd name="connsiteY10" fmla="*/ 0 h 707886"/>
              <a:gd name="connsiteX11" fmla="*/ 5834220 w 8414740"/>
              <a:gd name="connsiteY11" fmla="*/ 0 h 707886"/>
              <a:gd name="connsiteX12" fmla="*/ 6311055 w 8414740"/>
              <a:gd name="connsiteY12" fmla="*/ 0 h 707886"/>
              <a:gd name="connsiteX13" fmla="*/ 6787890 w 8414740"/>
              <a:gd name="connsiteY13" fmla="*/ 0 h 707886"/>
              <a:gd name="connsiteX14" fmla="*/ 7348873 w 8414740"/>
              <a:gd name="connsiteY14" fmla="*/ 0 h 707886"/>
              <a:gd name="connsiteX15" fmla="*/ 8414740 w 8414740"/>
              <a:gd name="connsiteY15" fmla="*/ 0 h 707886"/>
              <a:gd name="connsiteX16" fmla="*/ 8414740 w 8414740"/>
              <a:gd name="connsiteY16" fmla="*/ 361022 h 707886"/>
              <a:gd name="connsiteX17" fmla="*/ 8414740 w 8414740"/>
              <a:gd name="connsiteY17" fmla="*/ 707886 h 707886"/>
              <a:gd name="connsiteX18" fmla="*/ 7937905 w 8414740"/>
              <a:gd name="connsiteY18" fmla="*/ 707886 h 707886"/>
              <a:gd name="connsiteX19" fmla="*/ 7545217 w 8414740"/>
              <a:gd name="connsiteY19" fmla="*/ 707886 h 707886"/>
              <a:gd name="connsiteX20" fmla="*/ 6815939 w 8414740"/>
              <a:gd name="connsiteY20" fmla="*/ 707886 h 707886"/>
              <a:gd name="connsiteX21" fmla="*/ 6254957 w 8414740"/>
              <a:gd name="connsiteY21" fmla="*/ 707886 h 707886"/>
              <a:gd name="connsiteX22" fmla="*/ 5946416 w 8414740"/>
              <a:gd name="connsiteY22" fmla="*/ 707886 h 707886"/>
              <a:gd name="connsiteX23" fmla="*/ 5385434 w 8414740"/>
              <a:gd name="connsiteY23" fmla="*/ 707886 h 707886"/>
              <a:gd name="connsiteX24" fmla="*/ 4908598 w 8414740"/>
              <a:gd name="connsiteY24" fmla="*/ 707886 h 707886"/>
              <a:gd name="connsiteX25" fmla="*/ 4431763 w 8414740"/>
              <a:gd name="connsiteY25" fmla="*/ 707886 h 707886"/>
              <a:gd name="connsiteX26" fmla="*/ 3954928 w 8414740"/>
              <a:gd name="connsiteY26" fmla="*/ 707886 h 707886"/>
              <a:gd name="connsiteX27" fmla="*/ 3478093 w 8414740"/>
              <a:gd name="connsiteY27" fmla="*/ 707886 h 707886"/>
              <a:gd name="connsiteX28" fmla="*/ 2832962 w 8414740"/>
              <a:gd name="connsiteY28" fmla="*/ 707886 h 707886"/>
              <a:gd name="connsiteX29" fmla="*/ 2271980 w 8414740"/>
              <a:gd name="connsiteY29" fmla="*/ 707886 h 707886"/>
              <a:gd name="connsiteX30" fmla="*/ 1963439 w 8414740"/>
              <a:gd name="connsiteY30" fmla="*/ 707886 h 707886"/>
              <a:gd name="connsiteX31" fmla="*/ 1486604 w 8414740"/>
              <a:gd name="connsiteY31" fmla="*/ 707886 h 707886"/>
              <a:gd name="connsiteX32" fmla="*/ 841474 w 8414740"/>
              <a:gd name="connsiteY32" fmla="*/ 707886 h 707886"/>
              <a:gd name="connsiteX33" fmla="*/ 0 w 8414740"/>
              <a:gd name="connsiteY33" fmla="*/ 707886 h 707886"/>
              <a:gd name="connsiteX34" fmla="*/ 0 w 8414740"/>
              <a:gd name="connsiteY34" fmla="*/ 339785 h 707886"/>
              <a:gd name="connsiteX35" fmla="*/ 0 w 8414740"/>
              <a:gd name="connsiteY35"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414740" h="707886" fill="none" extrusionOk="0">
                <a:moveTo>
                  <a:pt x="0" y="0"/>
                </a:moveTo>
                <a:cubicBezTo>
                  <a:pt x="279342" y="-137"/>
                  <a:pt x="494454" y="75668"/>
                  <a:pt x="729277" y="0"/>
                </a:cubicBezTo>
                <a:cubicBezTo>
                  <a:pt x="964100" y="-75668"/>
                  <a:pt x="1022324" y="43299"/>
                  <a:pt x="1121965" y="0"/>
                </a:cubicBezTo>
                <a:cubicBezTo>
                  <a:pt x="1221606" y="-43299"/>
                  <a:pt x="1454044" y="35277"/>
                  <a:pt x="1682948" y="0"/>
                </a:cubicBezTo>
                <a:cubicBezTo>
                  <a:pt x="1911852" y="-35277"/>
                  <a:pt x="2009091" y="4300"/>
                  <a:pt x="2328078" y="0"/>
                </a:cubicBezTo>
                <a:cubicBezTo>
                  <a:pt x="2647065" y="-4300"/>
                  <a:pt x="2555189" y="6174"/>
                  <a:pt x="2636619" y="0"/>
                </a:cubicBezTo>
                <a:cubicBezTo>
                  <a:pt x="2718049" y="-6174"/>
                  <a:pt x="2860418" y="27982"/>
                  <a:pt x="2945159" y="0"/>
                </a:cubicBezTo>
                <a:cubicBezTo>
                  <a:pt x="3029900" y="-27982"/>
                  <a:pt x="3399150" y="35689"/>
                  <a:pt x="3674436" y="0"/>
                </a:cubicBezTo>
                <a:cubicBezTo>
                  <a:pt x="3949722" y="-35689"/>
                  <a:pt x="4012839" y="20235"/>
                  <a:pt x="4235419" y="0"/>
                </a:cubicBezTo>
                <a:cubicBezTo>
                  <a:pt x="4457999" y="-20235"/>
                  <a:pt x="4406904" y="31609"/>
                  <a:pt x="4543960" y="0"/>
                </a:cubicBezTo>
                <a:cubicBezTo>
                  <a:pt x="4681016" y="-31609"/>
                  <a:pt x="4989380" y="67269"/>
                  <a:pt x="5104942" y="0"/>
                </a:cubicBezTo>
                <a:cubicBezTo>
                  <a:pt x="5220504" y="-67269"/>
                  <a:pt x="5561972" y="22642"/>
                  <a:pt x="5834220" y="0"/>
                </a:cubicBezTo>
                <a:cubicBezTo>
                  <a:pt x="6106468" y="-22642"/>
                  <a:pt x="6131328" y="32928"/>
                  <a:pt x="6311055" y="0"/>
                </a:cubicBezTo>
                <a:cubicBezTo>
                  <a:pt x="6490783" y="-32928"/>
                  <a:pt x="6671238" y="36434"/>
                  <a:pt x="6787890" y="0"/>
                </a:cubicBezTo>
                <a:cubicBezTo>
                  <a:pt x="6904542" y="-36434"/>
                  <a:pt x="7200785" y="54210"/>
                  <a:pt x="7348873" y="0"/>
                </a:cubicBezTo>
                <a:cubicBezTo>
                  <a:pt x="7496961" y="-54210"/>
                  <a:pt x="7906598" y="101402"/>
                  <a:pt x="8414740" y="0"/>
                </a:cubicBezTo>
                <a:cubicBezTo>
                  <a:pt x="8416295" y="102880"/>
                  <a:pt x="8408039" y="256939"/>
                  <a:pt x="8414740" y="361022"/>
                </a:cubicBezTo>
                <a:cubicBezTo>
                  <a:pt x="8421441" y="465105"/>
                  <a:pt x="8381821" y="599283"/>
                  <a:pt x="8414740" y="707886"/>
                </a:cubicBezTo>
                <a:cubicBezTo>
                  <a:pt x="8212289" y="752401"/>
                  <a:pt x="8127250" y="672114"/>
                  <a:pt x="7937905" y="707886"/>
                </a:cubicBezTo>
                <a:cubicBezTo>
                  <a:pt x="7748560" y="743658"/>
                  <a:pt x="7673556" y="660793"/>
                  <a:pt x="7545217" y="707886"/>
                </a:cubicBezTo>
                <a:cubicBezTo>
                  <a:pt x="7416878" y="754979"/>
                  <a:pt x="7085191" y="671926"/>
                  <a:pt x="6815939" y="707886"/>
                </a:cubicBezTo>
                <a:cubicBezTo>
                  <a:pt x="6546687" y="743846"/>
                  <a:pt x="6516773" y="707175"/>
                  <a:pt x="6254957" y="707886"/>
                </a:cubicBezTo>
                <a:cubicBezTo>
                  <a:pt x="5993141" y="708597"/>
                  <a:pt x="6073055" y="696313"/>
                  <a:pt x="5946416" y="707886"/>
                </a:cubicBezTo>
                <a:cubicBezTo>
                  <a:pt x="5819777" y="719459"/>
                  <a:pt x="5628652" y="661240"/>
                  <a:pt x="5385434" y="707886"/>
                </a:cubicBezTo>
                <a:cubicBezTo>
                  <a:pt x="5142216" y="754532"/>
                  <a:pt x="5121593" y="689572"/>
                  <a:pt x="4908598" y="707886"/>
                </a:cubicBezTo>
                <a:cubicBezTo>
                  <a:pt x="4695603" y="726200"/>
                  <a:pt x="4642315" y="666038"/>
                  <a:pt x="4431763" y="707886"/>
                </a:cubicBezTo>
                <a:cubicBezTo>
                  <a:pt x="4221211" y="749734"/>
                  <a:pt x="4176689" y="658943"/>
                  <a:pt x="3954928" y="707886"/>
                </a:cubicBezTo>
                <a:cubicBezTo>
                  <a:pt x="3733168" y="756829"/>
                  <a:pt x="3708350" y="703964"/>
                  <a:pt x="3478093" y="707886"/>
                </a:cubicBezTo>
                <a:cubicBezTo>
                  <a:pt x="3247837" y="711808"/>
                  <a:pt x="3123082" y="696963"/>
                  <a:pt x="2832962" y="707886"/>
                </a:cubicBezTo>
                <a:cubicBezTo>
                  <a:pt x="2542842" y="718809"/>
                  <a:pt x="2487928" y="671866"/>
                  <a:pt x="2271980" y="707886"/>
                </a:cubicBezTo>
                <a:cubicBezTo>
                  <a:pt x="2056032" y="743906"/>
                  <a:pt x="2105975" y="693768"/>
                  <a:pt x="1963439" y="707886"/>
                </a:cubicBezTo>
                <a:cubicBezTo>
                  <a:pt x="1820903" y="722004"/>
                  <a:pt x="1593391" y="651754"/>
                  <a:pt x="1486604" y="707886"/>
                </a:cubicBezTo>
                <a:cubicBezTo>
                  <a:pt x="1379817" y="764018"/>
                  <a:pt x="1026458" y="698314"/>
                  <a:pt x="841474" y="707886"/>
                </a:cubicBezTo>
                <a:cubicBezTo>
                  <a:pt x="656490" y="717458"/>
                  <a:pt x="420366" y="618690"/>
                  <a:pt x="0" y="707886"/>
                </a:cubicBezTo>
                <a:cubicBezTo>
                  <a:pt x="-29264" y="618055"/>
                  <a:pt x="5159" y="435717"/>
                  <a:pt x="0" y="339785"/>
                </a:cubicBezTo>
                <a:cubicBezTo>
                  <a:pt x="-5159" y="243853"/>
                  <a:pt x="30281" y="77127"/>
                  <a:pt x="0" y="0"/>
                </a:cubicBezTo>
                <a:close/>
              </a:path>
              <a:path w="8414740" h="707886" stroke="0" extrusionOk="0">
                <a:moveTo>
                  <a:pt x="0" y="0"/>
                </a:moveTo>
                <a:cubicBezTo>
                  <a:pt x="148829" y="-44102"/>
                  <a:pt x="242810" y="11646"/>
                  <a:pt x="476835" y="0"/>
                </a:cubicBezTo>
                <a:cubicBezTo>
                  <a:pt x="710860" y="-11646"/>
                  <a:pt x="655735" y="16103"/>
                  <a:pt x="785376" y="0"/>
                </a:cubicBezTo>
                <a:cubicBezTo>
                  <a:pt x="915017" y="-16103"/>
                  <a:pt x="1251851" y="59302"/>
                  <a:pt x="1514653" y="0"/>
                </a:cubicBezTo>
                <a:cubicBezTo>
                  <a:pt x="1777455" y="-59302"/>
                  <a:pt x="1771218" y="46856"/>
                  <a:pt x="1991488" y="0"/>
                </a:cubicBezTo>
                <a:cubicBezTo>
                  <a:pt x="2211759" y="-46856"/>
                  <a:pt x="2360626" y="652"/>
                  <a:pt x="2468324" y="0"/>
                </a:cubicBezTo>
                <a:cubicBezTo>
                  <a:pt x="2576022" y="-652"/>
                  <a:pt x="3032049" y="62287"/>
                  <a:pt x="3197601" y="0"/>
                </a:cubicBezTo>
                <a:cubicBezTo>
                  <a:pt x="3363153" y="-62287"/>
                  <a:pt x="3414480" y="8045"/>
                  <a:pt x="3590289" y="0"/>
                </a:cubicBezTo>
                <a:cubicBezTo>
                  <a:pt x="3766098" y="-8045"/>
                  <a:pt x="3978595" y="85053"/>
                  <a:pt x="4319567" y="0"/>
                </a:cubicBezTo>
                <a:cubicBezTo>
                  <a:pt x="4660539" y="-85053"/>
                  <a:pt x="4899741" y="81164"/>
                  <a:pt x="5048844" y="0"/>
                </a:cubicBezTo>
                <a:cubicBezTo>
                  <a:pt x="5197947" y="-81164"/>
                  <a:pt x="5398501" y="26167"/>
                  <a:pt x="5609827" y="0"/>
                </a:cubicBezTo>
                <a:cubicBezTo>
                  <a:pt x="5821153" y="-26167"/>
                  <a:pt x="6035719" y="57484"/>
                  <a:pt x="6339104" y="0"/>
                </a:cubicBezTo>
                <a:cubicBezTo>
                  <a:pt x="6642489" y="-57484"/>
                  <a:pt x="6678506" y="4764"/>
                  <a:pt x="6815939" y="0"/>
                </a:cubicBezTo>
                <a:cubicBezTo>
                  <a:pt x="6953373" y="-4764"/>
                  <a:pt x="7110933" y="26957"/>
                  <a:pt x="7292775" y="0"/>
                </a:cubicBezTo>
                <a:cubicBezTo>
                  <a:pt x="7474617" y="-26957"/>
                  <a:pt x="7760177" y="14895"/>
                  <a:pt x="7937905" y="0"/>
                </a:cubicBezTo>
                <a:cubicBezTo>
                  <a:pt x="8115633" y="-14895"/>
                  <a:pt x="8177979" y="48095"/>
                  <a:pt x="8414740" y="0"/>
                </a:cubicBezTo>
                <a:cubicBezTo>
                  <a:pt x="8415626" y="114642"/>
                  <a:pt x="8372360" y="246315"/>
                  <a:pt x="8414740" y="368101"/>
                </a:cubicBezTo>
                <a:cubicBezTo>
                  <a:pt x="8457120" y="489887"/>
                  <a:pt x="8377115" y="599132"/>
                  <a:pt x="8414740" y="707886"/>
                </a:cubicBezTo>
                <a:cubicBezTo>
                  <a:pt x="8274174" y="757297"/>
                  <a:pt x="8045023" y="707107"/>
                  <a:pt x="7769610" y="707886"/>
                </a:cubicBezTo>
                <a:cubicBezTo>
                  <a:pt x="7494197" y="708665"/>
                  <a:pt x="7612312" y="681976"/>
                  <a:pt x="7461069" y="707886"/>
                </a:cubicBezTo>
                <a:cubicBezTo>
                  <a:pt x="7309826" y="733796"/>
                  <a:pt x="7215633" y="697906"/>
                  <a:pt x="7068382" y="707886"/>
                </a:cubicBezTo>
                <a:cubicBezTo>
                  <a:pt x="6921131" y="717866"/>
                  <a:pt x="6527039" y="646196"/>
                  <a:pt x="6339104" y="707886"/>
                </a:cubicBezTo>
                <a:cubicBezTo>
                  <a:pt x="6151169" y="769576"/>
                  <a:pt x="5925705" y="673617"/>
                  <a:pt x="5778121" y="707886"/>
                </a:cubicBezTo>
                <a:cubicBezTo>
                  <a:pt x="5630537" y="742155"/>
                  <a:pt x="5579684" y="694467"/>
                  <a:pt x="5385434" y="707886"/>
                </a:cubicBezTo>
                <a:cubicBezTo>
                  <a:pt x="5191184" y="721305"/>
                  <a:pt x="5049402" y="662905"/>
                  <a:pt x="4824451" y="707886"/>
                </a:cubicBezTo>
                <a:cubicBezTo>
                  <a:pt x="4599500" y="752867"/>
                  <a:pt x="4651548" y="675599"/>
                  <a:pt x="4515910" y="707886"/>
                </a:cubicBezTo>
                <a:cubicBezTo>
                  <a:pt x="4380272" y="740173"/>
                  <a:pt x="4292734" y="694092"/>
                  <a:pt x="4207370" y="707886"/>
                </a:cubicBezTo>
                <a:cubicBezTo>
                  <a:pt x="4122006" y="721680"/>
                  <a:pt x="3770857" y="685932"/>
                  <a:pt x="3646387" y="707886"/>
                </a:cubicBezTo>
                <a:cubicBezTo>
                  <a:pt x="3521917" y="729840"/>
                  <a:pt x="3442534" y="668523"/>
                  <a:pt x="3253699" y="707886"/>
                </a:cubicBezTo>
                <a:cubicBezTo>
                  <a:pt x="3064864" y="747249"/>
                  <a:pt x="2859410" y="684941"/>
                  <a:pt x="2608569" y="707886"/>
                </a:cubicBezTo>
                <a:cubicBezTo>
                  <a:pt x="2357728" y="730831"/>
                  <a:pt x="2309758" y="695281"/>
                  <a:pt x="2215882" y="707886"/>
                </a:cubicBezTo>
                <a:cubicBezTo>
                  <a:pt x="2122006" y="720491"/>
                  <a:pt x="1879351" y="666263"/>
                  <a:pt x="1570751" y="707886"/>
                </a:cubicBezTo>
                <a:cubicBezTo>
                  <a:pt x="1262151" y="749509"/>
                  <a:pt x="1327736" y="684414"/>
                  <a:pt x="1262211" y="707886"/>
                </a:cubicBezTo>
                <a:cubicBezTo>
                  <a:pt x="1196686" y="731358"/>
                  <a:pt x="881010" y="672575"/>
                  <a:pt x="617081" y="707886"/>
                </a:cubicBezTo>
                <a:cubicBezTo>
                  <a:pt x="353152" y="743197"/>
                  <a:pt x="227115" y="683981"/>
                  <a:pt x="0" y="707886"/>
                </a:cubicBezTo>
                <a:cubicBezTo>
                  <a:pt x="-17416" y="576105"/>
                  <a:pt x="17434" y="482104"/>
                  <a:pt x="0" y="375180"/>
                </a:cubicBezTo>
                <a:cubicBezTo>
                  <a:pt x="-17434" y="268256"/>
                  <a:pt x="41369" y="95773"/>
                  <a:pt x="0" y="0"/>
                </a:cubicBezTo>
                <a:close/>
              </a:path>
            </a:pathLst>
          </a:custGeom>
          <a:solidFill>
            <a:schemeClr val="accent1">
              <a:lumMod val="20000"/>
              <a:lumOff val="80000"/>
            </a:schemeClr>
          </a:solidFill>
          <a:ln w="25400">
            <a:solidFill>
              <a:srgbClr val="0000FF"/>
            </a:solidFill>
            <a:round/>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pPr algn="ctr"/>
            <a:r>
              <a:rPr lang="en-US" sz="2000" b="1" cap="small" dirty="0">
                <a:latin typeface="Verdana" panose="020B0604030504040204" pitchFamily="34" charset="0"/>
                <a:ea typeface="Verdana" panose="020B0604030504040204" pitchFamily="34" charset="0"/>
              </a:rPr>
              <a:t>Acknowledgement</a:t>
            </a:r>
            <a:endParaRPr lang="en-US" sz="2000" b="1" dirty="0">
              <a:latin typeface="Verdana" panose="020B0604030504040204" pitchFamily="34" charset="0"/>
              <a:ea typeface="Verdana" panose="020B0604030504040204" pitchFamily="34" charset="0"/>
            </a:endParaRPr>
          </a:p>
          <a:p>
            <a:pPr algn="ctr"/>
            <a:r>
              <a:rPr lang="en-US" sz="2000" dirty="0">
                <a:latin typeface="Verdana" panose="020B0604030504040204" pitchFamily="34" charset="0"/>
                <a:ea typeface="Verdana" panose="020B0604030504040204" pitchFamily="34" charset="0"/>
              </a:rPr>
              <a:t>NSF Broadening Participation Research Project (HRD#1912408)</a:t>
            </a:r>
          </a:p>
        </p:txBody>
      </p:sp>
      <p:pic>
        <p:nvPicPr>
          <p:cNvPr id="5" name="Picture 4" descr="A person wearing glasses&#10;&#10;Description automatically generated with low confidence">
            <a:extLst>
              <a:ext uri="{FF2B5EF4-FFF2-40B4-BE49-F238E27FC236}">
                <a16:creationId xmlns:a16="http://schemas.microsoft.com/office/drawing/2014/main" id="{8575F516-5BB9-309D-B1A9-A42F34F4F8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3070" y="1458467"/>
            <a:ext cx="825859" cy="777674"/>
          </a:xfrm>
          <a:prstGeom prst="rect">
            <a:avLst/>
          </a:prstGeom>
        </p:spPr>
      </p:pic>
    </p:spTree>
    <p:extLst>
      <p:ext uri="{BB962C8B-B14F-4D97-AF65-F5344CB8AC3E}">
        <p14:creationId xmlns:p14="http://schemas.microsoft.com/office/powerpoint/2010/main" val="197718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659"/>
            <a:ext cx="10515600" cy="1033095"/>
          </a:xfrm>
        </p:spPr>
        <p:txBody>
          <a:bodyPr>
            <a:normAutofit fontScale="90000"/>
          </a:bodyPr>
          <a:lstStyle/>
          <a:p>
            <a:r>
              <a:rPr lang="en-US" b="1" dirty="0">
                <a:solidFill>
                  <a:srgbClr val="0000FF"/>
                </a:solidFill>
              </a:rPr>
              <a:t>DSSJ Example Data Set: </a:t>
            </a:r>
            <a:br>
              <a:rPr lang="en-US" b="1" dirty="0">
                <a:solidFill>
                  <a:srgbClr val="0000FF"/>
                </a:solidFill>
              </a:rPr>
            </a:br>
            <a:r>
              <a:rPr lang="en-US" b="1" dirty="0">
                <a:solidFill>
                  <a:srgbClr val="0000FF"/>
                </a:solidFill>
              </a:rPr>
              <a:t>Fatal shootings by police officers</a:t>
            </a:r>
            <a:endParaRPr lang="en-US" dirty="0">
              <a:solidFill>
                <a:srgbClr val="0000FF"/>
              </a:solidFill>
            </a:endParaRPr>
          </a:p>
        </p:txBody>
      </p:sp>
      <p:sp>
        <p:nvSpPr>
          <p:cNvPr id="3" name="Content Placeholder 2"/>
          <p:cNvSpPr>
            <a:spLocks noGrp="1"/>
          </p:cNvSpPr>
          <p:nvPr>
            <p:ph idx="1"/>
          </p:nvPr>
        </p:nvSpPr>
        <p:spPr>
          <a:xfrm>
            <a:off x="838200" y="1519238"/>
            <a:ext cx="10515600" cy="5176104"/>
          </a:xfrm>
        </p:spPr>
        <p:txBody>
          <a:bodyPr>
            <a:normAutofit fontScale="70000" lnSpcReduction="20000"/>
          </a:bodyPr>
          <a:lstStyle/>
          <a:p>
            <a:pPr>
              <a:lnSpc>
                <a:spcPct val="120000"/>
              </a:lnSpc>
            </a:pPr>
            <a:r>
              <a:rPr lang="en-US" sz="2900" dirty="0">
                <a:solidFill>
                  <a:srgbClr val="0000FF"/>
                </a:solidFill>
              </a:rPr>
              <a:t>Guiding Questions – Easy:</a:t>
            </a:r>
          </a:p>
          <a:p>
            <a:pPr lvl="1">
              <a:lnSpc>
                <a:spcPct val="120000"/>
              </a:lnSpc>
            </a:pPr>
            <a:r>
              <a:rPr lang="en-US" sz="2900" dirty="0"/>
              <a:t>Create a summary statistics of the data to get a snapshot of the data - mean, median, standard deviation.</a:t>
            </a:r>
          </a:p>
          <a:p>
            <a:pPr lvl="1">
              <a:lnSpc>
                <a:spcPct val="120000"/>
              </a:lnSpc>
            </a:pPr>
            <a:r>
              <a:rPr lang="en-US" sz="2900" dirty="0"/>
              <a:t>Create graphs of number of fatalities, by each race, gender, year, etc.</a:t>
            </a:r>
          </a:p>
          <a:p>
            <a:pPr lvl="1">
              <a:lnSpc>
                <a:spcPct val="120000"/>
              </a:lnSpc>
            </a:pPr>
            <a:r>
              <a:rPr lang="en-US" sz="2900" dirty="0">
                <a:solidFill>
                  <a:srgbClr val="FF0000"/>
                </a:solidFill>
              </a:rPr>
              <a:t>Create graphs to show distribution by race </a:t>
            </a:r>
            <a:r>
              <a:rPr lang="en-US" sz="2900" dirty="0"/>
              <a:t>and by year within each race. </a:t>
            </a:r>
          </a:p>
          <a:p>
            <a:pPr lvl="1">
              <a:lnSpc>
                <a:spcPct val="120000"/>
              </a:lnSpc>
            </a:pPr>
            <a:r>
              <a:rPr lang="en-US" sz="2900" dirty="0"/>
              <a:t>Repeat the previous item but with two other relevant variables of your choice.</a:t>
            </a:r>
          </a:p>
          <a:p>
            <a:pPr lvl="1">
              <a:lnSpc>
                <a:spcPct val="120000"/>
              </a:lnSpc>
            </a:pPr>
            <a:r>
              <a:rPr lang="en-US" sz="2900" dirty="0"/>
              <a:t>Are whites or blacks more prone to dying as a result of police shooting because of mental health issues? </a:t>
            </a:r>
            <a:br>
              <a:rPr lang="en-US" sz="2900" dirty="0"/>
            </a:br>
            <a:endParaRPr lang="en-US" sz="2900" dirty="0"/>
          </a:p>
          <a:p>
            <a:pPr>
              <a:lnSpc>
                <a:spcPct val="120000"/>
              </a:lnSpc>
            </a:pPr>
            <a:r>
              <a:rPr lang="en-US" sz="2900" dirty="0">
                <a:solidFill>
                  <a:srgbClr val="0000FF"/>
                </a:solidFill>
              </a:rPr>
              <a:t>Guiding Questions – Intermediate:</a:t>
            </a:r>
          </a:p>
          <a:p>
            <a:pPr lvl="1">
              <a:lnSpc>
                <a:spcPct val="120000"/>
              </a:lnSpc>
            </a:pPr>
            <a:r>
              <a:rPr lang="en-US" sz="2900" dirty="0"/>
              <a:t>Explore other visualizations that may be better suited to represent this data.</a:t>
            </a:r>
          </a:p>
          <a:p>
            <a:pPr lvl="1">
              <a:lnSpc>
                <a:spcPct val="120000"/>
              </a:lnSpc>
            </a:pPr>
            <a:r>
              <a:rPr lang="en-US" sz="2900" dirty="0"/>
              <a:t>How do the </a:t>
            </a:r>
            <a:r>
              <a:rPr lang="en-US" sz="2900" dirty="0">
                <a:solidFill>
                  <a:srgbClr val="FF0000"/>
                </a:solidFill>
              </a:rPr>
              <a:t>demographics of the state impact the race</a:t>
            </a:r>
            <a:r>
              <a:rPr lang="en-US" sz="2900" dirty="0"/>
              <a:t> of the victim?</a:t>
            </a:r>
          </a:p>
        </p:txBody>
      </p:sp>
    </p:spTree>
    <p:extLst>
      <p:ext uri="{BB962C8B-B14F-4D97-AF65-F5344CB8AC3E}">
        <p14:creationId xmlns:p14="http://schemas.microsoft.com/office/powerpoint/2010/main" val="179363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659"/>
            <a:ext cx="10515600" cy="1266091"/>
          </a:xfrm>
        </p:spPr>
        <p:txBody>
          <a:bodyPr>
            <a:normAutofit fontScale="90000"/>
          </a:bodyPr>
          <a:lstStyle/>
          <a:p>
            <a:r>
              <a:rPr lang="en-US" b="1" dirty="0">
                <a:solidFill>
                  <a:srgbClr val="0000FF"/>
                </a:solidFill>
              </a:rPr>
              <a:t>DSSJ Example Data Set: </a:t>
            </a:r>
            <a:br>
              <a:rPr lang="en-US" b="1" dirty="0">
                <a:solidFill>
                  <a:srgbClr val="0000FF"/>
                </a:solidFill>
              </a:rPr>
            </a:br>
            <a:r>
              <a:rPr lang="en-US" b="1" dirty="0">
                <a:solidFill>
                  <a:srgbClr val="0000FF"/>
                </a:solidFill>
              </a:rPr>
              <a:t>Fatal shootings by police officers</a:t>
            </a:r>
            <a:endParaRPr lang="en-US" dirty="0">
              <a:solidFill>
                <a:srgbClr val="0000FF"/>
              </a:solidFill>
            </a:endParaRPr>
          </a:p>
        </p:txBody>
      </p:sp>
      <p:sp>
        <p:nvSpPr>
          <p:cNvPr id="3" name="Content Placeholder 2"/>
          <p:cNvSpPr>
            <a:spLocks noGrp="1"/>
          </p:cNvSpPr>
          <p:nvPr>
            <p:ph idx="1"/>
          </p:nvPr>
        </p:nvSpPr>
        <p:spPr>
          <a:xfrm>
            <a:off x="838200" y="1147764"/>
            <a:ext cx="10515600" cy="5547578"/>
          </a:xfrm>
        </p:spPr>
        <p:txBody>
          <a:bodyPr>
            <a:normAutofit lnSpcReduction="10000"/>
          </a:bodyPr>
          <a:lstStyle/>
          <a:p>
            <a:pPr marL="457200" lvl="1" indent="0">
              <a:lnSpc>
                <a:spcPct val="120000"/>
              </a:lnSpc>
              <a:buNone/>
            </a:pPr>
            <a:endParaRPr lang="en-US" sz="2900" dirty="0"/>
          </a:p>
          <a:p>
            <a:pPr>
              <a:lnSpc>
                <a:spcPct val="120000"/>
              </a:lnSpc>
            </a:pPr>
            <a:r>
              <a:rPr lang="en-US" sz="2900" dirty="0">
                <a:solidFill>
                  <a:srgbClr val="0000FF"/>
                </a:solidFill>
              </a:rPr>
              <a:t>Guiding Questions – Advanced:</a:t>
            </a:r>
            <a:br>
              <a:rPr lang="en-US" sz="2900" dirty="0">
                <a:solidFill>
                  <a:srgbClr val="0000FF"/>
                </a:solidFill>
              </a:rPr>
            </a:br>
            <a:endParaRPr lang="en-US" sz="2900" dirty="0">
              <a:solidFill>
                <a:srgbClr val="0000FF"/>
              </a:solidFill>
            </a:endParaRPr>
          </a:p>
          <a:p>
            <a:pPr lvl="1">
              <a:lnSpc>
                <a:spcPct val="120000"/>
              </a:lnSpc>
            </a:pPr>
            <a:r>
              <a:rPr lang="en-US" sz="2900" dirty="0"/>
              <a:t>Can you </a:t>
            </a:r>
            <a:r>
              <a:rPr lang="en-US" sz="2900" dirty="0">
                <a:solidFill>
                  <a:srgbClr val="FF0000"/>
                </a:solidFill>
              </a:rPr>
              <a:t>predict the outcome given the characteristics of a potential victim</a:t>
            </a:r>
            <a:r>
              <a:rPr lang="en-US" sz="2900" dirty="0"/>
              <a:t>? Justify by building a predictive model to support your answer.</a:t>
            </a:r>
            <a:br>
              <a:rPr lang="en-US" sz="2900" dirty="0"/>
            </a:br>
            <a:endParaRPr lang="en-US" sz="2900" dirty="0"/>
          </a:p>
          <a:p>
            <a:pPr lvl="1">
              <a:lnSpc>
                <a:spcPct val="120000"/>
              </a:lnSpc>
            </a:pPr>
            <a:r>
              <a:rPr lang="en-US" sz="2900" dirty="0"/>
              <a:t>How do signs of mental illness affect the rates of police violence? When combining mental illness and race, are there correlations?</a:t>
            </a:r>
          </a:p>
          <a:p>
            <a:endParaRPr lang="en-US" dirty="0"/>
          </a:p>
        </p:txBody>
      </p:sp>
    </p:spTree>
    <p:extLst>
      <p:ext uri="{BB962C8B-B14F-4D97-AF65-F5344CB8AC3E}">
        <p14:creationId xmlns:p14="http://schemas.microsoft.com/office/powerpoint/2010/main" val="110333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659"/>
            <a:ext cx="10515600" cy="1332766"/>
          </a:xfrm>
        </p:spPr>
        <p:txBody>
          <a:bodyPr>
            <a:normAutofit/>
          </a:bodyPr>
          <a:lstStyle/>
          <a:p>
            <a:r>
              <a:rPr lang="en-US" b="1" dirty="0">
                <a:solidFill>
                  <a:srgbClr val="0000FF"/>
                </a:solidFill>
              </a:rPr>
              <a:t>Challenges with this Approach</a:t>
            </a:r>
            <a:endParaRPr lang="en-US" dirty="0">
              <a:solidFill>
                <a:srgbClr val="0000FF"/>
              </a:solidFill>
            </a:endParaRPr>
          </a:p>
        </p:txBody>
      </p:sp>
      <p:sp>
        <p:nvSpPr>
          <p:cNvPr id="3" name="Content Placeholder 2"/>
          <p:cNvSpPr>
            <a:spLocks noGrp="1"/>
          </p:cNvSpPr>
          <p:nvPr>
            <p:ph idx="1"/>
          </p:nvPr>
        </p:nvSpPr>
        <p:spPr>
          <a:xfrm>
            <a:off x="838200" y="1924050"/>
            <a:ext cx="10515600" cy="4771291"/>
          </a:xfrm>
        </p:spPr>
        <p:txBody>
          <a:bodyPr>
            <a:normAutofit/>
          </a:bodyPr>
          <a:lstStyle/>
          <a:p>
            <a:r>
              <a:rPr lang="en-US" b="1" dirty="0">
                <a:solidFill>
                  <a:srgbClr val="0000FF"/>
                </a:solidFill>
              </a:rPr>
              <a:t>Instructors</a:t>
            </a:r>
          </a:p>
          <a:p>
            <a:pPr lvl="1"/>
            <a:r>
              <a:rPr lang="en-US" dirty="0"/>
              <a:t>Access to data sets</a:t>
            </a:r>
          </a:p>
          <a:p>
            <a:pPr lvl="1"/>
            <a:r>
              <a:rPr lang="en-US" dirty="0"/>
              <a:t>Ability to clean data sets as needed</a:t>
            </a:r>
          </a:p>
          <a:p>
            <a:pPr lvl="1"/>
            <a:r>
              <a:rPr lang="en-US" dirty="0"/>
              <a:t>Familiarity with necessary tools: CODAP, R, </a:t>
            </a:r>
            <a:r>
              <a:rPr lang="en-US" dirty="0" err="1"/>
              <a:t>github</a:t>
            </a:r>
            <a:r>
              <a:rPr lang="en-US" dirty="0"/>
              <a:t> </a:t>
            </a:r>
          </a:p>
          <a:p>
            <a:pPr lvl="1"/>
            <a:r>
              <a:rPr lang="en-US" dirty="0"/>
              <a:t>Ability to involve students from STEM and non-STEM background </a:t>
            </a:r>
          </a:p>
          <a:p>
            <a:r>
              <a:rPr lang="en-US" b="1" dirty="0">
                <a:solidFill>
                  <a:srgbClr val="0000FF"/>
                </a:solidFill>
              </a:rPr>
              <a:t>Students</a:t>
            </a:r>
          </a:p>
          <a:p>
            <a:pPr lvl="1"/>
            <a:r>
              <a:rPr lang="en-US" dirty="0"/>
              <a:t>Ability to pick up programming concepts in R</a:t>
            </a:r>
          </a:p>
          <a:p>
            <a:pPr lvl="1"/>
            <a:r>
              <a:rPr lang="en-US" dirty="0"/>
              <a:t>Basic knowledge of statistics</a:t>
            </a:r>
          </a:p>
          <a:p>
            <a:pPr lvl="1"/>
            <a:r>
              <a:rPr lang="en-US" dirty="0"/>
              <a:t>Logical and critical thinking</a:t>
            </a:r>
            <a:br>
              <a:rPr lang="en-US" dirty="0"/>
            </a:br>
            <a:endParaRPr lang="en-US" dirty="0"/>
          </a:p>
        </p:txBody>
      </p:sp>
    </p:spTree>
    <p:extLst>
      <p:ext uri="{BB962C8B-B14F-4D97-AF65-F5344CB8AC3E}">
        <p14:creationId xmlns:p14="http://schemas.microsoft.com/office/powerpoint/2010/main" val="1242493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12DBE4BC-F9EA-9C87-A046-438E7A40B8D7}"/>
              </a:ext>
            </a:extLst>
          </p:cNvPr>
          <p:cNvGrpSpPr/>
          <p:nvPr/>
        </p:nvGrpSpPr>
        <p:grpSpPr>
          <a:xfrm>
            <a:off x="103976" y="166690"/>
            <a:ext cx="11910711" cy="6558012"/>
            <a:chOff x="103976" y="166690"/>
            <a:chExt cx="11910711" cy="6558012"/>
          </a:xfrm>
        </p:grpSpPr>
        <p:sp>
          <p:nvSpPr>
            <p:cNvPr id="3" name="Rectangle: Rounded Corners 2">
              <a:extLst>
                <a:ext uri="{FF2B5EF4-FFF2-40B4-BE49-F238E27FC236}">
                  <a16:creationId xmlns:a16="http://schemas.microsoft.com/office/drawing/2014/main" id="{91D4DBB7-E316-52B2-3796-86B76B41B459}"/>
                </a:ext>
              </a:extLst>
            </p:cNvPr>
            <p:cNvSpPr/>
            <p:nvPr/>
          </p:nvSpPr>
          <p:spPr>
            <a:xfrm>
              <a:off x="2893621" y="166690"/>
              <a:ext cx="4513463" cy="6153148"/>
            </a:xfrm>
            <a:prstGeom prst="roundRect">
              <a:avLst/>
            </a:prstGeom>
            <a:solidFill>
              <a:srgbClr val="FFCCFF">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785F758-E861-CAB0-8264-9E959EAF5647}"/>
                </a:ext>
              </a:extLst>
            </p:cNvPr>
            <p:cNvSpPr txBox="1"/>
            <p:nvPr/>
          </p:nvSpPr>
          <p:spPr>
            <a:xfrm>
              <a:off x="3154418" y="1162124"/>
              <a:ext cx="3969676" cy="400110"/>
            </a:xfrm>
            <a:prstGeom prst="rect">
              <a:avLst/>
            </a:prstGeom>
            <a:solidFill>
              <a:schemeClr val="accent6">
                <a:lumMod val="20000"/>
                <a:lumOff val="80000"/>
              </a:schemeClr>
            </a:solidFill>
            <a:ln w="41275" cap="flat">
              <a:solidFill>
                <a:schemeClr val="accent6">
                  <a:lumMod val="50000"/>
                </a:schemeClr>
              </a:solidFill>
              <a:round/>
            </a:ln>
          </p:spPr>
          <p:txBody>
            <a:bodyPr wrap="none" rtlCol="0">
              <a:spAutoFit/>
            </a:bodyPr>
            <a:lstStyle/>
            <a:p>
              <a:r>
                <a:rPr lang="en-US" sz="2000" dirty="0">
                  <a:latin typeface="Verdana" panose="020B0604030504040204" pitchFamily="34" charset="0"/>
                  <a:ea typeface="Verdana" panose="020B0604030504040204" pitchFamily="34" charset="0"/>
                </a:rPr>
                <a:t>Identify a Social Justice issue</a:t>
              </a:r>
            </a:p>
          </p:txBody>
        </p:sp>
        <p:sp>
          <p:nvSpPr>
            <p:cNvPr id="5" name="TextBox 4">
              <a:extLst>
                <a:ext uri="{FF2B5EF4-FFF2-40B4-BE49-F238E27FC236}">
                  <a16:creationId xmlns:a16="http://schemas.microsoft.com/office/drawing/2014/main" id="{918BDB83-5E9F-D05F-37D1-F8A813FF54A6}"/>
                </a:ext>
              </a:extLst>
            </p:cNvPr>
            <p:cNvSpPr txBox="1"/>
            <p:nvPr/>
          </p:nvSpPr>
          <p:spPr>
            <a:xfrm>
              <a:off x="428203" y="2144329"/>
              <a:ext cx="2273379" cy="400110"/>
            </a:xfrm>
            <a:prstGeom prst="rect">
              <a:avLst/>
            </a:prstGeom>
            <a:solidFill>
              <a:schemeClr val="accent2">
                <a:lumMod val="20000"/>
                <a:lumOff val="80000"/>
              </a:schemeClr>
            </a:solidFill>
            <a:ln w="41275" cap="flat">
              <a:solidFill>
                <a:schemeClr val="accent2">
                  <a:lumMod val="50000"/>
                </a:schemeClr>
              </a:solidFill>
              <a:round/>
            </a:ln>
          </p:spPr>
          <p:txBody>
            <a:bodyPr wrap="none" rtlCol="0">
              <a:spAutoFit/>
            </a:bodyPr>
            <a:lstStyle/>
            <a:p>
              <a:r>
                <a:rPr lang="en-US" sz="2000" dirty="0">
                  <a:latin typeface="Verdana" panose="020B0604030504040204" pitchFamily="34" charset="0"/>
                  <a:ea typeface="Verdana" panose="020B0604030504040204" pitchFamily="34" charset="0"/>
                </a:rPr>
                <a:t>Data Acquisition</a:t>
              </a:r>
            </a:p>
          </p:txBody>
        </p:sp>
        <p:sp>
          <p:nvSpPr>
            <p:cNvPr id="6" name="TextBox 5">
              <a:extLst>
                <a:ext uri="{FF2B5EF4-FFF2-40B4-BE49-F238E27FC236}">
                  <a16:creationId xmlns:a16="http://schemas.microsoft.com/office/drawing/2014/main" id="{5F56703A-A926-6038-6858-A8A459FF98E9}"/>
                </a:ext>
              </a:extLst>
            </p:cNvPr>
            <p:cNvSpPr txBox="1"/>
            <p:nvPr/>
          </p:nvSpPr>
          <p:spPr>
            <a:xfrm>
              <a:off x="386524" y="3025794"/>
              <a:ext cx="2356735" cy="707886"/>
            </a:xfrm>
            <a:prstGeom prst="rect">
              <a:avLst/>
            </a:prstGeom>
            <a:solidFill>
              <a:schemeClr val="accent2">
                <a:lumMod val="20000"/>
                <a:lumOff val="80000"/>
              </a:schemeClr>
            </a:solidFill>
            <a:ln w="41275" cap="flat">
              <a:solidFill>
                <a:schemeClr val="accent2">
                  <a:lumMod val="50000"/>
                </a:schemeClr>
              </a:solidFill>
              <a:round/>
            </a:ln>
          </p:spPr>
          <p:txBody>
            <a:bodyPr wrap="none" rtlCol="0">
              <a:spAutoFit/>
            </a:bodyPr>
            <a:lstStyle/>
            <a:p>
              <a:pPr algn="ctr"/>
              <a:r>
                <a:rPr lang="en-US" sz="2000" dirty="0">
                  <a:latin typeface="Verdana" panose="020B0604030504040204" pitchFamily="34" charset="0"/>
                  <a:ea typeface="Verdana" panose="020B0604030504040204" pitchFamily="34" charset="0"/>
                </a:rPr>
                <a:t>Data Cleaning &amp; </a:t>
              </a:r>
            </a:p>
            <a:p>
              <a:pPr algn="ctr"/>
              <a:r>
                <a:rPr lang="en-US" sz="2000" dirty="0">
                  <a:latin typeface="Verdana" panose="020B0604030504040204" pitchFamily="34" charset="0"/>
                  <a:ea typeface="Verdana" panose="020B0604030504040204" pitchFamily="34" charset="0"/>
                </a:rPr>
                <a:t>Transformation</a:t>
              </a:r>
            </a:p>
          </p:txBody>
        </p:sp>
        <p:sp>
          <p:nvSpPr>
            <p:cNvPr id="7" name="TextBox 6">
              <a:extLst>
                <a:ext uri="{FF2B5EF4-FFF2-40B4-BE49-F238E27FC236}">
                  <a16:creationId xmlns:a16="http://schemas.microsoft.com/office/drawing/2014/main" id="{9ADAE9F0-27D3-E495-8768-8AB01A572EF6}"/>
                </a:ext>
              </a:extLst>
            </p:cNvPr>
            <p:cNvSpPr txBox="1"/>
            <p:nvPr/>
          </p:nvSpPr>
          <p:spPr>
            <a:xfrm>
              <a:off x="3798116" y="2201720"/>
              <a:ext cx="2669449" cy="400110"/>
            </a:xfrm>
            <a:prstGeom prst="rect">
              <a:avLst/>
            </a:prstGeom>
            <a:solidFill>
              <a:schemeClr val="accent1">
                <a:lumMod val="20000"/>
                <a:lumOff val="80000"/>
              </a:schemeClr>
            </a:solidFill>
            <a:ln w="41275" cap="flat">
              <a:solidFill>
                <a:schemeClr val="accent1">
                  <a:lumMod val="50000"/>
                </a:schemeClr>
              </a:solidFill>
              <a:round/>
            </a:ln>
          </p:spPr>
          <p:txBody>
            <a:bodyPr wrap="none" rtlCol="0">
              <a:spAutoFit/>
            </a:bodyPr>
            <a:lstStyle/>
            <a:p>
              <a:r>
                <a:rPr lang="en-US" sz="2000" dirty="0">
                  <a:latin typeface="Verdana" panose="020B0604030504040204" pitchFamily="34" charset="0"/>
                  <a:ea typeface="Verdana" panose="020B0604030504040204" pitchFamily="34" charset="0"/>
                </a:rPr>
                <a:t>Research Question</a:t>
              </a:r>
            </a:p>
          </p:txBody>
        </p:sp>
        <p:sp>
          <p:nvSpPr>
            <p:cNvPr id="8" name="TextBox 7">
              <a:extLst>
                <a:ext uri="{FF2B5EF4-FFF2-40B4-BE49-F238E27FC236}">
                  <a16:creationId xmlns:a16="http://schemas.microsoft.com/office/drawing/2014/main" id="{66FAA89C-210E-C672-6445-3007B9156C4C}"/>
                </a:ext>
              </a:extLst>
            </p:cNvPr>
            <p:cNvSpPr txBox="1"/>
            <p:nvPr/>
          </p:nvSpPr>
          <p:spPr>
            <a:xfrm>
              <a:off x="3632085" y="5594584"/>
              <a:ext cx="2973891" cy="400110"/>
            </a:xfrm>
            <a:prstGeom prst="rect">
              <a:avLst/>
            </a:prstGeom>
            <a:solidFill>
              <a:schemeClr val="accent1">
                <a:lumMod val="20000"/>
                <a:lumOff val="80000"/>
              </a:schemeClr>
            </a:solidFill>
            <a:ln w="41275" cap="flat">
              <a:solidFill>
                <a:schemeClr val="accent1">
                  <a:lumMod val="50000"/>
                </a:schemeClr>
              </a:solidFill>
              <a:prstDash val="dash"/>
              <a:round/>
            </a:ln>
          </p:spPr>
          <p:txBody>
            <a:bodyPr wrap="none" rtlCol="0">
              <a:spAutoFit/>
            </a:bodyPr>
            <a:lstStyle/>
            <a:p>
              <a:r>
                <a:rPr lang="en-US" sz="2000" dirty="0">
                  <a:latin typeface="Verdana" panose="020B0604030504040204" pitchFamily="34" charset="0"/>
                  <a:ea typeface="Verdana" panose="020B0604030504040204" pitchFamily="34" charset="0"/>
                </a:rPr>
                <a:t>Detailed Lesson Plans</a:t>
              </a:r>
            </a:p>
          </p:txBody>
        </p:sp>
        <p:sp>
          <p:nvSpPr>
            <p:cNvPr id="9" name="TextBox 8">
              <a:extLst>
                <a:ext uri="{FF2B5EF4-FFF2-40B4-BE49-F238E27FC236}">
                  <a16:creationId xmlns:a16="http://schemas.microsoft.com/office/drawing/2014/main" id="{0FA99973-4D26-8D05-83CF-D3E49B3F3535}"/>
                </a:ext>
              </a:extLst>
            </p:cNvPr>
            <p:cNvSpPr txBox="1"/>
            <p:nvPr/>
          </p:nvSpPr>
          <p:spPr>
            <a:xfrm>
              <a:off x="3992784" y="3172437"/>
              <a:ext cx="2280111" cy="400110"/>
            </a:xfrm>
            <a:prstGeom prst="rect">
              <a:avLst/>
            </a:prstGeom>
            <a:solidFill>
              <a:schemeClr val="accent2">
                <a:lumMod val="20000"/>
                <a:lumOff val="80000"/>
              </a:schemeClr>
            </a:solidFill>
            <a:ln w="41275" cap="flat">
              <a:solidFill>
                <a:schemeClr val="accent2">
                  <a:lumMod val="50000"/>
                </a:schemeClr>
              </a:solidFill>
              <a:round/>
            </a:ln>
          </p:spPr>
          <p:txBody>
            <a:bodyPr wrap="none" rtlCol="0">
              <a:spAutoFit/>
            </a:bodyPr>
            <a:lstStyle/>
            <a:p>
              <a:r>
                <a:rPr lang="en-US" sz="2000" dirty="0">
                  <a:latin typeface="Verdana" panose="020B0604030504040204" pitchFamily="34" charset="0"/>
                  <a:ea typeface="Verdana" panose="020B0604030504040204" pitchFamily="34" charset="0"/>
                </a:rPr>
                <a:t>Curated Dataset</a:t>
              </a:r>
            </a:p>
          </p:txBody>
        </p:sp>
        <p:sp>
          <p:nvSpPr>
            <p:cNvPr id="10" name="TextBox 9">
              <a:extLst>
                <a:ext uri="{FF2B5EF4-FFF2-40B4-BE49-F238E27FC236}">
                  <a16:creationId xmlns:a16="http://schemas.microsoft.com/office/drawing/2014/main" id="{436317F3-E9DC-16D6-B03A-94FCF1E59E7D}"/>
                </a:ext>
              </a:extLst>
            </p:cNvPr>
            <p:cNvSpPr txBox="1"/>
            <p:nvPr/>
          </p:nvSpPr>
          <p:spPr>
            <a:xfrm>
              <a:off x="4057745" y="3801191"/>
              <a:ext cx="2185214" cy="400110"/>
            </a:xfrm>
            <a:prstGeom prst="rect">
              <a:avLst/>
            </a:prstGeom>
            <a:solidFill>
              <a:schemeClr val="accent2">
                <a:lumMod val="20000"/>
                <a:lumOff val="80000"/>
              </a:schemeClr>
            </a:solidFill>
            <a:ln w="41275" cap="flat">
              <a:solidFill>
                <a:schemeClr val="accent2">
                  <a:lumMod val="50000"/>
                </a:schemeClr>
              </a:solidFill>
              <a:round/>
            </a:ln>
          </p:spPr>
          <p:txBody>
            <a:bodyPr wrap="none" rtlCol="0">
              <a:spAutoFit/>
            </a:bodyPr>
            <a:lstStyle/>
            <a:p>
              <a:r>
                <a:rPr lang="en-US" sz="2000" u="sng" dirty="0">
                  <a:latin typeface="Verdana" panose="020B0604030504040204" pitchFamily="34" charset="0"/>
                  <a:ea typeface="Verdana" panose="020B0604030504040204" pitchFamily="34" charset="0"/>
                </a:rPr>
                <a:t>Data Dictionary</a:t>
              </a:r>
            </a:p>
          </p:txBody>
        </p:sp>
        <p:cxnSp>
          <p:nvCxnSpPr>
            <p:cNvPr id="11" name="Straight Arrow Connector 10">
              <a:extLst>
                <a:ext uri="{FF2B5EF4-FFF2-40B4-BE49-F238E27FC236}">
                  <a16:creationId xmlns:a16="http://schemas.microsoft.com/office/drawing/2014/main" id="{3C2FB826-78C9-0859-91E9-7C29A3A88469}"/>
                </a:ext>
              </a:extLst>
            </p:cNvPr>
            <p:cNvCxnSpPr>
              <a:cxnSpLocks/>
              <a:endCxn id="19" idx="1"/>
            </p:cNvCxnSpPr>
            <p:nvPr/>
          </p:nvCxnSpPr>
          <p:spPr>
            <a:xfrm flipV="1">
              <a:off x="5982471" y="559062"/>
              <a:ext cx="2406699" cy="9674"/>
            </a:xfrm>
            <a:prstGeom prst="straightConnector1">
              <a:avLst/>
            </a:prstGeom>
            <a:ln w="412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F8B1A1-72D3-D335-8D9B-46C4E1595F0F}"/>
                </a:ext>
              </a:extLst>
            </p:cNvPr>
            <p:cNvSpPr txBox="1"/>
            <p:nvPr/>
          </p:nvSpPr>
          <p:spPr>
            <a:xfrm>
              <a:off x="488009" y="1019724"/>
              <a:ext cx="2159566" cy="707886"/>
            </a:xfrm>
            <a:prstGeom prst="rect">
              <a:avLst/>
            </a:prstGeom>
            <a:solidFill>
              <a:schemeClr val="accent6">
                <a:lumMod val="20000"/>
                <a:lumOff val="80000"/>
              </a:schemeClr>
            </a:solidFill>
            <a:ln w="41275" cap="flat">
              <a:solidFill>
                <a:schemeClr val="accent6">
                  <a:lumMod val="50000"/>
                </a:schemeClr>
              </a:solidFill>
              <a:prstDash val="solid"/>
              <a:round/>
            </a:ln>
          </p:spPr>
          <p:txBody>
            <a:bodyPr wrap="none" rtlCol="0">
              <a:spAutoFit/>
            </a:bodyPr>
            <a:lstStyle/>
            <a:p>
              <a:pPr algn="ctr"/>
              <a:r>
                <a:rPr lang="en-US" sz="2000" dirty="0">
                  <a:latin typeface="Verdana" panose="020B0604030504040204" pitchFamily="34" charset="0"/>
                  <a:ea typeface="Verdana" panose="020B0604030504040204" pitchFamily="34" charset="0"/>
                </a:rPr>
                <a:t>Input from </a:t>
              </a:r>
            </a:p>
            <a:p>
              <a:pPr algn="ctr"/>
              <a:r>
                <a:rPr lang="en-US" sz="2000" dirty="0">
                  <a:latin typeface="Verdana" panose="020B0604030504040204" pitchFamily="34" charset="0"/>
                  <a:ea typeface="Verdana" panose="020B0604030504040204" pitchFamily="34" charset="0"/>
                </a:rPr>
                <a:t>NCCU Students</a:t>
              </a:r>
            </a:p>
          </p:txBody>
        </p:sp>
        <p:cxnSp>
          <p:nvCxnSpPr>
            <p:cNvPr id="13" name="Straight Arrow Connector 12">
              <a:extLst>
                <a:ext uri="{FF2B5EF4-FFF2-40B4-BE49-F238E27FC236}">
                  <a16:creationId xmlns:a16="http://schemas.microsoft.com/office/drawing/2014/main" id="{FF41F166-0707-ABC2-278E-1034310F9DFB}"/>
                </a:ext>
              </a:extLst>
            </p:cNvPr>
            <p:cNvCxnSpPr>
              <a:cxnSpLocks/>
              <a:stCxn id="6" idx="3"/>
              <a:endCxn id="9" idx="1"/>
            </p:cNvCxnSpPr>
            <p:nvPr/>
          </p:nvCxnSpPr>
          <p:spPr>
            <a:xfrm flipV="1">
              <a:off x="2743259" y="3372492"/>
              <a:ext cx="1249525" cy="7245"/>
            </a:xfrm>
            <a:prstGeom prst="straightConnector1">
              <a:avLst/>
            </a:prstGeom>
            <a:ln w="412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F19906-EADF-059B-FC4E-6088E011B548}"/>
                </a:ext>
              </a:extLst>
            </p:cNvPr>
            <p:cNvCxnSpPr>
              <a:cxnSpLocks/>
              <a:stCxn id="12" idx="3"/>
              <a:endCxn id="4" idx="1"/>
            </p:cNvCxnSpPr>
            <p:nvPr/>
          </p:nvCxnSpPr>
          <p:spPr>
            <a:xfrm flipV="1">
              <a:off x="2647575" y="1362179"/>
              <a:ext cx="506843" cy="11488"/>
            </a:xfrm>
            <a:prstGeom prst="straightConnector1">
              <a:avLst/>
            </a:prstGeom>
            <a:ln w="412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DE8962A-E4A5-CCC3-96E7-E23E37D31D97}"/>
                </a:ext>
              </a:extLst>
            </p:cNvPr>
            <p:cNvCxnSpPr>
              <a:cxnSpLocks/>
              <a:stCxn id="5" idx="1"/>
              <a:endCxn id="10" idx="1"/>
            </p:cNvCxnSpPr>
            <p:nvPr/>
          </p:nvCxnSpPr>
          <p:spPr>
            <a:xfrm rot="10800000" flipH="1" flipV="1">
              <a:off x="428203" y="2344384"/>
              <a:ext cx="3629542" cy="1656862"/>
            </a:xfrm>
            <a:prstGeom prst="bentConnector3">
              <a:avLst>
                <a:gd name="adj1" fmla="val -6298"/>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3E17C9-069E-82BB-4286-FB6B8459EB0D}"/>
                </a:ext>
              </a:extLst>
            </p:cNvPr>
            <p:cNvSpPr txBox="1"/>
            <p:nvPr/>
          </p:nvSpPr>
          <p:spPr>
            <a:xfrm>
              <a:off x="3854101" y="4514078"/>
              <a:ext cx="2529860" cy="707886"/>
            </a:xfrm>
            <a:prstGeom prst="rect">
              <a:avLst/>
            </a:prstGeom>
            <a:solidFill>
              <a:schemeClr val="accent1">
                <a:lumMod val="20000"/>
                <a:lumOff val="80000"/>
              </a:schemeClr>
            </a:solidFill>
            <a:ln w="41275" cap="flat">
              <a:solidFill>
                <a:schemeClr val="accent1">
                  <a:lumMod val="50000"/>
                </a:schemeClr>
              </a:solidFill>
              <a:round/>
            </a:ln>
          </p:spPr>
          <p:txBody>
            <a:bodyPr wrap="none" rtlCol="0">
              <a:spAutoFit/>
            </a:bodyPr>
            <a:lstStyle/>
            <a:p>
              <a:pPr algn="ctr"/>
              <a:r>
                <a:rPr lang="en-US" sz="2000" dirty="0">
                  <a:latin typeface="Verdana" panose="020B0604030504040204" pitchFamily="34" charset="0"/>
                  <a:ea typeface="Verdana" panose="020B0604030504040204" pitchFamily="34" charset="0"/>
                </a:rPr>
                <a:t>Differentiated</a:t>
              </a:r>
            </a:p>
            <a:p>
              <a:pPr algn="ctr"/>
              <a:r>
                <a:rPr lang="en-US" sz="2000" dirty="0">
                  <a:latin typeface="Verdana" panose="020B0604030504040204" pitchFamily="34" charset="0"/>
                  <a:ea typeface="Verdana" panose="020B0604030504040204" pitchFamily="34" charset="0"/>
                </a:rPr>
                <a:t>Guiding Questions</a:t>
              </a:r>
            </a:p>
          </p:txBody>
        </p:sp>
        <p:cxnSp>
          <p:nvCxnSpPr>
            <p:cNvPr id="17" name="Straight Arrow Connector 16">
              <a:extLst>
                <a:ext uri="{FF2B5EF4-FFF2-40B4-BE49-F238E27FC236}">
                  <a16:creationId xmlns:a16="http://schemas.microsoft.com/office/drawing/2014/main" id="{860B5404-4806-1356-D958-DEB388C75263}"/>
                </a:ext>
              </a:extLst>
            </p:cNvPr>
            <p:cNvCxnSpPr>
              <a:cxnSpLocks/>
            </p:cNvCxnSpPr>
            <p:nvPr/>
          </p:nvCxnSpPr>
          <p:spPr>
            <a:xfrm flipH="1">
              <a:off x="1564891" y="3733680"/>
              <a:ext cx="6415" cy="27675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347F7F-B50F-F198-FECE-C47B64A4C9AB}"/>
                </a:ext>
              </a:extLst>
            </p:cNvPr>
            <p:cNvCxnSpPr>
              <a:cxnSpLocks/>
              <a:stCxn id="5" idx="2"/>
              <a:endCxn id="6" idx="0"/>
            </p:cNvCxnSpPr>
            <p:nvPr/>
          </p:nvCxnSpPr>
          <p:spPr>
            <a:xfrm flipH="1">
              <a:off x="1564892" y="2544439"/>
              <a:ext cx="1" cy="481355"/>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1449564-55C9-AC1D-A9F1-E70EAA97731D}"/>
                </a:ext>
              </a:extLst>
            </p:cNvPr>
            <p:cNvSpPr txBox="1"/>
            <p:nvPr/>
          </p:nvSpPr>
          <p:spPr>
            <a:xfrm>
              <a:off x="8389170" y="359007"/>
              <a:ext cx="3395481" cy="400110"/>
            </a:xfrm>
            <a:prstGeom prst="rect">
              <a:avLst/>
            </a:prstGeom>
            <a:solidFill>
              <a:schemeClr val="accent4">
                <a:lumMod val="20000"/>
                <a:lumOff val="80000"/>
              </a:schemeClr>
            </a:solidFill>
            <a:ln w="41275" cap="flat">
              <a:solidFill>
                <a:schemeClr val="accent4">
                  <a:lumMod val="40000"/>
                  <a:lumOff val="60000"/>
                </a:schemeClr>
              </a:solidFill>
              <a:round/>
            </a:ln>
          </p:spPr>
          <p:txBody>
            <a:bodyPr wrap="none" rtlCol="0">
              <a:spAutoFit/>
            </a:bodyPr>
            <a:lstStyle/>
            <a:p>
              <a:pPr algn="ctr"/>
              <a:r>
                <a:rPr lang="en-US" sz="2000" dirty="0">
                  <a:latin typeface="Verdana" panose="020B0604030504040204" pitchFamily="34" charset="0"/>
                  <a:ea typeface="Verdana" panose="020B0604030504040204" pitchFamily="34" charset="0"/>
                </a:rPr>
                <a:t>Supplementary Materials</a:t>
              </a:r>
            </a:p>
          </p:txBody>
        </p:sp>
        <p:sp>
          <p:nvSpPr>
            <p:cNvPr id="20" name="Rectangle: Rounded Corners 19">
              <a:extLst>
                <a:ext uri="{FF2B5EF4-FFF2-40B4-BE49-F238E27FC236}">
                  <a16:creationId xmlns:a16="http://schemas.microsoft.com/office/drawing/2014/main" id="{73AC9F46-91E1-C6C0-96AB-3A4099CAFF74}"/>
                </a:ext>
              </a:extLst>
            </p:cNvPr>
            <p:cNvSpPr/>
            <p:nvPr/>
          </p:nvSpPr>
          <p:spPr>
            <a:xfrm>
              <a:off x="8482002" y="1043386"/>
              <a:ext cx="3532685" cy="188540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ED7DA86-6B7B-04D9-4653-D0AF9EA9DAE7}"/>
                </a:ext>
              </a:extLst>
            </p:cNvPr>
            <p:cNvSpPr txBox="1"/>
            <p:nvPr/>
          </p:nvSpPr>
          <p:spPr>
            <a:xfrm>
              <a:off x="9041815" y="1786031"/>
              <a:ext cx="2267544" cy="400110"/>
            </a:xfrm>
            <a:prstGeom prst="rect">
              <a:avLst/>
            </a:prstGeom>
            <a:solidFill>
              <a:schemeClr val="accent4">
                <a:lumMod val="20000"/>
                <a:lumOff val="80000"/>
              </a:schemeClr>
            </a:solidFill>
            <a:ln w="41275" cap="flat">
              <a:solidFill>
                <a:schemeClr val="accent4">
                  <a:lumMod val="50000"/>
                </a:schemeClr>
              </a:solidFill>
              <a:round/>
            </a:ln>
          </p:spPr>
          <p:txBody>
            <a:bodyPr wrap="none" rtlCol="0">
              <a:spAutoFit/>
            </a:bodyPr>
            <a:lstStyle/>
            <a:p>
              <a:r>
                <a:rPr lang="en-US" sz="2000" dirty="0">
                  <a:latin typeface="Verdana" panose="020B0604030504040204" pitchFamily="34" charset="0"/>
                  <a:ea typeface="Verdana" panose="020B0604030504040204" pitchFamily="34" charset="0"/>
                </a:rPr>
                <a:t>Tools: </a:t>
              </a:r>
              <a:r>
                <a:rPr lang="en-US" sz="2000" dirty="0">
                  <a:latin typeface="Verdana" panose="020B0604030504040204" pitchFamily="34" charset="0"/>
                  <a:ea typeface="Verdana" panose="020B0604030504040204" pitchFamily="34" charset="0"/>
                  <a:hlinkClick r:id="rId2"/>
                </a:rPr>
                <a:t>CODAP</a:t>
              </a:r>
              <a:r>
                <a:rPr lang="en-US" sz="2000" dirty="0">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hlinkClick r:id="rId3"/>
                </a:rPr>
                <a:t>R</a:t>
              </a:r>
              <a:endParaRPr lang="en-US" sz="2000" dirty="0">
                <a:latin typeface="Verdana" panose="020B060403050404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427FC934-1912-ED87-91C4-72975A074D7D}"/>
                </a:ext>
              </a:extLst>
            </p:cNvPr>
            <p:cNvSpPr txBox="1"/>
            <p:nvPr/>
          </p:nvSpPr>
          <p:spPr>
            <a:xfrm>
              <a:off x="8847948" y="2344384"/>
              <a:ext cx="2655279" cy="400110"/>
            </a:xfrm>
            <a:prstGeom prst="rect">
              <a:avLst/>
            </a:prstGeom>
            <a:solidFill>
              <a:schemeClr val="accent4">
                <a:lumMod val="20000"/>
                <a:lumOff val="80000"/>
              </a:schemeClr>
            </a:solidFill>
            <a:ln w="41275" cap="flat">
              <a:solidFill>
                <a:schemeClr val="accent4">
                  <a:lumMod val="50000"/>
                </a:schemeClr>
              </a:solidFill>
              <a:prstDash val="dash"/>
              <a:round/>
            </a:ln>
          </p:spPr>
          <p:txBody>
            <a:bodyPr wrap="none" rtlCol="0">
              <a:spAutoFit/>
            </a:bodyPr>
            <a:lstStyle/>
            <a:p>
              <a:r>
                <a:rPr lang="en-US" sz="2000" dirty="0">
                  <a:latin typeface="Verdana" panose="020B0604030504040204" pitchFamily="34" charset="0"/>
                  <a:ea typeface="Verdana" panose="020B0604030504040204" pitchFamily="34" charset="0"/>
                </a:rPr>
                <a:t>Tools: </a:t>
              </a:r>
              <a:r>
                <a:rPr lang="en-US" sz="2000" dirty="0">
                  <a:latin typeface="Verdana" panose="020B0604030504040204" pitchFamily="34" charset="0"/>
                  <a:ea typeface="Verdana" panose="020B0604030504040204" pitchFamily="34" charset="0"/>
                  <a:hlinkClick r:id="rId4"/>
                </a:rPr>
                <a:t>Excel</a:t>
              </a:r>
              <a:r>
                <a:rPr lang="en-US" sz="2000" dirty="0">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hlinkClick r:id="rId5"/>
                </a:rPr>
                <a:t>WEKA</a:t>
              </a:r>
              <a:endParaRPr lang="en-US" sz="2000" dirty="0">
                <a:latin typeface="Verdana" panose="020B0604030504040204" pitchFamily="34" charset="0"/>
                <a:ea typeface="Verdana" panose="020B0604030504040204" pitchFamily="34" charset="0"/>
              </a:endParaRPr>
            </a:p>
          </p:txBody>
        </p:sp>
        <p:sp>
          <p:nvSpPr>
            <p:cNvPr id="23" name="TextBox 22">
              <a:extLst>
                <a:ext uri="{FF2B5EF4-FFF2-40B4-BE49-F238E27FC236}">
                  <a16:creationId xmlns:a16="http://schemas.microsoft.com/office/drawing/2014/main" id="{DC71B40F-9662-01AD-4BED-4A6F8C1CB7DE}"/>
                </a:ext>
              </a:extLst>
            </p:cNvPr>
            <p:cNvSpPr txBox="1"/>
            <p:nvPr/>
          </p:nvSpPr>
          <p:spPr>
            <a:xfrm>
              <a:off x="9443656" y="1058661"/>
              <a:ext cx="1463862" cy="400110"/>
            </a:xfrm>
            <a:prstGeom prst="rect">
              <a:avLst/>
            </a:prstGeom>
            <a:noFill/>
          </p:spPr>
          <p:txBody>
            <a:bodyPr wrap="none" rtlCol="0">
              <a:spAutoFit/>
            </a:bodyPr>
            <a:lstStyle/>
            <a:p>
              <a:r>
                <a:rPr lang="en-US" sz="2000" b="1" dirty="0">
                  <a:latin typeface="Verdana" panose="020B0604030504040204" pitchFamily="34" charset="0"/>
                  <a:ea typeface="Verdana" panose="020B0604030504040204" pitchFamily="34" charset="0"/>
                </a:rPr>
                <a:t>Tutorials</a:t>
              </a:r>
            </a:p>
          </p:txBody>
        </p:sp>
        <p:sp>
          <p:nvSpPr>
            <p:cNvPr id="24" name="TextBox 23">
              <a:extLst>
                <a:ext uri="{FF2B5EF4-FFF2-40B4-BE49-F238E27FC236}">
                  <a16:creationId xmlns:a16="http://schemas.microsoft.com/office/drawing/2014/main" id="{C4F19BDA-C87C-D4BE-DFFA-C79A73F7CEC6}"/>
                </a:ext>
              </a:extLst>
            </p:cNvPr>
            <p:cNvSpPr txBox="1"/>
            <p:nvPr/>
          </p:nvSpPr>
          <p:spPr>
            <a:xfrm>
              <a:off x="4122666" y="375649"/>
              <a:ext cx="2034531" cy="400110"/>
            </a:xfrm>
            <a:prstGeom prst="rect">
              <a:avLst/>
            </a:prstGeom>
            <a:noFill/>
          </p:spPr>
          <p:txBody>
            <a:bodyPr wrap="none" rtlCol="0">
              <a:spAutoFit/>
            </a:bodyPr>
            <a:lstStyle/>
            <a:p>
              <a:r>
                <a:rPr lang="en-US" sz="2000" b="1" dirty="0">
                  <a:latin typeface="Verdana" panose="020B0604030504040204" pitchFamily="34" charset="0"/>
                  <a:ea typeface="Verdana" panose="020B0604030504040204" pitchFamily="34" charset="0"/>
                </a:rPr>
                <a:t>DSSJ Module</a:t>
              </a:r>
            </a:p>
          </p:txBody>
        </p:sp>
        <p:sp>
          <p:nvSpPr>
            <p:cNvPr id="25" name="Rectangle: Rounded Corners 24">
              <a:extLst>
                <a:ext uri="{FF2B5EF4-FFF2-40B4-BE49-F238E27FC236}">
                  <a16:creationId xmlns:a16="http://schemas.microsoft.com/office/drawing/2014/main" id="{64B721DC-EA67-398D-8166-13506F2C088B}"/>
                </a:ext>
              </a:extLst>
            </p:cNvPr>
            <p:cNvSpPr/>
            <p:nvPr/>
          </p:nvSpPr>
          <p:spPr>
            <a:xfrm>
              <a:off x="8482002" y="3172438"/>
              <a:ext cx="3532685" cy="141714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690137B0-29ED-F542-E5E4-742FDA4EA409}"/>
                </a:ext>
              </a:extLst>
            </p:cNvPr>
            <p:cNvSpPr txBox="1"/>
            <p:nvPr/>
          </p:nvSpPr>
          <p:spPr>
            <a:xfrm>
              <a:off x="8566526" y="3620678"/>
              <a:ext cx="3323474" cy="707886"/>
            </a:xfrm>
            <a:prstGeom prst="rect">
              <a:avLst/>
            </a:prstGeom>
            <a:solidFill>
              <a:schemeClr val="accent4">
                <a:lumMod val="20000"/>
                <a:lumOff val="80000"/>
              </a:schemeClr>
            </a:solidFill>
            <a:ln w="41275" cap="flat">
              <a:solidFill>
                <a:schemeClr val="accent4">
                  <a:lumMod val="50000"/>
                </a:schemeClr>
              </a:solidFill>
              <a:round/>
            </a:ln>
          </p:spPr>
          <p:txBody>
            <a:bodyPr wrap="none" rtlCol="0">
              <a:spAutoFit/>
            </a:bodyPr>
            <a:lstStyle/>
            <a:p>
              <a:pPr algn="ctr"/>
              <a:r>
                <a:rPr lang="en-US" sz="2000" dirty="0">
                  <a:latin typeface="Verdana" panose="020B0604030504040204" pitchFamily="34" charset="0"/>
                  <a:ea typeface="Verdana" panose="020B0604030504040204" pitchFamily="34" charset="0"/>
                </a:rPr>
                <a:t>Foundational Knowledge</a:t>
              </a:r>
              <a:br>
                <a:rPr lang="en-US" sz="20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on Data Science</a:t>
              </a:r>
            </a:p>
          </p:txBody>
        </p:sp>
        <p:sp>
          <p:nvSpPr>
            <p:cNvPr id="27" name="TextBox 26">
              <a:extLst>
                <a:ext uri="{FF2B5EF4-FFF2-40B4-BE49-F238E27FC236}">
                  <a16:creationId xmlns:a16="http://schemas.microsoft.com/office/drawing/2014/main" id="{5EF299A0-E43C-9008-16B8-234DAD1856A1}"/>
                </a:ext>
              </a:extLst>
            </p:cNvPr>
            <p:cNvSpPr txBox="1"/>
            <p:nvPr/>
          </p:nvSpPr>
          <p:spPr>
            <a:xfrm>
              <a:off x="8687315" y="3222771"/>
              <a:ext cx="3076483" cy="400110"/>
            </a:xfrm>
            <a:prstGeom prst="rect">
              <a:avLst/>
            </a:prstGeom>
            <a:noFill/>
          </p:spPr>
          <p:txBody>
            <a:bodyPr wrap="none" rtlCol="0">
              <a:spAutoFit/>
            </a:bodyPr>
            <a:lstStyle/>
            <a:p>
              <a:r>
                <a:rPr lang="en-US" sz="2000" b="1" dirty="0">
                  <a:latin typeface="Verdana" panose="020B0604030504040204" pitchFamily="34" charset="0"/>
                  <a:ea typeface="Verdana" panose="020B0604030504040204" pitchFamily="34" charset="0"/>
                </a:rPr>
                <a:t>Anthology of Videos</a:t>
              </a:r>
            </a:p>
          </p:txBody>
        </p:sp>
        <p:sp>
          <p:nvSpPr>
            <p:cNvPr id="28" name="Rectangle: Rounded Corners 27">
              <a:extLst>
                <a:ext uri="{FF2B5EF4-FFF2-40B4-BE49-F238E27FC236}">
                  <a16:creationId xmlns:a16="http://schemas.microsoft.com/office/drawing/2014/main" id="{CCCCDC33-A120-597B-9DA6-A936073B577D}"/>
                </a:ext>
              </a:extLst>
            </p:cNvPr>
            <p:cNvSpPr/>
            <p:nvPr/>
          </p:nvSpPr>
          <p:spPr>
            <a:xfrm>
              <a:off x="8482002" y="4893278"/>
              <a:ext cx="3532685" cy="129463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B76E99A-396F-F27F-E899-0DF4B9F31586}"/>
                </a:ext>
              </a:extLst>
            </p:cNvPr>
            <p:cNvSpPr txBox="1"/>
            <p:nvPr/>
          </p:nvSpPr>
          <p:spPr>
            <a:xfrm>
              <a:off x="9570113" y="5603137"/>
              <a:ext cx="1356462" cy="400110"/>
            </a:xfrm>
            <a:prstGeom prst="rect">
              <a:avLst/>
            </a:prstGeom>
            <a:solidFill>
              <a:schemeClr val="accent4">
                <a:lumMod val="20000"/>
                <a:lumOff val="80000"/>
              </a:schemeClr>
            </a:solidFill>
            <a:ln w="41275" cap="flat">
              <a:solidFill>
                <a:schemeClr val="accent4">
                  <a:lumMod val="50000"/>
                </a:schemeClr>
              </a:solidFill>
              <a:round/>
            </a:ln>
          </p:spPr>
          <p:txBody>
            <a:bodyPr wrap="none" rtlCol="0">
              <a:spAutoFit/>
            </a:bodyPr>
            <a:lstStyle/>
            <a:p>
              <a:r>
                <a:rPr lang="en-US" sz="2000" dirty="0">
                  <a:latin typeface="Verdana" panose="020B0604030504040204" pitchFamily="34" charset="0"/>
                  <a:ea typeface="Verdana" panose="020B0604030504040204" pitchFamily="34" charset="0"/>
                </a:rPr>
                <a:t>Statistics</a:t>
              </a:r>
            </a:p>
          </p:txBody>
        </p:sp>
        <p:sp>
          <p:nvSpPr>
            <p:cNvPr id="30" name="TextBox 29">
              <a:extLst>
                <a:ext uri="{FF2B5EF4-FFF2-40B4-BE49-F238E27FC236}">
                  <a16:creationId xmlns:a16="http://schemas.microsoft.com/office/drawing/2014/main" id="{AE29CA26-8E41-7905-AA4A-AAE379D4EA00}"/>
                </a:ext>
              </a:extLst>
            </p:cNvPr>
            <p:cNvSpPr txBox="1"/>
            <p:nvPr/>
          </p:nvSpPr>
          <p:spPr>
            <a:xfrm>
              <a:off x="9391834" y="4961729"/>
              <a:ext cx="1667444" cy="400110"/>
            </a:xfrm>
            <a:prstGeom prst="rect">
              <a:avLst/>
            </a:prstGeom>
            <a:noFill/>
          </p:spPr>
          <p:txBody>
            <a:bodyPr wrap="none" rtlCol="0">
              <a:spAutoFit/>
            </a:bodyPr>
            <a:lstStyle/>
            <a:p>
              <a:r>
                <a:rPr lang="en-US" sz="2000" b="1" dirty="0">
                  <a:latin typeface="Verdana" panose="020B0604030504040204" pitchFamily="34" charset="0"/>
                  <a:ea typeface="Verdana" panose="020B0604030504040204" pitchFamily="34" charset="0"/>
                </a:rPr>
                <a:t>Resources</a:t>
              </a:r>
            </a:p>
          </p:txBody>
        </p:sp>
        <p:sp>
          <p:nvSpPr>
            <p:cNvPr id="31" name="Rectangle 30">
              <a:extLst>
                <a:ext uri="{FF2B5EF4-FFF2-40B4-BE49-F238E27FC236}">
                  <a16:creationId xmlns:a16="http://schemas.microsoft.com/office/drawing/2014/main" id="{5377E231-0AEE-5FAD-38A1-3EE2A64520EF}"/>
                </a:ext>
              </a:extLst>
            </p:cNvPr>
            <p:cNvSpPr/>
            <p:nvPr/>
          </p:nvSpPr>
          <p:spPr>
            <a:xfrm>
              <a:off x="103976" y="5067839"/>
              <a:ext cx="2138997" cy="1581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2FF706A-2976-631F-0222-BC17FE436B9C}"/>
                </a:ext>
              </a:extLst>
            </p:cNvPr>
            <p:cNvSpPr txBox="1"/>
            <p:nvPr/>
          </p:nvSpPr>
          <p:spPr>
            <a:xfrm>
              <a:off x="798339" y="5145925"/>
              <a:ext cx="935962" cy="400110"/>
            </a:xfrm>
            <a:prstGeom prst="rect">
              <a:avLst/>
            </a:prstGeom>
            <a:noFill/>
          </p:spPr>
          <p:txBody>
            <a:bodyPr wrap="none" rtlCol="0">
              <a:spAutoFit/>
            </a:bodyPr>
            <a:lstStyle/>
            <a:p>
              <a:r>
                <a:rPr lang="en-US" sz="2000" u="sng" dirty="0"/>
                <a:t>Legend</a:t>
              </a:r>
            </a:p>
          </p:txBody>
        </p:sp>
        <p:sp>
          <p:nvSpPr>
            <p:cNvPr id="33" name="TextBox 32">
              <a:extLst>
                <a:ext uri="{FF2B5EF4-FFF2-40B4-BE49-F238E27FC236}">
                  <a16:creationId xmlns:a16="http://schemas.microsoft.com/office/drawing/2014/main" id="{195BB24C-4E3C-5885-DA43-0A0490660A07}"/>
                </a:ext>
              </a:extLst>
            </p:cNvPr>
            <p:cNvSpPr txBox="1"/>
            <p:nvPr/>
          </p:nvSpPr>
          <p:spPr>
            <a:xfrm>
              <a:off x="566178" y="5624121"/>
              <a:ext cx="1214884" cy="369332"/>
            </a:xfrm>
            <a:prstGeom prst="rect">
              <a:avLst/>
            </a:prstGeom>
            <a:solidFill>
              <a:schemeClr val="bg1">
                <a:lumMod val="95000"/>
              </a:schemeClr>
            </a:solidFill>
            <a:ln w="41275" cap="flat">
              <a:solidFill>
                <a:schemeClr val="bg1">
                  <a:lumMod val="50000"/>
                </a:schemeClr>
              </a:solidFill>
              <a:round/>
            </a:ln>
          </p:spPr>
          <p:txBody>
            <a:bodyPr wrap="none" rtlCol="0">
              <a:spAutoFit/>
            </a:bodyPr>
            <a:lstStyle/>
            <a:p>
              <a:r>
                <a:rPr lang="en-US" dirty="0">
                  <a:ea typeface="Verdana" panose="020B0604030504040204" pitchFamily="34" charset="0"/>
                </a:rPr>
                <a:t>Completed</a:t>
              </a:r>
            </a:p>
          </p:txBody>
        </p:sp>
        <p:sp>
          <p:nvSpPr>
            <p:cNvPr id="34" name="TextBox 33">
              <a:extLst>
                <a:ext uri="{FF2B5EF4-FFF2-40B4-BE49-F238E27FC236}">
                  <a16:creationId xmlns:a16="http://schemas.microsoft.com/office/drawing/2014/main" id="{0EDED294-1830-0666-72B2-6FF9130DC026}"/>
                </a:ext>
              </a:extLst>
            </p:cNvPr>
            <p:cNvSpPr txBox="1"/>
            <p:nvPr/>
          </p:nvSpPr>
          <p:spPr>
            <a:xfrm>
              <a:off x="573082" y="6187913"/>
              <a:ext cx="1215076" cy="369332"/>
            </a:xfrm>
            <a:prstGeom prst="rect">
              <a:avLst/>
            </a:prstGeom>
            <a:solidFill>
              <a:schemeClr val="bg1">
                <a:lumMod val="95000"/>
              </a:schemeClr>
            </a:solidFill>
            <a:ln w="41275" cap="flat">
              <a:solidFill>
                <a:schemeClr val="bg1">
                  <a:lumMod val="50000"/>
                </a:schemeClr>
              </a:solidFill>
              <a:prstDash val="dash"/>
              <a:round/>
            </a:ln>
          </p:spPr>
          <p:txBody>
            <a:bodyPr wrap="none" rtlCol="0">
              <a:spAutoFit/>
            </a:bodyPr>
            <a:lstStyle/>
            <a:p>
              <a:r>
                <a:rPr lang="en-US" dirty="0">
                  <a:ea typeface="Verdana" panose="020B0604030504040204" pitchFamily="34" charset="0"/>
                </a:rPr>
                <a:t>In Progress</a:t>
              </a:r>
            </a:p>
          </p:txBody>
        </p:sp>
        <p:sp>
          <p:nvSpPr>
            <p:cNvPr id="35" name="Rectangle 34">
              <a:extLst>
                <a:ext uri="{FF2B5EF4-FFF2-40B4-BE49-F238E27FC236}">
                  <a16:creationId xmlns:a16="http://schemas.microsoft.com/office/drawing/2014/main" id="{56E78332-9CA9-58B9-BC29-93FBAC9F3227}"/>
                </a:ext>
              </a:extLst>
            </p:cNvPr>
            <p:cNvSpPr/>
            <p:nvPr/>
          </p:nvSpPr>
          <p:spPr>
            <a:xfrm>
              <a:off x="138113" y="5067839"/>
              <a:ext cx="2182682" cy="165686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024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603315" y="273963"/>
            <a:ext cx="10788192"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FF"/>
              </a:buClr>
              <a:buSzPts val="4400"/>
              <a:buFont typeface="Verdana"/>
              <a:buNone/>
            </a:pPr>
            <a:r>
              <a:rPr lang="en-US" sz="4000" b="1" dirty="0">
                <a:solidFill>
                  <a:srgbClr val="0000FF"/>
                </a:solidFill>
                <a:cs typeface="Verdana"/>
                <a:sym typeface="Verdana"/>
              </a:rPr>
              <a:t>Curated Social Justice Data Collection</a:t>
            </a:r>
            <a:endParaRPr sz="4000" b="1" dirty="0">
              <a:solidFill>
                <a:srgbClr val="0000FF"/>
              </a:solidFill>
            </a:endParaRPr>
          </a:p>
        </p:txBody>
      </p:sp>
      <p:sp>
        <p:nvSpPr>
          <p:cNvPr id="269" name="Google Shape;269;p41"/>
          <p:cNvSpPr txBox="1">
            <a:spLocks noGrp="1"/>
          </p:cNvSpPr>
          <p:nvPr>
            <p:ph type="body" idx="1"/>
          </p:nvPr>
        </p:nvSpPr>
        <p:spPr>
          <a:xfrm>
            <a:off x="850964" y="1825625"/>
            <a:ext cx="9239400" cy="4846500"/>
          </a:xfrm>
          <a:prstGeom prst="rect">
            <a:avLst/>
          </a:prstGeom>
          <a:noFill/>
          <a:ln>
            <a:noFill/>
          </a:ln>
        </p:spPr>
        <p:txBody>
          <a:bodyPr spcFirstLastPara="1" wrap="square" lIns="91425" tIns="45700" rIns="91425" bIns="45700" anchor="t" anchorCtr="0">
            <a:noAutofit/>
          </a:bodyPr>
          <a:lstStyle/>
          <a:p>
            <a:pPr marL="514350" lvl="0" indent="-514350" algn="l" rtl="0">
              <a:lnSpc>
                <a:spcPct val="70000"/>
              </a:lnSpc>
              <a:spcBef>
                <a:spcPts val="0"/>
              </a:spcBef>
              <a:spcAft>
                <a:spcPts val="0"/>
              </a:spcAft>
              <a:buClr>
                <a:schemeClr val="dk1"/>
              </a:buClr>
              <a:buSzPts val="2590"/>
              <a:buFont typeface="Calibri"/>
              <a:buAutoNum type="arabicPeriod"/>
            </a:pPr>
            <a:r>
              <a:rPr lang="en-US" sz="2000" dirty="0">
                <a:effectLst>
                  <a:outerShdw blurRad="38100" dist="38100" dir="2700000" algn="tl">
                    <a:srgbClr val="000000">
                      <a:alpha val="43137"/>
                    </a:srgbClr>
                  </a:outerShdw>
                </a:effectLst>
                <a:latin typeface="Verdana"/>
                <a:ea typeface="Verdana"/>
                <a:cs typeface="Verdana"/>
                <a:sym typeface="Verdana"/>
              </a:rPr>
              <a:t>Police killings (2 data sets: shootings &amp; all types)</a:t>
            </a:r>
            <a:endParaRPr sz="2000" dirty="0">
              <a:effectLst>
                <a:outerShdw blurRad="38100" dist="38100" dir="2700000" algn="tl">
                  <a:srgbClr val="000000">
                    <a:alpha val="43137"/>
                  </a:srgbClr>
                </a:outerShdw>
              </a:effectLst>
            </a:endParaRPr>
          </a:p>
          <a:p>
            <a:pPr marL="514350" lvl="0" indent="-514350" algn="l" rtl="0">
              <a:lnSpc>
                <a:spcPct val="70000"/>
              </a:lnSpc>
              <a:spcBef>
                <a:spcPts val="1000"/>
              </a:spcBef>
              <a:spcAft>
                <a:spcPts val="0"/>
              </a:spcAft>
              <a:buClr>
                <a:schemeClr val="dk1"/>
              </a:buClr>
              <a:buSzPts val="2590"/>
              <a:buFont typeface="Calibri"/>
              <a:buAutoNum type="arabicPeriod"/>
            </a:pPr>
            <a:r>
              <a:rPr lang="en-US" sz="2000" dirty="0">
                <a:effectLst>
                  <a:outerShdw blurRad="38100" dist="38100" dir="2700000" algn="tl">
                    <a:srgbClr val="000000">
                      <a:alpha val="43137"/>
                    </a:srgbClr>
                  </a:outerShdw>
                </a:effectLst>
                <a:latin typeface="Verdana"/>
                <a:ea typeface="Verdana"/>
                <a:cs typeface="Verdana"/>
                <a:sym typeface="Verdana"/>
              </a:rPr>
              <a:t>Domestic Violence (NC)</a:t>
            </a:r>
            <a:endParaRPr sz="2000" dirty="0">
              <a:effectLst>
                <a:outerShdw blurRad="38100" dist="38100" dir="2700000" algn="tl">
                  <a:srgbClr val="000000">
                    <a:alpha val="43137"/>
                  </a:srgbClr>
                </a:outerShdw>
              </a:effectLst>
            </a:endParaRPr>
          </a:p>
          <a:p>
            <a:pPr marL="514350" lvl="0" indent="-514350" algn="l" rtl="0">
              <a:lnSpc>
                <a:spcPct val="70000"/>
              </a:lnSpc>
              <a:spcBef>
                <a:spcPts val="1000"/>
              </a:spcBef>
              <a:spcAft>
                <a:spcPts val="0"/>
              </a:spcAft>
              <a:buClr>
                <a:schemeClr val="dk1"/>
              </a:buClr>
              <a:buSzPts val="2590"/>
              <a:buFont typeface="Calibri"/>
              <a:buAutoNum type="arabicPeriod"/>
            </a:pPr>
            <a:r>
              <a:rPr lang="en-US" sz="2000" dirty="0">
                <a:effectLst>
                  <a:outerShdw blurRad="38100" dist="38100" dir="2700000" algn="tl">
                    <a:srgbClr val="000000">
                      <a:alpha val="43137"/>
                    </a:srgbClr>
                  </a:outerShdw>
                </a:effectLst>
                <a:latin typeface="Verdana"/>
                <a:ea typeface="Verdana"/>
                <a:cs typeface="Verdana"/>
                <a:sym typeface="Verdana"/>
              </a:rPr>
              <a:t>Gun Violence</a:t>
            </a:r>
            <a:endParaRPr sz="2000" dirty="0">
              <a:effectLst>
                <a:outerShdw blurRad="38100" dist="38100" dir="2700000" algn="tl">
                  <a:srgbClr val="000000">
                    <a:alpha val="43137"/>
                  </a:srgbClr>
                </a:outerShdw>
              </a:effectLst>
            </a:endParaRPr>
          </a:p>
          <a:p>
            <a:pPr marL="514350" lvl="0" indent="-514350" algn="l" rtl="0">
              <a:lnSpc>
                <a:spcPct val="70000"/>
              </a:lnSpc>
              <a:spcBef>
                <a:spcPts val="1000"/>
              </a:spcBef>
              <a:spcAft>
                <a:spcPts val="0"/>
              </a:spcAft>
              <a:buClr>
                <a:schemeClr val="dk1"/>
              </a:buClr>
              <a:buSzPts val="2590"/>
              <a:buFont typeface="Calibri"/>
              <a:buAutoNum type="arabicPeriod"/>
            </a:pPr>
            <a:r>
              <a:rPr lang="en-US" sz="2000" dirty="0">
                <a:effectLst>
                  <a:outerShdw blurRad="38100" dist="38100" dir="2700000" algn="tl">
                    <a:srgbClr val="000000">
                      <a:alpha val="43137"/>
                    </a:srgbClr>
                  </a:outerShdw>
                </a:effectLst>
                <a:latin typeface="Verdana"/>
                <a:ea typeface="Verdana"/>
                <a:cs typeface="Verdana"/>
                <a:sym typeface="Verdana"/>
              </a:rPr>
              <a:t>COVID-19 </a:t>
            </a:r>
            <a:endParaRPr sz="2000" dirty="0">
              <a:effectLst>
                <a:outerShdw blurRad="38100" dist="38100" dir="2700000" algn="tl">
                  <a:srgbClr val="000000">
                    <a:alpha val="43137"/>
                  </a:srgbClr>
                </a:outerShdw>
              </a:effectLst>
            </a:endParaRPr>
          </a:p>
          <a:p>
            <a:pPr marL="514350" lvl="0" indent="-514350" algn="l" rtl="0">
              <a:lnSpc>
                <a:spcPct val="70000"/>
              </a:lnSpc>
              <a:spcBef>
                <a:spcPts val="1000"/>
              </a:spcBef>
              <a:spcAft>
                <a:spcPts val="0"/>
              </a:spcAft>
              <a:buClr>
                <a:schemeClr val="dk1"/>
              </a:buClr>
              <a:buSzPts val="2590"/>
              <a:buFont typeface="Calibri"/>
              <a:buAutoNum type="arabicPeriod"/>
            </a:pPr>
            <a:r>
              <a:rPr lang="en-US" sz="2000" dirty="0">
                <a:effectLst>
                  <a:outerShdw blurRad="38100" dist="38100" dir="2700000" algn="tl">
                    <a:srgbClr val="000000">
                      <a:alpha val="43137"/>
                    </a:srgbClr>
                  </a:outerShdw>
                </a:effectLst>
                <a:latin typeface="Verdana"/>
                <a:ea typeface="Verdana"/>
                <a:cs typeface="Verdana"/>
                <a:sym typeface="Verdana"/>
              </a:rPr>
              <a:t>Sexual Assault (NC)</a:t>
            </a:r>
          </a:p>
          <a:p>
            <a:pPr marL="514350" lvl="0" indent="-514350" algn="l" rtl="0">
              <a:lnSpc>
                <a:spcPct val="70000"/>
              </a:lnSpc>
              <a:spcBef>
                <a:spcPts val="1000"/>
              </a:spcBef>
              <a:spcAft>
                <a:spcPts val="0"/>
              </a:spcAft>
              <a:buClr>
                <a:schemeClr val="dk1"/>
              </a:buClr>
              <a:buSzPts val="2590"/>
              <a:buFont typeface="Calibri"/>
              <a:buAutoNum type="arabicPeriod"/>
            </a:pPr>
            <a:r>
              <a:rPr lang="en-US" sz="2000" dirty="0">
                <a:effectLst>
                  <a:outerShdw blurRad="38100" dist="38100" dir="2700000" algn="tl">
                    <a:srgbClr val="000000">
                      <a:alpha val="43137"/>
                    </a:srgbClr>
                  </a:outerShdw>
                </a:effectLst>
                <a:latin typeface="Verdana"/>
                <a:ea typeface="Verdana"/>
                <a:cs typeface="Verdana"/>
                <a:sym typeface="Verdana"/>
              </a:rPr>
              <a:t>Environmental Pollution Data (2 data sets: by year &amp; NC)</a:t>
            </a:r>
          </a:p>
          <a:p>
            <a:pPr marL="514350" lvl="0" indent="-514350" algn="l" rtl="0">
              <a:lnSpc>
                <a:spcPct val="70000"/>
              </a:lnSpc>
              <a:spcBef>
                <a:spcPts val="1000"/>
              </a:spcBef>
              <a:spcAft>
                <a:spcPts val="0"/>
              </a:spcAft>
              <a:buClr>
                <a:schemeClr val="dk1"/>
              </a:buClr>
              <a:buSzPts val="2590"/>
              <a:buFont typeface="Calibri"/>
              <a:buAutoNum type="arabicPeriod"/>
            </a:pPr>
            <a:r>
              <a:rPr lang="en-US" sz="2000" dirty="0">
                <a:effectLst>
                  <a:outerShdw blurRad="38100" dist="38100" dir="2700000" algn="tl">
                    <a:srgbClr val="000000">
                      <a:alpha val="43137"/>
                    </a:srgbClr>
                  </a:outerShdw>
                </a:effectLst>
                <a:latin typeface="Verdana"/>
                <a:ea typeface="Verdana"/>
                <a:cs typeface="Verdana"/>
                <a:sym typeface="Verdana"/>
              </a:rPr>
              <a:t>Cost of College Education</a:t>
            </a:r>
          </a:p>
          <a:p>
            <a:pPr marL="514350" indent="-514350">
              <a:lnSpc>
                <a:spcPct val="70000"/>
              </a:lnSpc>
              <a:buClr>
                <a:schemeClr val="dk1"/>
              </a:buClr>
              <a:buSzPts val="2590"/>
              <a:buFont typeface="Calibri"/>
              <a:buAutoNum type="arabicPeriod"/>
            </a:pPr>
            <a:r>
              <a:rPr lang="en-US" sz="2000" dirty="0">
                <a:effectLst>
                  <a:outerShdw blurRad="38100" dist="38100" dir="2700000" algn="tl">
                    <a:srgbClr val="000000">
                      <a:alpha val="43137"/>
                    </a:srgbClr>
                  </a:outerShdw>
                </a:effectLst>
                <a:latin typeface="Verdana"/>
                <a:ea typeface="Verdana"/>
                <a:cs typeface="Verdana"/>
                <a:sym typeface="Verdana"/>
              </a:rPr>
              <a:t>Child Abuse</a:t>
            </a:r>
            <a:br>
              <a:rPr lang="en-US" sz="2000" dirty="0">
                <a:effectLst>
                  <a:outerShdw blurRad="38100" dist="38100" dir="2700000" algn="tl">
                    <a:srgbClr val="000000">
                      <a:alpha val="43137"/>
                    </a:srgbClr>
                  </a:outerShdw>
                </a:effectLst>
                <a:latin typeface="Verdana"/>
                <a:ea typeface="Verdana"/>
                <a:cs typeface="Verdana"/>
                <a:sym typeface="Verdana"/>
              </a:rPr>
            </a:br>
            <a:endParaRPr lang="en-US" sz="2000" dirty="0">
              <a:effectLst>
                <a:outerShdw blurRad="38100" dist="38100" dir="2700000" algn="tl">
                  <a:srgbClr val="000000">
                    <a:alpha val="43137"/>
                  </a:srgbClr>
                </a:outerShdw>
              </a:effectLst>
              <a:latin typeface="Verdana"/>
              <a:ea typeface="Verdana"/>
              <a:cs typeface="Verdana"/>
              <a:sym typeface="Verdana"/>
            </a:endParaRPr>
          </a:p>
          <a:p>
            <a:pPr marL="514350" indent="-514350">
              <a:lnSpc>
                <a:spcPct val="70000"/>
              </a:lnSpc>
              <a:buClr>
                <a:schemeClr val="dk1"/>
              </a:buClr>
              <a:buSzPts val="2590"/>
              <a:buFont typeface="Calibri"/>
              <a:buAutoNum type="arabicPeriod"/>
            </a:pPr>
            <a:r>
              <a:rPr lang="en-US" sz="2000" dirty="0">
                <a:solidFill>
                  <a:schemeClr val="bg1">
                    <a:lumMod val="65000"/>
                  </a:schemeClr>
                </a:solidFill>
                <a:effectLst>
                  <a:outerShdw blurRad="38100" dist="38100" dir="2700000" algn="tl">
                    <a:srgbClr val="000000">
                      <a:alpha val="43137"/>
                    </a:srgbClr>
                  </a:outerShdw>
                </a:effectLst>
                <a:latin typeface="Verdana"/>
                <a:ea typeface="Verdana"/>
                <a:cs typeface="Verdana"/>
                <a:sym typeface="Verdana"/>
              </a:rPr>
              <a:t>LGBTQ+ Issues</a:t>
            </a:r>
            <a:endParaRPr lang="en-US" sz="2000" dirty="0">
              <a:solidFill>
                <a:schemeClr val="bg1">
                  <a:lumMod val="65000"/>
                </a:schemeClr>
              </a:solidFill>
              <a:effectLst>
                <a:outerShdw blurRad="38100" dist="38100" dir="2700000" algn="tl">
                  <a:srgbClr val="000000">
                    <a:alpha val="43137"/>
                  </a:srgbClr>
                </a:outerShdw>
              </a:effectLst>
            </a:endParaRPr>
          </a:p>
          <a:p>
            <a:pPr marL="514350" lvl="0" indent="-514350" algn="l" rtl="0">
              <a:lnSpc>
                <a:spcPct val="70000"/>
              </a:lnSpc>
              <a:spcBef>
                <a:spcPts val="1000"/>
              </a:spcBef>
              <a:spcAft>
                <a:spcPts val="0"/>
              </a:spcAft>
              <a:buClr>
                <a:schemeClr val="dk1"/>
              </a:buClr>
              <a:buSzPts val="2590"/>
              <a:buFont typeface="Calibri"/>
              <a:buAutoNum type="arabicPeriod"/>
            </a:pPr>
            <a:r>
              <a:rPr lang="en-US" sz="2000" dirty="0">
                <a:solidFill>
                  <a:schemeClr val="bg1">
                    <a:lumMod val="65000"/>
                  </a:schemeClr>
                </a:solidFill>
                <a:effectLst>
                  <a:outerShdw blurRad="38100" dist="38100" dir="2700000" algn="tl">
                    <a:srgbClr val="000000">
                      <a:alpha val="43137"/>
                    </a:srgbClr>
                  </a:outerShdw>
                </a:effectLst>
                <a:latin typeface="Verdana"/>
                <a:ea typeface="Verdana"/>
                <a:cs typeface="Verdana"/>
                <a:sym typeface="Verdana"/>
              </a:rPr>
              <a:t>Mental Health Issues</a:t>
            </a:r>
            <a:endParaRPr sz="2000" dirty="0">
              <a:solidFill>
                <a:schemeClr val="bg1">
                  <a:lumMod val="65000"/>
                </a:schemeClr>
              </a:solidFill>
              <a:effectLst>
                <a:outerShdw blurRad="38100" dist="38100" dir="2700000" algn="tl">
                  <a:srgbClr val="000000">
                    <a:alpha val="43137"/>
                  </a:srgbClr>
                </a:outerShdw>
              </a:effectLst>
            </a:endParaRPr>
          </a:p>
          <a:p>
            <a:pPr marL="514350" lvl="0" indent="-514350" algn="l" rtl="0">
              <a:lnSpc>
                <a:spcPct val="70000"/>
              </a:lnSpc>
              <a:spcBef>
                <a:spcPts val="1000"/>
              </a:spcBef>
              <a:spcAft>
                <a:spcPts val="0"/>
              </a:spcAft>
              <a:buClr>
                <a:schemeClr val="dk1"/>
              </a:buClr>
              <a:buSzPts val="2590"/>
              <a:buFont typeface="Calibri"/>
              <a:buAutoNum type="arabicPeriod"/>
            </a:pPr>
            <a:r>
              <a:rPr lang="en-US" sz="2000" dirty="0">
                <a:solidFill>
                  <a:schemeClr val="bg1">
                    <a:lumMod val="65000"/>
                  </a:schemeClr>
                </a:solidFill>
                <a:effectLst>
                  <a:outerShdw blurRad="38100" dist="38100" dir="2700000" algn="tl">
                    <a:srgbClr val="000000">
                      <a:alpha val="43137"/>
                    </a:srgbClr>
                  </a:outerShdw>
                </a:effectLst>
                <a:latin typeface="Verdana"/>
                <a:ea typeface="Verdana"/>
                <a:cs typeface="Verdana"/>
                <a:sym typeface="Verdana"/>
              </a:rPr>
              <a:t>Social Media Effects</a:t>
            </a:r>
            <a:endParaRPr sz="2000" dirty="0">
              <a:solidFill>
                <a:schemeClr val="bg1">
                  <a:lumMod val="65000"/>
                </a:schemeClr>
              </a:solidFill>
              <a:effectLst>
                <a:outerShdw blurRad="38100" dist="38100" dir="2700000" algn="tl">
                  <a:srgbClr val="000000">
                    <a:alpha val="43137"/>
                  </a:srgbClr>
                </a:outerShdw>
              </a:effectLst>
            </a:endParaRPr>
          </a:p>
          <a:p>
            <a:pPr marL="514350" lvl="0" indent="-514350" algn="l" rtl="0">
              <a:lnSpc>
                <a:spcPct val="70000"/>
              </a:lnSpc>
              <a:spcBef>
                <a:spcPts val="1000"/>
              </a:spcBef>
              <a:spcAft>
                <a:spcPts val="0"/>
              </a:spcAft>
              <a:buClr>
                <a:schemeClr val="dk1"/>
              </a:buClr>
              <a:buSzPts val="2590"/>
              <a:buFont typeface="Calibri"/>
              <a:buAutoNum type="arabicPeriod"/>
            </a:pPr>
            <a:r>
              <a:rPr lang="en-US" sz="2000" dirty="0">
                <a:solidFill>
                  <a:schemeClr val="bg1">
                    <a:lumMod val="65000"/>
                  </a:schemeClr>
                </a:solidFill>
                <a:effectLst>
                  <a:outerShdw blurRad="38100" dist="38100" dir="2700000" algn="tl">
                    <a:srgbClr val="000000">
                      <a:alpha val="43137"/>
                    </a:srgbClr>
                  </a:outerShdw>
                </a:effectLst>
                <a:latin typeface="Verdana"/>
                <a:ea typeface="Verdana"/>
                <a:cs typeface="Verdana"/>
                <a:sym typeface="Verdana"/>
              </a:rPr>
              <a:t>Immigration</a:t>
            </a:r>
            <a:endParaRPr sz="2000" dirty="0">
              <a:solidFill>
                <a:schemeClr val="bg1">
                  <a:lumMod val="65000"/>
                </a:schemeClr>
              </a:solidFill>
              <a:effectLst>
                <a:outerShdw blurRad="38100" dist="38100" dir="2700000" algn="tl">
                  <a:srgbClr val="000000">
                    <a:alpha val="43137"/>
                  </a:srgbClr>
                </a:outerShdw>
              </a:effectLst>
            </a:endParaRPr>
          </a:p>
          <a:p>
            <a:pPr marL="0" lvl="0" indent="0" algn="l" rtl="0">
              <a:lnSpc>
                <a:spcPct val="70000"/>
              </a:lnSpc>
              <a:spcBef>
                <a:spcPts val="1000"/>
              </a:spcBef>
              <a:spcAft>
                <a:spcPts val="0"/>
              </a:spcAft>
              <a:buClr>
                <a:schemeClr val="dk1"/>
              </a:buClr>
              <a:buSzPts val="2590"/>
              <a:buNone/>
            </a:pPr>
            <a:r>
              <a:rPr lang="en-US" sz="2590" dirty="0">
                <a:latin typeface="Verdana"/>
                <a:ea typeface="Verdana"/>
                <a:cs typeface="Verdana"/>
                <a:sym typeface="Verdana"/>
              </a:rPr>
              <a:t>. . .</a:t>
            </a:r>
            <a:endParaRPr dirty="0"/>
          </a:p>
          <a:p>
            <a:pPr marL="514350" lvl="0" indent="-349885" algn="l" rtl="0">
              <a:lnSpc>
                <a:spcPct val="70000"/>
              </a:lnSpc>
              <a:spcBef>
                <a:spcPts val="1000"/>
              </a:spcBef>
              <a:spcAft>
                <a:spcPts val="0"/>
              </a:spcAft>
              <a:buClr>
                <a:schemeClr val="dk1"/>
              </a:buClr>
              <a:buSzPts val="2590"/>
              <a:buFont typeface="Calibri"/>
              <a:buNone/>
            </a:pPr>
            <a:endParaRPr sz="2590" dirty="0"/>
          </a:p>
        </p:txBody>
      </p:sp>
      <p:sp>
        <p:nvSpPr>
          <p:cNvPr id="270" name="Google Shape;270;p41"/>
          <p:cNvSpPr/>
          <p:nvPr/>
        </p:nvSpPr>
        <p:spPr>
          <a:xfrm>
            <a:off x="697477" y="1734463"/>
            <a:ext cx="9382591" cy="2784783"/>
          </a:xfrm>
          <a:prstGeom prst="roundRect">
            <a:avLst>
              <a:gd name="adj" fmla="val 16667"/>
            </a:avLst>
          </a:prstGeom>
          <a:noFill/>
          <a:ln w="412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41"/>
          <p:cNvSpPr/>
          <p:nvPr/>
        </p:nvSpPr>
        <p:spPr>
          <a:xfrm>
            <a:off x="697477" y="4686299"/>
            <a:ext cx="9382591" cy="1897737"/>
          </a:xfrm>
          <a:prstGeom prst="roundRect">
            <a:avLst>
              <a:gd name="adj" fmla="val 16667"/>
            </a:avLst>
          </a:prstGeom>
          <a:noFill/>
          <a:ln w="412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41"/>
          <p:cNvSpPr txBox="1"/>
          <p:nvPr/>
        </p:nvSpPr>
        <p:spPr>
          <a:xfrm>
            <a:off x="7460273" y="2580541"/>
            <a:ext cx="2580542" cy="7297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accent2"/>
                </a:solidFill>
                <a:latin typeface="Verdana"/>
                <a:ea typeface="Verdana"/>
                <a:cs typeface="Verdana"/>
                <a:sym typeface="Verdana"/>
              </a:rPr>
              <a:t>curated datasets -</a:t>
            </a:r>
            <a:endParaRPr sz="1800" b="1" dirty="0">
              <a:solidFill>
                <a:schemeClr val="accent2"/>
              </a:solidFill>
              <a:latin typeface="Verdana"/>
              <a:ea typeface="Verdana"/>
              <a:cs typeface="Verdana"/>
              <a:sym typeface="Verdana"/>
            </a:endParaRPr>
          </a:p>
          <a:p>
            <a:pPr marL="0" marR="0" lvl="0" indent="0" algn="ctr" rtl="0">
              <a:spcBef>
                <a:spcPts val="0"/>
              </a:spcBef>
              <a:spcAft>
                <a:spcPts val="0"/>
              </a:spcAft>
              <a:buNone/>
            </a:pPr>
            <a:r>
              <a:rPr lang="en-US" sz="1800" b="1" dirty="0">
                <a:solidFill>
                  <a:schemeClr val="accent2"/>
                </a:solidFill>
                <a:latin typeface="Verdana"/>
                <a:ea typeface="Verdana"/>
                <a:cs typeface="Verdana"/>
                <a:sym typeface="Verdana"/>
              </a:rPr>
              <a:t>completed</a:t>
            </a:r>
            <a:endParaRPr sz="1800" b="1" dirty="0">
              <a:solidFill>
                <a:schemeClr val="accent2"/>
              </a:solidFill>
              <a:latin typeface="Verdana"/>
              <a:ea typeface="Verdana"/>
              <a:cs typeface="Verdana"/>
              <a:sym typeface="Verdana"/>
            </a:endParaRPr>
          </a:p>
        </p:txBody>
      </p:sp>
      <p:sp>
        <p:nvSpPr>
          <p:cNvPr id="273" name="Google Shape;273;p41"/>
          <p:cNvSpPr txBox="1"/>
          <p:nvPr/>
        </p:nvSpPr>
        <p:spPr>
          <a:xfrm>
            <a:off x="8217735" y="5167312"/>
            <a:ext cx="187262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accent1"/>
                </a:solidFill>
                <a:latin typeface="Verdana"/>
                <a:ea typeface="Verdana"/>
                <a:cs typeface="Verdana"/>
                <a:sym typeface="Verdana"/>
              </a:rPr>
              <a:t>under</a:t>
            </a:r>
            <a:endParaRPr dirty="0">
              <a:solidFill>
                <a:schemeClr val="accent1"/>
              </a:solidFill>
            </a:endParaRPr>
          </a:p>
          <a:p>
            <a:pPr marL="0" marR="0" lvl="0" indent="0" algn="ctr" rtl="0">
              <a:spcBef>
                <a:spcPts val="0"/>
              </a:spcBef>
              <a:spcAft>
                <a:spcPts val="0"/>
              </a:spcAft>
              <a:buNone/>
            </a:pPr>
            <a:r>
              <a:rPr lang="en-US" sz="1800" b="1" dirty="0">
                <a:solidFill>
                  <a:schemeClr val="accent1"/>
                </a:solidFill>
                <a:latin typeface="Verdana"/>
                <a:ea typeface="Verdana"/>
                <a:cs typeface="Verdana"/>
                <a:sym typeface="Verdana"/>
              </a:rPr>
              <a:t>development</a:t>
            </a:r>
            <a:endParaRPr dirty="0">
              <a:solidFill>
                <a:schemeClr val="accent1"/>
              </a:solidFill>
            </a:endParaRPr>
          </a:p>
        </p:txBody>
      </p:sp>
    </p:spTree>
    <p:extLst>
      <p:ext uri="{BB962C8B-B14F-4D97-AF65-F5344CB8AC3E}">
        <p14:creationId xmlns:p14="http://schemas.microsoft.com/office/powerpoint/2010/main" val="54432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659"/>
            <a:ext cx="10515600" cy="1332766"/>
          </a:xfrm>
        </p:spPr>
        <p:txBody>
          <a:bodyPr>
            <a:normAutofit/>
          </a:bodyPr>
          <a:lstStyle/>
          <a:p>
            <a:r>
              <a:rPr lang="en-US" b="1" dirty="0">
                <a:solidFill>
                  <a:srgbClr val="0000FF"/>
                </a:solidFill>
              </a:rPr>
              <a:t>Observations</a:t>
            </a:r>
            <a:endParaRPr lang="en-US" dirty="0">
              <a:solidFill>
                <a:srgbClr val="0000FF"/>
              </a:solidFill>
            </a:endParaRPr>
          </a:p>
        </p:txBody>
      </p:sp>
      <p:sp>
        <p:nvSpPr>
          <p:cNvPr id="3" name="Content Placeholder 2"/>
          <p:cNvSpPr>
            <a:spLocks noGrp="1"/>
          </p:cNvSpPr>
          <p:nvPr>
            <p:ph idx="1"/>
          </p:nvPr>
        </p:nvSpPr>
        <p:spPr>
          <a:xfrm>
            <a:off x="838200" y="1495426"/>
            <a:ext cx="10515600" cy="5199916"/>
          </a:xfrm>
        </p:spPr>
        <p:txBody>
          <a:bodyPr>
            <a:normAutofit lnSpcReduction="10000"/>
          </a:bodyPr>
          <a:lstStyle/>
          <a:p>
            <a:pPr fontAlgn="base">
              <a:spcBef>
                <a:spcPts val="0"/>
              </a:spcBef>
            </a:pPr>
            <a:r>
              <a:rPr lang="en-US" sz="2000" b="1" i="0" u="none" strike="noStrike" dirty="0">
                <a:solidFill>
                  <a:srgbClr val="000000"/>
                </a:solidFill>
                <a:effectLst/>
              </a:rPr>
              <a:t>Effectiveness study of the materials piloted: </a:t>
            </a:r>
            <a:br>
              <a:rPr lang="en-US" sz="2000" b="0" i="0" u="none" strike="noStrike" dirty="0">
                <a:solidFill>
                  <a:srgbClr val="000000"/>
                </a:solidFill>
                <a:effectLst/>
              </a:rPr>
            </a:br>
            <a:endParaRPr lang="en-US" sz="2000" b="0" i="0" u="none" strike="noStrike" dirty="0">
              <a:solidFill>
                <a:srgbClr val="000000"/>
              </a:solidFill>
              <a:effectLst/>
            </a:endParaRPr>
          </a:p>
          <a:p>
            <a:pPr lvl="1" fontAlgn="base">
              <a:spcBef>
                <a:spcPts val="0"/>
              </a:spcBef>
            </a:pPr>
            <a:r>
              <a:rPr lang="en-US" sz="2000" b="0" i="0" u="none" strike="noStrike" dirty="0">
                <a:solidFill>
                  <a:srgbClr val="000000"/>
                </a:solidFill>
                <a:effectLst/>
              </a:rPr>
              <a:t>Increase in students’ data science knowledge</a:t>
            </a:r>
          </a:p>
          <a:p>
            <a:pPr lvl="1" fontAlgn="base">
              <a:spcBef>
                <a:spcPts val="0"/>
              </a:spcBef>
            </a:pPr>
            <a:endParaRPr lang="en-US" sz="2000" b="0" i="0" u="none" strike="noStrike" dirty="0">
              <a:solidFill>
                <a:srgbClr val="000000"/>
              </a:solidFill>
              <a:effectLst/>
            </a:endParaRPr>
          </a:p>
          <a:p>
            <a:pPr lvl="1" fontAlgn="base">
              <a:spcBef>
                <a:spcPts val="0"/>
              </a:spcBef>
            </a:pPr>
            <a:r>
              <a:rPr lang="en-US" sz="2000" b="0" i="0" u="none" strike="noStrike" dirty="0">
                <a:solidFill>
                  <a:srgbClr val="000000"/>
                </a:solidFill>
                <a:effectLst/>
              </a:rPr>
              <a:t>Greater interest in learning about data science as a career option</a:t>
            </a:r>
          </a:p>
          <a:p>
            <a:pPr lvl="1" fontAlgn="base">
              <a:spcBef>
                <a:spcPts val="0"/>
              </a:spcBef>
            </a:pPr>
            <a:endParaRPr lang="en-US" sz="2000" b="0" i="0" u="none" strike="noStrike" dirty="0">
              <a:solidFill>
                <a:srgbClr val="000000"/>
              </a:solidFill>
              <a:effectLst/>
            </a:endParaRPr>
          </a:p>
          <a:p>
            <a:pPr lvl="1" fontAlgn="base">
              <a:spcBef>
                <a:spcPts val="0"/>
              </a:spcBef>
            </a:pPr>
            <a:r>
              <a:rPr lang="en-US" sz="2000" b="0" i="0" u="none" strike="noStrike" dirty="0">
                <a:solidFill>
                  <a:srgbClr val="000000"/>
                </a:solidFill>
                <a:effectLst/>
              </a:rPr>
              <a:t>Greater awareness of big data use across employment sectors</a:t>
            </a:r>
          </a:p>
          <a:p>
            <a:pPr lvl="1" fontAlgn="base">
              <a:spcBef>
                <a:spcPts val="0"/>
              </a:spcBef>
            </a:pPr>
            <a:endParaRPr lang="en-US" sz="2000" b="0" i="0" u="none" strike="noStrike" dirty="0">
              <a:solidFill>
                <a:srgbClr val="000000"/>
              </a:solidFill>
              <a:effectLst/>
            </a:endParaRPr>
          </a:p>
          <a:p>
            <a:pPr lvl="1" fontAlgn="base">
              <a:spcBef>
                <a:spcPts val="0"/>
              </a:spcBef>
            </a:pPr>
            <a:r>
              <a:rPr lang="en-US" sz="2000" b="0" i="0" u="none" strike="noStrike" dirty="0">
                <a:solidFill>
                  <a:srgbClr val="000000"/>
                </a:solidFill>
                <a:effectLst/>
              </a:rPr>
              <a:t>Increased desire to become more knowledgeable about data science</a:t>
            </a:r>
          </a:p>
          <a:p>
            <a:pPr lvl="1" fontAlgn="base">
              <a:spcBef>
                <a:spcPts val="0"/>
              </a:spcBef>
            </a:pPr>
            <a:endParaRPr lang="en-US" sz="2000" b="0" i="0" u="none" strike="noStrike" dirty="0">
              <a:solidFill>
                <a:srgbClr val="000000"/>
              </a:solidFill>
              <a:effectLst/>
            </a:endParaRPr>
          </a:p>
          <a:p>
            <a:pPr fontAlgn="base">
              <a:spcBef>
                <a:spcPts val="0"/>
              </a:spcBef>
            </a:pPr>
            <a:r>
              <a:rPr lang="en-US" sz="2000" b="1" i="0" u="none" strike="noStrike" dirty="0">
                <a:solidFill>
                  <a:srgbClr val="000000"/>
                </a:solidFill>
                <a:effectLst/>
              </a:rPr>
              <a:t>Analysis of qualitative data:</a:t>
            </a:r>
            <a:br>
              <a:rPr lang="en-US" sz="2000" b="0" i="0" u="none" strike="noStrike" dirty="0">
                <a:solidFill>
                  <a:srgbClr val="000000"/>
                </a:solidFill>
                <a:effectLst/>
              </a:rPr>
            </a:br>
            <a:endParaRPr lang="en-US" sz="2000" b="0" i="0" u="none" strike="noStrike" dirty="0">
              <a:solidFill>
                <a:srgbClr val="000000"/>
              </a:solidFill>
              <a:effectLst/>
            </a:endParaRPr>
          </a:p>
          <a:p>
            <a:pPr lvl="1" fontAlgn="base">
              <a:spcBef>
                <a:spcPts val="0"/>
              </a:spcBef>
            </a:pPr>
            <a:r>
              <a:rPr lang="en-US" sz="2000" b="0" i="0" u="none" strike="noStrike" dirty="0">
                <a:solidFill>
                  <a:srgbClr val="000000"/>
                </a:solidFill>
                <a:effectLst/>
              </a:rPr>
              <a:t>Students valued the use of CODAP as an analysis tool for data exploration.</a:t>
            </a:r>
            <a:br>
              <a:rPr lang="en-US" sz="2000" b="0" i="0" u="none" strike="noStrike" dirty="0">
                <a:solidFill>
                  <a:srgbClr val="000000"/>
                </a:solidFill>
                <a:effectLst/>
              </a:rPr>
            </a:br>
            <a:endParaRPr lang="en-US" sz="2000" b="0" i="0" u="none" strike="noStrike" dirty="0">
              <a:solidFill>
                <a:srgbClr val="000000"/>
              </a:solidFill>
              <a:effectLst/>
            </a:endParaRPr>
          </a:p>
          <a:p>
            <a:pPr lvl="1" fontAlgn="base">
              <a:spcBef>
                <a:spcPts val="0"/>
              </a:spcBef>
            </a:pPr>
            <a:r>
              <a:rPr lang="en-US" sz="2000" b="0" i="0" u="none" strike="noStrike" dirty="0">
                <a:solidFill>
                  <a:srgbClr val="000000"/>
                </a:solidFill>
                <a:effectLst/>
              </a:rPr>
              <a:t>Students described the exposure to data explorations as “powerful”.</a:t>
            </a:r>
            <a:br>
              <a:rPr lang="en-US" sz="2000" b="0" i="0" u="none" strike="noStrike" dirty="0">
                <a:solidFill>
                  <a:srgbClr val="000000"/>
                </a:solidFill>
                <a:effectLst/>
              </a:rPr>
            </a:br>
            <a:endParaRPr lang="en-US" sz="2000" b="0" i="0" u="none" strike="noStrike" dirty="0">
              <a:solidFill>
                <a:srgbClr val="000000"/>
              </a:solidFill>
              <a:effectLst/>
            </a:endParaRPr>
          </a:p>
          <a:p>
            <a:pPr lvl="1" fontAlgn="base">
              <a:spcBef>
                <a:spcPts val="0"/>
              </a:spcBef>
            </a:pPr>
            <a:r>
              <a:rPr lang="en-US" sz="2000" b="0" i="0" u="none" strike="noStrike" dirty="0">
                <a:solidFill>
                  <a:srgbClr val="000000"/>
                </a:solidFill>
                <a:effectLst/>
              </a:rPr>
              <a:t>Students and faculty found the topics to be relevant and interesting.</a:t>
            </a:r>
            <a:br>
              <a:rPr lang="en-US" dirty="0">
                <a:solidFill>
                  <a:srgbClr val="0000FF"/>
                </a:solidFill>
              </a:rPr>
            </a:br>
            <a:br>
              <a:rPr lang="en-US" dirty="0"/>
            </a:br>
            <a:endParaRPr lang="en-US" dirty="0"/>
          </a:p>
        </p:txBody>
      </p:sp>
    </p:spTree>
    <p:extLst>
      <p:ext uri="{BB962C8B-B14F-4D97-AF65-F5344CB8AC3E}">
        <p14:creationId xmlns:p14="http://schemas.microsoft.com/office/powerpoint/2010/main" val="162048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a:extLst>
              <a:ext uri="{FF2B5EF4-FFF2-40B4-BE49-F238E27FC236}">
                <a16:creationId xmlns:a16="http://schemas.microsoft.com/office/drawing/2014/main" id="{702EE9AE-1C7B-B5AC-635A-902507C98775}"/>
              </a:ext>
            </a:extLst>
          </p:cNvPr>
          <p:cNvSpPr/>
          <p:nvPr/>
        </p:nvSpPr>
        <p:spPr>
          <a:xfrm>
            <a:off x="2801018" y="21275"/>
            <a:ext cx="6798838" cy="6798838"/>
          </a:xfrm>
          <a:prstGeom prst="ellipse">
            <a:avLst/>
          </a:prstGeom>
          <a:solidFill>
            <a:srgbClr val="FF9900">
              <a:alpha val="20000"/>
            </a:srgbClr>
          </a:solidFill>
          <a:ln>
            <a:solidFill>
              <a:srgbClr val="FF99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D66950-8BE5-2FF7-ADE9-4DF95F27B368}"/>
              </a:ext>
            </a:extLst>
          </p:cNvPr>
          <p:cNvSpPr/>
          <p:nvPr/>
        </p:nvSpPr>
        <p:spPr>
          <a:xfrm>
            <a:off x="5448722" y="2678228"/>
            <a:ext cx="1526246" cy="1526246"/>
          </a:xfrm>
          <a:prstGeom prst="ellipse">
            <a:avLst/>
          </a:prstGeom>
          <a:solidFill>
            <a:srgbClr val="FF9900"/>
          </a:solid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A65269-2AB0-9F48-00E8-0A036BD8CADD}"/>
              </a:ext>
            </a:extLst>
          </p:cNvPr>
          <p:cNvSpPr txBox="1"/>
          <p:nvPr/>
        </p:nvSpPr>
        <p:spPr>
          <a:xfrm>
            <a:off x="5464321" y="3132296"/>
            <a:ext cx="767774" cy="369332"/>
          </a:xfrm>
          <a:prstGeom prst="rect">
            <a:avLst/>
          </a:prstGeom>
          <a:noFill/>
        </p:spPr>
        <p:txBody>
          <a:bodyPr wrap="none" rtlCol="0">
            <a:spAutoFit/>
          </a:bodyPr>
          <a:lstStyle/>
          <a:p>
            <a:r>
              <a:rPr lang="en-US" b="1" dirty="0"/>
              <a:t>MATH</a:t>
            </a:r>
          </a:p>
        </p:txBody>
      </p:sp>
      <p:sp>
        <p:nvSpPr>
          <p:cNvPr id="12" name="TextBox 11">
            <a:extLst>
              <a:ext uri="{FF2B5EF4-FFF2-40B4-BE49-F238E27FC236}">
                <a16:creationId xmlns:a16="http://schemas.microsoft.com/office/drawing/2014/main" id="{97666EEE-D591-5FBA-01D3-E08AE0012574}"/>
              </a:ext>
            </a:extLst>
          </p:cNvPr>
          <p:cNvSpPr txBox="1"/>
          <p:nvPr/>
        </p:nvSpPr>
        <p:spPr>
          <a:xfrm>
            <a:off x="6015488" y="3643312"/>
            <a:ext cx="413896" cy="369332"/>
          </a:xfrm>
          <a:prstGeom prst="rect">
            <a:avLst/>
          </a:prstGeom>
          <a:noFill/>
        </p:spPr>
        <p:txBody>
          <a:bodyPr wrap="none" rtlCol="0">
            <a:spAutoFit/>
          </a:bodyPr>
          <a:lstStyle/>
          <a:p>
            <a:r>
              <a:rPr lang="en-US" b="1" dirty="0"/>
              <a:t>CS</a:t>
            </a:r>
          </a:p>
        </p:txBody>
      </p:sp>
      <p:sp>
        <p:nvSpPr>
          <p:cNvPr id="15" name="TextBox 14">
            <a:extLst>
              <a:ext uri="{FF2B5EF4-FFF2-40B4-BE49-F238E27FC236}">
                <a16:creationId xmlns:a16="http://schemas.microsoft.com/office/drawing/2014/main" id="{FAFBA3DF-C3C3-9072-41B2-F8DAF4A2BC95}"/>
              </a:ext>
            </a:extLst>
          </p:cNvPr>
          <p:cNvSpPr txBox="1"/>
          <p:nvPr/>
        </p:nvSpPr>
        <p:spPr>
          <a:xfrm>
            <a:off x="6231768" y="3132296"/>
            <a:ext cx="730200" cy="369332"/>
          </a:xfrm>
          <a:prstGeom prst="rect">
            <a:avLst/>
          </a:prstGeom>
          <a:noFill/>
        </p:spPr>
        <p:txBody>
          <a:bodyPr wrap="none" rtlCol="0">
            <a:spAutoFit/>
          </a:bodyPr>
          <a:lstStyle/>
          <a:p>
            <a:r>
              <a:rPr lang="en-US" b="1" dirty="0"/>
              <a:t>STATS</a:t>
            </a:r>
          </a:p>
        </p:txBody>
      </p:sp>
      <p:grpSp>
        <p:nvGrpSpPr>
          <p:cNvPr id="64" name="Group 63">
            <a:extLst>
              <a:ext uri="{FF2B5EF4-FFF2-40B4-BE49-F238E27FC236}">
                <a16:creationId xmlns:a16="http://schemas.microsoft.com/office/drawing/2014/main" id="{82D904BF-5E94-86F5-9E32-6B50EA4538C4}"/>
              </a:ext>
            </a:extLst>
          </p:cNvPr>
          <p:cNvGrpSpPr/>
          <p:nvPr/>
        </p:nvGrpSpPr>
        <p:grpSpPr>
          <a:xfrm>
            <a:off x="6601620" y="201267"/>
            <a:ext cx="890587" cy="2615443"/>
            <a:chOff x="6601620" y="201267"/>
            <a:chExt cx="890587" cy="2615443"/>
          </a:xfrm>
        </p:grpSpPr>
        <p:sp>
          <p:nvSpPr>
            <p:cNvPr id="38" name="Arrow: Right 37">
              <a:extLst>
                <a:ext uri="{FF2B5EF4-FFF2-40B4-BE49-F238E27FC236}">
                  <a16:creationId xmlns:a16="http://schemas.microsoft.com/office/drawing/2014/main" id="{8A38B594-5340-22D6-1C26-D31688285648}"/>
                </a:ext>
              </a:extLst>
            </p:cNvPr>
            <p:cNvSpPr/>
            <p:nvPr/>
          </p:nvSpPr>
          <p:spPr>
            <a:xfrm rot="17585236">
              <a:off x="5739192" y="1063695"/>
              <a:ext cx="2615443" cy="890587"/>
            </a:xfrm>
            <a:prstGeom prst="rightArrow">
              <a:avLst/>
            </a:prstGeom>
            <a:solidFill>
              <a:schemeClr val="bg2">
                <a:lumMod val="9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8FA18EE-F86A-723C-8730-EDFBE908D789}"/>
                </a:ext>
              </a:extLst>
            </p:cNvPr>
            <p:cNvSpPr txBox="1"/>
            <p:nvPr/>
          </p:nvSpPr>
          <p:spPr>
            <a:xfrm rot="17585236">
              <a:off x="5830192" y="1433751"/>
              <a:ext cx="2292774" cy="369332"/>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rPr>
                <a:t>COVID-19</a:t>
              </a:r>
            </a:p>
          </p:txBody>
        </p:sp>
      </p:grpSp>
      <p:grpSp>
        <p:nvGrpSpPr>
          <p:cNvPr id="66" name="Group 65">
            <a:extLst>
              <a:ext uri="{FF2B5EF4-FFF2-40B4-BE49-F238E27FC236}">
                <a16:creationId xmlns:a16="http://schemas.microsoft.com/office/drawing/2014/main" id="{BA6631A4-A106-6604-2DCB-A8F8AD4AAA2E}"/>
              </a:ext>
            </a:extLst>
          </p:cNvPr>
          <p:cNvGrpSpPr/>
          <p:nvPr/>
        </p:nvGrpSpPr>
        <p:grpSpPr>
          <a:xfrm rot="957440">
            <a:off x="2900000" y="3530517"/>
            <a:ext cx="2608822" cy="890587"/>
            <a:chOff x="3089465" y="4041909"/>
            <a:chExt cx="2608822" cy="890587"/>
          </a:xfrm>
        </p:grpSpPr>
        <p:sp>
          <p:nvSpPr>
            <p:cNvPr id="42" name="Arrow: Right 41">
              <a:extLst>
                <a:ext uri="{FF2B5EF4-FFF2-40B4-BE49-F238E27FC236}">
                  <a16:creationId xmlns:a16="http://schemas.microsoft.com/office/drawing/2014/main" id="{6C82C10D-9962-4BC7-4414-E9EE0E57E10A}"/>
                </a:ext>
              </a:extLst>
            </p:cNvPr>
            <p:cNvSpPr/>
            <p:nvPr/>
          </p:nvSpPr>
          <p:spPr>
            <a:xfrm rot="8934466">
              <a:off x="3089465" y="4041909"/>
              <a:ext cx="2608822" cy="890587"/>
            </a:xfrm>
            <a:prstGeom prst="rightArrow">
              <a:avLst/>
            </a:prstGeom>
            <a:solidFill>
              <a:schemeClr val="bg2">
                <a:lumMod val="9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1BF6897-8320-81F2-9974-A3D578EFEBA1}"/>
                </a:ext>
              </a:extLst>
            </p:cNvPr>
            <p:cNvSpPr txBox="1"/>
            <p:nvPr/>
          </p:nvSpPr>
          <p:spPr>
            <a:xfrm rot="8934466">
              <a:off x="3365726" y="4256683"/>
              <a:ext cx="2292774" cy="369332"/>
            </a:xfrm>
            <a:prstGeom prst="rect">
              <a:avLst/>
            </a:prstGeom>
            <a:noFill/>
          </p:spPr>
          <p:txBody>
            <a:bodyPr wrap="square" rtlCol="0">
              <a:spAutoFit/>
            </a:bodyPr>
            <a:lstStyle/>
            <a:p>
              <a:r>
                <a:rPr lang="en-US" b="1" dirty="0"/>
                <a:t>Sexual Assault</a:t>
              </a:r>
            </a:p>
          </p:txBody>
        </p:sp>
      </p:grpSp>
      <p:grpSp>
        <p:nvGrpSpPr>
          <p:cNvPr id="60" name="Group 59">
            <a:extLst>
              <a:ext uri="{FF2B5EF4-FFF2-40B4-BE49-F238E27FC236}">
                <a16:creationId xmlns:a16="http://schemas.microsoft.com/office/drawing/2014/main" id="{B713066A-4692-0682-B05C-D8A6C15A6818}"/>
              </a:ext>
            </a:extLst>
          </p:cNvPr>
          <p:cNvGrpSpPr/>
          <p:nvPr/>
        </p:nvGrpSpPr>
        <p:grpSpPr>
          <a:xfrm rot="21406491">
            <a:off x="6970417" y="2821928"/>
            <a:ext cx="2626804" cy="890587"/>
            <a:chOff x="6982674" y="2984867"/>
            <a:chExt cx="2626804" cy="890587"/>
          </a:xfrm>
        </p:grpSpPr>
        <p:sp>
          <p:nvSpPr>
            <p:cNvPr id="45" name="Arrow: Right 44">
              <a:extLst>
                <a:ext uri="{FF2B5EF4-FFF2-40B4-BE49-F238E27FC236}">
                  <a16:creationId xmlns:a16="http://schemas.microsoft.com/office/drawing/2014/main" id="{6F7EEEBE-30F3-DC86-2AC0-D61145070F27}"/>
                </a:ext>
              </a:extLst>
            </p:cNvPr>
            <p:cNvSpPr/>
            <p:nvPr/>
          </p:nvSpPr>
          <p:spPr>
            <a:xfrm rot="42692">
              <a:off x="6982674" y="2984867"/>
              <a:ext cx="2626804" cy="890587"/>
            </a:xfrm>
            <a:prstGeom prst="rightArrow">
              <a:avLst/>
            </a:prstGeom>
            <a:solidFill>
              <a:schemeClr val="bg2">
                <a:lumMod val="9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46D21CF-8CE0-59F3-5E1A-C0DFCB9E15C5}"/>
                </a:ext>
              </a:extLst>
            </p:cNvPr>
            <p:cNvSpPr txBox="1"/>
            <p:nvPr/>
          </p:nvSpPr>
          <p:spPr>
            <a:xfrm rot="42692">
              <a:off x="7016048" y="3222041"/>
              <a:ext cx="2292774" cy="369332"/>
            </a:xfrm>
            <a:prstGeom prst="rect">
              <a:avLst/>
            </a:prstGeom>
            <a:noFill/>
          </p:spPr>
          <p:txBody>
            <a:bodyPr wrap="square" rtlCol="0">
              <a:spAutoFit/>
            </a:bodyPr>
            <a:lstStyle/>
            <a:p>
              <a:r>
                <a:rPr lang="en-US" b="1" dirty="0"/>
                <a:t>Police Killings</a:t>
              </a:r>
            </a:p>
          </p:txBody>
        </p:sp>
      </p:grpSp>
      <p:grpSp>
        <p:nvGrpSpPr>
          <p:cNvPr id="67" name="Group 66">
            <a:extLst>
              <a:ext uri="{FF2B5EF4-FFF2-40B4-BE49-F238E27FC236}">
                <a16:creationId xmlns:a16="http://schemas.microsoft.com/office/drawing/2014/main" id="{E7387A95-5997-B0F9-387D-1A1C48D2A9B5}"/>
              </a:ext>
            </a:extLst>
          </p:cNvPr>
          <p:cNvGrpSpPr/>
          <p:nvPr/>
        </p:nvGrpSpPr>
        <p:grpSpPr>
          <a:xfrm rot="20832847">
            <a:off x="6804313" y="3965911"/>
            <a:ext cx="890587" cy="2604909"/>
            <a:chOff x="6323436" y="4141961"/>
            <a:chExt cx="890587" cy="2604909"/>
          </a:xfrm>
        </p:grpSpPr>
        <p:sp>
          <p:nvSpPr>
            <p:cNvPr id="48" name="Arrow: Right 47">
              <a:extLst>
                <a:ext uri="{FF2B5EF4-FFF2-40B4-BE49-F238E27FC236}">
                  <a16:creationId xmlns:a16="http://schemas.microsoft.com/office/drawing/2014/main" id="{E2BA8242-DF38-3D91-D659-B60C7A5FFBBC}"/>
                </a:ext>
              </a:extLst>
            </p:cNvPr>
            <p:cNvSpPr/>
            <p:nvPr/>
          </p:nvSpPr>
          <p:spPr>
            <a:xfrm rot="4444833">
              <a:off x="5466275" y="4999122"/>
              <a:ext cx="2604909" cy="890587"/>
            </a:xfrm>
            <a:prstGeom prst="rightArrow">
              <a:avLst/>
            </a:prstGeom>
            <a:solidFill>
              <a:schemeClr val="bg2">
                <a:lumMod val="9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0FAC389-C714-9543-6C20-83B2844ABBCE}"/>
                </a:ext>
              </a:extLst>
            </p:cNvPr>
            <p:cNvSpPr txBox="1"/>
            <p:nvPr/>
          </p:nvSpPr>
          <p:spPr>
            <a:xfrm rot="4444833">
              <a:off x="5609570" y="5181682"/>
              <a:ext cx="2292774" cy="276999"/>
            </a:xfrm>
            <a:prstGeom prst="rect">
              <a:avLst/>
            </a:prstGeom>
            <a:noFill/>
          </p:spPr>
          <p:txBody>
            <a:bodyPr wrap="square" rtlCol="0">
              <a:spAutoFit/>
            </a:bodyPr>
            <a:lstStyle/>
            <a:p>
              <a:r>
                <a:rPr lang="en-US" sz="1200" b="1" dirty="0">
                  <a:latin typeface="Verdana" panose="020B0604030504040204" pitchFamily="34" charset="0"/>
                  <a:ea typeface="Verdana" panose="020B0604030504040204" pitchFamily="34" charset="0"/>
                </a:rPr>
                <a:t>Environmental Justice</a:t>
              </a:r>
            </a:p>
          </p:txBody>
        </p:sp>
      </p:grpSp>
      <p:grpSp>
        <p:nvGrpSpPr>
          <p:cNvPr id="65" name="Group 64">
            <a:extLst>
              <a:ext uri="{FF2B5EF4-FFF2-40B4-BE49-F238E27FC236}">
                <a16:creationId xmlns:a16="http://schemas.microsoft.com/office/drawing/2014/main" id="{717AAD2B-194D-51ED-D4F0-72895832935B}"/>
              </a:ext>
            </a:extLst>
          </p:cNvPr>
          <p:cNvGrpSpPr/>
          <p:nvPr/>
        </p:nvGrpSpPr>
        <p:grpSpPr>
          <a:xfrm rot="223864">
            <a:off x="4467507" y="530702"/>
            <a:ext cx="890587" cy="2614480"/>
            <a:chOff x="4252407" y="674986"/>
            <a:chExt cx="890587" cy="2614480"/>
          </a:xfrm>
        </p:grpSpPr>
        <p:sp>
          <p:nvSpPr>
            <p:cNvPr id="51" name="Arrow: Right 50">
              <a:extLst>
                <a:ext uri="{FF2B5EF4-FFF2-40B4-BE49-F238E27FC236}">
                  <a16:creationId xmlns:a16="http://schemas.microsoft.com/office/drawing/2014/main" id="{1E577741-1974-18A4-1501-4A2C32F2EF4F}"/>
                </a:ext>
              </a:extLst>
            </p:cNvPr>
            <p:cNvSpPr/>
            <p:nvPr/>
          </p:nvSpPr>
          <p:spPr>
            <a:xfrm rot="13530291">
              <a:off x="3390461" y="1536932"/>
              <a:ext cx="2614480" cy="890587"/>
            </a:xfrm>
            <a:prstGeom prst="rightArrow">
              <a:avLst/>
            </a:prstGeom>
            <a:solidFill>
              <a:schemeClr val="bg2">
                <a:lumMod val="9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CCF88C3-26C3-22E3-FE46-0B11AA7E74F6}"/>
                </a:ext>
              </a:extLst>
            </p:cNvPr>
            <p:cNvSpPr txBox="1"/>
            <p:nvPr/>
          </p:nvSpPr>
          <p:spPr>
            <a:xfrm rot="13530291">
              <a:off x="3395025" y="1807387"/>
              <a:ext cx="2563564" cy="369332"/>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rPr>
                <a:t>Domestic Violence</a:t>
              </a:r>
            </a:p>
          </p:txBody>
        </p:sp>
      </p:grpSp>
      <p:sp>
        <p:nvSpPr>
          <p:cNvPr id="54" name="TextBox 53">
            <a:extLst>
              <a:ext uri="{FF2B5EF4-FFF2-40B4-BE49-F238E27FC236}">
                <a16:creationId xmlns:a16="http://schemas.microsoft.com/office/drawing/2014/main" id="{E0040AE1-240B-A3BF-1345-39D9EB313355}"/>
              </a:ext>
            </a:extLst>
          </p:cNvPr>
          <p:cNvSpPr txBox="1"/>
          <p:nvPr/>
        </p:nvSpPr>
        <p:spPr>
          <a:xfrm>
            <a:off x="90642" y="131390"/>
            <a:ext cx="4124847" cy="1138773"/>
          </a:xfrm>
          <a:prstGeom prst="rect">
            <a:avLst/>
          </a:prstGeom>
          <a:noFill/>
        </p:spPr>
        <p:txBody>
          <a:bodyPr wrap="none" rtlCol="0">
            <a:spAutoFit/>
          </a:bodyPr>
          <a:lstStyle/>
          <a:p>
            <a:r>
              <a:rPr lang="en-US" sz="3400" b="1" dirty="0">
                <a:solidFill>
                  <a:srgbClr val="0000FF"/>
                </a:solidFill>
                <a:latin typeface="Verdana" panose="020B0604030504040204" pitchFamily="34" charset="0"/>
                <a:ea typeface="Verdana" panose="020B0604030504040204" pitchFamily="34" charset="0"/>
              </a:rPr>
              <a:t>Hub and Spokes</a:t>
            </a:r>
          </a:p>
          <a:p>
            <a:r>
              <a:rPr lang="en-US" sz="3400" b="1" dirty="0">
                <a:solidFill>
                  <a:srgbClr val="0000FF"/>
                </a:solidFill>
                <a:latin typeface="Verdana" panose="020B0604030504040204" pitchFamily="34" charset="0"/>
                <a:ea typeface="Verdana" panose="020B0604030504040204" pitchFamily="34" charset="0"/>
              </a:rPr>
              <a:t>Model</a:t>
            </a:r>
          </a:p>
        </p:txBody>
      </p:sp>
      <p:grpSp>
        <p:nvGrpSpPr>
          <p:cNvPr id="61" name="Group 60">
            <a:extLst>
              <a:ext uri="{FF2B5EF4-FFF2-40B4-BE49-F238E27FC236}">
                <a16:creationId xmlns:a16="http://schemas.microsoft.com/office/drawing/2014/main" id="{363CD8C0-67DF-8FC8-2B95-7E73406410D9}"/>
              </a:ext>
            </a:extLst>
          </p:cNvPr>
          <p:cNvGrpSpPr/>
          <p:nvPr/>
        </p:nvGrpSpPr>
        <p:grpSpPr>
          <a:xfrm rot="6531051">
            <a:off x="4196225" y="4988131"/>
            <a:ext cx="2626804" cy="890587"/>
            <a:chOff x="6982674" y="2984867"/>
            <a:chExt cx="2626804" cy="890587"/>
          </a:xfrm>
        </p:grpSpPr>
        <p:sp>
          <p:nvSpPr>
            <p:cNvPr id="62" name="Arrow: Right 61">
              <a:extLst>
                <a:ext uri="{FF2B5EF4-FFF2-40B4-BE49-F238E27FC236}">
                  <a16:creationId xmlns:a16="http://schemas.microsoft.com/office/drawing/2014/main" id="{68D3BB06-EE03-0D7D-53B2-C5EF95E0A44C}"/>
                </a:ext>
              </a:extLst>
            </p:cNvPr>
            <p:cNvSpPr/>
            <p:nvPr/>
          </p:nvSpPr>
          <p:spPr>
            <a:xfrm rot="42692">
              <a:off x="6982674" y="2984867"/>
              <a:ext cx="2626804" cy="890587"/>
            </a:xfrm>
            <a:prstGeom prst="rightArrow">
              <a:avLst/>
            </a:prstGeom>
            <a:solidFill>
              <a:schemeClr val="bg2">
                <a:lumMod val="9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D4A94CC1-67FA-D20F-F9BA-56A977B11DA5}"/>
                </a:ext>
              </a:extLst>
            </p:cNvPr>
            <p:cNvSpPr txBox="1"/>
            <p:nvPr/>
          </p:nvSpPr>
          <p:spPr>
            <a:xfrm rot="42692">
              <a:off x="7016048" y="3222041"/>
              <a:ext cx="2292774" cy="369332"/>
            </a:xfrm>
            <a:prstGeom prst="rect">
              <a:avLst/>
            </a:prstGeom>
            <a:noFill/>
          </p:spPr>
          <p:txBody>
            <a:bodyPr wrap="square" rtlCol="0">
              <a:spAutoFit/>
            </a:bodyPr>
            <a:lstStyle/>
            <a:p>
              <a:r>
                <a:rPr lang="en-US" b="1" dirty="0"/>
                <a:t>   . . .</a:t>
              </a:r>
            </a:p>
          </p:txBody>
        </p:sp>
      </p:grpSp>
    </p:spTree>
    <p:extLst>
      <p:ext uri="{BB962C8B-B14F-4D97-AF65-F5344CB8AC3E}">
        <p14:creationId xmlns:p14="http://schemas.microsoft.com/office/powerpoint/2010/main" val="268484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659"/>
            <a:ext cx="10515600" cy="1332766"/>
          </a:xfrm>
        </p:spPr>
        <p:txBody>
          <a:bodyPr>
            <a:normAutofit/>
          </a:bodyPr>
          <a:lstStyle/>
          <a:p>
            <a:r>
              <a:rPr lang="en-US" b="1" dirty="0">
                <a:solidFill>
                  <a:srgbClr val="0000FF"/>
                </a:solidFill>
              </a:rPr>
              <a:t>Project Website</a:t>
            </a:r>
            <a:endParaRPr lang="en-US" dirty="0">
              <a:solidFill>
                <a:srgbClr val="0000FF"/>
              </a:solidFill>
            </a:endParaRPr>
          </a:p>
        </p:txBody>
      </p:sp>
      <p:sp>
        <p:nvSpPr>
          <p:cNvPr id="3" name="Content Placeholder 2"/>
          <p:cNvSpPr>
            <a:spLocks noGrp="1"/>
          </p:cNvSpPr>
          <p:nvPr>
            <p:ph idx="1"/>
          </p:nvPr>
        </p:nvSpPr>
        <p:spPr>
          <a:xfrm>
            <a:off x="838200" y="1924050"/>
            <a:ext cx="10515600" cy="4771291"/>
          </a:xfrm>
        </p:spPr>
        <p:txBody>
          <a:bodyPr>
            <a:normAutofit/>
          </a:bodyPr>
          <a:lstStyle/>
          <a:p>
            <a:pPr>
              <a:lnSpc>
                <a:spcPct val="110000"/>
              </a:lnSpc>
            </a:pPr>
            <a:r>
              <a:rPr lang="en-US" dirty="0">
                <a:solidFill>
                  <a:srgbClr val="0000FF"/>
                </a:solidFill>
                <a:hlinkClick r:id="rId2"/>
              </a:rPr>
              <a:t>https://sites.google.com/view/dssj</a:t>
            </a:r>
            <a:r>
              <a:rPr lang="en-US" dirty="0">
                <a:solidFill>
                  <a:srgbClr val="0000FF"/>
                </a:solidFill>
              </a:rPr>
              <a:t> </a:t>
            </a:r>
            <a:br>
              <a:rPr lang="en-US" dirty="0">
                <a:solidFill>
                  <a:srgbClr val="0000FF"/>
                </a:solidFill>
              </a:rPr>
            </a:br>
            <a:br>
              <a:rPr lang="en-US" dirty="0"/>
            </a:br>
            <a:endParaRPr lang="en-US" dirty="0"/>
          </a:p>
        </p:txBody>
      </p:sp>
    </p:spTree>
    <p:extLst>
      <p:ext uri="{BB962C8B-B14F-4D97-AF65-F5344CB8AC3E}">
        <p14:creationId xmlns:p14="http://schemas.microsoft.com/office/powerpoint/2010/main" val="406553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a:normAutofit/>
          </a:bodyPr>
          <a:lstStyle/>
          <a:p>
            <a:r>
              <a:rPr lang="en-US" sz="3400" b="1" dirty="0">
                <a:solidFill>
                  <a:srgbClr val="0000FF"/>
                </a:solidFill>
              </a:rPr>
              <a:t>Rationale for using Social Justice</a:t>
            </a:r>
            <a:endParaRPr lang="en-US" sz="3400" i="1" dirty="0">
              <a:solidFill>
                <a:srgbClr val="0000FF"/>
              </a:solidFill>
            </a:endParaRPr>
          </a:p>
        </p:txBody>
      </p:sp>
      <p:sp>
        <p:nvSpPr>
          <p:cNvPr id="3" name="Content Placeholder 2"/>
          <p:cNvSpPr>
            <a:spLocks noGrp="1"/>
          </p:cNvSpPr>
          <p:nvPr>
            <p:ph idx="1"/>
          </p:nvPr>
        </p:nvSpPr>
        <p:spPr>
          <a:xfrm>
            <a:off x="648931" y="2438400"/>
            <a:ext cx="3505494" cy="3785419"/>
          </a:xfrm>
        </p:spPr>
        <p:txBody>
          <a:bodyPr>
            <a:normAutofit/>
          </a:bodyPr>
          <a:lstStyle/>
          <a:p>
            <a:r>
              <a:rPr lang="en-US" sz="2000" dirty="0"/>
              <a:t>Persistent underrepresentation of minorities and women in STEM despite several efforts.</a:t>
            </a:r>
          </a:p>
          <a:p>
            <a:endParaRPr lang="en-US" sz="2000" dirty="0"/>
          </a:p>
          <a:p>
            <a:pPr marL="0" indent="0">
              <a:buNone/>
            </a:pPr>
            <a:endParaRPr lang="en-US"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5D22359A-F93C-4832-B7F5-AB87213949D7}"/>
              </a:ext>
            </a:extLst>
          </p:cNvPr>
          <p:cNvGraphicFramePr>
            <a:graphicFrameLocks/>
          </p:cNvGraphicFramePr>
          <p:nvPr>
            <p:extLst>
              <p:ext uri="{D42A27DB-BD31-4B8C-83A1-F6EECF244321}">
                <p14:modId xmlns:p14="http://schemas.microsoft.com/office/powerpoint/2010/main" val="1191760046"/>
              </p:ext>
            </p:extLst>
          </p:nvPr>
        </p:nvGraphicFramePr>
        <p:xfrm>
          <a:off x="5405862" y="807593"/>
          <a:ext cx="6019331" cy="52395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915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438"/>
          </a:xfrm>
        </p:spPr>
        <p:txBody>
          <a:bodyPr>
            <a:normAutofit/>
          </a:bodyPr>
          <a:lstStyle/>
          <a:p>
            <a:r>
              <a:rPr lang="en-US" sz="4000" b="1" dirty="0">
                <a:solidFill>
                  <a:srgbClr val="0000FF"/>
                </a:solidFill>
              </a:rPr>
              <a:t>Rationale for using Social Justice</a:t>
            </a:r>
            <a:endParaRPr lang="en-US" sz="4000" i="1" dirty="0">
              <a:solidFill>
                <a:srgbClr val="0000FF"/>
              </a:solidFill>
            </a:endParaRPr>
          </a:p>
        </p:txBody>
      </p:sp>
      <p:sp>
        <p:nvSpPr>
          <p:cNvPr id="3" name="Content Placeholder 2"/>
          <p:cNvSpPr>
            <a:spLocks noGrp="1"/>
          </p:cNvSpPr>
          <p:nvPr>
            <p:ph idx="1"/>
          </p:nvPr>
        </p:nvSpPr>
        <p:spPr>
          <a:xfrm>
            <a:off x="838200" y="1128712"/>
            <a:ext cx="10515600" cy="5481637"/>
          </a:xfrm>
        </p:spPr>
        <p:txBody>
          <a:bodyPr>
            <a:normAutofit fontScale="70000" lnSpcReduction="20000"/>
          </a:bodyPr>
          <a:lstStyle/>
          <a:p>
            <a:endParaRPr lang="en-US" dirty="0"/>
          </a:p>
          <a:p>
            <a:pPr>
              <a:lnSpc>
                <a:spcPct val="120000"/>
              </a:lnSpc>
            </a:pPr>
            <a:r>
              <a:rPr lang="en-US" dirty="0"/>
              <a:t>Minority Students more motivated by “</a:t>
            </a:r>
            <a:r>
              <a:rPr lang="en-US" i="1" dirty="0">
                <a:solidFill>
                  <a:srgbClr val="0000FF"/>
                </a:solidFill>
              </a:rPr>
              <a:t>Equity Ethic</a:t>
            </a:r>
            <a:r>
              <a:rPr lang="en-US" dirty="0"/>
              <a:t>” than a big paycheck. [McGee &amp; Bentley 2017]</a:t>
            </a:r>
          </a:p>
          <a:p>
            <a:pPr lvl="1">
              <a:lnSpc>
                <a:spcPct val="120000"/>
              </a:lnSpc>
            </a:pPr>
            <a:r>
              <a:rPr lang="en-US" dirty="0"/>
              <a:t>Seek STEM careers that </a:t>
            </a:r>
            <a:r>
              <a:rPr lang="en-US" dirty="0">
                <a:solidFill>
                  <a:srgbClr val="0000FF"/>
                </a:solidFill>
              </a:rPr>
              <a:t>integrates STEM expertise with “social justice, empathy, and equity matters”</a:t>
            </a:r>
            <a:r>
              <a:rPr lang="en-US" dirty="0"/>
              <a:t>.</a:t>
            </a:r>
          </a:p>
          <a:p>
            <a:endParaRPr lang="en-US" dirty="0"/>
          </a:p>
          <a:p>
            <a:pPr>
              <a:lnSpc>
                <a:spcPct val="120000"/>
              </a:lnSpc>
            </a:pPr>
            <a:r>
              <a:rPr lang="en-US" dirty="0"/>
              <a:t>Input on Efforts to Diversify the Workforce [North-East Scientific Training Retreat 2014 - Campbell, </a:t>
            </a:r>
            <a:r>
              <a:rPr lang="en-US" dirty="0" err="1"/>
              <a:t>Skvirsky</a:t>
            </a:r>
            <a:r>
              <a:rPr lang="en-US" dirty="0"/>
              <a:t>, </a:t>
            </a:r>
            <a:r>
              <a:rPr lang="en-US" dirty="0" err="1"/>
              <a:t>Wortis</a:t>
            </a:r>
            <a:r>
              <a:rPr lang="en-US" dirty="0"/>
              <a:t>, Thomas, </a:t>
            </a:r>
            <a:r>
              <a:rPr lang="en-US" dirty="0" err="1"/>
              <a:t>Kawachi</a:t>
            </a:r>
            <a:r>
              <a:rPr lang="en-US" dirty="0"/>
              <a:t>, &amp; Hohmann 2014] – </a:t>
            </a:r>
            <a:br>
              <a:rPr lang="en-US" dirty="0"/>
            </a:br>
            <a:r>
              <a:rPr lang="en-US" dirty="0"/>
              <a:t>First of eight actionable items</a:t>
            </a:r>
          </a:p>
          <a:p>
            <a:pPr lvl="1">
              <a:lnSpc>
                <a:spcPct val="120000"/>
              </a:lnSpc>
            </a:pPr>
            <a:r>
              <a:rPr lang="en-US" dirty="0"/>
              <a:t>To increase minority representation in STEM, “</a:t>
            </a:r>
            <a:r>
              <a:rPr lang="en-US" i="1" dirty="0"/>
              <a:t>adapt </a:t>
            </a:r>
            <a:r>
              <a:rPr lang="en-US" i="1" dirty="0">
                <a:solidFill>
                  <a:srgbClr val="0000FF"/>
                </a:solidFill>
              </a:rPr>
              <a:t>STEM training to include </a:t>
            </a:r>
            <a:r>
              <a:rPr lang="en-US" i="1" dirty="0"/>
              <a:t>or make room for a  </a:t>
            </a:r>
            <a:r>
              <a:rPr lang="en-US" i="1" dirty="0">
                <a:solidFill>
                  <a:srgbClr val="0000FF"/>
                </a:solidFill>
              </a:rPr>
              <a:t>social justice component</a:t>
            </a:r>
            <a:r>
              <a:rPr lang="en-US" dirty="0"/>
              <a:t>”. </a:t>
            </a:r>
            <a:br>
              <a:rPr lang="en-US" dirty="0"/>
            </a:br>
            <a:endParaRPr lang="en-US" dirty="0"/>
          </a:p>
          <a:p>
            <a:pPr>
              <a:lnSpc>
                <a:spcPct val="120000"/>
              </a:lnSpc>
            </a:pPr>
            <a:r>
              <a:rPr lang="en-US" dirty="0"/>
              <a:t>To attract and retain a diverse STEM student body, </a:t>
            </a:r>
            <a:r>
              <a:rPr lang="en-US" dirty="0">
                <a:solidFill>
                  <a:srgbClr val="0000FF"/>
                </a:solidFill>
              </a:rPr>
              <a:t>connect STEM content to real-world problems</a:t>
            </a:r>
            <a:r>
              <a:rPr lang="en-US" dirty="0"/>
              <a:t> [Gorman 2010,  Kim &amp; Song 2013, Larios-Sanz, Simmons, Bagnall &amp; </a:t>
            </a:r>
            <a:r>
              <a:rPr lang="en-US" dirty="0" err="1"/>
              <a:t>Rosell</a:t>
            </a:r>
            <a:r>
              <a:rPr lang="en-US" dirty="0"/>
              <a:t> 2011]</a:t>
            </a:r>
          </a:p>
        </p:txBody>
      </p:sp>
    </p:spTree>
    <p:extLst>
      <p:ext uri="{BB962C8B-B14F-4D97-AF65-F5344CB8AC3E}">
        <p14:creationId xmlns:p14="http://schemas.microsoft.com/office/powerpoint/2010/main" val="35182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659"/>
            <a:ext cx="10515600" cy="1033095"/>
          </a:xfrm>
        </p:spPr>
        <p:txBody>
          <a:bodyPr>
            <a:normAutofit/>
          </a:bodyPr>
          <a:lstStyle/>
          <a:p>
            <a:r>
              <a:rPr lang="en-US" sz="3600" b="1" dirty="0">
                <a:solidFill>
                  <a:srgbClr val="0000FF"/>
                </a:solidFill>
              </a:rPr>
              <a:t>Data Science for Social Justice (DSSJ)</a:t>
            </a:r>
            <a:endParaRPr lang="en-US" sz="3600" dirty="0">
              <a:solidFill>
                <a:srgbClr val="0000FF"/>
              </a:solidFill>
            </a:endParaRPr>
          </a:p>
        </p:txBody>
      </p:sp>
      <p:sp>
        <p:nvSpPr>
          <p:cNvPr id="3" name="Content Placeholder 2"/>
          <p:cNvSpPr>
            <a:spLocks noGrp="1"/>
          </p:cNvSpPr>
          <p:nvPr>
            <p:ph idx="1"/>
          </p:nvPr>
        </p:nvSpPr>
        <p:spPr>
          <a:xfrm>
            <a:off x="838200" y="1595804"/>
            <a:ext cx="10515600" cy="5099537"/>
          </a:xfrm>
        </p:spPr>
        <p:txBody>
          <a:bodyPr>
            <a:normAutofit/>
          </a:bodyPr>
          <a:lstStyle/>
          <a:p>
            <a:r>
              <a:rPr lang="en-US" dirty="0"/>
              <a:t>Incorporated in a </a:t>
            </a:r>
            <a:r>
              <a:rPr lang="en-US" i="1" dirty="0"/>
              <a:t>Freshman Seminar </a:t>
            </a:r>
            <a:r>
              <a:rPr lang="en-US" dirty="0"/>
              <a:t>course.</a:t>
            </a:r>
            <a:br>
              <a:rPr lang="en-US" dirty="0"/>
            </a:br>
            <a:endParaRPr lang="en-US" dirty="0"/>
          </a:p>
          <a:p>
            <a:pPr lvl="1"/>
            <a:r>
              <a:rPr lang="en-US" dirty="0">
                <a:solidFill>
                  <a:srgbClr val="0000FF"/>
                </a:solidFill>
              </a:rPr>
              <a:t>Group project</a:t>
            </a:r>
            <a:br>
              <a:rPr lang="en-US" dirty="0">
                <a:solidFill>
                  <a:srgbClr val="0000FF"/>
                </a:solidFill>
              </a:rPr>
            </a:br>
            <a:endParaRPr lang="en-US" dirty="0">
              <a:solidFill>
                <a:srgbClr val="0000FF"/>
              </a:solidFill>
            </a:endParaRPr>
          </a:p>
          <a:p>
            <a:pPr lvl="2"/>
            <a:r>
              <a:rPr lang="en-US" dirty="0"/>
              <a:t>Identify and explain a social problem/issue</a:t>
            </a:r>
          </a:p>
          <a:p>
            <a:pPr lvl="2"/>
            <a:r>
              <a:rPr lang="en-US" dirty="0"/>
              <a:t>Describe the issue</a:t>
            </a:r>
          </a:p>
          <a:p>
            <a:pPr lvl="2"/>
            <a:r>
              <a:rPr lang="en-US" dirty="0"/>
              <a:t>Why is it important to address the issue</a:t>
            </a:r>
          </a:p>
          <a:p>
            <a:pPr lvl="2"/>
            <a:r>
              <a:rPr lang="en-US" dirty="0"/>
              <a:t>(Your solutions or recommendations to address the issue)</a:t>
            </a:r>
          </a:p>
          <a:p>
            <a:pPr marL="0" indent="0">
              <a:buNone/>
            </a:pPr>
            <a:endParaRPr lang="en-US" dirty="0"/>
          </a:p>
        </p:txBody>
      </p:sp>
    </p:spTree>
    <p:extLst>
      <p:ext uri="{BB962C8B-B14F-4D97-AF65-F5344CB8AC3E}">
        <p14:creationId xmlns:p14="http://schemas.microsoft.com/office/powerpoint/2010/main" val="252200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659"/>
            <a:ext cx="10515600" cy="1033095"/>
          </a:xfrm>
        </p:spPr>
        <p:txBody>
          <a:bodyPr>
            <a:normAutofit/>
          </a:bodyPr>
          <a:lstStyle/>
          <a:p>
            <a:r>
              <a:rPr lang="en-US" b="1" dirty="0">
                <a:solidFill>
                  <a:srgbClr val="0000FF"/>
                </a:solidFill>
              </a:rPr>
              <a:t>Pre-DSSJ</a:t>
            </a:r>
            <a:endParaRPr lang="en-US" dirty="0">
              <a:solidFill>
                <a:srgbClr val="0000FF"/>
              </a:solidFill>
            </a:endParaRPr>
          </a:p>
        </p:txBody>
      </p:sp>
      <p:sp>
        <p:nvSpPr>
          <p:cNvPr id="3" name="Content Placeholder 2"/>
          <p:cNvSpPr>
            <a:spLocks noGrp="1"/>
          </p:cNvSpPr>
          <p:nvPr>
            <p:ph idx="1"/>
          </p:nvPr>
        </p:nvSpPr>
        <p:spPr>
          <a:xfrm>
            <a:off x="838200" y="1595804"/>
            <a:ext cx="10515600" cy="5099537"/>
          </a:xfrm>
        </p:spPr>
        <p:txBody>
          <a:bodyPr>
            <a:normAutofit/>
          </a:bodyPr>
          <a:lstStyle/>
          <a:p>
            <a:r>
              <a:rPr lang="en-US" b="1" dirty="0"/>
              <a:t>Freshman Seminar</a:t>
            </a:r>
            <a:br>
              <a:rPr lang="en-US" dirty="0"/>
            </a:br>
            <a:endParaRPr lang="en-US" dirty="0"/>
          </a:p>
          <a:p>
            <a:pPr lvl="1">
              <a:lnSpc>
                <a:spcPct val="100000"/>
              </a:lnSpc>
            </a:pPr>
            <a:r>
              <a:rPr lang="en-US" dirty="0">
                <a:solidFill>
                  <a:srgbClr val="0000FF"/>
                </a:solidFill>
              </a:rPr>
              <a:t>Prior Project – verbatim from a student-submitted report:</a:t>
            </a:r>
            <a:br>
              <a:rPr lang="en-US" dirty="0">
                <a:solidFill>
                  <a:srgbClr val="0000FF"/>
                </a:solidFill>
              </a:rPr>
            </a:br>
            <a:br>
              <a:rPr lang="en-US" dirty="0"/>
            </a:br>
            <a:r>
              <a:rPr lang="en-US" sz="2000" i="1" dirty="0"/>
              <a:t>“In 2010, there was an increase in the polices brutality cases. The increased of death was from 397 to 426 deaths. Black people were twenty four percent of people kill by cops. There are major racial disparities in how police officers use force on people.”</a:t>
            </a:r>
          </a:p>
        </p:txBody>
      </p:sp>
    </p:spTree>
    <p:extLst>
      <p:ext uri="{BB962C8B-B14F-4D97-AF65-F5344CB8AC3E}">
        <p14:creationId xmlns:p14="http://schemas.microsoft.com/office/powerpoint/2010/main" val="60463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659"/>
            <a:ext cx="10515600" cy="1033095"/>
          </a:xfrm>
        </p:spPr>
        <p:txBody>
          <a:bodyPr>
            <a:normAutofit/>
          </a:bodyPr>
          <a:lstStyle/>
          <a:p>
            <a:r>
              <a:rPr lang="en-US" b="1" dirty="0">
                <a:solidFill>
                  <a:srgbClr val="0000FF"/>
                </a:solidFill>
              </a:rPr>
              <a:t>Pre-DSSJ</a:t>
            </a:r>
            <a:endParaRPr lang="en-US" dirty="0">
              <a:solidFill>
                <a:srgbClr val="0000FF"/>
              </a:solidFill>
            </a:endParaRPr>
          </a:p>
        </p:txBody>
      </p:sp>
      <p:sp>
        <p:nvSpPr>
          <p:cNvPr id="3" name="Content Placeholder 2"/>
          <p:cNvSpPr>
            <a:spLocks noGrp="1"/>
          </p:cNvSpPr>
          <p:nvPr>
            <p:ph idx="1"/>
          </p:nvPr>
        </p:nvSpPr>
        <p:spPr>
          <a:xfrm>
            <a:off x="838200" y="1595804"/>
            <a:ext cx="10515600" cy="5099537"/>
          </a:xfrm>
        </p:spPr>
        <p:txBody>
          <a:bodyPr>
            <a:normAutofit/>
          </a:bodyPr>
          <a:lstStyle/>
          <a:p>
            <a:r>
              <a:rPr lang="en-US" b="1" dirty="0"/>
              <a:t>Freshman Seminar</a:t>
            </a:r>
            <a:br>
              <a:rPr lang="en-US" dirty="0"/>
            </a:br>
            <a:endParaRPr lang="en-US" dirty="0"/>
          </a:p>
          <a:p>
            <a:pPr lvl="1">
              <a:lnSpc>
                <a:spcPct val="100000"/>
              </a:lnSpc>
            </a:pPr>
            <a:r>
              <a:rPr lang="en-US" dirty="0">
                <a:solidFill>
                  <a:srgbClr val="0000FF"/>
                </a:solidFill>
              </a:rPr>
              <a:t>Prior Project – verbatim from a student-submitted report:</a:t>
            </a:r>
            <a:br>
              <a:rPr lang="en-US" dirty="0">
                <a:solidFill>
                  <a:srgbClr val="0000FF"/>
                </a:solidFill>
              </a:rPr>
            </a:br>
            <a:br>
              <a:rPr lang="en-US" dirty="0"/>
            </a:br>
            <a:r>
              <a:rPr lang="en-US" sz="2000" i="1" dirty="0"/>
              <a:t>“In 2010, there was an increase in the polices brutality cases. The increased of death was from 397 to 426 deaths. </a:t>
            </a:r>
            <a:r>
              <a:rPr lang="en-US" sz="2000" i="1" dirty="0">
                <a:highlight>
                  <a:srgbClr val="00FF00"/>
                </a:highlight>
              </a:rPr>
              <a:t>Black people were twenty four percent of people kill by cops.</a:t>
            </a:r>
            <a:r>
              <a:rPr lang="en-US" sz="2000" i="1" dirty="0"/>
              <a:t> There are major racial disparities in how police officers use force on people.”</a:t>
            </a:r>
          </a:p>
        </p:txBody>
      </p:sp>
    </p:spTree>
    <p:extLst>
      <p:ext uri="{BB962C8B-B14F-4D97-AF65-F5344CB8AC3E}">
        <p14:creationId xmlns:p14="http://schemas.microsoft.com/office/powerpoint/2010/main" val="9512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91090"/>
            <a:ext cx="10515599" cy="1309110"/>
          </a:xfrm>
        </p:spPr>
        <p:txBody>
          <a:bodyPr vert="horz" lIns="91440" tIns="45720" rIns="91440" bIns="45720" rtlCol="0" anchor="b">
            <a:noAutofit/>
          </a:bodyPr>
          <a:lstStyle/>
          <a:p>
            <a:pPr>
              <a:lnSpc>
                <a:spcPct val="120000"/>
              </a:lnSpc>
            </a:pPr>
            <a:r>
              <a:rPr lang="en-US" sz="2400" b="1" dirty="0">
                <a:solidFill>
                  <a:srgbClr val="0000FF"/>
                </a:solidFill>
              </a:rPr>
              <a:t>DSSJ Example Data Set: Fatal shootings by police officers</a:t>
            </a:r>
            <a:br>
              <a:rPr lang="en-US" sz="2400" b="1" dirty="0">
                <a:solidFill>
                  <a:srgbClr val="0000FF"/>
                </a:solidFill>
              </a:rPr>
            </a:br>
            <a:r>
              <a:rPr lang="en-US" sz="2400" dirty="0">
                <a:solidFill>
                  <a:srgbClr val="0000FF"/>
                </a:solidFill>
              </a:rPr>
              <a:t>(downloaded on July 23, 2019 from https://github.com/washingtonpost/data-police-shootings)</a:t>
            </a:r>
            <a:endParaRPr lang="en-US" sz="2400" b="1" dirty="0">
              <a:solidFill>
                <a:srgbClr val="0000FF"/>
              </a:solidFill>
            </a:endParaRPr>
          </a:p>
        </p:txBody>
      </p:sp>
      <p:graphicFrame>
        <p:nvGraphicFramePr>
          <p:cNvPr id="6" name="Table 5">
            <a:extLst>
              <a:ext uri="{FF2B5EF4-FFF2-40B4-BE49-F238E27FC236}">
                <a16:creationId xmlns:a16="http://schemas.microsoft.com/office/drawing/2014/main" id="{407D40CB-4860-495D-BFF7-694EB35ECD6F}"/>
              </a:ext>
            </a:extLst>
          </p:cNvPr>
          <p:cNvGraphicFramePr>
            <a:graphicFrameLocks noGrp="1"/>
          </p:cNvGraphicFramePr>
          <p:nvPr/>
        </p:nvGraphicFramePr>
        <p:xfrm>
          <a:off x="842158" y="1863801"/>
          <a:ext cx="10507691" cy="4440752"/>
        </p:xfrm>
        <a:graphic>
          <a:graphicData uri="http://schemas.openxmlformats.org/drawingml/2006/table">
            <a:tbl>
              <a:tblPr firstRow="1" bandRow="1">
                <a:noFill/>
              </a:tblPr>
              <a:tblGrid>
                <a:gridCol w="770687">
                  <a:extLst>
                    <a:ext uri="{9D8B030D-6E8A-4147-A177-3AD203B41FA5}">
                      <a16:colId xmlns:a16="http://schemas.microsoft.com/office/drawing/2014/main" val="3661997617"/>
                    </a:ext>
                  </a:extLst>
                </a:gridCol>
                <a:gridCol w="674511">
                  <a:extLst>
                    <a:ext uri="{9D8B030D-6E8A-4147-A177-3AD203B41FA5}">
                      <a16:colId xmlns:a16="http://schemas.microsoft.com/office/drawing/2014/main" val="876023184"/>
                    </a:ext>
                  </a:extLst>
                </a:gridCol>
                <a:gridCol w="1290653">
                  <a:extLst>
                    <a:ext uri="{9D8B030D-6E8A-4147-A177-3AD203B41FA5}">
                      <a16:colId xmlns:a16="http://schemas.microsoft.com/office/drawing/2014/main" val="4112798974"/>
                    </a:ext>
                  </a:extLst>
                </a:gridCol>
                <a:gridCol w="662249">
                  <a:extLst>
                    <a:ext uri="{9D8B030D-6E8A-4147-A177-3AD203B41FA5}">
                      <a16:colId xmlns:a16="http://schemas.microsoft.com/office/drawing/2014/main" val="2992017263"/>
                    </a:ext>
                  </a:extLst>
                </a:gridCol>
                <a:gridCol w="485217">
                  <a:extLst>
                    <a:ext uri="{9D8B030D-6E8A-4147-A177-3AD203B41FA5}">
                      <a16:colId xmlns:a16="http://schemas.microsoft.com/office/drawing/2014/main" val="123678852"/>
                    </a:ext>
                  </a:extLst>
                </a:gridCol>
                <a:gridCol w="678586">
                  <a:extLst>
                    <a:ext uri="{9D8B030D-6E8A-4147-A177-3AD203B41FA5}">
                      <a16:colId xmlns:a16="http://schemas.microsoft.com/office/drawing/2014/main" val="1174842870"/>
                    </a:ext>
                  </a:extLst>
                </a:gridCol>
                <a:gridCol w="524117">
                  <a:extLst>
                    <a:ext uri="{9D8B030D-6E8A-4147-A177-3AD203B41FA5}">
                      <a16:colId xmlns:a16="http://schemas.microsoft.com/office/drawing/2014/main" val="3162078995"/>
                    </a:ext>
                  </a:extLst>
                </a:gridCol>
                <a:gridCol w="699979">
                  <a:extLst>
                    <a:ext uri="{9D8B030D-6E8A-4147-A177-3AD203B41FA5}">
                      <a16:colId xmlns:a16="http://schemas.microsoft.com/office/drawing/2014/main" val="2442172360"/>
                    </a:ext>
                  </a:extLst>
                </a:gridCol>
                <a:gridCol w="559697">
                  <a:extLst>
                    <a:ext uri="{9D8B030D-6E8A-4147-A177-3AD203B41FA5}">
                      <a16:colId xmlns:a16="http://schemas.microsoft.com/office/drawing/2014/main" val="2691048774"/>
                    </a:ext>
                  </a:extLst>
                </a:gridCol>
                <a:gridCol w="1604044">
                  <a:extLst>
                    <a:ext uri="{9D8B030D-6E8A-4147-A177-3AD203B41FA5}">
                      <a16:colId xmlns:a16="http://schemas.microsoft.com/office/drawing/2014/main" val="3501540197"/>
                    </a:ext>
                  </a:extLst>
                </a:gridCol>
                <a:gridCol w="953907">
                  <a:extLst>
                    <a:ext uri="{9D8B030D-6E8A-4147-A177-3AD203B41FA5}">
                      <a16:colId xmlns:a16="http://schemas.microsoft.com/office/drawing/2014/main" val="2964859062"/>
                    </a:ext>
                  </a:extLst>
                </a:gridCol>
                <a:gridCol w="563206">
                  <a:extLst>
                    <a:ext uri="{9D8B030D-6E8A-4147-A177-3AD203B41FA5}">
                      <a16:colId xmlns:a16="http://schemas.microsoft.com/office/drawing/2014/main" val="2111247482"/>
                    </a:ext>
                  </a:extLst>
                </a:gridCol>
                <a:gridCol w="1040838">
                  <a:extLst>
                    <a:ext uri="{9D8B030D-6E8A-4147-A177-3AD203B41FA5}">
                      <a16:colId xmlns:a16="http://schemas.microsoft.com/office/drawing/2014/main" val="3385260308"/>
                    </a:ext>
                  </a:extLst>
                </a:gridCol>
              </a:tblGrid>
              <a:tr h="347726">
                <a:tc>
                  <a:txBody>
                    <a:bodyPr/>
                    <a:lstStyle/>
                    <a:p>
                      <a:pPr algn="l" fontAlgn="b"/>
                      <a:r>
                        <a:rPr lang="en-US" sz="1100" b="0" i="0" u="none" strike="noStrike" dirty="0">
                          <a:solidFill>
                            <a:schemeClr val="tx1">
                              <a:lumMod val="75000"/>
                              <a:lumOff val="25000"/>
                            </a:schemeClr>
                          </a:solidFill>
                          <a:effectLst/>
                          <a:latin typeface="Calibri" panose="020F0502020204030204" pitchFamily="34" charset="0"/>
                        </a:rPr>
                        <a:t>name</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date</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manner_of_death</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armed</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age</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gender</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race</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city</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state</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signs_of_mental_illness</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threat_level</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flee</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b"/>
                      <a:r>
                        <a:rPr lang="en-US" sz="1100" b="0" i="0" u="none" strike="noStrike">
                          <a:solidFill>
                            <a:schemeClr val="tx1">
                              <a:lumMod val="75000"/>
                              <a:lumOff val="25000"/>
                            </a:schemeClr>
                          </a:solidFill>
                          <a:effectLst/>
                          <a:latin typeface="Calibri" panose="020F0502020204030204" pitchFamily="34" charset="0"/>
                        </a:rPr>
                        <a:t>body_camera</a:t>
                      </a:r>
                    </a:p>
                  </a:txBody>
                  <a:tcPr marL="135830" marR="81498" marT="81498" marB="8149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084418702"/>
                  </a:ext>
                </a:extLst>
              </a:tr>
              <a:tr h="416547">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Patrick Wetter</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1/6/2015</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shot and Tasered</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knife</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25</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M</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W</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Stockton</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CA</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attack</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Not fleeing</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582254433"/>
                  </a:ext>
                </a:extLst>
              </a:tr>
              <a:tr h="416547">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Ron Sneed</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1/7/2015</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shot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gun</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31</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M</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B</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Freeport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TX</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attack</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Not fleeing</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25534033"/>
                  </a:ext>
                </a:extLst>
              </a:tr>
              <a:tr h="670097">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Hashim Hanif Ibn Abdul-Rasheed</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1/7/2015</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shot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knife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41</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M</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B</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Columbus</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OH</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TRUE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other</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Not fleeing</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741720017"/>
                  </a:ext>
                </a:extLst>
              </a:tr>
              <a:tr h="543322">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Nicholas Ryan Brickman</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1/7/2015</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shot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gun</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30</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M</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W</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Des Moines</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IA</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attack</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Car</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394262382"/>
                  </a:ext>
                </a:extLst>
              </a:tr>
              <a:tr h="543322">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Omarr Julian Maximillian Jackson</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1/7/2015</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dirty="0">
                          <a:solidFill>
                            <a:schemeClr val="tx1">
                              <a:lumMod val="75000"/>
                              <a:lumOff val="25000"/>
                            </a:schemeClr>
                          </a:solidFill>
                          <a:effectLst/>
                          <a:latin typeface="Calibri" panose="020F0502020204030204" pitchFamily="34" charset="0"/>
                        </a:rPr>
                        <a:t>shot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gun</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37</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M</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B</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New Orleans</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LA</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attack</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Foot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TRUE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839558745"/>
                  </a:ext>
                </a:extLst>
              </a:tr>
              <a:tr h="416547">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Loren Simpson</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1/8/2015</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shot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endParaRPr lang="en-US" sz="800" b="0" i="0" u="none" strike="noStrike">
                        <a:solidFill>
                          <a:schemeClr val="tx1">
                            <a:lumMod val="75000"/>
                            <a:lumOff val="25000"/>
                          </a:schemeClr>
                        </a:solidFill>
                        <a:effectLst/>
                        <a:latin typeface="Calibri" panose="020F0502020204030204" pitchFamily="34" charset="0"/>
                      </a:endParaRP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28</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M</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W</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Huntley</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MT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undetermined</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Not fleeing</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154258542"/>
                  </a:ext>
                </a:extLst>
              </a:tr>
              <a:tr h="543322">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James Dudley Barker</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1/8/2015</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shot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shovel</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42</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M</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W</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Salt Lake City</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UT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attack</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Not fleeing</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TRUE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57404915"/>
                  </a:ext>
                </a:extLst>
              </a:tr>
              <a:tr h="543322">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Artago Damon Howard</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1/8/2015</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shot</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unarmed</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800" b="0" i="0" u="none" strike="noStrike">
                          <a:solidFill>
                            <a:schemeClr val="tx1">
                              <a:lumMod val="75000"/>
                              <a:lumOff val="25000"/>
                            </a:schemeClr>
                          </a:solidFill>
                          <a:effectLst/>
                          <a:latin typeface="Calibri" panose="020F0502020204030204" pitchFamily="34" charset="0"/>
                        </a:rPr>
                        <a:t>36</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M</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B</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Strong</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AR</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attack</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
                      <a:r>
                        <a:rPr lang="en-US" sz="800" b="0" i="0" u="none" strike="noStrike">
                          <a:solidFill>
                            <a:schemeClr val="tx1">
                              <a:lumMod val="75000"/>
                              <a:lumOff val="25000"/>
                            </a:schemeClr>
                          </a:solidFill>
                          <a:effectLst/>
                          <a:latin typeface="Calibri" panose="020F0502020204030204" pitchFamily="34" charset="0"/>
                        </a:rPr>
                        <a:t>Not fleeing</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800" b="0" i="0" u="none" strike="noStrike" dirty="0">
                          <a:solidFill>
                            <a:schemeClr val="tx1">
                              <a:lumMod val="75000"/>
                              <a:lumOff val="25000"/>
                            </a:schemeClr>
                          </a:solidFill>
                          <a:effectLst/>
                          <a:latin typeface="Calibri" panose="020F0502020204030204" pitchFamily="34" charset="0"/>
                        </a:rPr>
                        <a:t>FALSE</a:t>
                      </a:r>
                    </a:p>
                  </a:txBody>
                  <a:tcPr marL="135830" marR="70632" marT="70632" marB="70632"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63529783"/>
                  </a:ext>
                </a:extLst>
              </a:tr>
            </a:tbl>
          </a:graphicData>
        </a:graphic>
      </p:graphicFrame>
    </p:spTree>
    <p:extLst>
      <p:ext uri="{BB962C8B-B14F-4D97-AF65-F5344CB8AC3E}">
        <p14:creationId xmlns:p14="http://schemas.microsoft.com/office/powerpoint/2010/main" val="194520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659"/>
            <a:ext cx="10515600" cy="1033095"/>
          </a:xfrm>
        </p:spPr>
        <p:txBody>
          <a:bodyPr>
            <a:normAutofit fontScale="90000"/>
          </a:bodyPr>
          <a:lstStyle/>
          <a:p>
            <a:r>
              <a:rPr lang="en-US" b="1" dirty="0">
                <a:solidFill>
                  <a:srgbClr val="0000FF"/>
                </a:solidFill>
              </a:rPr>
              <a:t>Freshman Seminar - DSSJ-Infused</a:t>
            </a:r>
            <a:endParaRPr lang="en-US" dirty="0">
              <a:solidFill>
                <a:srgbClr val="0000FF"/>
              </a:solidFill>
            </a:endParaRPr>
          </a:p>
        </p:txBody>
      </p:sp>
      <p:sp>
        <p:nvSpPr>
          <p:cNvPr id="3" name="Content Placeholder 2"/>
          <p:cNvSpPr>
            <a:spLocks noGrp="1"/>
          </p:cNvSpPr>
          <p:nvPr>
            <p:ph idx="1"/>
          </p:nvPr>
        </p:nvSpPr>
        <p:spPr>
          <a:xfrm>
            <a:off x="838200" y="1595804"/>
            <a:ext cx="10515600" cy="5099537"/>
          </a:xfrm>
        </p:spPr>
        <p:txBody>
          <a:bodyPr>
            <a:normAutofit/>
          </a:bodyPr>
          <a:lstStyle/>
          <a:p>
            <a:pPr marL="0" indent="0">
              <a:buNone/>
            </a:pPr>
            <a:br>
              <a:rPr lang="en-US" dirty="0"/>
            </a:br>
            <a:endParaRPr lang="en-US" dirty="0"/>
          </a:p>
        </p:txBody>
      </p:sp>
      <p:pic>
        <p:nvPicPr>
          <p:cNvPr id="12" name="Picture 11" descr="Chart, bar chart&#10;&#10;Description automatically generated">
            <a:extLst>
              <a:ext uri="{FF2B5EF4-FFF2-40B4-BE49-F238E27FC236}">
                <a16:creationId xmlns:a16="http://schemas.microsoft.com/office/drawing/2014/main" id="{89387201-AFB4-454C-A6CF-3D7DDD7F2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56" y="1192767"/>
            <a:ext cx="8004017" cy="5512701"/>
          </a:xfrm>
          <a:prstGeom prst="rect">
            <a:avLst/>
          </a:prstGeom>
        </p:spPr>
      </p:pic>
      <p:sp>
        <p:nvSpPr>
          <p:cNvPr id="6" name="Rectangle 5">
            <a:extLst>
              <a:ext uri="{FF2B5EF4-FFF2-40B4-BE49-F238E27FC236}">
                <a16:creationId xmlns:a16="http://schemas.microsoft.com/office/drawing/2014/main" id="{EC885378-0999-4E32-9922-0A49C933C205}"/>
              </a:ext>
            </a:extLst>
          </p:cNvPr>
          <p:cNvSpPr/>
          <p:nvPr/>
        </p:nvSpPr>
        <p:spPr>
          <a:xfrm>
            <a:off x="6034212" y="1067459"/>
            <a:ext cx="1047750" cy="51435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A70FE25-9FD2-4002-A82B-7D049335ECB8}"/>
              </a:ext>
            </a:extLst>
          </p:cNvPr>
          <p:cNvSpPr/>
          <p:nvPr/>
        </p:nvSpPr>
        <p:spPr>
          <a:xfrm>
            <a:off x="3897422" y="1063887"/>
            <a:ext cx="1047750" cy="5143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9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659"/>
            <a:ext cx="10515600" cy="1433145"/>
          </a:xfrm>
        </p:spPr>
        <p:txBody>
          <a:bodyPr>
            <a:normAutofit fontScale="90000"/>
          </a:bodyPr>
          <a:lstStyle/>
          <a:p>
            <a:r>
              <a:rPr lang="en-US" b="1" dirty="0">
                <a:solidFill>
                  <a:srgbClr val="0000FF"/>
                </a:solidFill>
              </a:rPr>
              <a:t>DSSJ Example Data Set: </a:t>
            </a:r>
            <a:br>
              <a:rPr lang="en-US" b="1" dirty="0">
                <a:solidFill>
                  <a:srgbClr val="0000FF"/>
                </a:solidFill>
              </a:rPr>
            </a:br>
            <a:r>
              <a:rPr lang="en-US" b="1" dirty="0">
                <a:solidFill>
                  <a:srgbClr val="0000FF"/>
                </a:solidFill>
              </a:rPr>
              <a:t>Fatal shootings by police officers</a:t>
            </a:r>
            <a:endParaRPr lang="en-US" dirty="0">
              <a:solidFill>
                <a:srgbClr val="0000FF"/>
              </a:solidFill>
            </a:endParaRPr>
          </a:p>
        </p:txBody>
      </p:sp>
      <p:sp>
        <p:nvSpPr>
          <p:cNvPr id="3" name="Content Placeholder 2"/>
          <p:cNvSpPr>
            <a:spLocks noGrp="1"/>
          </p:cNvSpPr>
          <p:nvPr>
            <p:ph idx="1"/>
          </p:nvPr>
        </p:nvSpPr>
        <p:spPr>
          <a:xfrm>
            <a:off x="838200" y="1928813"/>
            <a:ext cx="10515600" cy="4766528"/>
          </a:xfrm>
        </p:spPr>
        <p:txBody>
          <a:bodyPr>
            <a:normAutofit/>
          </a:bodyPr>
          <a:lstStyle/>
          <a:p>
            <a:pPr>
              <a:lnSpc>
                <a:spcPct val="120000"/>
              </a:lnSpc>
            </a:pPr>
            <a:r>
              <a:rPr lang="en-US" dirty="0">
                <a:solidFill>
                  <a:srgbClr val="0000FF"/>
                </a:solidFill>
              </a:rPr>
              <a:t>Research Question: </a:t>
            </a:r>
            <a:br>
              <a:rPr lang="en-US" dirty="0">
                <a:solidFill>
                  <a:srgbClr val="0000FF"/>
                </a:solidFill>
              </a:rPr>
            </a:br>
            <a:br>
              <a:rPr lang="en-US" dirty="0">
                <a:solidFill>
                  <a:srgbClr val="0000FF"/>
                </a:solidFill>
              </a:rPr>
            </a:br>
            <a:r>
              <a:rPr lang="en-US" dirty="0"/>
              <a:t>What has been the </a:t>
            </a:r>
            <a:r>
              <a:rPr lang="en-US" dirty="0">
                <a:solidFill>
                  <a:srgbClr val="FF0000"/>
                </a:solidFill>
              </a:rPr>
              <a:t>impact of the Black Lives Matter movement on police killings</a:t>
            </a:r>
            <a:r>
              <a:rPr lang="en-US" dirty="0"/>
              <a:t>?</a:t>
            </a:r>
            <a:r>
              <a:rPr lang="en-US" b="1" dirty="0"/>
              <a:t> </a:t>
            </a:r>
            <a:r>
              <a:rPr lang="en-US" dirty="0"/>
              <a:t>Have police departments been using the data that is being collected?</a:t>
            </a:r>
            <a:endParaRPr lang="en-US" dirty="0">
              <a:solidFill>
                <a:srgbClr val="0000FF"/>
              </a:solidFill>
            </a:endParaRPr>
          </a:p>
        </p:txBody>
      </p:sp>
    </p:spTree>
    <p:extLst>
      <p:ext uri="{BB962C8B-B14F-4D97-AF65-F5344CB8AC3E}">
        <p14:creationId xmlns:p14="http://schemas.microsoft.com/office/powerpoint/2010/main" val="2998956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22BCCAE0-61B1-4D05-83BA-82B962E9C190}" vid="{494DF87C-4782-46A7-9A8F-71EDF1792B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9730</TotalTime>
  <Words>1142</Words>
  <Application>Microsoft Office PowerPoint</Application>
  <PresentationFormat>Widescreen</PresentationFormat>
  <Paragraphs>255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Verdana</vt:lpstr>
      <vt:lpstr>Office Theme</vt:lpstr>
      <vt:lpstr>Data Science:  A Tool to Infuse Social Justice in STEM Learning</vt:lpstr>
      <vt:lpstr>Rationale for using Social Justice</vt:lpstr>
      <vt:lpstr>Rationale for using Social Justice</vt:lpstr>
      <vt:lpstr>Data Science for Social Justice (DSSJ)</vt:lpstr>
      <vt:lpstr>Pre-DSSJ</vt:lpstr>
      <vt:lpstr>Pre-DSSJ</vt:lpstr>
      <vt:lpstr>DSSJ Example Data Set: Fatal shootings by police officers (downloaded on July 23, 2019 from https://github.com/washingtonpost/data-police-shootings)</vt:lpstr>
      <vt:lpstr>Freshman Seminar - DSSJ-Infused</vt:lpstr>
      <vt:lpstr>DSSJ Example Data Set:  Fatal shootings by police officers</vt:lpstr>
      <vt:lpstr>DSSJ Example Data Set:  Fatal shootings by police officers</vt:lpstr>
      <vt:lpstr>DSSJ Example Data Set:  Fatal shootings by police officers</vt:lpstr>
      <vt:lpstr>Challenges with this Approach</vt:lpstr>
      <vt:lpstr>PowerPoint Presentation</vt:lpstr>
      <vt:lpstr>Curated Social Justice Data Collection</vt:lpstr>
      <vt:lpstr>Observations</vt:lpstr>
      <vt:lpstr>PowerPoint Presentation</vt:lpstr>
      <vt:lpstr>Project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 Tool for Recruitment  and Broadening Participation?</dc:title>
  <dc:creator>R.N Uma</dc:creator>
  <cp:lastModifiedBy>R.N Uma</cp:lastModifiedBy>
  <cp:revision>133</cp:revision>
  <dcterms:created xsi:type="dcterms:W3CDTF">2020-03-08T23:15:07Z</dcterms:created>
  <dcterms:modified xsi:type="dcterms:W3CDTF">2022-08-04T22:51:10Z</dcterms:modified>
</cp:coreProperties>
</file>