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67" r:id="rId3"/>
    <p:sldId id="338" r:id="rId4"/>
    <p:sldId id="339" r:id="rId5"/>
    <p:sldId id="340" r:id="rId6"/>
    <p:sldId id="341" r:id="rId7"/>
    <p:sldId id="342" r:id="rId8"/>
    <p:sldId id="343" r:id="rId9"/>
    <p:sldId id="344" r:id="rId10"/>
    <p:sldId id="345" r:id="rId11"/>
    <p:sldId id="346" r:id="rId12"/>
    <p:sldId id="347" r:id="rId13"/>
    <p:sldId id="361" r:id="rId14"/>
    <p:sldId id="360" r:id="rId15"/>
    <p:sldId id="348" r:id="rId16"/>
    <p:sldId id="362" r:id="rId17"/>
    <p:sldId id="350" r:id="rId18"/>
    <p:sldId id="363" r:id="rId19"/>
    <p:sldId id="351" r:id="rId20"/>
    <p:sldId id="352" r:id="rId21"/>
    <p:sldId id="364" r:id="rId22"/>
    <p:sldId id="353" r:id="rId23"/>
    <p:sldId id="356" r:id="rId24"/>
    <p:sldId id="355" r:id="rId25"/>
    <p:sldId id="365" r:id="rId26"/>
    <p:sldId id="366" r:id="rId27"/>
    <p:sldId id="357" r:id="rId28"/>
    <p:sldId id="330" r:id="rId29"/>
    <p:sldId id="331" r:id="rId30"/>
    <p:sldId id="368" r:id="rId31"/>
    <p:sldId id="302" r:id="rId32"/>
    <p:sldId id="304" r:id="rId33"/>
    <p:sldId id="305" r:id="rId34"/>
    <p:sldId id="307" r:id="rId35"/>
    <p:sldId id="306" r:id="rId36"/>
    <p:sldId id="337" r:id="rId37"/>
    <p:sldId id="34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EC651-014C-401E-93F2-3DD3CA5CB5FB}" type="datetimeFigureOut">
              <a:rPr lang="en-US" smtClean="0"/>
              <a:pPr/>
              <a:t>8/4/2023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88143-A51C-4227-8C58-D85B614BEEAA}" type="slidenum">
              <a:rPr lang="en-US" smtClean="0"/>
              <a:pPr/>
              <a:t>‹#›</a:t>
            </a:fld>
            <a:endParaRPr lang="en-US"/>
          </a:p>
        </p:txBody>
      </p:sp>
    </p:spTree>
    <p:extLst>
      <p:ext uri="{BB962C8B-B14F-4D97-AF65-F5344CB8AC3E}">
        <p14:creationId xmlns="" xmlns:p14="http://schemas.microsoft.com/office/powerpoint/2010/main" val="1571512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88143-A51C-4227-8C58-D85B614BEEAA}" type="slidenum">
              <a:rPr lang="en-US" smtClean="0"/>
              <a:pPr/>
              <a:t>5</a:t>
            </a:fld>
            <a:endParaRPr lang="en-US"/>
          </a:p>
        </p:txBody>
      </p:sp>
    </p:spTree>
    <p:extLst>
      <p:ext uri="{BB962C8B-B14F-4D97-AF65-F5344CB8AC3E}">
        <p14:creationId xmlns="" xmlns:p14="http://schemas.microsoft.com/office/powerpoint/2010/main" val="2309796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651008-8628-4A4C-A507-E1E966450947}"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24216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51008-8628-4A4C-A507-E1E966450947}"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54750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51008-8628-4A4C-A507-E1E966450947}"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379975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651008-8628-4A4C-A507-E1E966450947}"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198996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51008-8628-4A4C-A507-E1E966450947}" type="datetimeFigureOut">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192525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651008-8628-4A4C-A507-E1E966450947}"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17900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51008-8628-4A4C-A507-E1E966450947}" type="datetimeFigureOut">
              <a:rPr lang="en-US" smtClean="0"/>
              <a:pPr/>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333525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651008-8628-4A4C-A507-E1E966450947}" type="datetimeFigureOut">
              <a:rPr lang="en-US" smtClean="0"/>
              <a:pPr/>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211874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51008-8628-4A4C-A507-E1E966450947}" type="datetimeFigureOut">
              <a:rPr lang="en-US" smtClean="0"/>
              <a:pPr/>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250616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51008-8628-4A4C-A507-E1E966450947}"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253110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51008-8628-4A4C-A507-E1E966450947}" type="datetimeFigureOut">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278308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51008-8628-4A4C-A507-E1E966450947}" type="datetimeFigureOut">
              <a:rPr lang="en-US" smtClean="0"/>
              <a:pPr/>
              <a:t>8/4/2023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3625C-CF1C-4B69-B734-F020A6D5B141}" type="slidenum">
              <a:rPr lang="en-US" smtClean="0"/>
              <a:pPr/>
              <a:t>‹#›</a:t>
            </a:fld>
            <a:endParaRPr lang="en-US"/>
          </a:p>
        </p:txBody>
      </p:sp>
    </p:spTree>
    <p:extLst>
      <p:ext uri="{BB962C8B-B14F-4D97-AF65-F5344CB8AC3E}">
        <p14:creationId xmlns="" xmlns:p14="http://schemas.microsoft.com/office/powerpoint/2010/main" val="256267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psycnet.apa.org/doi/10.1037/stl0000275"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doi.org/10.1371/journal.pone.0194515"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8229600" cy="1470025"/>
          </a:xfrm>
        </p:spPr>
        <p:txBody>
          <a:bodyPr>
            <a:normAutofit/>
          </a:bodyPr>
          <a:lstStyle/>
          <a:p>
            <a:r>
              <a:rPr lang="en-US" dirty="0"/>
              <a:t>Statistics and Data Activities with R</a:t>
            </a:r>
          </a:p>
        </p:txBody>
      </p:sp>
      <p:sp>
        <p:nvSpPr>
          <p:cNvPr id="3" name="Subtitle 2"/>
          <p:cNvSpPr>
            <a:spLocks noGrp="1"/>
          </p:cNvSpPr>
          <p:nvPr>
            <p:ph type="subTitle" idx="1"/>
          </p:nvPr>
        </p:nvSpPr>
        <p:spPr>
          <a:xfrm>
            <a:off x="1066800" y="3063876"/>
            <a:ext cx="6400800" cy="1752600"/>
          </a:xfrm>
        </p:spPr>
        <p:txBody>
          <a:bodyPr/>
          <a:lstStyle/>
          <a:p>
            <a:r>
              <a:rPr lang="en-US" dirty="0">
                <a:solidFill>
                  <a:schemeClr val="tx1"/>
                </a:solidFill>
              </a:rPr>
              <a:t>Leon </a:t>
            </a:r>
            <a:r>
              <a:rPr lang="en-US" dirty="0" err="1">
                <a:solidFill>
                  <a:schemeClr val="tx1"/>
                </a:solidFill>
              </a:rPr>
              <a:t>Kaganovskiy</a:t>
            </a:r>
            <a:endParaRPr lang="en-US" dirty="0">
              <a:solidFill>
                <a:schemeClr val="tx1"/>
              </a:solidFill>
            </a:endParaRPr>
          </a:p>
          <a:p>
            <a:r>
              <a:rPr lang="en-US" dirty="0">
                <a:solidFill>
                  <a:schemeClr val="tx1"/>
                </a:solidFill>
              </a:rPr>
              <a:t>Touro University, </a:t>
            </a:r>
          </a:p>
          <a:p>
            <a:r>
              <a:rPr lang="en-US" dirty="0">
                <a:solidFill>
                  <a:schemeClr val="tx1"/>
                </a:solidFill>
              </a:rPr>
              <a:t>Brooklyn, NY</a:t>
            </a:r>
          </a:p>
          <a:p>
            <a:endParaRPr lang="en-US" dirty="0"/>
          </a:p>
        </p:txBody>
      </p:sp>
    </p:spTree>
    <p:extLst>
      <p:ext uri="{BB962C8B-B14F-4D97-AF65-F5344CB8AC3E}">
        <p14:creationId xmlns="" xmlns:p14="http://schemas.microsoft.com/office/powerpoint/2010/main" val="2276989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FEBEFFD-0B58-D13C-AC8D-42DB1B92A3C4}"/>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Normal Distribution (continue)</a:t>
            </a:r>
            <a:endParaRPr lang="en-US" dirty="0"/>
          </a:p>
        </p:txBody>
      </p:sp>
      <p:pic>
        <p:nvPicPr>
          <p:cNvPr id="4" name="Picture 3">
            <a:extLst>
              <a:ext uri="{FF2B5EF4-FFF2-40B4-BE49-F238E27FC236}">
                <a16:creationId xmlns="" xmlns:a16="http://schemas.microsoft.com/office/drawing/2014/main" id="{A04A6B93-FC92-FD97-E9CE-110006BE90DA}"/>
              </a:ext>
            </a:extLst>
          </p:cNvPr>
          <p:cNvPicPr>
            <a:picLocks noChangeAspect="1"/>
          </p:cNvPicPr>
          <p:nvPr/>
        </p:nvPicPr>
        <p:blipFill>
          <a:blip r:embed="rId2" cstate="print"/>
          <a:stretch>
            <a:fillRect/>
          </a:stretch>
        </p:blipFill>
        <p:spPr>
          <a:xfrm>
            <a:off x="9331" y="533400"/>
            <a:ext cx="4124325" cy="4810125"/>
          </a:xfrm>
          <a:prstGeom prst="rect">
            <a:avLst/>
          </a:prstGeom>
        </p:spPr>
      </p:pic>
      <p:pic>
        <p:nvPicPr>
          <p:cNvPr id="6" name="Picture 5">
            <a:extLst>
              <a:ext uri="{FF2B5EF4-FFF2-40B4-BE49-F238E27FC236}">
                <a16:creationId xmlns="" xmlns:a16="http://schemas.microsoft.com/office/drawing/2014/main" id="{FD91D1C5-FC65-C45F-F853-A513CF135962}"/>
              </a:ext>
            </a:extLst>
          </p:cNvPr>
          <p:cNvPicPr>
            <a:picLocks noChangeAspect="1"/>
          </p:cNvPicPr>
          <p:nvPr/>
        </p:nvPicPr>
        <p:blipFill>
          <a:blip r:embed="rId3" cstate="print"/>
          <a:stretch>
            <a:fillRect/>
          </a:stretch>
        </p:blipFill>
        <p:spPr>
          <a:xfrm>
            <a:off x="1371600" y="5280931"/>
            <a:ext cx="2572795" cy="1547068"/>
          </a:xfrm>
          <a:prstGeom prst="rect">
            <a:avLst/>
          </a:prstGeom>
        </p:spPr>
      </p:pic>
      <p:pic>
        <p:nvPicPr>
          <p:cNvPr id="8" name="Picture 7">
            <a:extLst>
              <a:ext uri="{FF2B5EF4-FFF2-40B4-BE49-F238E27FC236}">
                <a16:creationId xmlns="" xmlns:a16="http://schemas.microsoft.com/office/drawing/2014/main" id="{FA3AFBDA-6F1A-6A3F-B8A6-B87F451A5999}"/>
              </a:ext>
            </a:extLst>
          </p:cNvPr>
          <p:cNvPicPr>
            <a:picLocks noChangeAspect="1"/>
          </p:cNvPicPr>
          <p:nvPr/>
        </p:nvPicPr>
        <p:blipFill>
          <a:blip r:embed="rId4" cstate="print"/>
          <a:stretch>
            <a:fillRect/>
          </a:stretch>
        </p:blipFill>
        <p:spPr>
          <a:xfrm>
            <a:off x="4343400" y="513173"/>
            <a:ext cx="4055596" cy="4810125"/>
          </a:xfrm>
          <a:prstGeom prst="rect">
            <a:avLst/>
          </a:prstGeom>
        </p:spPr>
      </p:pic>
      <p:pic>
        <p:nvPicPr>
          <p:cNvPr id="10" name="Picture 9">
            <a:extLst>
              <a:ext uri="{FF2B5EF4-FFF2-40B4-BE49-F238E27FC236}">
                <a16:creationId xmlns="" xmlns:a16="http://schemas.microsoft.com/office/drawing/2014/main" id="{FB11FFEC-EE2E-ED80-369A-E735BF5AB017}"/>
              </a:ext>
            </a:extLst>
          </p:cNvPr>
          <p:cNvPicPr>
            <a:picLocks noChangeAspect="1"/>
          </p:cNvPicPr>
          <p:nvPr/>
        </p:nvPicPr>
        <p:blipFill>
          <a:blip r:embed="rId5" cstate="print"/>
          <a:stretch>
            <a:fillRect/>
          </a:stretch>
        </p:blipFill>
        <p:spPr>
          <a:xfrm>
            <a:off x="5768847" y="5213023"/>
            <a:ext cx="2572794" cy="1614976"/>
          </a:xfrm>
          <a:prstGeom prst="rect">
            <a:avLst/>
          </a:prstGeom>
        </p:spPr>
      </p:pic>
    </p:spTree>
    <p:extLst>
      <p:ext uri="{BB962C8B-B14F-4D97-AF65-F5344CB8AC3E}">
        <p14:creationId xmlns="" xmlns:p14="http://schemas.microsoft.com/office/powerpoint/2010/main" val="387185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80F11EA-5FB4-29F2-09CA-097543B25FF1}"/>
              </a:ext>
            </a:extLst>
          </p:cNvPr>
          <p:cNvPicPr>
            <a:picLocks noChangeAspect="1"/>
          </p:cNvPicPr>
          <p:nvPr/>
        </p:nvPicPr>
        <p:blipFill>
          <a:blip r:embed="rId2" cstate="print"/>
          <a:stretch>
            <a:fillRect/>
          </a:stretch>
        </p:blipFill>
        <p:spPr>
          <a:xfrm>
            <a:off x="3097267" y="2569"/>
            <a:ext cx="6013342" cy="6858000"/>
          </a:xfrm>
          <a:prstGeom prst="rect">
            <a:avLst/>
          </a:prstGeom>
        </p:spPr>
      </p:pic>
      <p:sp>
        <p:nvSpPr>
          <p:cNvPr id="4" name="TextBox 3">
            <a:extLst>
              <a:ext uri="{FF2B5EF4-FFF2-40B4-BE49-F238E27FC236}">
                <a16:creationId xmlns="" xmlns:a16="http://schemas.microsoft.com/office/drawing/2014/main" id="{71DC6A51-DE6C-23E2-82E8-84672F632157}"/>
              </a:ext>
            </a:extLst>
          </p:cNvPr>
          <p:cNvSpPr txBox="1"/>
          <p:nvPr/>
        </p:nvSpPr>
        <p:spPr>
          <a:xfrm>
            <a:off x="0" y="18871"/>
            <a:ext cx="3097267" cy="923330"/>
          </a:xfrm>
          <a:prstGeom prst="rect">
            <a:avLst/>
          </a:prstGeom>
          <a:noFill/>
        </p:spPr>
        <p:txBody>
          <a:bodyPr wrap="square" rtlCol="0">
            <a:spAutoFit/>
          </a:bodyPr>
          <a:lstStyle/>
          <a:p>
            <a:r>
              <a:rPr lang="en-US" b="1" dirty="0">
                <a:solidFill>
                  <a:srgbClr val="000000"/>
                </a:solidFill>
                <a:latin typeface="trebuchet ms" panose="020B0603020202020204" pitchFamily="34" charset="0"/>
              </a:rPr>
              <a:t>Normal Distribution</a:t>
            </a:r>
          </a:p>
          <a:p>
            <a:r>
              <a:rPr lang="en-US" b="1" dirty="0">
                <a:solidFill>
                  <a:srgbClr val="000000"/>
                </a:solidFill>
                <a:latin typeface="trebuchet ms" panose="020B0603020202020204" pitchFamily="34" charset="0"/>
              </a:rPr>
              <a:t>Sample of baby weights </a:t>
            </a:r>
          </a:p>
          <a:p>
            <a:r>
              <a:rPr lang="en-US" b="1" dirty="0">
                <a:solidFill>
                  <a:srgbClr val="000000"/>
                </a:solidFill>
                <a:latin typeface="trebuchet ms" panose="020B0603020202020204" pitchFamily="34" charset="0"/>
              </a:rPr>
              <a:t>vs. one baby weight</a:t>
            </a:r>
            <a:endParaRPr lang="en-US" dirty="0"/>
          </a:p>
        </p:txBody>
      </p:sp>
      <p:pic>
        <p:nvPicPr>
          <p:cNvPr id="6" name="Picture 5">
            <a:extLst>
              <a:ext uri="{FF2B5EF4-FFF2-40B4-BE49-F238E27FC236}">
                <a16:creationId xmlns="" xmlns:a16="http://schemas.microsoft.com/office/drawing/2014/main" id="{11FA1ACC-1DDB-A981-2FEA-17121FA70D9B}"/>
              </a:ext>
            </a:extLst>
          </p:cNvPr>
          <p:cNvPicPr>
            <a:picLocks noChangeAspect="1"/>
          </p:cNvPicPr>
          <p:nvPr/>
        </p:nvPicPr>
        <p:blipFill>
          <a:blip r:embed="rId3" cstate="print"/>
          <a:stretch>
            <a:fillRect/>
          </a:stretch>
        </p:blipFill>
        <p:spPr>
          <a:xfrm>
            <a:off x="5491190" y="4343400"/>
            <a:ext cx="3652810" cy="2209800"/>
          </a:xfrm>
          <a:prstGeom prst="rect">
            <a:avLst/>
          </a:prstGeom>
        </p:spPr>
      </p:pic>
      <p:sp>
        <p:nvSpPr>
          <p:cNvPr id="5" name="TextBox 4"/>
          <p:cNvSpPr txBox="1"/>
          <p:nvPr/>
        </p:nvSpPr>
        <p:spPr>
          <a:xfrm>
            <a:off x="1" y="4724400"/>
            <a:ext cx="2743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graphical representation allows to show much tighter distribution of the distribution of sample means resulting in much smaller probability.</a:t>
            </a:r>
            <a:endParaRPr lang="en-US" dirty="0"/>
          </a:p>
        </p:txBody>
      </p:sp>
    </p:spTree>
    <p:extLst>
      <p:ext uri="{BB962C8B-B14F-4D97-AF65-F5344CB8AC3E}">
        <p14:creationId xmlns="" xmlns:p14="http://schemas.microsoft.com/office/powerpoint/2010/main" val="287944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D685C54-71C7-97AE-8BFD-6787147574B3}"/>
              </a:ext>
            </a:extLst>
          </p:cNvPr>
          <p:cNvSpPr txBox="1"/>
          <p:nvPr/>
        </p:nvSpPr>
        <p:spPr>
          <a:xfrm>
            <a:off x="-22910" y="862853"/>
            <a:ext cx="5280356" cy="4616648"/>
          </a:xfrm>
          <a:prstGeom prst="rect">
            <a:avLst/>
          </a:prstGeom>
          <a:noFill/>
        </p:spPr>
        <p:txBody>
          <a:bodyPr wrap="none" rtlCol="0">
            <a:spAutoFit/>
          </a:bodyPr>
          <a:lstStyle/>
          <a:p>
            <a:r>
              <a:rPr lang="en-US" sz="1400" dirty="0"/>
              <a:t>&gt; # Simulation of Sample Proportions</a:t>
            </a:r>
          </a:p>
          <a:p>
            <a:r>
              <a:rPr lang="en-US" sz="1400" dirty="0"/>
              <a:t>&gt; p = 0.39   # true population proportion</a:t>
            </a:r>
          </a:p>
          <a:p>
            <a:r>
              <a:rPr lang="en-US" sz="1400" dirty="0"/>
              <a:t>&gt; N = 200000000; # population size</a:t>
            </a:r>
          </a:p>
          <a:p>
            <a:r>
              <a:rPr lang="en-US" sz="1400" dirty="0"/>
              <a:t>&gt; n = 1200; # sample size</a:t>
            </a:r>
          </a:p>
          <a:p>
            <a:r>
              <a:rPr lang="en-US" sz="1400" dirty="0"/>
              <a:t>&gt; </a:t>
            </a:r>
            <a:r>
              <a:rPr lang="en-US" sz="1400" dirty="0" err="1"/>
              <a:t>numsamples</a:t>
            </a:r>
            <a:r>
              <a:rPr lang="en-US" sz="1400" dirty="0"/>
              <a:t> = 20000 # number of samples in the simulation</a:t>
            </a:r>
          </a:p>
          <a:p>
            <a:r>
              <a:rPr lang="en-US" sz="1400" dirty="0"/>
              <a:t>&gt; </a:t>
            </a:r>
            <a:r>
              <a:rPr lang="en-US" sz="1400" dirty="0" err="1"/>
              <a:t>numYes</a:t>
            </a:r>
            <a:r>
              <a:rPr lang="en-US" sz="1400" dirty="0"/>
              <a:t> = p*N;  </a:t>
            </a:r>
            <a:r>
              <a:rPr lang="en-US" sz="1400" dirty="0" err="1"/>
              <a:t>numYes</a:t>
            </a:r>
            <a:endParaRPr lang="en-US" sz="1400" dirty="0"/>
          </a:p>
          <a:p>
            <a:r>
              <a:rPr lang="en-US" sz="1400" dirty="0"/>
              <a:t>[1] 7.8e+07</a:t>
            </a:r>
          </a:p>
          <a:p>
            <a:r>
              <a:rPr lang="en-US" sz="1400" dirty="0"/>
              <a:t>&gt; </a:t>
            </a:r>
            <a:r>
              <a:rPr lang="en-US" sz="1400" dirty="0" err="1"/>
              <a:t>numNo</a:t>
            </a:r>
            <a:r>
              <a:rPr lang="en-US" sz="1400" dirty="0"/>
              <a:t> = (1-p)*N; </a:t>
            </a:r>
            <a:r>
              <a:rPr lang="en-US" sz="1400" dirty="0" err="1"/>
              <a:t>numNo</a:t>
            </a:r>
            <a:endParaRPr lang="en-US" sz="1400" dirty="0"/>
          </a:p>
          <a:p>
            <a:r>
              <a:rPr lang="en-US" sz="1400" dirty="0"/>
              <a:t>[1] 1.22e+08</a:t>
            </a:r>
          </a:p>
          <a:p>
            <a:r>
              <a:rPr lang="en-US" sz="1400" dirty="0"/>
              <a:t>&gt; </a:t>
            </a:r>
            <a:r>
              <a:rPr lang="en-US" sz="1400" dirty="0" err="1"/>
              <a:t>possible_entries</a:t>
            </a:r>
            <a:r>
              <a:rPr lang="en-US" sz="1400" dirty="0"/>
              <a:t> &lt;- c(rep(1,numYes), rep(0,numNo))</a:t>
            </a:r>
          </a:p>
          <a:p>
            <a:r>
              <a:rPr lang="en-US" sz="1400" dirty="0"/>
              <a:t>&gt; </a:t>
            </a:r>
            <a:r>
              <a:rPr lang="en-US" sz="1400" dirty="0" err="1"/>
              <a:t>pv</a:t>
            </a:r>
            <a:r>
              <a:rPr lang="en-US" sz="1400" dirty="0"/>
              <a:t> = rep(0,numsamples)  # sample proportions</a:t>
            </a:r>
          </a:p>
          <a:p>
            <a:r>
              <a:rPr lang="en-US" sz="1400" dirty="0"/>
              <a:t>&gt; for ( j in 1:numsamples) {</a:t>
            </a:r>
          </a:p>
          <a:p>
            <a:r>
              <a:rPr lang="en-US" sz="1400" dirty="0"/>
              <a:t>+    # SIMPLE RANDOM SAMPLE:</a:t>
            </a:r>
          </a:p>
          <a:p>
            <a:r>
              <a:rPr lang="en-US" sz="1400" dirty="0"/>
              <a:t>+   </a:t>
            </a:r>
            <a:r>
              <a:rPr lang="en-US" sz="1400" dirty="0" err="1"/>
              <a:t>onesample</a:t>
            </a:r>
            <a:r>
              <a:rPr lang="en-US" sz="1400" dirty="0"/>
              <a:t> = sample(</a:t>
            </a:r>
            <a:r>
              <a:rPr lang="en-US" sz="1400" dirty="0" err="1"/>
              <a:t>possible_entries</a:t>
            </a:r>
            <a:r>
              <a:rPr lang="en-US" sz="1400" dirty="0"/>
              <a:t>, size=n)</a:t>
            </a:r>
          </a:p>
          <a:p>
            <a:r>
              <a:rPr lang="en-US" sz="1400" dirty="0"/>
              <a:t>+   </a:t>
            </a:r>
            <a:r>
              <a:rPr lang="en-US" sz="1400" dirty="0" err="1"/>
              <a:t>pv</a:t>
            </a:r>
            <a:r>
              <a:rPr lang="en-US" sz="1400" dirty="0"/>
              <a:t>[j] = sum(</a:t>
            </a:r>
            <a:r>
              <a:rPr lang="en-US" sz="1400" dirty="0" err="1"/>
              <a:t>onesample</a:t>
            </a:r>
            <a:r>
              <a:rPr lang="en-US" sz="1400" dirty="0"/>
              <a:t> == 1) / n</a:t>
            </a:r>
          </a:p>
          <a:p>
            <a:r>
              <a:rPr lang="en-US" sz="1400" dirty="0"/>
              <a:t>+ }</a:t>
            </a:r>
          </a:p>
          <a:p>
            <a:r>
              <a:rPr lang="en-US" sz="1400" dirty="0"/>
              <a:t>&gt; hist(</a:t>
            </a:r>
            <a:r>
              <a:rPr lang="en-US" sz="1400" dirty="0" err="1"/>
              <a:t>pv,breaks</a:t>
            </a:r>
            <a:r>
              <a:rPr lang="en-US" sz="1400" dirty="0"/>
              <a:t>=30)   # create histogram of sample proportions</a:t>
            </a:r>
          </a:p>
          <a:p>
            <a:r>
              <a:rPr lang="en-US" sz="1400" dirty="0"/>
              <a:t>&gt; </a:t>
            </a:r>
            <a:r>
              <a:rPr lang="en-US" sz="1400" dirty="0" err="1"/>
              <a:t>pvbar</a:t>
            </a:r>
            <a:r>
              <a:rPr lang="en-US" sz="1400" dirty="0"/>
              <a:t> = mean(</a:t>
            </a:r>
            <a:r>
              <a:rPr lang="en-US" sz="1400" dirty="0" err="1"/>
              <a:t>pv</a:t>
            </a:r>
            <a:r>
              <a:rPr lang="en-US" sz="1400" dirty="0"/>
              <a:t>); </a:t>
            </a:r>
            <a:r>
              <a:rPr lang="en-US" sz="1400" dirty="0" err="1"/>
              <a:t>pvbar</a:t>
            </a:r>
            <a:r>
              <a:rPr lang="en-US" sz="1400" dirty="0"/>
              <a:t>  # mean of sample proportions</a:t>
            </a:r>
          </a:p>
          <a:p>
            <a:r>
              <a:rPr lang="en-US" sz="1400" dirty="0"/>
              <a:t>[1] 0.3899257</a:t>
            </a:r>
          </a:p>
          <a:p>
            <a:r>
              <a:rPr lang="en-US" sz="1400" dirty="0"/>
              <a:t>&gt; pvsd1  = </a:t>
            </a:r>
            <a:r>
              <a:rPr lang="en-US" sz="1400" dirty="0" err="1"/>
              <a:t>sd</a:t>
            </a:r>
            <a:r>
              <a:rPr lang="en-US" sz="1400" dirty="0"/>
              <a:t>(</a:t>
            </a:r>
            <a:r>
              <a:rPr lang="en-US" sz="1400" dirty="0" err="1"/>
              <a:t>pv</a:t>
            </a:r>
            <a:r>
              <a:rPr lang="en-US" sz="1400" dirty="0"/>
              <a:t>); pvsd1     # standard deviation of sample proportions</a:t>
            </a:r>
          </a:p>
          <a:p>
            <a:r>
              <a:rPr lang="en-US" sz="1400" dirty="0"/>
              <a:t>[1] 0.01408954</a:t>
            </a:r>
          </a:p>
        </p:txBody>
      </p:sp>
      <p:pic>
        <p:nvPicPr>
          <p:cNvPr id="5" name="Picture 4">
            <a:extLst>
              <a:ext uri="{FF2B5EF4-FFF2-40B4-BE49-F238E27FC236}">
                <a16:creationId xmlns="" xmlns:a16="http://schemas.microsoft.com/office/drawing/2014/main" id="{67AA7313-18B7-5B80-B0CC-51BE8C429B26}"/>
              </a:ext>
            </a:extLst>
          </p:cNvPr>
          <p:cNvPicPr>
            <a:picLocks noChangeAspect="1"/>
          </p:cNvPicPr>
          <p:nvPr/>
        </p:nvPicPr>
        <p:blipFill>
          <a:blip r:embed="rId2" cstate="print"/>
          <a:stretch>
            <a:fillRect/>
          </a:stretch>
        </p:blipFill>
        <p:spPr>
          <a:xfrm>
            <a:off x="5257446" y="1447800"/>
            <a:ext cx="3886554" cy="2817911"/>
          </a:xfrm>
          <a:prstGeom prst="rect">
            <a:avLst/>
          </a:prstGeom>
        </p:spPr>
      </p:pic>
      <p:sp>
        <p:nvSpPr>
          <p:cNvPr id="6" name="TextBox 5">
            <a:extLst>
              <a:ext uri="{FF2B5EF4-FFF2-40B4-BE49-F238E27FC236}">
                <a16:creationId xmlns="" xmlns:a16="http://schemas.microsoft.com/office/drawing/2014/main" id="{8C91E2C3-8114-616D-CBEB-A0B2C652A620}"/>
              </a:ext>
            </a:extLst>
          </p:cNvPr>
          <p:cNvSpPr txBox="1"/>
          <p:nvPr/>
        </p:nvSpPr>
        <p:spPr>
          <a:xfrm>
            <a:off x="0" y="18871"/>
            <a:ext cx="9144000" cy="646331"/>
          </a:xfrm>
          <a:prstGeom prst="rect">
            <a:avLst/>
          </a:prstGeom>
          <a:noFill/>
        </p:spPr>
        <p:txBody>
          <a:bodyPr wrap="square" rtlCol="0">
            <a:spAutoFit/>
          </a:bodyPr>
          <a:lstStyle/>
          <a:p>
            <a:r>
              <a:rPr lang="en-US" b="1" dirty="0">
                <a:solidFill>
                  <a:srgbClr val="000000"/>
                </a:solidFill>
                <a:latin typeface="trebuchet ms" panose="020B0603020202020204" pitchFamily="34" charset="0"/>
              </a:rPr>
              <a:t>Central Limit Theorem (CLT) for Proportions</a:t>
            </a:r>
          </a:p>
          <a:p>
            <a:r>
              <a:rPr lang="en-US" b="1" dirty="0">
                <a:solidFill>
                  <a:srgbClr val="000000"/>
                </a:solidFill>
                <a:latin typeface="trebuchet ms" panose="020B0603020202020204" pitchFamily="34" charset="0"/>
              </a:rPr>
              <a:t>- Introduced via a simulation, but students are NOT responsible for code!</a:t>
            </a:r>
          </a:p>
        </p:txBody>
      </p:sp>
      <p:sp>
        <p:nvSpPr>
          <p:cNvPr id="7" name="TextBox 6"/>
          <p:cNvSpPr txBox="1"/>
          <p:nvPr/>
        </p:nvSpPr>
        <p:spPr>
          <a:xfrm>
            <a:off x="5410200" y="4724400"/>
            <a:ext cx="3733800"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t>It is mostly done to show the amazing power of R computing simulating 20000 samples of size 1200 from population of 200 million</a:t>
            </a:r>
            <a:endParaRPr lang="en-US" dirty="0"/>
          </a:p>
        </p:txBody>
      </p:sp>
    </p:spTree>
    <p:extLst>
      <p:ext uri="{BB962C8B-B14F-4D97-AF65-F5344CB8AC3E}">
        <p14:creationId xmlns="" xmlns:p14="http://schemas.microsoft.com/office/powerpoint/2010/main" val="2778110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9C96C5F-55FF-F62B-5244-5FD928C8E920}"/>
              </a:ext>
            </a:extLst>
          </p:cNvPr>
          <p:cNvPicPr>
            <a:picLocks noChangeAspect="1"/>
          </p:cNvPicPr>
          <p:nvPr/>
        </p:nvPicPr>
        <p:blipFill>
          <a:blip r:embed="rId2" cstate="print"/>
          <a:stretch>
            <a:fillRect/>
          </a:stretch>
        </p:blipFill>
        <p:spPr>
          <a:xfrm>
            <a:off x="0" y="609600"/>
            <a:ext cx="6562725" cy="5838825"/>
          </a:xfrm>
          <a:prstGeom prst="rect">
            <a:avLst/>
          </a:prstGeom>
        </p:spPr>
      </p:pic>
      <p:pic>
        <p:nvPicPr>
          <p:cNvPr id="5" name="Picture 4">
            <a:extLst>
              <a:ext uri="{FF2B5EF4-FFF2-40B4-BE49-F238E27FC236}">
                <a16:creationId xmlns="" xmlns:a16="http://schemas.microsoft.com/office/drawing/2014/main" id="{26B42920-FA7E-1A77-784C-49983DE018FA}"/>
              </a:ext>
            </a:extLst>
          </p:cNvPr>
          <p:cNvPicPr>
            <a:picLocks noChangeAspect="1"/>
          </p:cNvPicPr>
          <p:nvPr/>
        </p:nvPicPr>
        <p:blipFill>
          <a:blip r:embed="rId3" cstate="print"/>
          <a:stretch>
            <a:fillRect/>
          </a:stretch>
        </p:blipFill>
        <p:spPr>
          <a:xfrm>
            <a:off x="4474524" y="3886200"/>
            <a:ext cx="4669476" cy="2979506"/>
          </a:xfrm>
          <a:prstGeom prst="rect">
            <a:avLst/>
          </a:prstGeom>
        </p:spPr>
      </p:pic>
      <p:sp>
        <p:nvSpPr>
          <p:cNvPr id="4" name="TextBox 3">
            <a:extLst>
              <a:ext uri="{FF2B5EF4-FFF2-40B4-BE49-F238E27FC236}">
                <a16:creationId xmlns="" xmlns:a16="http://schemas.microsoft.com/office/drawing/2014/main" id="{8CC840BF-436A-F9A1-64CF-27D97AF3B100}"/>
              </a:ext>
            </a:extLst>
          </p:cNvPr>
          <p:cNvSpPr txBox="1"/>
          <p:nvPr/>
        </p:nvSpPr>
        <p:spPr>
          <a:xfrm>
            <a:off x="0" y="18871"/>
            <a:ext cx="9144000" cy="369332"/>
          </a:xfrm>
          <a:prstGeom prst="rect">
            <a:avLst/>
          </a:prstGeom>
          <a:noFill/>
        </p:spPr>
        <p:txBody>
          <a:bodyPr wrap="square" rtlCol="0">
            <a:spAutoFit/>
          </a:bodyPr>
          <a:lstStyle/>
          <a:p>
            <a:r>
              <a:rPr lang="en-US" b="1" dirty="0" smtClean="0">
                <a:solidFill>
                  <a:srgbClr val="000000"/>
                </a:solidFill>
                <a:latin typeface="trebuchet ms" panose="020B0603020202020204" pitchFamily="34" charset="0"/>
              </a:rPr>
              <a:t>My Open Math Proportion </a:t>
            </a:r>
            <a:r>
              <a:rPr lang="en-US" b="1" dirty="0">
                <a:solidFill>
                  <a:srgbClr val="000000"/>
                </a:solidFill>
                <a:latin typeface="trebuchet ms" panose="020B0603020202020204" pitchFamily="34" charset="0"/>
              </a:rPr>
              <a:t>Hypothesis </a:t>
            </a:r>
            <a:r>
              <a:rPr lang="en-US" b="1" dirty="0" smtClean="0">
                <a:solidFill>
                  <a:srgbClr val="000000"/>
                </a:solidFill>
                <a:latin typeface="trebuchet ms" panose="020B0603020202020204" pitchFamily="34" charset="0"/>
              </a:rPr>
              <a:t>Test</a:t>
            </a:r>
            <a:endParaRPr lang="en-US" b="1" dirty="0">
              <a:solidFill>
                <a:srgbClr val="000000"/>
              </a:solidFill>
              <a:latin typeface="trebuchet ms" panose="020B0603020202020204" pitchFamily="34" charset="0"/>
            </a:endParaRPr>
          </a:p>
        </p:txBody>
      </p:sp>
    </p:spTree>
    <p:extLst>
      <p:ext uri="{BB962C8B-B14F-4D97-AF65-F5344CB8AC3E}">
        <p14:creationId xmlns="" xmlns:p14="http://schemas.microsoft.com/office/powerpoint/2010/main" val="404576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CC840BF-436A-F9A1-64CF-27D97AF3B100}"/>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Proportion Hypothesis Test and Confidence Interval (CI)</a:t>
            </a:r>
          </a:p>
        </p:txBody>
      </p:sp>
      <p:pic>
        <p:nvPicPr>
          <p:cNvPr id="4" name="Picture 3">
            <a:extLst>
              <a:ext uri="{FF2B5EF4-FFF2-40B4-BE49-F238E27FC236}">
                <a16:creationId xmlns="" xmlns:a16="http://schemas.microsoft.com/office/drawing/2014/main" id="{1D762475-0EA1-A2CB-0031-64943C46C344}"/>
              </a:ext>
            </a:extLst>
          </p:cNvPr>
          <p:cNvPicPr>
            <a:picLocks noChangeAspect="1"/>
          </p:cNvPicPr>
          <p:nvPr/>
        </p:nvPicPr>
        <p:blipFill>
          <a:blip r:embed="rId2" cstate="print"/>
          <a:stretch>
            <a:fillRect/>
          </a:stretch>
        </p:blipFill>
        <p:spPr>
          <a:xfrm>
            <a:off x="0" y="1219200"/>
            <a:ext cx="3132762" cy="4590868"/>
          </a:xfrm>
          <a:prstGeom prst="rect">
            <a:avLst/>
          </a:prstGeom>
        </p:spPr>
      </p:pic>
      <p:pic>
        <p:nvPicPr>
          <p:cNvPr id="6" name="Picture 5">
            <a:extLst>
              <a:ext uri="{FF2B5EF4-FFF2-40B4-BE49-F238E27FC236}">
                <a16:creationId xmlns="" xmlns:a16="http://schemas.microsoft.com/office/drawing/2014/main" id="{51C44BAB-B3E7-B769-657E-58E785798D06}"/>
              </a:ext>
            </a:extLst>
          </p:cNvPr>
          <p:cNvPicPr>
            <a:picLocks noChangeAspect="1"/>
          </p:cNvPicPr>
          <p:nvPr/>
        </p:nvPicPr>
        <p:blipFill>
          <a:blip r:embed="rId3" cstate="print"/>
          <a:stretch>
            <a:fillRect/>
          </a:stretch>
        </p:blipFill>
        <p:spPr>
          <a:xfrm>
            <a:off x="0" y="5746142"/>
            <a:ext cx="2964094" cy="1056171"/>
          </a:xfrm>
          <a:prstGeom prst="rect">
            <a:avLst/>
          </a:prstGeom>
        </p:spPr>
      </p:pic>
      <p:pic>
        <p:nvPicPr>
          <p:cNvPr id="8" name="Picture 7">
            <a:extLst>
              <a:ext uri="{FF2B5EF4-FFF2-40B4-BE49-F238E27FC236}">
                <a16:creationId xmlns="" xmlns:a16="http://schemas.microsoft.com/office/drawing/2014/main" id="{F81458D2-EF7F-027F-DBFF-17EB62B6685A}"/>
              </a:ext>
            </a:extLst>
          </p:cNvPr>
          <p:cNvPicPr>
            <a:picLocks noChangeAspect="1"/>
          </p:cNvPicPr>
          <p:nvPr/>
        </p:nvPicPr>
        <p:blipFill>
          <a:blip r:embed="rId4" cstate="print"/>
          <a:stretch>
            <a:fillRect/>
          </a:stretch>
        </p:blipFill>
        <p:spPr>
          <a:xfrm>
            <a:off x="3276600" y="1295400"/>
            <a:ext cx="4167957" cy="5410200"/>
          </a:xfrm>
          <a:prstGeom prst="rect">
            <a:avLst/>
          </a:prstGeom>
        </p:spPr>
      </p:pic>
      <p:pic>
        <p:nvPicPr>
          <p:cNvPr id="10" name="Picture 9">
            <a:extLst>
              <a:ext uri="{FF2B5EF4-FFF2-40B4-BE49-F238E27FC236}">
                <a16:creationId xmlns="" xmlns:a16="http://schemas.microsoft.com/office/drawing/2014/main" id="{F83CCCBD-1CF7-7DB1-D98C-41B577FDC551}"/>
              </a:ext>
            </a:extLst>
          </p:cNvPr>
          <p:cNvPicPr>
            <a:picLocks noChangeAspect="1"/>
          </p:cNvPicPr>
          <p:nvPr/>
        </p:nvPicPr>
        <p:blipFill>
          <a:blip r:embed="rId5" cstate="print"/>
          <a:stretch>
            <a:fillRect/>
          </a:stretch>
        </p:blipFill>
        <p:spPr>
          <a:xfrm>
            <a:off x="0" y="381000"/>
            <a:ext cx="7200900" cy="790575"/>
          </a:xfrm>
          <a:prstGeom prst="rect">
            <a:avLst/>
          </a:prstGeom>
        </p:spPr>
      </p:pic>
      <p:pic>
        <p:nvPicPr>
          <p:cNvPr id="12" name="Picture 11">
            <a:extLst>
              <a:ext uri="{FF2B5EF4-FFF2-40B4-BE49-F238E27FC236}">
                <a16:creationId xmlns="" xmlns:a16="http://schemas.microsoft.com/office/drawing/2014/main" id="{AC3B7A22-F203-D3D6-67F5-5D52D4F41A3D}"/>
              </a:ext>
            </a:extLst>
          </p:cNvPr>
          <p:cNvPicPr>
            <a:picLocks noChangeAspect="1"/>
          </p:cNvPicPr>
          <p:nvPr/>
        </p:nvPicPr>
        <p:blipFill>
          <a:blip r:embed="rId6" cstate="print"/>
          <a:stretch>
            <a:fillRect/>
          </a:stretch>
        </p:blipFill>
        <p:spPr>
          <a:xfrm>
            <a:off x="6485816" y="1089959"/>
            <a:ext cx="2658184" cy="1600200"/>
          </a:xfrm>
          <a:prstGeom prst="rect">
            <a:avLst/>
          </a:prstGeom>
        </p:spPr>
      </p:pic>
      <p:pic>
        <p:nvPicPr>
          <p:cNvPr id="14" name="Picture 13">
            <a:extLst>
              <a:ext uri="{FF2B5EF4-FFF2-40B4-BE49-F238E27FC236}">
                <a16:creationId xmlns="" xmlns:a16="http://schemas.microsoft.com/office/drawing/2014/main" id="{09A5D5E1-065E-ECC2-C16A-4C56D9892E44}"/>
              </a:ext>
            </a:extLst>
          </p:cNvPr>
          <p:cNvPicPr>
            <a:picLocks noChangeAspect="1"/>
          </p:cNvPicPr>
          <p:nvPr/>
        </p:nvPicPr>
        <p:blipFill>
          <a:blip r:embed="rId7" cstate="print"/>
          <a:stretch>
            <a:fillRect/>
          </a:stretch>
        </p:blipFill>
        <p:spPr>
          <a:xfrm>
            <a:off x="6324600" y="2870962"/>
            <a:ext cx="2761555" cy="2693940"/>
          </a:xfrm>
          <a:prstGeom prst="rect">
            <a:avLst/>
          </a:prstGeom>
        </p:spPr>
      </p:pic>
    </p:spTree>
    <p:extLst>
      <p:ext uri="{BB962C8B-B14F-4D97-AF65-F5344CB8AC3E}">
        <p14:creationId xmlns="" xmlns:p14="http://schemas.microsoft.com/office/powerpoint/2010/main" val="355264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4938C1C-BD9C-9365-EC1D-948C6B8B5A07}"/>
              </a:ext>
            </a:extLst>
          </p:cNvPr>
          <p:cNvPicPr>
            <a:picLocks noChangeAspect="1"/>
          </p:cNvPicPr>
          <p:nvPr/>
        </p:nvPicPr>
        <p:blipFill>
          <a:blip r:embed="rId2" cstate="print"/>
          <a:stretch>
            <a:fillRect/>
          </a:stretch>
        </p:blipFill>
        <p:spPr>
          <a:xfrm>
            <a:off x="5137" y="887870"/>
            <a:ext cx="3652463" cy="5893930"/>
          </a:xfrm>
          <a:prstGeom prst="rect">
            <a:avLst/>
          </a:prstGeom>
        </p:spPr>
      </p:pic>
      <p:sp>
        <p:nvSpPr>
          <p:cNvPr id="4" name="TextBox 3">
            <a:extLst>
              <a:ext uri="{FF2B5EF4-FFF2-40B4-BE49-F238E27FC236}">
                <a16:creationId xmlns="" xmlns:a16="http://schemas.microsoft.com/office/drawing/2014/main" id="{2D3D6671-F845-BF90-C5DB-3B427DC35896}"/>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Proportion Hypothesis Test for a data file</a:t>
            </a:r>
          </a:p>
        </p:txBody>
      </p:sp>
      <p:sp>
        <p:nvSpPr>
          <p:cNvPr id="5" name="TextBox 4">
            <a:extLst>
              <a:ext uri="{FF2B5EF4-FFF2-40B4-BE49-F238E27FC236}">
                <a16:creationId xmlns="" xmlns:a16="http://schemas.microsoft.com/office/drawing/2014/main" id="{6E171C5B-2394-2416-5125-0C40B2DE702A}"/>
              </a:ext>
            </a:extLst>
          </p:cNvPr>
          <p:cNvSpPr txBox="1"/>
          <p:nvPr/>
        </p:nvSpPr>
        <p:spPr>
          <a:xfrm>
            <a:off x="0" y="411240"/>
            <a:ext cx="9067799" cy="369332"/>
          </a:xfrm>
          <a:prstGeom prst="rect">
            <a:avLst/>
          </a:prstGeom>
          <a:noFill/>
        </p:spPr>
        <p:txBody>
          <a:bodyPr wrap="square" rtlCol="0">
            <a:spAutoFit/>
          </a:bodyPr>
          <a:lstStyle/>
          <a:p>
            <a:r>
              <a:rPr lang="en-US" dirty="0"/>
              <a:t>In HELPrct.csv data file test if proportion of homeless vs housed in this sample is 50/50.</a:t>
            </a:r>
          </a:p>
        </p:txBody>
      </p:sp>
      <p:pic>
        <p:nvPicPr>
          <p:cNvPr id="7" name="Picture 6">
            <a:extLst>
              <a:ext uri="{FF2B5EF4-FFF2-40B4-BE49-F238E27FC236}">
                <a16:creationId xmlns="" xmlns:a16="http://schemas.microsoft.com/office/drawing/2014/main" id="{BF1F74A6-8B73-200B-4937-9D4130ED7045}"/>
              </a:ext>
            </a:extLst>
          </p:cNvPr>
          <p:cNvPicPr>
            <a:picLocks noChangeAspect="1"/>
          </p:cNvPicPr>
          <p:nvPr/>
        </p:nvPicPr>
        <p:blipFill>
          <a:blip r:embed="rId3" cstate="print"/>
          <a:stretch>
            <a:fillRect/>
          </a:stretch>
        </p:blipFill>
        <p:spPr>
          <a:xfrm>
            <a:off x="3670712" y="990600"/>
            <a:ext cx="5473288" cy="1176434"/>
          </a:xfrm>
          <a:prstGeom prst="rect">
            <a:avLst/>
          </a:prstGeom>
        </p:spPr>
      </p:pic>
      <p:pic>
        <p:nvPicPr>
          <p:cNvPr id="9" name="Picture 8">
            <a:extLst>
              <a:ext uri="{FF2B5EF4-FFF2-40B4-BE49-F238E27FC236}">
                <a16:creationId xmlns="" xmlns:a16="http://schemas.microsoft.com/office/drawing/2014/main" id="{DAE94CD6-540D-C555-581F-B914BB67D9BD}"/>
              </a:ext>
            </a:extLst>
          </p:cNvPr>
          <p:cNvPicPr>
            <a:picLocks noChangeAspect="1"/>
          </p:cNvPicPr>
          <p:nvPr/>
        </p:nvPicPr>
        <p:blipFill>
          <a:blip r:embed="rId4" cstate="print"/>
          <a:stretch>
            <a:fillRect/>
          </a:stretch>
        </p:blipFill>
        <p:spPr>
          <a:xfrm>
            <a:off x="3733800" y="2286000"/>
            <a:ext cx="4903022" cy="964396"/>
          </a:xfrm>
          <a:prstGeom prst="rect">
            <a:avLst/>
          </a:prstGeom>
        </p:spPr>
      </p:pic>
      <p:pic>
        <p:nvPicPr>
          <p:cNvPr id="11" name="Picture 10">
            <a:extLst>
              <a:ext uri="{FF2B5EF4-FFF2-40B4-BE49-F238E27FC236}">
                <a16:creationId xmlns="" xmlns:a16="http://schemas.microsoft.com/office/drawing/2014/main" id="{619848B5-AF44-46F1-C0BD-B70C3296F354}"/>
              </a:ext>
            </a:extLst>
          </p:cNvPr>
          <p:cNvPicPr>
            <a:picLocks noChangeAspect="1"/>
          </p:cNvPicPr>
          <p:nvPr/>
        </p:nvPicPr>
        <p:blipFill>
          <a:blip r:embed="rId5" cstate="print"/>
          <a:stretch>
            <a:fillRect/>
          </a:stretch>
        </p:blipFill>
        <p:spPr>
          <a:xfrm>
            <a:off x="3810000" y="3352800"/>
            <a:ext cx="5036288" cy="964396"/>
          </a:xfrm>
          <a:prstGeom prst="rect">
            <a:avLst/>
          </a:prstGeom>
        </p:spPr>
      </p:pic>
      <p:sp>
        <p:nvSpPr>
          <p:cNvPr id="8" name="TextBox 7"/>
          <p:cNvSpPr txBox="1"/>
          <p:nvPr/>
        </p:nvSpPr>
        <p:spPr>
          <a:xfrm>
            <a:off x="3962400" y="4800600"/>
            <a:ext cx="51816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smtClean="0"/>
              <a:t>prop.test</a:t>
            </a:r>
            <a:r>
              <a:rPr lang="en-US" dirty="0" smtClean="0"/>
              <a:t>() is used but step by step solution is shown later as well</a:t>
            </a:r>
          </a:p>
        </p:txBody>
      </p:sp>
    </p:spTree>
    <p:extLst>
      <p:ext uri="{BB962C8B-B14F-4D97-AF65-F5344CB8AC3E}">
        <p14:creationId xmlns="" xmlns:p14="http://schemas.microsoft.com/office/powerpoint/2010/main" val="244425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823E2A0-999A-FC1F-58A9-8EE91BFA46DA}"/>
              </a:ext>
            </a:extLst>
          </p:cNvPr>
          <p:cNvPicPr>
            <a:picLocks noChangeAspect="1"/>
          </p:cNvPicPr>
          <p:nvPr/>
        </p:nvPicPr>
        <p:blipFill>
          <a:blip r:embed="rId2" cstate="print"/>
          <a:stretch>
            <a:fillRect/>
          </a:stretch>
        </p:blipFill>
        <p:spPr>
          <a:xfrm>
            <a:off x="76200" y="685800"/>
            <a:ext cx="6638925" cy="6038850"/>
          </a:xfrm>
          <a:prstGeom prst="rect">
            <a:avLst/>
          </a:prstGeom>
        </p:spPr>
      </p:pic>
      <p:pic>
        <p:nvPicPr>
          <p:cNvPr id="5" name="Picture 4">
            <a:extLst>
              <a:ext uri="{FF2B5EF4-FFF2-40B4-BE49-F238E27FC236}">
                <a16:creationId xmlns="" xmlns:a16="http://schemas.microsoft.com/office/drawing/2014/main" id="{C6200014-BA46-87F7-1A28-610FB0E19E8F}"/>
              </a:ext>
            </a:extLst>
          </p:cNvPr>
          <p:cNvPicPr>
            <a:picLocks noChangeAspect="1"/>
          </p:cNvPicPr>
          <p:nvPr/>
        </p:nvPicPr>
        <p:blipFill>
          <a:blip r:embed="rId3" cstate="print"/>
          <a:stretch>
            <a:fillRect/>
          </a:stretch>
        </p:blipFill>
        <p:spPr>
          <a:xfrm>
            <a:off x="4495800" y="4329768"/>
            <a:ext cx="4672173" cy="2528232"/>
          </a:xfrm>
          <a:prstGeom prst="rect">
            <a:avLst/>
          </a:prstGeom>
        </p:spPr>
      </p:pic>
      <p:sp>
        <p:nvSpPr>
          <p:cNvPr id="6" name="TextBox 5">
            <a:extLst>
              <a:ext uri="{FF2B5EF4-FFF2-40B4-BE49-F238E27FC236}">
                <a16:creationId xmlns="" xmlns:a16="http://schemas.microsoft.com/office/drawing/2014/main" id="{16967629-127F-7EE7-D058-123BDE1A78C0}"/>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Two Proportion Hypothesis Test – </a:t>
            </a:r>
            <a:r>
              <a:rPr lang="en-US" b="1" dirty="0" err="1">
                <a:solidFill>
                  <a:srgbClr val="000000"/>
                </a:solidFill>
                <a:latin typeface="trebuchet ms" panose="020B0603020202020204" pitchFamily="34" charset="0"/>
              </a:rPr>
              <a:t>MyOpenMath</a:t>
            </a:r>
            <a:r>
              <a:rPr lang="en-US" b="1" dirty="0">
                <a:solidFill>
                  <a:srgbClr val="000000"/>
                </a:solidFill>
                <a:latin typeface="trebuchet ms" panose="020B0603020202020204" pitchFamily="34" charset="0"/>
              </a:rPr>
              <a:t> problem</a:t>
            </a:r>
          </a:p>
        </p:txBody>
      </p:sp>
    </p:spTree>
    <p:extLst>
      <p:ext uri="{BB962C8B-B14F-4D97-AF65-F5344CB8AC3E}">
        <p14:creationId xmlns="" xmlns:p14="http://schemas.microsoft.com/office/powerpoint/2010/main" val="249590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50100A6-5347-BF65-479A-199FC99D230E}"/>
              </a:ext>
            </a:extLst>
          </p:cNvPr>
          <p:cNvSpPr txBox="1"/>
          <p:nvPr/>
        </p:nvSpPr>
        <p:spPr>
          <a:xfrm>
            <a:off x="-37214" y="381000"/>
            <a:ext cx="9257414" cy="923330"/>
          </a:xfrm>
          <a:prstGeom prst="rect">
            <a:avLst/>
          </a:prstGeom>
          <a:noFill/>
        </p:spPr>
        <p:txBody>
          <a:bodyPr wrap="square">
            <a:spAutoFit/>
          </a:bodyPr>
          <a:lstStyle/>
          <a:p>
            <a:r>
              <a:rPr lang="en-US" b="1" i="0" dirty="0">
                <a:solidFill>
                  <a:srgbClr val="333333"/>
                </a:solidFill>
                <a:effectLst/>
                <a:latin typeface="Helvetica Neue"/>
              </a:rPr>
              <a:t>Example: </a:t>
            </a:r>
            <a:r>
              <a:rPr lang="en-US" b="0" i="0" dirty="0">
                <a:solidFill>
                  <a:srgbClr val="333333"/>
                </a:solidFill>
                <a:effectLst/>
                <a:latin typeface="Helvetica Neue"/>
              </a:rPr>
              <a:t>87 out 100 students preparing with Barron’s passed the Medical admission test MCAT, while 91 out of 120 passed it with Princeton review. Is there a significant difference at the 1% level? How about 5% level?</a:t>
            </a:r>
            <a:endParaRPr lang="en-US" dirty="0"/>
          </a:p>
        </p:txBody>
      </p:sp>
      <p:sp>
        <p:nvSpPr>
          <p:cNvPr id="4" name="TextBox 3">
            <a:extLst>
              <a:ext uri="{FF2B5EF4-FFF2-40B4-BE49-F238E27FC236}">
                <a16:creationId xmlns="" xmlns:a16="http://schemas.microsoft.com/office/drawing/2014/main" id="{8FCC603C-7D1B-4ABA-B5C1-A1593F935CBC}"/>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Two Proportion Hypothesis Test</a:t>
            </a:r>
          </a:p>
        </p:txBody>
      </p:sp>
      <p:pic>
        <p:nvPicPr>
          <p:cNvPr id="10" name="Picture 9">
            <a:extLst>
              <a:ext uri="{FF2B5EF4-FFF2-40B4-BE49-F238E27FC236}">
                <a16:creationId xmlns="" xmlns:a16="http://schemas.microsoft.com/office/drawing/2014/main" id="{5151509F-3078-FFC2-02BE-60B610EC5ADB}"/>
              </a:ext>
            </a:extLst>
          </p:cNvPr>
          <p:cNvPicPr>
            <a:picLocks noChangeAspect="1"/>
          </p:cNvPicPr>
          <p:nvPr/>
        </p:nvPicPr>
        <p:blipFill>
          <a:blip r:embed="rId2" cstate="print"/>
          <a:stretch>
            <a:fillRect/>
          </a:stretch>
        </p:blipFill>
        <p:spPr>
          <a:xfrm>
            <a:off x="31898" y="1371601"/>
            <a:ext cx="4487016" cy="2895600"/>
          </a:xfrm>
          <a:prstGeom prst="rect">
            <a:avLst/>
          </a:prstGeom>
        </p:spPr>
      </p:pic>
      <p:pic>
        <p:nvPicPr>
          <p:cNvPr id="12" name="Picture 11">
            <a:extLst>
              <a:ext uri="{FF2B5EF4-FFF2-40B4-BE49-F238E27FC236}">
                <a16:creationId xmlns="" xmlns:a16="http://schemas.microsoft.com/office/drawing/2014/main" id="{69C8BE25-AE93-EEA2-775A-620CD3E0E85E}"/>
              </a:ext>
            </a:extLst>
          </p:cNvPr>
          <p:cNvPicPr>
            <a:picLocks noChangeAspect="1"/>
          </p:cNvPicPr>
          <p:nvPr/>
        </p:nvPicPr>
        <p:blipFill>
          <a:blip r:embed="rId3" cstate="print"/>
          <a:stretch>
            <a:fillRect/>
          </a:stretch>
        </p:blipFill>
        <p:spPr>
          <a:xfrm>
            <a:off x="31898" y="4396056"/>
            <a:ext cx="4837814" cy="2080944"/>
          </a:xfrm>
          <a:prstGeom prst="rect">
            <a:avLst/>
          </a:prstGeom>
        </p:spPr>
      </p:pic>
      <p:pic>
        <p:nvPicPr>
          <p:cNvPr id="18" name="Picture 17">
            <a:extLst>
              <a:ext uri="{FF2B5EF4-FFF2-40B4-BE49-F238E27FC236}">
                <a16:creationId xmlns="" xmlns:a16="http://schemas.microsoft.com/office/drawing/2014/main" id="{5AC93AAF-E0C2-8C2A-866B-BBAD84B4E46B}"/>
              </a:ext>
            </a:extLst>
          </p:cNvPr>
          <p:cNvPicPr>
            <a:picLocks noChangeAspect="1"/>
          </p:cNvPicPr>
          <p:nvPr/>
        </p:nvPicPr>
        <p:blipFill>
          <a:blip r:embed="rId4" cstate="print"/>
          <a:stretch>
            <a:fillRect/>
          </a:stretch>
        </p:blipFill>
        <p:spPr>
          <a:xfrm>
            <a:off x="3352800" y="1433185"/>
            <a:ext cx="5791200" cy="1000125"/>
          </a:xfrm>
          <a:prstGeom prst="rect">
            <a:avLst/>
          </a:prstGeom>
        </p:spPr>
      </p:pic>
      <p:pic>
        <p:nvPicPr>
          <p:cNvPr id="20" name="Picture 19">
            <a:extLst>
              <a:ext uri="{FF2B5EF4-FFF2-40B4-BE49-F238E27FC236}">
                <a16:creationId xmlns="" xmlns:a16="http://schemas.microsoft.com/office/drawing/2014/main" id="{CF8EEA23-2D8D-0E0E-5971-C3E4C3946CE6}"/>
              </a:ext>
            </a:extLst>
          </p:cNvPr>
          <p:cNvPicPr>
            <a:picLocks noChangeAspect="1"/>
          </p:cNvPicPr>
          <p:nvPr/>
        </p:nvPicPr>
        <p:blipFill>
          <a:blip r:embed="rId5" cstate="print"/>
          <a:stretch>
            <a:fillRect/>
          </a:stretch>
        </p:blipFill>
        <p:spPr>
          <a:xfrm>
            <a:off x="4567238" y="4114800"/>
            <a:ext cx="4576762" cy="1707928"/>
          </a:xfrm>
          <a:prstGeom prst="rect">
            <a:avLst/>
          </a:prstGeom>
        </p:spPr>
      </p:pic>
      <p:sp>
        <p:nvSpPr>
          <p:cNvPr id="8" name="TextBox 7"/>
          <p:cNvSpPr txBox="1"/>
          <p:nvPr/>
        </p:nvSpPr>
        <p:spPr>
          <a:xfrm>
            <a:off x="4648200" y="2438400"/>
            <a:ext cx="4191000" cy="132343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smtClean="0"/>
              <a:t>Students are initially “spooked” by such longer code, but get used to it and appreciate that  they don’t have to do it manually.</a:t>
            </a:r>
          </a:p>
          <a:p>
            <a:r>
              <a:rPr lang="en-US" sz="1600" dirty="0" smtClean="0"/>
              <a:t>Also it is not a black box calculation of TI 84 calculator or Excel</a:t>
            </a:r>
            <a:endParaRPr lang="en-US" sz="1600" dirty="0"/>
          </a:p>
        </p:txBody>
      </p:sp>
    </p:spTree>
    <p:extLst>
      <p:ext uri="{BB962C8B-B14F-4D97-AF65-F5344CB8AC3E}">
        <p14:creationId xmlns="" xmlns:p14="http://schemas.microsoft.com/office/powerpoint/2010/main" val="45381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76C06B2-B18A-16C6-140D-20B359B39127}"/>
              </a:ext>
            </a:extLst>
          </p:cNvPr>
          <p:cNvPicPr>
            <a:picLocks noChangeAspect="1"/>
          </p:cNvPicPr>
          <p:nvPr/>
        </p:nvPicPr>
        <p:blipFill>
          <a:blip r:embed="rId2" cstate="print"/>
          <a:stretch>
            <a:fillRect/>
          </a:stretch>
        </p:blipFill>
        <p:spPr>
          <a:xfrm>
            <a:off x="457200" y="633413"/>
            <a:ext cx="6224587" cy="6224587"/>
          </a:xfrm>
          <a:prstGeom prst="rect">
            <a:avLst/>
          </a:prstGeom>
        </p:spPr>
      </p:pic>
      <p:sp>
        <p:nvSpPr>
          <p:cNvPr id="4" name="TextBox 3">
            <a:extLst>
              <a:ext uri="{FF2B5EF4-FFF2-40B4-BE49-F238E27FC236}">
                <a16:creationId xmlns="" xmlns:a16="http://schemas.microsoft.com/office/drawing/2014/main" id="{33E7F8D6-1AAE-04A0-6AFE-342B34D1236D}"/>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Goodness of Fit </a:t>
            </a:r>
            <a:r>
              <a:rPr lang="en-US" b="1" dirty="0" smtClean="0">
                <a:solidFill>
                  <a:srgbClr val="000000"/>
                </a:solidFill>
                <a:latin typeface="trebuchet ms" panose="020B0603020202020204" pitchFamily="34" charset="0"/>
              </a:rPr>
              <a:t>Test My Open Math problem</a:t>
            </a:r>
            <a:endParaRPr lang="en-US" b="1" dirty="0">
              <a:solidFill>
                <a:srgbClr val="000000"/>
              </a:solidFill>
              <a:latin typeface="trebuchet ms" panose="020B0603020202020204" pitchFamily="34" charset="0"/>
            </a:endParaRPr>
          </a:p>
        </p:txBody>
      </p:sp>
    </p:spTree>
    <p:extLst>
      <p:ext uri="{BB962C8B-B14F-4D97-AF65-F5344CB8AC3E}">
        <p14:creationId xmlns="" xmlns:p14="http://schemas.microsoft.com/office/powerpoint/2010/main" val="324869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6A44CB-27D9-0C91-A779-7734BCD3E069}"/>
              </a:ext>
            </a:extLst>
          </p:cNvPr>
          <p:cNvSpPr txBox="1"/>
          <p:nvPr/>
        </p:nvSpPr>
        <p:spPr>
          <a:xfrm>
            <a:off x="0" y="1219200"/>
            <a:ext cx="6063327" cy="5262979"/>
          </a:xfrm>
          <a:prstGeom prst="rect">
            <a:avLst/>
          </a:prstGeom>
          <a:noFill/>
        </p:spPr>
        <p:txBody>
          <a:bodyPr wrap="none" rtlCol="0">
            <a:spAutoFit/>
          </a:bodyPr>
          <a:lstStyle/>
          <a:p>
            <a:r>
              <a:rPr lang="en-US" sz="1400" dirty="0"/>
              <a:t>&gt; O = c( 99,  72,  69,  62, 67, 74, 92)    # observed</a:t>
            </a:r>
          </a:p>
          <a:p>
            <a:r>
              <a:rPr lang="en-US" sz="1400" dirty="0"/>
              <a:t>&gt; p0 = rep(1/7,7)   # c(1/7,1/7,1/7,1/7,1/7,1/7,1/7)  # expected proportions</a:t>
            </a:r>
          </a:p>
          <a:p>
            <a:r>
              <a:rPr lang="en-US" sz="1400" dirty="0"/>
              <a:t>&gt; Total = sum(O); Total</a:t>
            </a:r>
          </a:p>
          <a:p>
            <a:r>
              <a:rPr lang="en-US" sz="1400" dirty="0"/>
              <a:t>[1] 535</a:t>
            </a:r>
          </a:p>
          <a:p>
            <a:r>
              <a:rPr lang="en-US" sz="1400" dirty="0"/>
              <a:t>&gt; E = Total*p0   # </a:t>
            </a:r>
            <a:r>
              <a:rPr lang="en-US" sz="1400" dirty="0" err="1"/>
              <a:t>expeted</a:t>
            </a:r>
            <a:r>
              <a:rPr lang="en-US" sz="1400" dirty="0"/>
              <a:t> values</a:t>
            </a:r>
          </a:p>
          <a:p>
            <a:r>
              <a:rPr lang="en-US" sz="1400" dirty="0"/>
              <a:t>&gt; Residuals = (O-E)/sqrt(E)</a:t>
            </a:r>
          </a:p>
          <a:p>
            <a:r>
              <a:rPr lang="en-US" sz="1400" dirty="0"/>
              <a:t>&gt; X2terms = Residuals^2; </a:t>
            </a:r>
          </a:p>
          <a:p>
            <a:r>
              <a:rPr lang="en-US" sz="1400" dirty="0"/>
              <a:t>&gt; </a:t>
            </a:r>
            <a:r>
              <a:rPr lang="en-US" sz="1400" dirty="0" err="1"/>
              <a:t>ChiTable</a:t>
            </a:r>
            <a:r>
              <a:rPr lang="en-US" sz="1400" dirty="0"/>
              <a:t> = </a:t>
            </a:r>
            <a:r>
              <a:rPr lang="en-US" sz="1400" dirty="0" err="1"/>
              <a:t>as.data.frame</a:t>
            </a:r>
            <a:r>
              <a:rPr lang="en-US" sz="1400" dirty="0"/>
              <a:t>(</a:t>
            </a:r>
            <a:r>
              <a:rPr lang="en-US" sz="1400" dirty="0" err="1"/>
              <a:t>as.matrix</a:t>
            </a:r>
            <a:r>
              <a:rPr lang="en-US" sz="1400" dirty="0"/>
              <a:t>(</a:t>
            </a:r>
            <a:r>
              <a:rPr lang="en-US" sz="1400" dirty="0" err="1"/>
              <a:t>cbind</a:t>
            </a:r>
            <a:r>
              <a:rPr lang="en-US" sz="1400" dirty="0"/>
              <a:t>(</a:t>
            </a:r>
            <a:r>
              <a:rPr lang="en-US" sz="1400" dirty="0" err="1"/>
              <a:t>O,round</a:t>
            </a:r>
            <a:r>
              <a:rPr lang="en-US" sz="1400" dirty="0"/>
              <a:t>(p0,3),round(E,2),</a:t>
            </a:r>
          </a:p>
          <a:p>
            <a:r>
              <a:rPr lang="en-US" sz="1400" dirty="0"/>
              <a:t>+                                          round(Residuals,3),round(X2terms,3))))</a:t>
            </a:r>
          </a:p>
          <a:p>
            <a:r>
              <a:rPr lang="en-US" sz="1400" dirty="0"/>
              <a:t>&gt; </a:t>
            </a:r>
            <a:r>
              <a:rPr lang="en-US" sz="1400" dirty="0" err="1"/>
              <a:t>colnames</a:t>
            </a:r>
            <a:r>
              <a:rPr lang="en-US" sz="1400" dirty="0"/>
              <a:t>(</a:t>
            </a:r>
            <a:r>
              <a:rPr lang="en-US" sz="1400" dirty="0" err="1"/>
              <a:t>ChiTable</a:t>
            </a:r>
            <a:r>
              <a:rPr lang="en-US" sz="1400" dirty="0"/>
              <a:t>) = c("</a:t>
            </a:r>
            <a:r>
              <a:rPr lang="en-US" sz="1400" dirty="0" err="1"/>
              <a:t>Observed","Expected</a:t>
            </a:r>
            <a:r>
              <a:rPr lang="en-US" sz="1400" dirty="0"/>
              <a:t> </a:t>
            </a:r>
            <a:r>
              <a:rPr lang="en-US" sz="1400" dirty="0" err="1"/>
              <a:t>proportions","Expected</a:t>
            </a:r>
            <a:r>
              <a:rPr lang="en-US" sz="1400" dirty="0"/>
              <a:t> Values",</a:t>
            </a:r>
          </a:p>
          <a:p>
            <a:r>
              <a:rPr lang="en-US" sz="1400" dirty="0"/>
              <a:t>+                        "Residuals","Residuals^2")</a:t>
            </a:r>
          </a:p>
          <a:p>
            <a:r>
              <a:rPr lang="en-US" sz="1400" dirty="0"/>
              <a:t>&gt; </a:t>
            </a:r>
            <a:r>
              <a:rPr lang="en-US" sz="1400" dirty="0" err="1"/>
              <a:t>rownames</a:t>
            </a:r>
            <a:r>
              <a:rPr lang="en-US" sz="1400" dirty="0"/>
              <a:t>(</a:t>
            </a:r>
            <a:r>
              <a:rPr lang="en-US" sz="1400" dirty="0" err="1"/>
              <a:t>ChiTable</a:t>
            </a:r>
            <a:r>
              <a:rPr lang="en-US" sz="1400" dirty="0"/>
              <a:t>) = c("Sun","Mon","Tue","Wed","</a:t>
            </a:r>
            <a:r>
              <a:rPr lang="en-US" sz="1400" dirty="0" err="1"/>
              <a:t>Thr</a:t>
            </a:r>
            <a:r>
              <a:rPr lang="en-US" sz="1400" dirty="0"/>
              <a:t>","</a:t>
            </a:r>
            <a:r>
              <a:rPr lang="en-US" sz="1400" dirty="0" err="1"/>
              <a:t>Fri","Sat</a:t>
            </a:r>
            <a:r>
              <a:rPr lang="en-US" sz="1400" dirty="0"/>
              <a:t>")</a:t>
            </a:r>
          </a:p>
          <a:p>
            <a:r>
              <a:rPr lang="en-US" sz="1400" dirty="0"/>
              <a:t>&gt; </a:t>
            </a:r>
            <a:r>
              <a:rPr lang="en-US" sz="1400" dirty="0" err="1"/>
              <a:t>print.data.frame</a:t>
            </a:r>
            <a:r>
              <a:rPr lang="en-US" sz="1400" dirty="0"/>
              <a:t>(</a:t>
            </a:r>
            <a:r>
              <a:rPr lang="en-US" sz="1400" dirty="0" err="1"/>
              <a:t>ChiTable</a:t>
            </a:r>
            <a:r>
              <a:rPr lang="en-US" sz="1400" dirty="0"/>
              <a:t>)</a:t>
            </a:r>
          </a:p>
          <a:p>
            <a:r>
              <a:rPr lang="en-US" sz="1400" dirty="0"/>
              <a:t>&gt; X2 = sum(X2terms);  X2</a:t>
            </a:r>
          </a:p>
          <a:p>
            <a:r>
              <a:rPr lang="en-US" sz="1400" dirty="0"/>
              <a:t>[1] 14.78131</a:t>
            </a:r>
          </a:p>
          <a:p>
            <a:r>
              <a:rPr lang="en-US" sz="1400" dirty="0"/>
              <a:t>&gt; df1 = length(O)-1; df1</a:t>
            </a:r>
          </a:p>
          <a:p>
            <a:r>
              <a:rPr lang="en-US" sz="1400" dirty="0"/>
              <a:t>[1] 6</a:t>
            </a:r>
          </a:p>
          <a:p>
            <a:r>
              <a:rPr lang="en-US" sz="1400" dirty="0"/>
              <a:t>&gt; </a:t>
            </a:r>
            <a:r>
              <a:rPr lang="en-US" sz="1400" dirty="0" err="1"/>
              <a:t>pvalue</a:t>
            </a:r>
            <a:r>
              <a:rPr lang="en-US" sz="1400" dirty="0"/>
              <a:t> = 1-pchisq(X2,df=df1); </a:t>
            </a:r>
            <a:r>
              <a:rPr lang="en-US" sz="1400" dirty="0" err="1"/>
              <a:t>pvalue</a:t>
            </a:r>
            <a:endParaRPr lang="en-US" sz="1400" dirty="0"/>
          </a:p>
          <a:p>
            <a:r>
              <a:rPr lang="en-US" sz="1400" dirty="0"/>
              <a:t>[1] 0.02202757</a:t>
            </a:r>
          </a:p>
          <a:p>
            <a:r>
              <a:rPr lang="en-US" sz="1400" dirty="0"/>
              <a:t>&gt; </a:t>
            </a:r>
          </a:p>
          <a:p>
            <a:r>
              <a:rPr lang="en-US" sz="1400" dirty="0"/>
              <a:t>&gt; </a:t>
            </a:r>
            <a:r>
              <a:rPr lang="en-US" sz="1400" dirty="0" err="1"/>
              <a:t>chisq.test</a:t>
            </a:r>
            <a:r>
              <a:rPr lang="en-US" sz="1400" dirty="0"/>
              <a:t>(</a:t>
            </a:r>
            <a:r>
              <a:rPr lang="en-US" sz="1400" dirty="0" err="1"/>
              <a:t>O,p</a:t>
            </a:r>
            <a:r>
              <a:rPr lang="en-US" sz="1400" dirty="0"/>
              <a:t> = p0, correct=FALSE)</a:t>
            </a:r>
          </a:p>
          <a:p>
            <a:r>
              <a:rPr lang="en-US" sz="1400" dirty="0"/>
              <a:t>	Chi-squared test for given probabilities</a:t>
            </a:r>
          </a:p>
          <a:p>
            <a:r>
              <a:rPr lang="en-US" sz="1400" dirty="0"/>
              <a:t>data:  O</a:t>
            </a:r>
          </a:p>
          <a:p>
            <a:r>
              <a:rPr lang="en-US" sz="1400" dirty="0"/>
              <a:t>X-squared = 14.781, </a:t>
            </a:r>
            <a:r>
              <a:rPr lang="en-US" sz="1400" dirty="0" err="1"/>
              <a:t>df</a:t>
            </a:r>
            <a:r>
              <a:rPr lang="en-US" sz="1400" dirty="0"/>
              <a:t> = 6, p-value = 0.02203</a:t>
            </a:r>
          </a:p>
        </p:txBody>
      </p:sp>
      <p:pic>
        <p:nvPicPr>
          <p:cNvPr id="5" name="Picture 4">
            <a:extLst>
              <a:ext uri="{FF2B5EF4-FFF2-40B4-BE49-F238E27FC236}">
                <a16:creationId xmlns="" xmlns:a16="http://schemas.microsoft.com/office/drawing/2014/main" id="{B71007C0-F6C9-AD42-6D48-2E7A695A6902}"/>
              </a:ext>
            </a:extLst>
          </p:cNvPr>
          <p:cNvPicPr>
            <a:picLocks noChangeAspect="1"/>
          </p:cNvPicPr>
          <p:nvPr/>
        </p:nvPicPr>
        <p:blipFill>
          <a:blip r:embed="rId2" cstate="print"/>
          <a:stretch>
            <a:fillRect/>
          </a:stretch>
        </p:blipFill>
        <p:spPr>
          <a:xfrm>
            <a:off x="3499345" y="4145580"/>
            <a:ext cx="5486400" cy="1247775"/>
          </a:xfrm>
          <a:prstGeom prst="rect">
            <a:avLst/>
          </a:prstGeom>
        </p:spPr>
      </p:pic>
      <p:sp>
        <p:nvSpPr>
          <p:cNvPr id="6" name="TextBox 5">
            <a:extLst>
              <a:ext uri="{FF2B5EF4-FFF2-40B4-BE49-F238E27FC236}">
                <a16:creationId xmlns="" xmlns:a16="http://schemas.microsoft.com/office/drawing/2014/main" id="{33E7F8D6-1AAE-04A0-6AFE-342B34D1236D}"/>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Goodness of Fit Test</a:t>
            </a:r>
          </a:p>
        </p:txBody>
      </p:sp>
      <p:sp>
        <p:nvSpPr>
          <p:cNvPr id="7" name="TextBox 6">
            <a:extLst>
              <a:ext uri="{FF2B5EF4-FFF2-40B4-BE49-F238E27FC236}">
                <a16:creationId xmlns="" xmlns:a16="http://schemas.microsoft.com/office/drawing/2014/main" id="{F2F4675C-30BF-C9D8-6489-4DE3FA924747}"/>
              </a:ext>
            </a:extLst>
          </p:cNvPr>
          <p:cNvSpPr txBox="1"/>
          <p:nvPr/>
        </p:nvSpPr>
        <p:spPr>
          <a:xfrm>
            <a:off x="-1574" y="388203"/>
            <a:ext cx="8991600" cy="738664"/>
          </a:xfrm>
          <a:prstGeom prst="rect">
            <a:avLst/>
          </a:prstGeom>
          <a:noFill/>
        </p:spPr>
        <p:txBody>
          <a:bodyPr wrap="square" rtlCol="0">
            <a:spAutoFit/>
          </a:bodyPr>
          <a:lstStyle/>
          <a:p>
            <a:r>
              <a:rPr lang="en-US" sz="1400" dirty="0"/>
              <a:t>Example: </a:t>
            </a:r>
            <a:r>
              <a:rPr lang="en-US" sz="1400" b="0" i="0" dirty="0">
                <a:solidFill>
                  <a:srgbClr val="333333"/>
                </a:solidFill>
                <a:effectLst/>
                <a:latin typeface="Helvetica Neue"/>
              </a:rPr>
              <a:t>A hospital is reviewing staffing levels for their emergency medical response team to determine if the calls are </a:t>
            </a:r>
            <a:r>
              <a:rPr lang="en-US" sz="1400" b="0" i="1" dirty="0">
                <a:solidFill>
                  <a:srgbClr val="FF0000"/>
                </a:solidFill>
                <a:effectLst/>
                <a:latin typeface="Helvetica Neue"/>
              </a:rPr>
              <a:t>uniformly</a:t>
            </a:r>
            <a:r>
              <a:rPr lang="en-US" sz="1400" b="0" i="0" dirty="0">
                <a:solidFill>
                  <a:srgbClr val="333333"/>
                </a:solidFill>
                <a:effectLst/>
                <a:latin typeface="Helvetica Neue"/>
              </a:rPr>
              <a:t> distributed by day of the week. The data over past month is given as the first two columns in the table in the code below.</a:t>
            </a:r>
            <a:endParaRPr lang="en-US" sz="1400" dirty="0"/>
          </a:p>
        </p:txBody>
      </p:sp>
      <p:pic>
        <p:nvPicPr>
          <p:cNvPr id="9" name="Picture 8">
            <a:extLst>
              <a:ext uri="{FF2B5EF4-FFF2-40B4-BE49-F238E27FC236}">
                <a16:creationId xmlns="" xmlns:a16="http://schemas.microsoft.com/office/drawing/2014/main" id="{B7F06AA5-169D-6D83-4E84-7380AFA8895F}"/>
              </a:ext>
            </a:extLst>
          </p:cNvPr>
          <p:cNvPicPr>
            <a:picLocks noChangeAspect="1"/>
          </p:cNvPicPr>
          <p:nvPr/>
        </p:nvPicPr>
        <p:blipFill>
          <a:blip r:embed="rId3" cstate="print"/>
          <a:stretch>
            <a:fillRect/>
          </a:stretch>
        </p:blipFill>
        <p:spPr>
          <a:xfrm>
            <a:off x="5529927" y="1702242"/>
            <a:ext cx="3614073" cy="1246744"/>
          </a:xfrm>
          <a:prstGeom prst="rect">
            <a:avLst/>
          </a:prstGeom>
        </p:spPr>
      </p:pic>
    </p:spTree>
    <p:extLst>
      <p:ext uri="{BB962C8B-B14F-4D97-AF65-F5344CB8AC3E}">
        <p14:creationId xmlns="" xmlns:p14="http://schemas.microsoft.com/office/powerpoint/2010/main" val="28905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685800"/>
            <a:ext cx="8229600" cy="3170099"/>
          </a:xfrm>
          <a:prstGeom prst="rect">
            <a:avLst/>
          </a:prstGeom>
          <a:noFill/>
        </p:spPr>
        <p:txBody>
          <a:bodyPr wrap="square" rtlCol="0">
            <a:spAutoFit/>
          </a:bodyPr>
          <a:lstStyle/>
          <a:p>
            <a:pPr>
              <a:buFont typeface="Arial" pitchFamily="34" charset="0"/>
              <a:buChar char="•"/>
            </a:pPr>
            <a:r>
              <a:rPr lang="en-US" sz="4000" dirty="0" smtClean="0"/>
              <a:t>New book – Introduction to Statistics with R (talking to Springer rep)</a:t>
            </a:r>
          </a:p>
          <a:p>
            <a:pPr>
              <a:buFont typeface="Arial" pitchFamily="34" charset="0"/>
              <a:buChar char="•"/>
            </a:pPr>
            <a:r>
              <a:rPr lang="en-US" sz="4000" dirty="0" smtClean="0"/>
              <a:t>Statistics and data activities using R</a:t>
            </a:r>
          </a:p>
          <a:p>
            <a:pPr>
              <a:buFont typeface="Arial" pitchFamily="34" charset="0"/>
              <a:buChar char="•"/>
            </a:pPr>
            <a:r>
              <a:rPr lang="en-US" sz="4000" dirty="0" smtClean="0"/>
              <a:t>My Open Math HW and exams</a:t>
            </a:r>
          </a:p>
          <a:p>
            <a:pPr>
              <a:buFont typeface="Arial" pitchFamily="34" charset="0"/>
              <a:buChar char="•"/>
            </a:pPr>
            <a:r>
              <a:rPr lang="en-US" sz="4000" dirty="0" smtClean="0"/>
              <a:t>Research Projects with 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DA0645-314B-5894-FEDF-7213ED584196}"/>
              </a:ext>
            </a:extLst>
          </p:cNvPr>
          <p:cNvSpPr txBox="1"/>
          <p:nvPr/>
        </p:nvSpPr>
        <p:spPr>
          <a:xfrm>
            <a:off x="0" y="18871"/>
            <a:ext cx="9144000" cy="646331"/>
          </a:xfrm>
          <a:prstGeom prst="rect">
            <a:avLst/>
          </a:prstGeom>
          <a:noFill/>
        </p:spPr>
        <p:txBody>
          <a:bodyPr wrap="square" rtlCol="0">
            <a:spAutoFit/>
          </a:bodyPr>
          <a:lstStyle/>
          <a:p>
            <a:r>
              <a:rPr lang="en-US" b="1" dirty="0">
                <a:solidFill>
                  <a:srgbClr val="000000"/>
                </a:solidFill>
                <a:latin typeface="trebuchet ms" panose="020B0603020202020204" pitchFamily="34" charset="0"/>
              </a:rPr>
              <a:t>Central Limit Theorem (CLT) for Means</a:t>
            </a:r>
          </a:p>
          <a:p>
            <a:r>
              <a:rPr lang="en-US" b="1" dirty="0">
                <a:solidFill>
                  <a:srgbClr val="000000"/>
                </a:solidFill>
                <a:latin typeface="trebuchet ms" panose="020B0603020202020204" pitchFamily="34" charset="0"/>
              </a:rPr>
              <a:t>- Introduced via a simulation, but students are NOT responsible for code!</a:t>
            </a:r>
          </a:p>
        </p:txBody>
      </p:sp>
      <p:sp>
        <p:nvSpPr>
          <p:cNvPr id="7" name="TextBox 6">
            <a:extLst>
              <a:ext uri="{FF2B5EF4-FFF2-40B4-BE49-F238E27FC236}">
                <a16:creationId xmlns="" xmlns:a16="http://schemas.microsoft.com/office/drawing/2014/main" id="{8DBA481C-7FFD-C3E4-988E-6C6FA36989F9}"/>
              </a:ext>
            </a:extLst>
          </p:cNvPr>
          <p:cNvSpPr txBox="1"/>
          <p:nvPr/>
        </p:nvSpPr>
        <p:spPr>
          <a:xfrm>
            <a:off x="76200" y="914400"/>
            <a:ext cx="5256567" cy="5355312"/>
          </a:xfrm>
          <a:prstGeom prst="rect">
            <a:avLst/>
          </a:prstGeom>
          <a:noFill/>
        </p:spPr>
        <p:txBody>
          <a:bodyPr wrap="none" rtlCol="0">
            <a:spAutoFit/>
          </a:bodyPr>
          <a:lstStyle/>
          <a:p>
            <a:r>
              <a:rPr lang="en-US" dirty="0"/>
              <a:t>&gt; # Simulation of CLT for Sample Means</a:t>
            </a:r>
          </a:p>
          <a:p>
            <a:r>
              <a:rPr lang="en-US" dirty="0"/>
              <a:t>&gt; rm(list=ls())</a:t>
            </a:r>
          </a:p>
          <a:p>
            <a:r>
              <a:rPr lang="en-US" dirty="0"/>
              <a:t>&gt; r = 2;</a:t>
            </a:r>
          </a:p>
          <a:p>
            <a:r>
              <a:rPr lang="en-US" dirty="0"/>
              <a:t>&gt; n = 100; </a:t>
            </a:r>
            <a:r>
              <a:rPr lang="en-US" dirty="0" err="1"/>
              <a:t>numsamples</a:t>
            </a:r>
            <a:r>
              <a:rPr lang="en-US" dirty="0"/>
              <a:t> = 10000</a:t>
            </a:r>
          </a:p>
          <a:p>
            <a:r>
              <a:rPr lang="en-US" dirty="0"/>
              <a:t>&gt; xv = rep(0,numsamples)</a:t>
            </a:r>
          </a:p>
          <a:p>
            <a:r>
              <a:rPr lang="en-US" dirty="0"/>
              <a:t>&gt; for ( j in 1:numsamples) {</a:t>
            </a:r>
          </a:p>
          <a:p>
            <a:r>
              <a:rPr lang="en-US" dirty="0"/>
              <a:t>+   # sampling from </a:t>
            </a:r>
            <a:r>
              <a:rPr lang="en-US" dirty="0">
                <a:solidFill>
                  <a:srgbClr val="FF0000"/>
                </a:solidFill>
              </a:rPr>
              <a:t>exponential </a:t>
            </a:r>
            <a:r>
              <a:rPr lang="en-US" dirty="0"/>
              <a:t>distribution (skewed):</a:t>
            </a:r>
          </a:p>
          <a:p>
            <a:r>
              <a:rPr lang="en-US" dirty="0"/>
              <a:t>+   </a:t>
            </a:r>
            <a:r>
              <a:rPr lang="en-US" dirty="0" err="1"/>
              <a:t>onesample</a:t>
            </a:r>
            <a:r>
              <a:rPr lang="en-US" dirty="0"/>
              <a:t> = </a:t>
            </a:r>
            <a:r>
              <a:rPr lang="en-US" dirty="0" err="1"/>
              <a:t>rexp</a:t>
            </a:r>
            <a:r>
              <a:rPr lang="en-US" dirty="0"/>
              <a:t>(</a:t>
            </a:r>
            <a:r>
              <a:rPr lang="en-US" dirty="0" err="1"/>
              <a:t>n,rate</a:t>
            </a:r>
            <a:r>
              <a:rPr lang="en-US" dirty="0"/>
              <a:t> = r )  </a:t>
            </a:r>
          </a:p>
          <a:p>
            <a:r>
              <a:rPr lang="en-US" dirty="0"/>
              <a:t>+   xv[j] = mean( </a:t>
            </a:r>
            <a:r>
              <a:rPr lang="en-US" dirty="0" err="1"/>
              <a:t>onesample</a:t>
            </a:r>
            <a:r>
              <a:rPr lang="en-US" dirty="0"/>
              <a:t> )</a:t>
            </a:r>
          </a:p>
          <a:p>
            <a:r>
              <a:rPr lang="en-US" dirty="0"/>
              <a:t>+ }</a:t>
            </a:r>
          </a:p>
          <a:p>
            <a:r>
              <a:rPr lang="en-US" dirty="0"/>
              <a:t>&gt; hist(</a:t>
            </a:r>
            <a:r>
              <a:rPr lang="en-US" dirty="0" err="1"/>
              <a:t>xv,breaks</a:t>
            </a:r>
            <a:r>
              <a:rPr lang="en-US" dirty="0"/>
              <a:t>=30)</a:t>
            </a:r>
          </a:p>
          <a:p>
            <a:r>
              <a:rPr lang="en-US" dirty="0"/>
              <a:t>&gt; </a:t>
            </a:r>
            <a:r>
              <a:rPr lang="en-US" dirty="0" err="1"/>
              <a:t>xbar</a:t>
            </a:r>
            <a:r>
              <a:rPr lang="en-US" dirty="0"/>
              <a:t> = mean(xv); </a:t>
            </a:r>
            <a:r>
              <a:rPr lang="en-US" dirty="0" err="1"/>
              <a:t>xbar</a:t>
            </a:r>
            <a:endParaRPr lang="en-US" dirty="0"/>
          </a:p>
          <a:p>
            <a:r>
              <a:rPr lang="en-US" dirty="0"/>
              <a:t>[1] 0.4989815</a:t>
            </a:r>
          </a:p>
          <a:p>
            <a:r>
              <a:rPr lang="en-US" dirty="0"/>
              <a:t>&gt; mu = 1/r; mu</a:t>
            </a:r>
          </a:p>
          <a:p>
            <a:r>
              <a:rPr lang="en-US" dirty="0"/>
              <a:t>[1] 0.5</a:t>
            </a:r>
          </a:p>
          <a:p>
            <a:r>
              <a:rPr lang="en-US" dirty="0"/>
              <a:t>&gt; SE = </a:t>
            </a:r>
            <a:r>
              <a:rPr lang="en-US" dirty="0" err="1"/>
              <a:t>sd</a:t>
            </a:r>
            <a:r>
              <a:rPr lang="en-US" dirty="0"/>
              <a:t>(xv); SE</a:t>
            </a:r>
          </a:p>
          <a:p>
            <a:r>
              <a:rPr lang="en-US" dirty="0"/>
              <a:t>[1] 0.04995003</a:t>
            </a:r>
          </a:p>
          <a:p>
            <a:r>
              <a:rPr lang="en-US" dirty="0"/>
              <a:t>&gt; SE0 = (1/r)/sqrt(n); SE0</a:t>
            </a:r>
          </a:p>
          <a:p>
            <a:r>
              <a:rPr lang="en-US" dirty="0"/>
              <a:t>[1] 0.05</a:t>
            </a:r>
          </a:p>
        </p:txBody>
      </p:sp>
      <p:pic>
        <p:nvPicPr>
          <p:cNvPr id="9" name="Picture 8">
            <a:extLst>
              <a:ext uri="{FF2B5EF4-FFF2-40B4-BE49-F238E27FC236}">
                <a16:creationId xmlns="" xmlns:a16="http://schemas.microsoft.com/office/drawing/2014/main" id="{F26D4B8D-160F-0C0D-B761-4463C39CB2E0}"/>
              </a:ext>
            </a:extLst>
          </p:cNvPr>
          <p:cNvPicPr>
            <a:picLocks noChangeAspect="1"/>
          </p:cNvPicPr>
          <p:nvPr/>
        </p:nvPicPr>
        <p:blipFill>
          <a:blip r:embed="rId2" cstate="print"/>
          <a:stretch>
            <a:fillRect/>
          </a:stretch>
        </p:blipFill>
        <p:spPr>
          <a:xfrm>
            <a:off x="3505200" y="3048179"/>
            <a:ext cx="4962525" cy="3790950"/>
          </a:xfrm>
          <a:prstGeom prst="rect">
            <a:avLst/>
          </a:prstGeom>
        </p:spPr>
      </p:pic>
    </p:spTree>
    <p:extLst>
      <p:ext uri="{BB962C8B-B14F-4D97-AF65-F5344CB8AC3E}">
        <p14:creationId xmlns="" xmlns:p14="http://schemas.microsoft.com/office/powerpoint/2010/main" val="546180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7C0E2A4-B32F-E199-0089-AAE648180523}"/>
              </a:ext>
            </a:extLst>
          </p:cNvPr>
          <p:cNvPicPr>
            <a:picLocks noChangeAspect="1"/>
          </p:cNvPicPr>
          <p:nvPr/>
        </p:nvPicPr>
        <p:blipFill>
          <a:blip r:embed="rId2" cstate="print"/>
          <a:stretch>
            <a:fillRect/>
          </a:stretch>
        </p:blipFill>
        <p:spPr>
          <a:xfrm>
            <a:off x="0" y="914400"/>
            <a:ext cx="5761990" cy="5943600"/>
          </a:xfrm>
          <a:prstGeom prst="rect">
            <a:avLst/>
          </a:prstGeom>
        </p:spPr>
      </p:pic>
      <p:sp>
        <p:nvSpPr>
          <p:cNvPr id="6" name="TextBox 5">
            <a:extLst>
              <a:ext uri="{FF2B5EF4-FFF2-40B4-BE49-F238E27FC236}">
                <a16:creationId xmlns="" xmlns:a16="http://schemas.microsoft.com/office/drawing/2014/main" id="{CA70C7AE-3CA2-CFE1-0FA1-36AA8E00A602}"/>
              </a:ext>
            </a:extLst>
          </p:cNvPr>
          <p:cNvSpPr txBox="1"/>
          <p:nvPr/>
        </p:nvSpPr>
        <p:spPr>
          <a:xfrm>
            <a:off x="4531004" y="1639263"/>
            <a:ext cx="4572000" cy="3970318"/>
          </a:xfrm>
          <a:prstGeom prst="rect">
            <a:avLst/>
          </a:prstGeom>
          <a:noFill/>
        </p:spPr>
        <p:txBody>
          <a:bodyPr wrap="square">
            <a:spAutoFit/>
          </a:bodyPr>
          <a:lstStyle/>
          <a:p>
            <a:r>
              <a:rPr lang="en-US" sz="1400" dirty="0"/>
              <a:t>&gt; summary(x); </a:t>
            </a:r>
          </a:p>
          <a:p>
            <a:r>
              <a:rPr lang="en-US" sz="1400" dirty="0"/>
              <a:t>   Min. 1st Qu.  Median    Mean 3rd Qu.    Max. </a:t>
            </a:r>
          </a:p>
          <a:p>
            <a:r>
              <a:rPr lang="en-US" sz="1400" dirty="0"/>
              <a:t>  0.380   0.900   1.060   1.107   1.365   1.850 </a:t>
            </a:r>
          </a:p>
          <a:p>
            <a:r>
              <a:rPr lang="en-US" sz="1400" dirty="0"/>
              <a:t>&gt; par(</a:t>
            </a:r>
            <a:r>
              <a:rPr lang="en-US" sz="1400" dirty="0" err="1"/>
              <a:t>mfrow</a:t>
            </a:r>
            <a:r>
              <a:rPr lang="en-US" sz="1400" dirty="0"/>
              <a:t>=c(2,1))</a:t>
            </a:r>
          </a:p>
          <a:p>
            <a:r>
              <a:rPr lang="en-US" sz="1400" dirty="0"/>
              <a:t>&gt; boxplot(</a:t>
            </a:r>
            <a:r>
              <a:rPr lang="en-US" sz="1400" dirty="0" err="1"/>
              <a:t>x,horizontal</a:t>
            </a:r>
            <a:r>
              <a:rPr lang="en-US" sz="1400" dirty="0"/>
              <a:t>=TRUE)</a:t>
            </a:r>
          </a:p>
          <a:p>
            <a:r>
              <a:rPr lang="en-US" sz="1400" dirty="0"/>
              <a:t>&gt; hist(</a:t>
            </a:r>
            <a:r>
              <a:rPr lang="en-US" sz="1400" dirty="0" err="1"/>
              <a:t>x,main</a:t>
            </a:r>
            <a:r>
              <a:rPr lang="en-US" sz="1400" dirty="0"/>
              <a:t>="")</a:t>
            </a:r>
          </a:p>
          <a:p>
            <a:r>
              <a:rPr lang="en-US" sz="1400" dirty="0"/>
              <a:t>&gt; </a:t>
            </a:r>
            <a:r>
              <a:rPr lang="en-US" sz="1400" dirty="0" err="1"/>
              <a:t>t.test</a:t>
            </a:r>
            <a:r>
              <a:rPr lang="en-US" sz="1400" dirty="0"/>
              <a:t>(x, mu = 1, </a:t>
            </a:r>
            <a:r>
              <a:rPr lang="en-US" sz="1400" dirty="0" err="1"/>
              <a:t>conf.level</a:t>
            </a:r>
            <a:r>
              <a:rPr lang="en-US" sz="1400" dirty="0"/>
              <a:t>=0.95, alternative = "greater")</a:t>
            </a:r>
          </a:p>
          <a:p>
            <a:endParaRPr lang="en-US" sz="1400" dirty="0"/>
          </a:p>
          <a:p>
            <a:r>
              <a:rPr lang="en-US" sz="1400" dirty="0"/>
              <a:t>	One Sample t-test</a:t>
            </a:r>
          </a:p>
          <a:p>
            <a:endParaRPr lang="en-US" sz="1400" dirty="0"/>
          </a:p>
          <a:p>
            <a:r>
              <a:rPr lang="en-US" sz="1400" dirty="0"/>
              <a:t>data:  x</a:t>
            </a:r>
          </a:p>
          <a:p>
            <a:r>
              <a:rPr lang="en-US" sz="1400" dirty="0"/>
              <a:t>t = 1.2647, </a:t>
            </a:r>
            <a:r>
              <a:rPr lang="en-US" sz="1400" dirty="0" err="1"/>
              <a:t>df</a:t>
            </a:r>
            <a:r>
              <a:rPr lang="en-US" sz="1400" dirty="0"/>
              <a:t> = 18, p-value = 0.1111</a:t>
            </a:r>
          </a:p>
          <a:p>
            <a:r>
              <a:rPr lang="en-US" sz="1400" dirty="0"/>
              <a:t>alternative hypothesis: true mean is greater than 1</a:t>
            </a:r>
          </a:p>
          <a:p>
            <a:r>
              <a:rPr lang="en-US" sz="1400" dirty="0"/>
              <a:t>95 percent confidence interval:</a:t>
            </a:r>
          </a:p>
          <a:p>
            <a:r>
              <a:rPr lang="en-US" sz="1400" dirty="0"/>
              <a:t> 0.9603484       Inf</a:t>
            </a:r>
          </a:p>
          <a:p>
            <a:r>
              <a:rPr lang="en-US" sz="1400" dirty="0"/>
              <a:t>sample estimates:</a:t>
            </a:r>
          </a:p>
          <a:p>
            <a:r>
              <a:rPr lang="en-US" sz="1400" dirty="0"/>
              <a:t>mean of x </a:t>
            </a:r>
          </a:p>
          <a:p>
            <a:r>
              <a:rPr lang="en-US" sz="1400" dirty="0"/>
              <a:t> 1.106842 </a:t>
            </a:r>
            <a:endParaRPr lang="en-US" dirty="0"/>
          </a:p>
        </p:txBody>
      </p:sp>
      <p:pic>
        <p:nvPicPr>
          <p:cNvPr id="8" name="Picture 7">
            <a:extLst>
              <a:ext uri="{FF2B5EF4-FFF2-40B4-BE49-F238E27FC236}">
                <a16:creationId xmlns="" xmlns:a16="http://schemas.microsoft.com/office/drawing/2014/main" id="{C66A2D27-F292-3F9A-D490-A9C7F1A7A006}"/>
              </a:ext>
            </a:extLst>
          </p:cNvPr>
          <p:cNvPicPr>
            <a:picLocks noChangeAspect="1"/>
          </p:cNvPicPr>
          <p:nvPr/>
        </p:nvPicPr>
        <p:blipFill>
          <a:blip r:embed="rId3" cstate="print"/>
          <a:stretch>
            <a:fillRect/>
          </a:stretch>
        </p:blipFill>
        <p:spPr>
          <a:xfrm>
            <a:off x="5464173" y="5132851"/>
            <a:ext cx="3679827" cy="635742"/>
          </a:xfrm>
          <a:prstGeom prst="rect">
            <a:avLst/>
          </a:prstGeom>
        </p:spPr>
      </p:pic>
      <p:pic>
        <p:nvPicPr>
          <p:cNvPr id="10" name="Picture 9">
            <a:extLst>
              <a:ext uri="{FF2B5EF4-FFF2-40B4-BE49-F238E27FC236}">
                <a16:creationId xmlns="" xmlns:a16="http://schemas.microsoft.com/office/drawing/2014/main" id="{F1EC3A65-55E9-80F7-5877-D9EE74EB0F29}"/>
              </a:ext>
            </a:extLst>
          </p:cNvPr>
          <p:cNvPicPr>
            <a:picLocks noChangeAspect="1"/>
          </p:cNvPicPr>
          <p:nvPr/>
        </p:nvPicPr>
        <p:blipFill>
          <a:blip r:embed="rId4" cstate="print"/>
          <a:stretch>
            <a:fillRect/>
          </a:stretch>
        </p:blipFill>
        <p:spPr>
          <a:xfrm>
            <a:off x="5502954" y="5961351"/>
            <a:ext cx="3602263" cy="703890"/>
          </a:xfrm>
          <a:prstGeom prst="rect">
            <a:avLst/>
          </a:prstGeom>
        </p:spPr>
      </p:pic>
      <p:sp>
        <p:nvSpPr>
          <p:cNvPr id="11" name="TextBox 10">
            <a:extLst>
              <a:ext uri="{FF2B5EF4-FFF2-40B4-BE49-F238E27FC236}">
                <a16:creationId xmlns="" xmlns:a16="http://schemas.microsoft.com/office/drawing/2014/main" id="{4814CBB9-2C99-7425-7F5E-DACF80D2C1F7}"/>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One Mean Hypothesis Test – </a:t>
            </a:r>
            <a:r>
              <a:rPr lang="en-US" b="1" dirty="0" err="1">
                <a:solidFill>
                  <a:srgbClr val="000000"/>
                </a:solidFill>
                <a:latin typeface="trebuchet ms" panose="020B0603020202020204" pitchFamily="34" charset="0"/>
              </a:rPr>
              <a:t>MyOpenMath</a:t>
            </a:r>
            <a:r>
              <a:rPr lang="en-US" b="1" dirty="0">
                <a:solidFill>
                  <a:srgbClr val="000000"/>
                </a:solidFill>
                <a:latin typeface="trebuchet ms" panose="020B0603020202020204" pitchFamily="34" charset="0"/>
              </a:rPr>
              <a:t> problem with data</a:t>
            </a:r>
          </a:p>
        </p:txBody>
      </p:sp>
    </p:spTree>
    <p:extLst>
      <p:ext uri="{BB962C8B-B14F-4D97-AF65-F5344CB8AC3E}">
        <p14:creationId xmlns="" xmlns:p14="http://schemas.microsoft.com/office/powerpoint/2010/main" val="1734976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9ED9B3F-77D9-40F7-BE08-9C58CC174F59}"/>
              </a:ext>
            </a:extLst>
          </p:cNvPr>
          <p:cNvSpPr txBox="1"/>
          <p:nvPr/>
        </p:nvSpPr>
        <p:spPr>
          <a:xfrm>
            <a:off x="0" y="689788"/>
            <a:ext cx="4572000" cy="5478423"/>
          </a:xfrm>
          <a:prstGeom prst="rect">
            <a:avLst/>
          </a:prstGeom>
          <a:noFill/>
        </p:spPr>
        <p:txBody>
          <a:bodyPr wrap="square">
            <a:spAutoFit/>
          </a:bodyPr>
          <a:lstStyle/>
          <a:p>
            <a:r>
              <a:rPr lang="en-US" sz="1400" dirty="0"/>
              <a:t>&gt; n = 24; # sample size </a:t>
            </a:r>
          </a:p>
          <a:p>
            <a:r>
              <a:rPr lang="en-US" sz="1400" dirty="0"/>
              <a:t>&gt; </a:t>
            </a:r>
            <a:r>
              <a:rPr lang="en-US" sz="1400" dirty="0" err="1"/>
              <a:t>xbar</a:t>
            </a:r>
            <a:r>
              <a:rPr lang="en-US" sz="1400" dirty="0"/>
              <a:t> = 127; # sample mean</a:t>
            </a:r>
          </a:p>
          <a:p>
            <a:r>
              <a:rPr lang="en-US" sz="1400" dirty="0"/>
              <a:t>&gt; s = 41; # sample standard deviation</a:t>
            </a:r>
          </a:p>
          <a:p>
            <a:r>
              <a:rPr lang="en-US" sz="1400" dirty="0"/>
              <a:t>&gt; mu0 = 150;   # claimed population mean</a:t>
            </a:r>
          </a:p>
          <a:p>
            <a:r>
              <a:rPr lang="en-US" sz="1400" dirty="0"/>
              <a:t>&gt; c(xbar-2.5*s,xbar+2.5*s) # bounds to check min/max</a:t>
            </a:r>
          </a:p>
          <a:p>
            <a:r>
              <a:rPr lang="en-US" sz="1400" dirty="0"/>
              <a:t>[1]  24.5 229.5</a:t>
            </a:r>
          </a:p>
          <a:p>
            <a:r>
              <a:rPr lang="en-US" sz="1400" dirty="0"/>
              <a:t>&gt; SE = s/sqrt(n); SE  # standard error</a:t>
            </a:r>
          </a:p>
          <a:p>
            <a:r>
              <a:rPr lang="en-US" sz="1400" dirty="0"/>
              <a:t>[1] 8.36909</a:t>
            </a:r>
          </a:p>
          <a:p>
            <a:r>
              <a:rPr lang="en-US" sz="1400" dirty="0"/>
              <a:t>&gt; t = (xbar-mu0)/SE; t     # standardized test statistic</a:t>
            </a:r>
          </a:p>
          <a:p>
            <a:r>
              <a:rPr lang="en-US" sz="1400" dirty="0"/>
              <a:t>[1] -2.748208</a:t>
            </a:r>
          </a:p>
          <a:p>
            <a:r>
              <a:rPr lang="en-US" sz="1400" dirty="0"/>
              <a:t>&gt; df1 = n-1; df1; # degree of freedom</a:t>
            </a:r>
          </a:p>
          <a:p>
            <a:r>
              <a:rPr lang="en-US" sz="1400" dirty="0"/>
              <a:t>[1] 23</a:t>
            </a:r>
          </a:p>
          <a:p>
            <a:r>
              <a:rPr lang="en-US" sz="1400" dirty="0"/>
              <a:t>&gt; pval2 = 2*(1-pt(abs(t),</a:t>
            </a:r>
            <a:r>
              <a:rPr lang="en-US" sz="1400" dirty="0" err="1"/>
              <a:t>df</a:t>
            </a:r>
            <a:r>
              <a:rPr lang="en-US" sz="1400" dirty="0"/>
              <a:t>=df1));   #  p-value</a:t>
            </a:r>
          </a:p>
          <a:p>
            <a:r>
              <a:rPr lang="en-US" sz="1400" dirty="0"/>
              <a:t>&gt; c(pval2,pval2/2);  # 2 and 1 - tail </a:t>
            </a:r>
            <a:r>
              <a:rPr lang="en-US" sz="1400" dirty="0" err="1"/>
              <a:t>pvalues</a:t>
            </a:r>
            <a:endParaRPr lang="en-US" sz="1400" dirty="0"/>
          </a:p>
          <a:p>
            <a:r>
              <a:rPr lang="en-US" sz="1400" dirty="0"/>
              <a:t>[1] 0.011450910        0.005725455</a:t>
            </a:r>
          </a:p>
          <a:p>
            <a:r>
              <a:rPr lang="en-US" sz="1400" dirty="0"/>
              <a:t>&gt; </a:t>
            </a:r>
          </a:p>
          <a:p>
            <a:r>
              <a:rPr lang="en-US" sz="1400" dirty="0"/>
              <a:t>&gt; # CI approach</a:t>
            </a:r>
          </a:p>
          <a:p>
            <a:r>
              <a:rPr lang="en-US" sz="1400" dirty="0"/>
              <a:t>&gt; </a:t>
            </a:r>
            <a:r>
              <a:rPr lang="en-US" sz="1400" dirty="0" err="1"/>
              <a:t>ConfLevel</a:t>
            </a:r>
            <a:r>
              <a:rPr lang="en-US" sz="1400" dirty="0"/>
              <a:t> = c(0.90,0.95,0.99)  # confidence levels</a:t>
            </a:r>
          </a:p>
          <a:p>
            <a:r>
              <a:rPr lang="en-US" sz="1400" dirty="0"/>
              <a:t>&gt; alpha = 1-ConfLevel; alpha  # error (significance) levels</a:t>
            </a:r>
          </a:p>
          <a:p>
            <a:r>
              <a:rPr lang="en-US" sz="1400" dirty="0"/>
              <a:t>[1] 0.10 0.05 0.01</a:t>
            </a:r>
          </a:p>
          <a:p>
            <a:r>
              <a:rPr lang="en-US" sz="1400" dirty="0"/>
              <a:t>&gt; </a:t>
            </a:r>
            <a:r>
              <a:rPr lang="en-US" sz="1400" dirty="0" err="1"/>
              <a:t>tstar</a:t>
            </a:r>
            <a:r>
              <a:rPr lang="en-US" sz="1400" dirty="0"/>
              <a:t> = qt(1-alpha/2,df=df1)   # t critical</a:t>
            </a:r>
          </a:p>
          <a:p>
            <a:r>
              <a:rPr lang="en-US" sz="1400" dirty="0"/>
              <a:t>&gt; e = </a:t>
            </a:r>
            <a:r>
              <a:rPr lang="en-US" sz="1400" dirty="0" err="1"/>
              <a:t>tstar</a:t>
            </a:r>
            <a:r>
              <a:rPr lang="en-US" sz="1400" dirty="0"/>
              <a:t>*SE                   # margin of error</a:t>
            </a:r>
          </a:p>
          <a:p>
            <a:r>
              <a:rPr lang="en-US" sz="1400" dirty="0"/>
              <a:t>&gt; CIL = </a:t>
            </a:r>
            <a:r>
              <a:rPr lang="en-US" sz="1400" dirty="0" err="1"/>
              <a:t>xbar</a:t>
            </a:r>
            <a:r>
              <a:rPr lang="en-US" sz="1400" dirty="0"/>
              <a:t>-e # confidence interval left bound</a:t>
            </a:r>
          </a:p>
          <a:p>
            <a:r>
              <a:rPr lang="en-US" sz="1400" dirty="0"/>
              <a:t>&gt; CIR = </a:t>
            </a:r>
            <a:r>
              <a:rPr lang="en-US" sz="1400" dirty="0" err="1"/>
              <a:t>xbar+e</a:t>
            </a:r>
            <a:r>
              <a:rPr lang="en-US" sz="1400" dirty="0"/>
              <a:t> # confidence interval right bound</a:t>
            </a:r>
          </a:p>
          <a:p>
            <a:r>
              <a:rPr lang="en-US" sz="1400" dirty="0"/>
              <a:t>&gt; </a:t>
            </a:r>
            <a:r>
              <a:rPr lang="en-US" sz="1400" dirty="0" err="1"/>
              <a:t>as.data.frame</a:t>
            </a:r>
            <a:r>
              <a:rPr lang="en-US" sz="1400" dirty="0"/>
              <a:t>(</a:t>
            </a:r>
            <a:r>
              <a:rPr lang="en-US" sz="1400" dirty="0" err="1"/>
              <a:t>cbind</a:t>
            </a:r>
            <a:r>
              <a:rPr lang="en-US" sz="1400" dirty="0"/>
              <a:t>(</a:t>
            </a:r>
            <a:r>
              <a:rPr lang="en-US" sz="1400" dirty="0" err="1"/>
              <a:t>ConfLevel,tstar,SE,e,xbar,CIL,CIR</a:t>
            </a:r>
            <a:endParaRPr lang="en-US" sz="1400" dirty="0"/>
          </a:p>
        </p:txBody>
      </p:sp>
      <p:pic>
        <p:nvPicPr>
          <p:cNvPr id="5" name="Picture 4">
            <a:extLst>
              <a:ext uri="{FF2B5EF4-FFF2-40B4-BE49-F238E27FC236}">
                <a16:creationId xmlns="" xmlns:a16="http://schemas.microsoft.com/office/drawing/2014/main" id="{6577245A-EBAD-8B43-5BAE-BBB9E72DF5DD}"/>
              </a:ext>
            </a:extLst>
          </p:cNvPr>
          <p:cNvPicPr>
            <a:picLocks noChangeAspect="1"/>
          </p:cNvPicPr>
          <p:nvPr/>
        </p:nvPicPr>
        <p:blipFill>
          <a:blip r:embed="rId2" cstate="print"/>
          <a:stretch>
            <a:fillRect/>
          </a:stretch>
        </p:blipFill>
        <p:spPr>
          <a:xfrm>
            <a:off x="76200" y="6193896"/>
            <a:ext cx="4676775" cy="647700"/>
          </a:xfrm>
          <a:prstGeom prst="rect">
            <a:avLst/>
          </a:prstGeom>
        </p:spPr>
      </p:pic>
      <p:sp>
        <p:nvSpPr>
          <p:cNvPr id="6" name="TextBox 5">
            <a:extLst>
              <a:ext uri="{FF2B5EF4-FFF2-40B4-BE49-F238E27FC236}">
                <a16:creationId xmlns="" xmlns:a16="http://schemas.microsoft.com/office/drawing/2014/main" id="{2FA64DB7-E438-EE00-404F-A6F8F5F38AFA}"/>
              </a:ext>
            </a:extLst>
          </p:cNvPr>
          <p:cNvSpPr txBox="1"/>
          <p:nvPr/>
        </p:nvSpPr>
        <p:spPr>
          <a:xfrm>
            <a:off x="4267200" y="714617"/>
            <a:ext cx="4676775" cy="1169551"/>
          </a:xfrm>
          <a:prstGeom prst="rect">
            <a:avLst/>
          </a:prstGeom>
          <a:noFill/>
        </p:spPr>
        <p:txBody>
          <a:bodyPr wrap="square" rtlCol="0">
            <a:spAutoFit/>
          </a:bodyPr>
          <a:lstStyle/>
          <a:p>
            <a:r>
              <a:rPr lang="en-US" sz="1400" b="1" i="0" dirty="0">
                <a:solidFill>
                  <a:srgbClr val="333333"/>
                </a:solidFill>
                <a:effectLst/>
                <a:latin typeface="Helvetica Neue"/>
              </a:rPr>
              <a:t>Example</a:t>
            </a:r>
            <a:r>
              <a:rPr lang="en-US" sz="1400" b="0" i="0" dirty="0">
                <a:solidFill>
                  <a:srgbClr val="333333"/>
                </a:solidFill>
                <a:effectLst/>
                <a:latin typeface="Helvetica Neue"/>
              </a:rPr>
              <a:t>: A consulting firm claims that its consultants earn on average 150/hour. In a random sample of 24 consultants, the average rate was 127/hour with standard deviation 41/hour (min 100, max 180). Conduct a hypothesis test at 5% level.</a:t>
            </a:r>
            <a:endParaRPr lang="en-US" sz="1400" dirty="0"/>
          </a:p>
        </p:txBody>
      </p:sp>
      <p:pic>
        <p:nvPicPr>
          <p:cNvPr id="8" name="Picture 7">
            <a:extLst>
              <a:ext uri="{FF2B5EF4-FFF2-40B4-BE49-F238E27FC236}">
                <a16:creationId xmlns="" xmlns:a16="http://schemas.microsoft.com/office/drawing/2014/main" id="{7CF3903C-0306-6D30-7975-D1E63C177F4E}"/>
              </a:ext>
            </a:extLst>
          </p:cNvPr>
          <p:cNvPicPr>
            <a:picLocks noChangeAspect="1"/>
          </p:cNvPicPr>
          <p:nvPr/>
        </p:nvPicPr>
        <p:blipFill>
          <a:blip r:embed="rId3" cstate="print"/>
          <a:stretch>
            <a:fillRect/>
          </a:stretch>
        </p:blipFill>
        <p:spPr>
          <a:xfrm>
            <a:off x="3767137" y="2748253"/>
            <a:ext cx="5356628" cy="1595147"/>
          </a:xfrm>
          <a:prstGeom prst="rect">
            <a:avLst/>
          </a:prstGeom>
        </p:spPr>
      </p:pic>
      <p:sp>
        <p:nvSpPr>
          <p:cNvPr id="9" name="TextBox 8">
            <a:extLst>
              <a:ext uri="{FF2B5EF4-FFF2-40B4-BE49-F238E27FC236}">
                <a16:creationId xmlns="" xmlns:a16="http://schemas.microsoft.com/office/drawing/2014/main" id="{B993F0EC-8F81-5EE8-C742-98764775765F}"/>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One Mean Hypothesis Test</a:t>
            </a:r>
          </a:p>
        </p:txBody>
      </p:sp>
    </p:spTree>
    <p:extLst>
      <p:ext uri="{BB962C8B-B14F-4D97-AF65-F5344CB8AC3E}">
        <p14:creationId xmlns="" xmlns:p14="http://schemas.microsoft.com/office/powerpoint/2010/main" val="101816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E2FF9A5-FD45-AD22-FB9D-6A5CF154799B}"/>
              </a:ext>
            </a:extLst>
          </p:cNvPr>
          <p:cNvPicPr>
            <a:picLocks noChangeAspect="1"/>
          </p:cNvPicPr>
          <p:nvPr/>
        </p:nvPicPr>
        <p:blipFill>
          <a:blip r:embed="rId2" cstate="print"/>
          <a:stretch>
            <a:fillRect/>
          </a:stretch>
        </p:blipFill>
        <p:spPr>
          <a:xfrm>
            <a:off x="0" y="533400"/>
            <a:ext cx="5077895" cy="5881955"/>
          </a:xfrm>
          <a:prstGeom prst="rect">
            <a:avLst/>
          </a:prstGeom>
        </p:spPr>
      </p:pic>
      <p:pic>
        <p:nvPicPr>
          <p:cNvPr id="5" name="Picture 4">
            <a:extLst>
              <a:ext uri="{FF2B5EF4-FFF2-40B4-BE49-F238E27FC236}">
                <a16:creationId xmlns="" xmlns:a16="http://schemas.microsoft.com/office/drawing/2014/main" id="{FE351704-7670-98BF-F5EC-D6D974DDD628}"/>
              </a:ext>
            </a:extLst>
          </p:cNvPr>
          <p:cNvPicPr>
            <a:picLocks noChangeAspect="1"/>
          </p:cNvPicPr>
          <p:nvPr/>
        </p:nvPicPr>
        <p:blipFill>
          <a:blip r:embed="rId3" cstate="print"/>
          <a:stretch>
            <a:fillRect/>
          </a:stretch>
        </p:blipFill>
        <p:spPr>
          <a:xfrm>
            <a:off x="2974528" y="1219200"/>
            <a:ext cx="5748338" cy="2005046"/>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6">
            <a:extLst>
              <a:ext uri="{FF2B5EF4-FFF2-40B4-BE49-F238E27FC236}">
                <a16:creationId xmlns="" xmlns:a16="http://schemas.microsoft.com/office/drawing/2014/main" id="{D09006C6-E62A-D55F-0D7C-E539E0F96B9F}"/>
              </a:ext>
            </a:extLst>
          </p:cNvPr>
          <p:cNvPicPr>
            <a:picLocks noChangeAspect="1"/>
          </p:cNvPicPr>
          <p:nvPr/>
        </p:nvPicPr>
        <p:blipFill>
          <a:blip r:embed="rId4" cstate="print"/>
          <a:stretch>
            <a:fillRect/>
          </a:stretch>
        </p:blipFill>
        <p:spPr>
          <a:xfrm>
            <a:off x="5056790" y="2975000"/>
            <a:ext cx="4109471" cy="2522306"/>
          </a:xfrm>
          <a:prstGeom prst="rect">
            <a:avLst/>
          </a:prstGeom>
        </p:spPr>
        <p:style>
          <a:lnRef idx="2">
            <a:schemeClr val="accent1"/>
          </a:lnRef>
          <a:fillRef idx="1">
            <a:schemeClr val="lt1"/>
          </a:fillRef>
          <a:effectRef idx="0">
            <a:schemeClr val="accent1"/>
          </a:effectRef>
          <a:fontRef idx="minor">
            <a:schemeClr val="dk1"/>
          </a:fontRef>
        </p:style>
      </p:pic>
      <p:pic>
        <p:nvPicPr>
          <p:cNvPr id="9" name="Picture 8">
            <a:extLst>
              <a:ext uri="{FF2B5EF4-FFF2-40B4-BE49-F238E27FC236}">
                <a16:creationId xmlns="" xmlns:a16="http://schemas.microsoft.com/office/drawing/2014/main" id="{80C08D4A-2358-8C84-D0CE-928BAD44B835}"/>
              </a:ext>
            </a:extLst>
          </p:cNvPr>
          <p:cNvPicPr>
            <a:picLocks noChangeAspect="1"/>
          </p:cNvPicPr>
          <p:nvPr/>
        </p:nvPicPr>
        <p:blipFill>
          <a:blip r:embed="rId5" cstate="print"/>
          <a:stretch>
            <a:fillRect/>
          </a:stretch>
        </p:blipFill>
        <p:spPr>
          <a:xfrm>
            <a:off x="5493891" y="5569904"/>
            <a:ext cx="3228975" cy="1204592"/>
          </a:xfrm>
          <a:prstGeom prst="rect">
            <a:avLst/>
          </a:prstGeom>
        </p:spPr>
      </p:pic>
      <p:sp>
        <p:nvSpPr>
          <p:cNvPr id="10" name="TextBox 9">
            <a:extLst>
              <a:ext uri="{FF2B5EF4-FFF2-40B4-BE49-F238E27FC236}">
                <a16:creationId xmlns="" xmlns:a16="http://schemas.microsoft.com/office/drawing/2014/main" id="{EBE896D7-0A2A-3764-2400-6543161E020F}"/>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Two Means Hypothesis Test – </a:t>
            </a:r>
            <a:r>
              <a:rPr lang="en-US" b="1" dirty="0" err="1">
                <a:solidFill>
                  <a:srgbClr val="000000"/>
                </a:solidFill>
                <a:latin typeface="trebuchet ms" panose="020B0603020202020204" pitchFamily="34" charset="0"/>
              </a:rPr>
              <a:t>MyOpenMath</a:t>
            </a:r>
            <a:r>
              <a:rPr lang="en-US" b="1" dirty="0">
                <a:solidFill>
                  <a:srgbClr val="000000"/>
                </a:solidFill>
                <a:latin typeface="trebuchet ms" panose="020B0603020202020204" pitchFamily="34" charset="0"/>
              </a:rPr>
              <a:t> example with data</a:t>
            </a:r>
          </a:p>
        </p:txBody>
      </p:sp>
    </p:spTree>
    <p:extLst>
      <p:ext uri="{BB962C8B-B14F-4D97-AF65-F5344CB8AC3E}">
        <p14:creationId xmlns="" xmlns:p14="http://schemas.microsoft.com/office/powerpoint/2010/main" val="1689348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ABB2EBE-5328-7BF6-1BF3-97390FDEA9AA}"/>
              </a:ext>
            </a:extLst>
          </p:cNvPr>
          <p:cNvSpPr txBox="1"/>
          <p:nvPr/>
        </p:nvSpPr>
        <p:spPr>
          <a:xfrm>
            <a:off x="33391" y="748657"/>
            <a:ext cx="5843266" cy="6124754"/>
          </a:xfrm>
          <a:prstGeom prst="rect">
            <a:avLst/>
          </a:prstGeom>
          <a:noFill/>
        </p:spPr>
        <p:txBody>
          <a:bodyPr wrap="none" rtlCol="0">
            <a:spAutoFit/>
          </a:bodyPr>
          <a:lstStyle/>
          <a:p>
            <a:r>
              <a:rPr lang="en-US" sz="1400" dirty="0"/>
              <a:t>&gt; # Two sample means test companies daily pay</a:t>
            </a:r>
          </a:p>
          <a:p>
            <a:r>
              <a:rPr lang="en-US" sz="1400" dirty="0"/>
              <a:t>&gt; source("TwoMeansTests2.R")</a:t>
            </a:r>
          </a:p>
          <a:p>
            <a:r>
              <a:rPr lang="en-US" sz="1400" dirty="0"/>
              <a:t>&gt; TwoMeansTests2(x1=240,s1=26,n1=20,</a:t>
            </a:r>
          </a:p>
          <a:p>
            <a:r>
              <a:rPr lang="en-US" sz="1400" dirty="0"/>
              <a:t>+                                  x2=220,s2=12,n2=25,alpha=0.01,mu12=0)</a:t>
            </a:r>
          </a:p>
          <a:p>
            <a:r>
              <a:rPr lang="en-US" sz="1400" dirty="0"/>
              <a:t>standard deviations ratios &lt;2?  = 2.166667 </a:t>
            </a:r>
          </a:p>
          <a:p>
            <a:r>
              <a:rPr lang="en-US" sz="1400" dirty="0"/>
              <a:t>x1 +- 2.5s1 =  175 305 </a:t>
            </a:r>
          </a:p>
          <a:p>
            <a:r>
              <a:rPr lang="en-US" sz="1400" dirty="0"/>
              <a:t>x2 +- 2.5s2 =  190 250 </a:t>
            </a:r>
          </a:p>
          <a:p>
            <a:r>
              <a:rPr lang="en-US" sz="1400" dirty="0"/>
              <a:t># 1st Pooled approach ############################## </a:t>
            </a:r>
          </a:p>
          <a:p>
            <a:r>
              <a:rPr lang="en-US" sz="1400" dirty="0"/>
              <a:t>pooled </a:t>
            </a:r>
            <a:r>
              <a:rPr lang="en-US" sz="1400" dirty="0" err="1"/>
              <a:t>sp</a:t>
            </a:r>
            <a:r>
              <a:rPr lang="en-US" sz="1400" dirty="0"/>
              <a:t>  =sqrt( ((n1-1)*s1^2+(n2-1)*s2^2)/(n1+n2-2) =  19.46971 </a:t>
            </a:r>
          </a:p>
          <a:p>
            <a:r>
              <a:rPr lang="en-US" sz="1400" dirty="0"/>
              <a:t>standard error = SE = </a:t>
            </a:r>
            <a:r>
              <a:rPr lang="en-US" sz="1400" dirty="0" err="1"/>
              <a:t>sp</a:t>
            </a:r>
            <a:r>
              <a:rPr lang="en-US" sz="1400" dirty="0"/>
              <a:t>*sqrt(1/n1+1/n2) =  5.840914 </a:t>
            </a:r>
          </a:p>
          <a:p>
            <a:r>
              <a:rPr lang="en-US" sz="1400" dirty="0"/>
              <a:t>degree of freedom = df1 = n1+n2-2 =  43 </a:t>
            </a:r>
          </a:p>
          <a:p>
            <a:r>
              <a:rPr lang="en-US" sz="1400" dirty="0"/>
              <a:t>sample means difference = x1-x2 =  20 </a:t>
            </a:r>
          </a:p>
          <a:p>
            <a:r>
              <a:rPr lang="en-US" sz="1400" dirty="0"/>
              <a:t>standardized test statistic = t = (difference-mu12)/SE =  3.424121 </a:t>
            </a:r>
          </a:p>
          <a:p>
            <a:r>
              <a:rPr lang="en-US" sz="1400" dirty="0"/>
              <a:t>2 and 1 - tail </a:t>
            </a:r>
            <a:r>
              <a:rPr lang="en-US" sz="1400" dirty="0" err="1"/>
              <a:t>pvalues</a:t>
            </a:r>
            <a:r>
              <a:rPr lang="en-US" sz="1400" dirty="0"/>
              <a:t> =  2*(1-pt(abs(t),</a:t>
            </a:r>
            <a:r>
              <a:rPr lang="en-US" sz="1400" dirty="0" err="1"/>
              <a:t>df</a:t>
            </a:r>
            <a:r>
              <a:rPr lang="en-US" sz="1400" dirty="0"/>
              <a:t>=df1)) =  0.001366515 0.0006832575 </a:t>
            </a:r>
          </a:p>
          <a:p>
            <a:r>
              <a:rPr lang="en-US" sz="1400" dirty="0"/>
              <a:t>Confidence Interval: </a:t>
            </a:r>
          </a:p>
          <a:p>
            <a:r>
              <a:rPr lang="en-US" sz="1400" dirty="0"/>
              <a:t>t critical = </a:t>
            </a:r>
            <a:r>
              <a:rPr lang="en-US" sz="1400" dirty="0" err="1"/>
              <a:t>tstar</a:t>
            </a:r>
            <a:r>
              <a:rPr lang="en-US" sz="1400" dirty="0"/>
              <a:t> = qt(1-alpha/2,df=df1) =  2.695102 </a:t>
            </a:r>
          </a:p>
          <a:p>
            <a:r>
              <a:rPr lang="en-US" sz="1400" dirty="0"/>
              <a:t>margin of error = e = </a:t>
            </a:r>
            <a:r>
              <a:rPr lang="en-US" sz="1400" dirty="0" err="1"/>
              <a:t>tstar</a:t>
            </a:r>
            <a:r>
              <a:rPr lang="en-US" sz="1400" dirty="0"/>
              <a:t>*SE =  15.74186 </a:t>
            </a:r>
          </a:p>
          <a:p>
            <a:r>
              <a:rPr lang="en-US" sz="1400" dirty="0"/>
              <a:t>CI left and right bounds = difference +- e =  4.25814 35.74186 </a:t>
            </a:r>
          </a:p>
          <a:p>
            <a:r>
              <a:rPr lang="en-US" sz="1400" dirty="0"/>
              <a:t>####################################################### </a:t>
            </a:r>
          </a:p>
          <a:p>
            <a:r>
              <a:rPr lang="en-US" sz="1400" dirty="0"/>
              <a:t># 2nd UN-Pooled approach Welch Approximation########### </a:t>
            </a:r>
          </a:p>
          <a:p>
            <a:r>
              <a:rPr lang="en-US" sz="1400" dirty="0"/>
              <a:t>standard error = SE =  sqrt(s1^2/n1+s2^2/n2) =  6.289674 </a:t>
            </a:r>
          </a:p>
          <a:p>
            <a:r>
              <a:rPr lang="en-US" sz="1400" dirty="0"/>
              <a:t>Welch degree of freedom = df1  =  25.44257 </a:t>
            </a:r>
          </a:p>
          <a:p>
            <a:r>
              <a:rPr lang="en-US" sz="1400" dirty="0"/>
              <a:t>standardized test statistic = t = (difference-mu12)/SE =  3.179815 </a:t>
            </a:r>
          </a:p>
          <a:p>
            <a:r>
              <a:rPr lang="en-US" sz="1400" dirty="0"/>
              <a:t>2 and 1 - tail </a:t>
            </a:r>
            <a:r>
              <a:rPr lang="en-US" sz="1400" dirty="0" err="1"/>
              <a:t>pvalues</a:t>
            </a:r>
            <a:r>
              <a:rPr lang="en-US" sz="1400" dirty="0"/>
              <a:t> =  2*(1-pt(abs(t),</a:t>
            </a:r>
            <a:r>
              <a:rPr lang="en-US" sz="1400" dirty="0" err="1"/>
              <a:t>df</a:t>
            </a:r>
            <a:r>
              <a:rPr lang="en-US" sz="1400" dirty="0"/>
              <a:t>=df1)) =  0.003851167 0.001925584 </a:t>
            </a:r>
          </a:p>
          <a:p>
            <a:r>
              <a:rPr lang="en-US" sz="1400" dirty="0"/>
              <a:t>#Confidence Interval: </a:t>
            </a:r>
          </a:p>
          <a:p>
            <a:r>
              <a:rPr lang="en-US" sz="1400" dirty="0"/>
              <a:t>t critical = </a:t>
            </a:r>
            <a:r>
              <a:rPr lang="en-US" sz="1400" dirty="0" err="1"/>
              <a:t>tstar</a:t>
            </a:r>
            <a:r>
              <a:rPr lang="en-US" sz="1400" dirty="0"/>
              <a:t> = qt(1-alpha/2,df=df1) =  2.783485 </a:t>
            </a:r>
          </a:p>
          <a:p>
            <a:r>
              <a:rPr lang="en-US" sz="1400" dirty="0"/>
              <a:t>margin of error = e = </a:t>
            </a:r>
            <a:r>
              <a:rPr lang="en-US" sz="1400" dirty="0" err="1"/>
              <a:t>tstar</a:t>
            </a:r>
            <a:r>
              <a:rPr lang="en-US" sz="1400" dirty="0"/>
              <a:t>*SE =  17.50722 </a:t>
            </a:r>
          </a:p>
          <a:p>
            <a:r>
              <a:rPr lang="en-US" sz="1400" dirty="0"/>
              <a:t>CI left and right bounds = difference +- e =  2.492784 37.50722 </a:t>
            </a:r>
          </a:p>
        </p:txBody>
      </p:sp>
      <p:sp>
        <p:nvSpPr>
          <p:cNvPr id="4" name="TextBox 3">
            <a:extLst>
              <a:ext uri="{FF2B5EF4-FFF2-40B4-BE49-F238E27FC236}">
                <a16:creationId xmlns="" xmlns:a16="http://schemas.microsoft.com/office/drawing/2014/main" id="{C16659C6-AA2E-7EDB-D52B-3ACDE89D78E6}"/>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Two Means Hypothesis Test</a:t>
            </a:r>
          </a:p>
        </p:txBody>
      </p:sp>
      <p:sp>
        <p:nvSpPr>
          <p:cNvPr id="6" name="TextBox 5">
            <a:extLst>
              <a:ext uri="{FF2B5EF4-FFF2-40B4-BE49-F238E27FC236}">
                <a16:creationId xmlns="" xmlns:a16="http://schemas.microsoft.com/office/drawing/2014/main" id="{C6F4A725-F926-31C2-F471-1B24A0084401}"/>
              </a:ext>
            </a:extLst>
          </p:cNvPr>
          <p:cNvSpPr txBox="1"/>
          <p:nvPr/>
        </p:nvSpPr>
        <p:spPr>
          <a:xfrm>
            <a:off x="4724399" y="18871"/>
            <a:ext cx="4386209" cy="15696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b="1" dirty="0"/>
              <a:t>Example:</a:t>
            </a:r>
            <a:r>
              <a:rPr lang="en-US" sz="1600" dirty="0"/>
              <a:t> Two companies daily pay: sample sizes 20 and 25, means 240 and 220, standard deviations 26 and 12, respectively. Min and max for </a:t>
            </a:r>
            <a:r>
              <a:rPr lang="en-US" sz="1600" dirty="0" err="1"/>
              <a:t>for</a:t>
            </a:r>
            <a:r>
              <a:rPr lang="en-US" sz="1600" dirty="0"/>
              <a:t> 1st group 200 and 275, 2nd group 200 and 240. Is there a difference in daily pay between two companies is statistically significant at 1% level.</a:t>
            </a:r>
          </a:p>
        </p:txBody>
      </p:sp>
      <p:pic>
        <p:nvPicPr>
          <p:cNvPr id="8" name="Picture 7">
            <a:extLst>
              <a:ext uri="{FF2B5EF4-FFF2-40B4-BE49-F238E27FC236}">
                <a16:creationId xmlns="" xmlns:a16="http://schemas.microsoft.com/office/drawing/2014/main" id="{2FCF89F4-C419-6D54-5454-9BCE830F4B01}"/>
              </a:ext>
            </a:extLst>
          </p:cNvPr>
          <p:cNvPicPr>
            <a:picLocks noChangeAspect="1"/>
          </p:cNvPicPr>
          <p:nvPr/>
        </p:nvPicPr>
        <p:blipFill>
          <a:blip r:embed="rId2" cstate="print"/>
          <a:stretch>
            <a:fillRect/>
          </a:stretch>
        </p:blipFill>
        <p:spPr>
          <a:xfrm>
            <a:off x="5850329" y="1901272"/>
            <a:ext cx="3260279" cy="1909762"/>
          </a:xfrm>
          <a:prstGeom prst="rect">
            <a:avLst/>
          </a:prstGeom>
        </p:spPr>
      </p:pic>
    </p:spTree>
    <p:extLst>
      <p:ext uri="{BB962C8B-B14F-4D97-AF65-F5344CB8AC3E}">
        <p14:creationId xmlns="" xmlns:p14="http://schemas.microsoft.com/office/powerpoint/2010/main" val="51755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F9B7D08-E37E-FFAA-BD70-9EF32D50FF02}"/>
              </a:ext>
            </a:extLst>
          </p:cNvPr>
          <p:cNvPicPr>
            <a:picLocks noChangeAspect="1"/>
          </p:cNvPicPr>
          <p:nvPr/>
        </p:nvPicPr>
        <p:blipFill>
          <a:blip r:embed="rId2" cstate="print"/>
          <a:stretch>
            <a:fillRect/>
          </a:stretch>
        </p:blipFill>
        <p:spPr>
          <a:xfrm>
            <a:off x="152400" y="380999"/>
            <a:ext cx="5791200" cy="6326029"/>
          </a:xfrm>
          <a:prstGeom prst="rect">
            <a:avLst/>
          </a:prstGeom>
        </p:spPr>
      </p:pic>
      <p:sp>
        <p:nvSpPr>
          <p:cNvPr id="4" name="TextBox 3">
            <a:extLst>
              <a:ext uri="{FF2B5EF4-FFF2-40B4-BE49-F238E27FC236}">
                <a16:creationId xmlns="" xmlns:a16="http://schemas.microsoft.com/office/drawing/2014/main" id="{2C71D867-82FF-4861-B91D-23A0EFEB057B}"/>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Correlation and </a:t>
            </a:r>
            <a:r>
              <a:rPr lang="en-US" b="1" dirty="0" smtClean="0">
                <a:solidFill>
                  <a:srgbClr val="000000"/>
                </a:solidFill>
                <a:latin typeface="trebuchet ms" panose="020B0603020202020204" pitchFamily="34" charset="0"/>
              </a:rPr>
              <a:t>Regression My Open Math Problem</a:t>
            </a:r>
            <a:endParaRPr lang="en-US" b="1" dirty="0">
              <a:solidFill>
                <a:srgbClr val="000000"/>
              </a:solidFill>
              <a:latin typeface="trebuchet ms" panose="020B0603020202020204" pitchFamily="34" charset="0"/>
            </a:endParaRPr>
          </a:p>
        </p:txBody>
      </p:sp>
    </p:spTree>
    <p:extLst>
      <p:ext uri="{BB962C8B-B14F-4D97-AF65-F5344CB8AC3E}">
        <p14:creationId xmlns="" xmlns:p14="http://schemas.microsoft.com/office/powerpoint/2010/main" val="411433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31759F6-B55A-4D0C-7B29-F267EE508827}"/>
              </a:ext>
            </a:extLst>
          </p:cNvPr>
          <p:cNvPicPr>
            <a:picLocks noChangeAspect="1"/>
          </p:cNvPicPr>
          <p:nvPr/>
        </p:nvPicPr>
        <p:blipFill>
          <a:blip r:embed="rId2" cstate="print"/>
          <a:stretch>
            <a:fillRect/>
          </a:stretch>
        </p:blipFill>
        <p:spPr>
          <a:xfrm>
            <a:off x="1" y="878226"/>
            <a:ext cx="5562600" cy="4925301"/>
          </a:xfrm>
          <a:prstGeom prst="rect">
            <a:avLst/>
          </a:prstGeom>
        </p:spPr>
      </p:pic>
      <p:sp>
        <p:nvSpPr>
          <p:cNvPr id="4" name="TextBox 3">
            <a:extLst>
              <a:ext uri="{FF2B5EF4-FFF2-40B4-BE49-F238E27FC236}">
                <a16:creationId xmlns="" xmlns:a16="http://schemas.microsoft.com/office/drawing/2014/main" id="{241A0F8E-5851-3662-9641-2CDCDED79739}"/>
              </a:ext>
            </a:extLst>
          </p:cNvPr>
          <p:cNvSpPr txBox="1"/>
          <p:nvPr/>
        </p:nvSpPr>
        <p:spPr>
          <a:xfrm>
            <a:off x="0" y="18871"/>
            <a:ext cx="9144000" cy="646331"/>
          </a:xfrm>
          <a:prstGeom prst="rect">
            <a:avLst/>
          </a:prstGeom>
          <a:noFill/>
        </p:spPr>
        <p:txBody>
          <a:bodyPr wrap="square" rtlCol="0">
            <a:spAutoFit/>
          </a:bodyPr>
          <a:lstStyle/>
          <a:p>
            <a:r>
              <a:rPr lang="en-US" b="1" dirty="0">
                <a:solidFill>
                  <a:srgbClr val="000000"/>
                </a:solidFill>
                <a:latin typeface="trebuchet ms" panose="020B0603020202020204" pitchFamily="34" charset="0"/>
              </a:rPr>
              <a:t>Correlation and </a:t>
            </a:r>
            <a:r>
              <a:rPr lang="en-US" b="1" dirty="0" smtClean="0">
                <a:solidFill>
                  <a:srgbClr val="000000"/>
                </a:solidFill>
                <a:latin typeface="trebuchet ms" panose="020B0603020202020204" pitchFamily="34" charset="0"/>
              </a:rPr>
              <a:t>Regression </a:t>
            </a:r>
          </a:p>
          <a:p>
            <a:r>
              <a:rPr lang="en-US" b="1" dirty="0" smtClean="0">
                <a:solidFill>
                  <a:srgbClr val="000000"/>
                </a:solidFill>
                <a:latin typeface="trebuchet ms" panose="020B0603020202020204" pitchFamily="34" charset="0"/>
              </a:rPr>
              <a:t>My Open Math problem with table</a:t>
            </a:r>
            <a:endParaRPr lang="en-US" b="1" dirty="0">
              <a:solidFill>
                <a:srgbClr val="000000"/>
              </a:solidFill>
              <a:latin typeface="trebuchet ms" panose="020B0603020202020204" pitchFamily="34" charset="0"/>
            </a:endParaRPr>
          </a:p>
        </p:txBody>
      </p:sp>
      <p:pic>
        <p:nvPicPr>
          <p:cNvPr id="6" name="Picture 5">
            <a:extLst>
              <a:ext uri="{FF2B5EF4-FFF2-40B4-BE49-F238E27FC236}">
                <a16:creationId xmlns="" xmlns:a16="http://schemas.microsoft.com/office/drawing/2014/main" id="{58C42602-E8DB-8CFE-AF7A-74C525988708}"/>
              </a:ext>
            </a:extLst>
          </p:cNvPr>
          <p:cNvPicPr>
            <a:picLocks noChangeAspect="1"/>
          </p:cNvPicPr>
          <p:nvPr/>
        </p:nvPicPr>
        <p:blipFill>
          <a:blip r:embed="rId3" cstate="print"/>
          <a:stretch>
            <a:fillRect/>
          </a:stretch>
        </p:blipFill>
        <p:spPr>
          <a:xfrm>
            <a:off x="4038600" y="18871"/>
            <a:ext cx="4686721" cy="2532794"/>
          </a:xfrm>
          <a:prstGeom prst="rect">
            <a:avLst/>
          </a:prstGeom>
        </p:spPr>
      </p:pic>
    </p:spTree>
    <p:extLst>
      <p:ext uri="{BB962C8B-B14F-4D97-AF65-F5344CB8AC3E}">
        <p14:creationId xmlns="" xmlns:p14="http://schemas.microsoft.com/office/powerpoint/2010/main" val="186917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7BC0188-58E5-B6EC-6AE5-902CECA35949}"/>
              </a:ext>
            </a:extLst>
          </p:cNvPr>
          <p:cNvPicPr>
            <a:picLocks noChangeAspect="1"/>
          </p:cNvPicPr>
          <p:nvPr/>
        </p:nvPicPr>
        <p:blipFill>
          <a:blip r:embed="rId2" cstate="print"/>
          <a:stretch>
            <a:fillRect/>
          </a:stretch>
        </p:blipFill>
        <p:spPr>
          <a:xfrm>
            <a:off x="76200" y="914400"/>
            <a:ext cx="5313452" cy="683402"/>
          </a:xfrm>
          <a:prstGeom prst="rect">
            <a:avLst/>
          </a:prstGeom>
        </p:spPr>
      </p:pic>
      <p:sp>
        <p:nvSpPr>
          <p:cNvPr id="5" name="TextBox 4">
            <a:extLst>
              <a:ext uri="{FF2B5EF4-FFF2-40B4-BE49-F238E27FC236}">
                <a16:creationId xmlns="" xmlns:a16="http://schemas.microsoft.com/office/drawing/2014/main" id="{1CAAEFDF-1CB8-8BFF-27C3-2B36343D928C}"/>
              </a:ext>
            </a:extLst>
          </p:cNvPr>
          <p:cNvSpPr txBox="1"/>
          <p:nvPr/>
        </p:nvSpPr>
        <p:spPr>
          <a:xfrm>
            <a:off x="0" y="383922"/>
            <a:ext cx="8770704" cy="523220"/>
          </a:xfrm>
          <a:prstGeom prst="rect">
            <a:avLst/>
          </a:prstGeom>
          <a:noFill/>
        </p:spPr>
        <p:txBody>
          <a:bodyPr wrap="square">
            <a:spAutoFit/>
          </a:bodyPr>
          <a:lstStyle/>
          <a:p>
            <a:r>
              <a:rPr lang="en-US" sz="1400" b="0" i="0" dirty="0">
                <a:solidFill>
                  <a:srgbClr val="333333"/>
                </a:solidFill>
                <a:effectLst/>
                <a:latin typeface="Helvetica Neue"/>
              </a:rPr>
              <a:t>Investigate correlation and regression for the data on Longevity and Smoking. Make prediction for several typical values.</a:t>
            </a:r>
            <a:endParaRPr lang="en-US" sz="1400" dirty="0"/>
          </a:p>
        </p:txBody>
      </p:sp>
      <p:sp>
        <p:nvSpPr>
          <p:cNvPr id="6" name="TextBox 5">
            <a:extLst>
              <a:ext uri="{FF2B5EF4-FFF2-40B4-BE49-F238E27FC236}">
                <a16:creationId xmlns="" xmlns:a16="http://schemas.microsoft.com/office/drawing/2014/main" id="{F003DA35-3B3A-FEE0-2E00-729BFB650B32}"/>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Correlation and Regression</a:t>
            </a:r>
          </a:p>
        </p:txBody>
      </p:sp>
      <p:pic>
        <p:nvPicPr>
          <p:cNvPr id="8" name="Picture 7">
            <a:extLst>
              <a:ext uri="{FF2B5EF4-FFF2-40B4-BE49-F238E27FC236}">
                <a16:creationId xmlns="" xmlns:a16="http://schemas.microsoft.com/office/drawing/2014/main" id="{C67F6C76-7B00-1D6A-B5BD-AA100E7540BA}"/>
              </a:ext>
            </a:extLst>
          </p:cNvPr>
          <p:cNvPicPr>
            <a:picLocks noChangeAspect="1"/>
          </p:cNvPicPr>
          <p:nvPr/>
        </p:nvPicPr>
        <p:blipFill>
          <a:blip r:embed="rId3" cstate="print"/>
          <a:stretch>
            <a:fillRect/>
          </a:stretch>
        </p:blipFill>
        <p:spPr>
          <a:xfrm>
            <a:off x="76200" y="1752600"/>
            <a:ext cx="4377754" cy="4869227"/>
          </a:xfrm>
          <a:prstGeom prst="rect">
            <a:avLst/>
          </a:prstGeom>
        </p:spPr>
      </p:pic>
      <p:pic>
        <p:nvPicPr>
          <p:cNvPr id="10" name="Picture 9">
            <a:extLst>
              <a:ext uri="{FF2B5EF4-FFF2-40B4-BE49-F238E27FC236}">
                <a16:creationId xmlns="" xmlns:a16="http://schemas.microsoft.com/office/drawing/2014/main" id="{F9A5EBD9-E077-6B6A-9875-DF8745B266BB}"/>
              </a:ext>
            </a:extLst>
          </p:cNvPr>
          <p:cNvPicPr>
            <a:picLocks noChangeAspect="1"/>
          </p:cNvPicPr>
          <p:nvPr/>
        </p:nvPicPr>
        <p:blipFill>
          <a:blip r:embed="rId4" cstate="print"/>
          <a:stretch>
            <a:fillRect/>
          </a:stretch>
        </p:blipFill>
        <p:spPr>
          <a:xfrm>
            <a:off x="5867400" y="3159131"/>
            <a:ext cx="3162728" cy="3679997"/>
          </a:xfrm>
          <a:prstGeom prst="rect">
            <a:avLst/>
          </a:prstGeom>
        </p:spPr>
      </p:pic>
      <p:pic>
        <p:nvPicPr>
          <p:cNvPr id="12" name="Picture 11">
            <a:extLst>
              <a:ext uri="{FF2B5EF4-FFF2-40B4-BE49-F238E27FC236}">
                <a16:creationId xmlns="" xmlns:a16="http://schemas.microsoft.com/office/drawing/2014/main" id="{B9A5137C-9263-595C-695C-8FC346FD0173}"/>
              </a:ext>
            </a:extLst>
          </p:cNvPr>
          <p:cNvPicPr>
            <a:picLocks noChangeAspect="1"/>
          </p:cNvPicPr>
          <p:nvPr/>
        </p:nvPicPr>
        <p:blipFill>
          <a:blip r:embed="rId5" cstate="print"/>
          <a:stretch>
            <a:fillRect/>
          </a:stretch>
        </p:blipFill>
        <p:spPr>
          <a:xfrm>
            <a:off x="5486400" y="753254"/>
            <a:ext cx="3657600" cy="2326411"/>
          </a:xfrm>
          <a:prstGeom prst="rect">
            <a:avLst/>
          </a:prstGeom>
        </p:spPr>
      </p:pic>
    </p:spTree>
    <p:extLst>
      <p:ext uri="{BB962C8B-B14F-4D97-AF65-F5344CB8AC3E}">
        <p14:creationId xmlns="" xmlns:p14="http://schemas.microsoft.com/office/powerpoint/2010/main" val="292231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0FA65C4E-0CFF-4C4D-949A-FA7A7B5D4D2B}"/>
              </a:ext>
            </a:extLst>
          </p:cNvPr>
          <p:cNvSpPr/>
          <p:nvPr/>
        </p:nvSpPr>
        <p:spPr>
          <a:xfrm>
            <a:off x="152400" y="152400"/>
            <a:ext cx="8915400" cy="1235979"/>
          </a:xfrm>
          <a:prstGeom prst="rect">
            <a:avLst/>
          </a:prstGeom>
        </p:spPr>
        <p:txBody>
          <a:bodyPr wrap="square">
            <a:spAutoFit/>
          </a:bodyPr>
          <a:lstStyle/>
          <a:p>
            <a:pPr>
              <a:lnSpc>
                <a:spcPct val="115000"/>
              </a:lnSpc>
              <a:spcAft>
                <a:spcPts val="800"/>
              </a:spcAft>
            </a:pPr>
            <a:r>
              <a:rPr lang="en-US" sz="2000" b="1" dirty="0">
                <a:latin typeface="+mj-lt"/>
                <a:ea typeface="Calibri" panose="020F0502020204030204" pitchFamily="34" charset="0"/>
                <a:cs typeface="Times New Roman" panose="02020603050405020304" pitchFamily="18" charset="0"/>
              </a:rPr>
              <a:t>Herbivory in the Malaysia Rain Forest Canopy, Penang Hill by M. Lowman, L. Kaganovskiy, and C. Haleyͨ  -- submitted as a book chapter.</a:t>
            </a:r>
          </a:p>
          <a:p>
            <a:pPr>
              <a:lnSpc>
                <a:spcPct val="115000"/>
              </a:lnSpc>
              <a:spcAft>
                <a:spcPts val="800"/>
              </a:spcAft>
            </a:pPr>
            <a:endParaRPr lang="en-US" sz="2000" dirty="0">
              <a:effectLst/>
              <a:latin typeface="+mj-lt"/>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 xmlns:a16="http://schemas.microsoft.com/office/drawing/2014/main" id="{5F23CC71-803B-4F9E-AE55-17A3D416F025}"/>
              </a:ext>
            </a:extLst>
          </p:cNvPr>
          <p:cNvSpPr/>
          <p:nvPr/>
        </p:nvSpPr>
        <p:spPr>
          <a:xfrm>
            <a:off x="77680" y="990600"/>
            <a:ext cx="8990120" cy="2156744"/>
          </a:xfrm>
          <a:prstGeom prst="rect">
            <a:avLst/>
          </a:prstGeom>
        </p:spPr>
        <p:txBody>
          <a:bodyPr wrap="square">
            <a:spAutoFit/>
          </a:bodyPr>
          <a:lstStyle/>
          <a:p>
            <a:pPr algn="just">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International “Expert Bio Blitz” on Penang Hill in October of 2017, a team of scientists and citizen scientists collected information on herbivory from canopy insect defoliators. </a:t>
            </a:r>
          </a:p>
          <a:p>
            <a:pPr algn="just">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observations were compared against a larger database of leaf samples (also measured by citizen scientists) from the Amazon rain forest canopies of Peru earlier in the year, and in the future, this will be integrated into a </a:t>
            </a:r>
            <a:r>
              <a:rPr lang="en-US" u="sng" dirty="0">
                <a:latin typeface="Times New Roman" panose="02020603050405020304" pitchFamily="18" charset="0"/>
                <a:ea typeface="Calibri" panose="020F0502020204030204" pitchFamily="34" charset="0"/>
                <a:cs typeface="Times New Roman" panose="02020603050405020304" pitchFamily="18" charset="0"/>
              </a:rPr>
              <a:t>global database representing ten tropical rain forest regions</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Over </a:t>
            </a:r>
            <a:r>
              <a:rPr lang="en-US" sz="1600" dirty="0">
                <a:latin typeface="Times New Roman" panose="02020603050405020304" pitchFamily="18" charset="0"/>
                <a:ea typeface="Calibri" panose="020F0502020204030204" pitchFamily="34" charset="0"/>
                <a:cs typeface="Times New Roman" panose="02020603050405020304" pitchFamily="18" charset="0"/>
              </a:rPr>
              <a:t>3000 data rows with on 16 variables were collected in Amazon and Penang Hill.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 xmlns:a16="http://schemas.microsoft.com/office/drawing/2014/main" id="{5D2D16F9-96A1-45C9-B279-69BBA8FD2372}"/>
              </a:ext>
            </a:extLst>
          </p:cNvPr>
          <p:cNvPicPr>
            <a:picLocks noChangeAspect="1"/>
          </p:cNvPicPr>
          <p:nvPr/>
        </p:nvPicPr>
        <p:blipFill>
          <a:blip r:embed="rId2" cstate="print"/>
          <a:stretch>
            <a:fillRect/>
          </a:stretch>
        </p:blipFill>
        <p:spPr>
          <a:xfrm>
            <a:off x="1905000" y="3095796"/>
            <a:ext cx="6683684" cy="1580021"/>
          </a:xfrm>
          <a:prstGeom prst="rect">
            <a:avLst/>
          </a:prstGeom>
        </p:spPr>
      </p:pic>
      <p:pic>
        <p:nvPicPr>
          <p:cNvPr id="8" name="Picture 7">
            <a:extLst>
              <a:ext uri="{FF2B5EF4-FFF2-40B4-BE49-F238E27FC236}">
                <a16:creationId xmlns="" xmlns:a16="http://schemas.microsoft.com/office/drawing/2014/main" id="{A90DC1B2-8AD0-431E-AA8A-30F606A4445E}"/>
              </a:ext>
            </a:extLst>
          </p:cNvPr>
          <p:cNvPicPr>
            <a:picLocks noChangeAspect="1"/>
          </p:cNvPicPr>
          <p:nvPr/>
        </p:nvPicPr>
        <p:blipFill>
          <a:blip r:embed="rId3" cstate="print"/>
          <a:stretch>
            <a:fillRect/>
          </a:stretch>
        </p:blipFill>
        <p:spPr>
          <a:xfrm>
            <a:off x="77680" y="3142619"/>
            <a:ext cx="1114425" cy="304800"/>
          </a:xfrm>
          <a:prstGeom prst="rect">
            <a:avLst/>
          </a:prstGeom>
        </p:spPr>
      </p:pic>
      <p:pic>
        <p:nvPicPr>
          <p:cNvPr id="9" name="Picture 8">
            <a:extLst>
              <a:ext uri="{FF2B5EF4-FFF2-40B4-BE49-F238E27FC236}">
                <a16:creationId xmlns="" xmlns:a16="http://schemas.microsoft.com/office/drawing/2014/main" id="{75E20F70-EEFE-42E3-AA0C-86FC48B301ED}"/>
              </a:ext>
            </a:extLst>
          </p:cNvPr>
          <p:cNvPicPr>
            <a:picLocks noChangeAspect="1"/>
          </p:cNvPicPr>
          <p:nvPr/>
        </p:nvPicPr>
        <p:blipFill>
          <a:blip r:embed="rId4" cstate="print"/>
          <a:stretch>
            <a:fillRect/>
          </a:stretch>
        </p:blipFill>
        <p:spPr>
          <a:xfrm>
            <a:off x="46608" y="4495800"/>
            <a:ext cx="4604446" cy="2332036"/>
          </a:xfrm>
          <a:prstGeom prst="rect">
            <a:avLst/>
          </a:prstGeom>
        </p:spPr>
      </p:pic>
      <p:sp>
        <p:nvSpPr>
          <p:cNvPr id="10" name="TextBox 9">
            <a:extLst>
              <a:ext uri="{FF2B5EF4-FFF2-40B4-BE49-F238E27FC236}">
                <a16:creationId xmlns="" xmlns:a16="http://schemas.microsoft.com/office/drawing/2014/main" id="{61BB3914-C004-41FE-B4CF-A3ABFA322F40}"/>
              </a:ext>
            </a:extLst>
          </p:cNvPr>
          <p:cNvSpPr txBox="1"/>
          <p:nvPr/>
        </p:nvSpPr>
        <p:spPr>
          <a:xfrm>
            <a:off x="5029200" y="5181600"/>
            <a:ext cx="3724161" cy="646331"/>
          </a:xfrm>
          <a:prstGeom prst="rect">
            <a:avLst/>
          </a:prstGeom>
          <a:noFill/>
        </p:spPr>
        <p:txBody>
          <a:bodyPr wrap="none" rtlCol="0">
            <a:spAutoFit/>
          </a:bodyPr>
          <a:lstStyle/>
          <a:p>
            <a:r>
              <a:rPr lang="en-US" dirty="0"/>
              <a:t>Mosaic package has a useful function </a:t>
            </a:r>
          </a:p>
          <a:p>
            <a:r>
              <a:rPr lang="en-US" dirty="0"/>
              <a:t>inspect() to summarize the data</a:t>
            </a:r>
          </a:p>
        </p:txBody>
      </p:sp>
    </p:spTree>
    <p:extLst>
      <p:ext uri="{BB962C8B-B14F-4D97-AF65-F5344CB8AC3E}">
        <p14:creationId xmlns="" xmlns:p14="http://schemas.microsoft.com/office/powerpoint/2010/main" val="167989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67D584F7-D316-4779-8F1F-022EA5EE3704}"/>
              </a:ext>
            </a:extLst>
          </p:cNvPr>
          <p:cNvPicPr>
            <a:picLocks noChangeAspect="1"/>
          </p:cNvPicPr>
          <p:nvPr/>
        </p:nvPicPr>
        <p:blipFill>
          <a:blip r:embed="rId2" cstate="print"/>
          <a:stretch>
            <a:fillRect/>
          </a:stretch>
        </p:blipFill>
        <p:spPr>
          <a:xfrm>
            <a:off x="11097" y="1339646"/>
            <a:ext cx="4408503" cy="3936744"/>
          </a:xfrm>
          <a:prstGeom prst="rect">
            <a:avLst/>
          </a:prstGeom>
        </p:spPr>
      </p:pic>
      <p:sp>
        <p:nvSpPr>
          <p:cNvPr id="3" name="Rectangle 2">
            <a:extLst>
              <a:ext uri="{FF2B5EF4-FFF2-40B4-BE49-F238E27FC236}">
                <a16:creationId xmlns="" xmlns:a16="http://schemas.microsoft.com/office/drawing/2014/main" id="{92CCF938-3ADD-4A6A-9775-32DE1A86257E}"/>
              </a:ext>
            </a:extLst>
          </p:cNvPr>
          <p:cNvSpPr/>
          <p:nvPr/>
        </p:nvSpPr>
        <p:spPr>
          <a:xfrm>
            <a:off x="47348" y="77762"/>
            <a:ext cx="9096652" cy="1261884"/>
          </a:xfrm>
          <a:prstGeom prst="rect">
            <a:avLst/>
          </a:prstGeom>
        </p:spPr>
        <p:txBody>
          <a:bodyPr wrap="square">
            <a:spAutoFit/>
          </a:bodyPr>
          <a:lstStyle/>
          <a:p>
            <a:r>
              <a:rPr lang="en-US" sz="1400" dirty="0" err="1"/>
              <a:t>ggplot</a:t>
            </a:r>
            <a:r>
              <a:rPr lang="en-US" sz="1400" dirty="0"/>
              <a:t> can be effectively used to produce very informative mean and error comparisons for Genus and Species</a:t>
            </a:r>
          </a:p>
          <a:p>
            <a:endParaRPr lang="en-US" sz="1400" dirty="0"/>
          </a:p>
          <a:p>
            <a:r>
              <a:rPr lang="en-US" sz="1200" dirty="0" err="1"/>
              <a:t>ggplot</a:t>
            </a:r>
            <a:r>
              <a:rPr lang="en-US" sz="1200" dirty="0"/>
              <a:t>(data1, </a:t>
            </a:r>
            <a:r>
              <a:rPr lang="en-US" sz="1200" dirty="0" err="1"/>
              <a:t>aes</a:t>
            </a:r>
            <a:r>
              <a:rPr lang="en-US" sz="1200" dirty="0"/>
              <a:t>(Genus, </a:t>
            </a:r>
            <a:r>
              <a:rPr lang="en-US" sz="1200" dirty="0" err="1"/>
              <a:t>Percent_Eaten</a:t>
            </a:r>
            <a:r>
              <a:rPr lang="en-US" sz="1200" dirty="0"/>
              <a:t>)) +</a:t>
            </a:r>
          </a:p>
          <a:p>
            <a:r>
              <a:rPr lang="en-US" sz="1200" dirty="0"/>
              <a:t>  </a:t>
            </a:r>
            <a:r>
              <a:rPr lang="en-US" sz="1200" dirty="0" err="1"/>
              <a:t>stat_summary</a:t>
            </a:r>
            <a:r>
              <a:rPr lang="en-US" sz="1200" dirty="0"/>
              <a:t>(</a:t>
            </a:r>
            <a:r>
              <a:rPr lang="en-US" sz="1200" dirty="0" err="1"/>
              <a:t>fun.y</a:t>
            </a:r>
            <a:r>
              <a:rPr lang="en-US" sz="1200" dirty="0"/>
              <a:t> = mean, </a:t>
            </a:r>
            <a:r>
              <a:rPr lang="en-US" sz="1200" dirty="0" err="1"/>
              <a:t>geom</a:t>
            </a:r>
            <a:r>
              <a:rPr lang="en-US" sz="1200" dirty="0"/>
              <a:t> = "bar", position="</a:t>
            </a:r>
            <a:r>
              <a:rPr lang="en-US" sz="1200" dirty="0" err="1"/>
              <a:t>dodge",alpha</a:t>
            </a:r>
            <a:r>
              <a:rPr lang="en-US" sz="1200" dirty="0"/>
              <a:t>=0.4) + </a:t>
            </a:r>
          </a:p>
          <a:p>
            <a:r>
              <a:rPr lang="en-US" sz="1200" dirty="0"/>
              <a:t>  </a:t>
            </a:r>
            <a:r>
              <a:rPr lang="en-US" sz="1200" dirty="0" err="1"/>
              <a:t>stat_summary</a:t>
            </a:r>
            <a:r>
              <a:rPr lang="en-US" sz="1200" dirty="0"/>
              <a:t>(</a:t>
            </a:r>
            <a:r>
              <a:rPr lang="en-US" sz="1200" dirty="0" err="1"/>
              <a:t>fun.data</a:t>
            </a:r>
            <a:r>
              <a:rPr lang="en-US" sz="1200" dirty="0"/>
              <a:t> = </a:t>
            </a:r>
            <a:r>
              <a:rPr lang="en-US" sz="1200" dirty="0" err="1"/>
              <a:t>mean_cl_normal</a:t>
            </a:r>
            <a:r>
              <a:rPr lang="en-US" sz="1200" dirty="0"/>
              <a:t>, </a:t>
            </a:r>
            <a:r>
              <a:rPr lang="en-US" sz="1200" dirty="0" err="1"/>
              <a:t>geom</a:t>
            </a:r>
            <a:r>
              <a:rPr lang="en-US" sz="1200" dirty="0"/>
              <a:t> = "</a:t>
            </a:r>
            <a:r>
              <a:rPr lang="en-US" sz="1200" dirty="0" err="1"/>
              <a:t>errorbar</a:t>
            </a:r>
            <a:r>
              <a:rPr lang="en-US" sz="1200" dirty="0"/>
              <a:t>",position=</a:t>
            </a:r>
            <a:r>
              <a:rPr lang="en-US" sz="1200" dirty="0" err="1"/>
              <a:t>position_dodge</a:t>
            </a:r>
            <a:r>
              <a:rPr lang="en-US" sz="1200" dirty="0"/>
              <a:t>(width=0.90), width = 0.5) +</a:t>
            </a:r>
          </a:p>
          <a:p>
            <a:r>
              <a:rPr lang="en-US" sz="1200" dirty="0"/>
              <a:t>  </a:t>
            </a:r>
            <a:r>
              <a:rPr lang="en-US" sz="1200" dirty="0" err="1"/>
              <a:t>coord_flip</a:t>
            </a:r>
            <a:r>
              <a:rPr lang="en-US" sz="1200" dirty="0"/>
              <a:t>() + </a:t>
            </a:r>
            <a:r>
              <a:rPr lang="en-US" sz="1200" dirty="0" err="1"/>
              <a:t>ggtitle</a:t>
            </a:r>
            <a:r>
              <a:rPr lang="en-US" sz="1200" dirty="0"/>
              <a:t>("Mean and SE of Percentage Herbivory") + </a:t>
            </a:r>
            <a:r>
              <a:rPr lang="en-US" sz="1200" dirty="0" err="1"/>
              <a:t>facet_wrap</a:t>
            </a:r>
            <a:r>
              <a:rPr lang="en-US" sz="1200" dirty="0"/>
              <a:t>(~Location)</a:t>
            </a:r>
          </a:p>
        </p:txBody>
      </p:sp>
      <p:pic>
        <p:nvPicPr>
          <p:cNvPr id="4" name="Picture 3">
            <a:extLst>
              <a:ext uri="{FF2B5EF4-FFF2-40B4-BE49-F238E27FC236}">
                <a16:creationId xmlns="" xmlns:a16="http://schemas.microsoft.com/office/drawing/2014/main" id="{90D6FDA6-3CD2-4FE8-BFC5-90CFE2CF91D6}"/>
              </a:ext>
            </a:extLst>
          </p:cNvPr>
          <p:cNvPicPr>
            <a:picLocks noChangeAspect="1"/>
          </p:cNvPicPr>
          <p:nvPr/>
        </p:nvPicPr>
        <p:blipFill>
          <a:blip r:embed="rId3" cstate="print"/>
          <a:stretch>
            <a:fillRect/>
          </a:stretch>
        </p:blipFill>
        <p:spPr>
          <a:xfrm>
            <a:off x="4419600" y="1371037"/>
            <a:ext cx="4267200" cy="3810563"/>
          </a:xfrm>
          <a:prstGeom prst="rect">
            <a:avLst/>
          </a:prstGeom>
        </p:spPr>
      </p:pic>
      <p:pic>
        <p:nvPicPr>
          <p:cNvPr id="5" name="Picture 4">
            <a:extLst>
              <a:ext uri="{FF2B5EF4-FFF2-40B4-BE49-F238E27FC236}">
                <a16:creationId xmlns="" xmlns:a16="http://schemas.microsoft.com/office/drawing/2014/main" id="{86B4994D-8417-4DDB-9315-6B4FCDDD8604}"/>
              </a:ext>
            </a:extLst>
          </p:cNvPr>
          <p:cNvPicPr>
            <a:picLocks noChangeAspect="1"/>
          </p:cNvPicPr>
          <p:nvPr/>
        </p:nvPicPr>
        <p:blipFill>
          <a:blip r:embed="rId4" cstate="print"/>
          <a:stretch>
            <a:fillRect/>
          </a:stretch>
        </p:blipFill>
        <p:spPr>
          <a:xfrm>
            <a:off x="316545" y="5981792"/>
            <a:ext cx="4257675" cy="885825"/>
          </a:xfrm>
          <a:prstGeom prst="rect">
            <a:avLst/>
          </a:prstGeom>
        </p:spPr>
      </p:pic>
      <p:sp>
        <p:nvSpPr>
          <p:cNvPr id="6" name="TextBox 5">
            <a:extLst>
              <a:ext uri="{FF2B5EF4-FFF2-40B4-BE49-F238E27FC236}">
                <a16:creationId xmlns="" xmlns:a16="http://schemas.microsoft.com/office/drawing/2014/main" id="{42378779-BD7E-4EDC-A29C-27886727FF16}"/>
              </a:ext>
            </a:extLst>
          </p:cNvPr>
          <p:cNvSpPr txBox="1"/>
          <p:nvPr/>
        </p:nvSpPr>
        <p:spPr>
          <a:xfrm>
            <a:off x="65843" y="5612460"/>
            <a:ext cx="7774885" cy="369332"/>
          </a:xfrm>
          <a:prstGeom prst="rect">
            <a:avLst/>
          </a:prstGeom>
          <a:noFill/>
        </p:spPr>
        <p:txBody>
          <a:bodyPr wrap="none" rtlCol="0">
            <a:spAutoFit/>
          </a:bodyPr>
          <a:lstStyle/>
          <a:p>
            <a:r>
              <a:rPr lang="en-US" dirty="0" err="1"/>
              <a:t>Anova</a:t>
            </a:r>
            <a:r>
              <a:rPr lang="en-US" dirty="0"/>
              <a:t> can be used to compare percentage eaten vs location genus, species, </a:t>
            </a:r>
            <a:r>
              <a:rPr lang="en-US" dirty="0" err="1"/>
              <a:t>etc</a:t>
            </a:r>
            <a:r>
              <a:rPr lang="en-US" dirty="0"/>
              <a:t>…</a:t>
            </a:r>
          </a:p>
        </p:txBody>
      </p:sp>
      <p:sp>
        <p:nvSpPr>
          <p:cNvPr id="7" name="TextBox 6"/>
          <p:cNvSpPr txBox="1"/>
          <p:nvPr/>
        </p:nvSpPr>
        <p:spPr>
          <a:xfrm>
            <a:off x="5715000" y="6248400"/>
            <a:ext cx="3413050" cy="369332"/>
          </a:xfrm>
          <a:prstGeom prst="rect">
            <a:avLst/>
          </a:prstGeom>
          <a:noFill/>
        </p:spPr>
        <p:txBody>
          <a:bodyPr wrap="none" rtlCol="0">
            <a:spAutoFit/>
          </a:bodyPr>
          <a:lstStyle/>
          <a:p>
            <a:r>
              <a:rPr lang="en-US" dirty="0"/>
              <a:t>Genus is significant, location is not</a:t>
            </a:r>
          </a:p>
        </p:txBody>
      </p:sp>
    </p:spTree>
    <p:extLst>
      <p:ext uri="{BB962C8B-B14F-4D97-AF65-F5344CB8AC3E}">
        <p14:creationId xmlns="" xmlns:p14="http://schemas.microsoft.com/office/powerpoint/2010/main" val="403258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8B7555BF-AEA9-8DAE-B986-97FC85F905F1}"/>
              </a:ext>
            </a:extLst>
          </p:cNvPr>
          <p:cNvSpPr txBox="1"/>
          <p:nvPr/>
        </p:nvSpPr>
        <p:spPr>
          <a:xfrm>
            <a:off x="0" y="9525"/>
            <a:ext cx="9067800" cy="6217087"/>
          </a:xfrm>
          <a:prstGeom prst="rect">
            <a:avLst/>
          </a:prstGeom>
          <a:noFill/>
        </p:spPr>
        <p:txBody>
          <a:bodyPr wrap="square">
            <a:spAutoFit/>
          </a:bodyPr>
          <a:lstStyle/>
          <a:p>
            <a:pPr algn="ctr"/>
            <a:r>
              <a:rPr lang="en-US" sz="3600" b="1" dirty="0">
                <a:effectLst/>
                <a:latin typeface="Times New Roman" panose="02020603050405020304" pitchFamily="18" charset="0"/>
                <a:ea typeface="SimSun" panose="02010600030101010101" pitchFamily="2" charset="-122"/>
              </a:rPr>
              <a:t>Introductory Statistics with R</a:t>
            </a:r>
          </a:p>
          <a:p>
            <a:pPr algn="ctr"/>
            <a:r>
              <a:rPr lang="en-US" sz="3600" b="1" dirty="0">
                <a:effectLst/>
                <a:latin typeface="Times New Roman" panose="02020603050405020304" pitchFamily="18" charset="0"/>
                <a:ea typeface="SimSun" panose="02010600030101010101" pitchFamily="2" charset="-122"/>
              </a:rPr>
              <a:t> </a:t>
            </a:r>
          </a:p>
          <a:p>
            <a:pPr marL="285750" indent="-285750">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Applied approach to an Introductory Statistics course </a:t>
            </a:r>
            <a:r>
              <a:rPr lang="en-US" sz="2800" dirty="0" smtClean="0">
                <a:effectLst/>
                <a:latin typeface="Times New Roman" panose="02020603050405020304" pitchFamily="18" charset="0"/>
                <a:ea typeface="SimSun" panose="02010600030101010101" pitchFamily="2" charset="-122"/>
              </a:rPr>
              <a:t>(teaching Statistics in various form for over 15 years)</a:t>
            </a:r>
            <a:endParaRPr lang="en-US" sz="28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800" dirty="0">
                <a:latin typeface="Times New Roman" panose="02020603050405020304" pitchFamily="18" charset="0"/>
                <a:ea typeface="SimSun" panose="02010600030101010101" pitchFamily="2" charset="-122"/>
              </a:rPr>
              <a:t>C</a:t>
            </a:r>
            <a:r>
              <a:rPr lang="en-US" sz="2800" dirty="0">
                <a:effectLst/>
                <a:latin typeface="Times New Roman" panose="02020603050405020304" pitchFamily="18" charset="0"/>
                <a:ea typeface="SimSun" panose="02010600030101010101" pitchFamily="2" charset="-122"/>
              </a:rPr>
              <a:t>onceptual understanding and computational skills with R statistical package.   </a:t>
            </a:r>
          </a:p>
          <a:p>
            <a:pPr marL="285750" indent="-285750">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R is an organic part of the course (unlike most other </a:t>
            </a:r>
            <a:r>
              <a:rPr lang="en-US" sz="2800" dirty="0" smtClean="0">
                <a:effectLst/>
                <a:latin typeface="Times New Roman" panose="02020603050405020304" pitchFamily="18" charset="0"/>
                <a:ea typeface="SimSun" panose="02010600030101010101" pitchFamily="2" charset="-122"/>
              </a:rPr>
              <a:t>textbooks, not an afterthought in the labs).  </a:t>
            </a:r>
            <a:endParaRPr lang="en-US" sz="2800"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800" dirty="0">
                <a:latin typeface="Times New Roman" panose="02020603050405020304" pitchFamily="18" charset="0"/>
                <a:ea typeface="SimSun" panose="02010600030101010101" pitchFamily="2" charset="-122"/>
              </a:rPr>
              <a:t>A</a:t>
            </a:r>
            <a:r>
              <a:rPr lang="en-US" sz="2800" dirty="0">
                <a:effectLst/>
                <a:latin typeface="Times New Roman" panose="02020603050405020304" pitchFamily="18" charset="0"/>
                <a:ea typeface="SimSun" panose="02010600030101010101" pitchFamily="2" charset="-122"/>
              </a:rPr>
              <a:t>voids outdated tables and calculator-based computations</a:t>
            </a:r>
          </a:p>
          <a:p>
            <a:pPr marL="285750" indent="-285750">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R  - scripting language, step-by-step routines, students can see the results of every step </a:t>
            </a:r>
          </a:p>
          <a:p>
            <a:pPr marL="285750" indent="-285750">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Computational approach allows to include ANOVA, Multiple and Logistic Regression</a:t>
            </a:r>
          </a:p>
          <a:p>
            <a:endParaRPr lang="en-US" dirty="0"/>
          </a:p>
        </p:txBody>
      </p:sp>
      <p:sp>
        <p:nvSpPr>
          <p:cNvPr id="7" name="TextBox 6">
            <a:extLst>
              <a:ext uri="{FF2B5EF4-FFF2-40B4-BE49-F238E27FC236}">
                <a16:creationId xmlns="" xmlns:a16="http://schemas.microsoft.com/office/drawing/2014/main" id="{696C6280-8AC6-56FB-AD6C-B5BB58844A64}"/>
              </a:ext>
            </a:extLst>
          </p:cNvPr>
          <p:cNvSpPr txBox="1"/>
          <p:nvPr/>
        </p:nvSpPr>
        <p:spPr>
          <a:xfrm>
            <a:off x="381000" y="6103501"/>
            <a:ext cx="7622600" cy="646331"/>
          </a:xfrm>
          <a:prstGeom prst="rect">
            <a:avLst/>
          </a:prstGeom>
          <a:noFill/>
        </p:spPr>
        <p:txBody>
          <a:bodyPr wrap="none" rtlCol="0">
            <a:spAutoFit/>
          </a:bodyPr>
          <a:lstStyle/>
          <a:p>
            <a:r>
              <a:rPr lang="en-US" dirty="0"/>
              <a:t>In what follows, we consider some examples of activities and homework with R.</a:t>
            </a:r>
          </a:p>
          <a:p>
            <a:r>
              <a:rPr lang="en-US" dirty="0"/>
              <a:t>There is also extra credit R project at the end of the course.</a:t>
            </a:r>
          </a:p>
        </p:txBody>
      </p:sp>
      <p:sp>
        <p:nvSpPr>
          <p:cNvPr id="8" name="TextBox 7">
            <a:extLst>
              <a:ext uri="{FF2B5EF4-FFF2-40B4-BE49-F238E27FC236}">
                <a16:creationId xmlns="" xmlns:a16="http://schemas.microsoft.com/office/drawing/2014/main" id="{48328AEF-78A0-37FC-8794-2856B6A88AC4}"/>
              </a:ext>
            </a:extLst>
          </p:cNvPr>
          <p:cNvSpPr txBox="1"/>
          <p:nvPr/>
        </p:nvSpPr>
        <p:spPr>
          <a:xfrm>
            <a:off x="7772400" y="5531"/>
            <a:ext cx="1146110"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600" dirty="0"/>
              <a:t>Proposal to Springer</a:t>
            </a:r>
          </a:p>
        </p:txBody>
      </p:sp>
    </p:spTree>
    <p:extLst>
      <p:ext uri="{BB962C8B-B14F-4D97-AF65-F5344CB8AC3E}">
        <p14:creationId xmlns="" xmlns:p14="http://schemas.microsoft.com/office/powerpoint/2010/main" val="2942381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8686800" cy="3596369"/>
          </a:xfrm>
          <a:prstGeom prst="rect">
            <a:avLst/>
          </a:prstGeom>
        </p:spPr>
        <p:txBody>
          <a:bodyPr wrap="square">
            <a:spAutoFit/>
          </a:bodyPr>
          <a:lstStyle/>
          <a:p>
            <a:pPr marL="342900" marR="0" lvl="0" indent="-342900" algn="just">
              <a:lnSpc>
                <a:spcPct val="115000"/>
              </a:lnSpc>
              <a:spcBef>
                <a:spcPts val="0"/>
              </a:spcBef>
              <a:spcAft>
                <a:spcPts val="0"/>
              </a:spcAft>
              <a:buFont typeface="Symbol" panose="05050102010706020507" pitchFamily="18" charset="2"/>
              <a:buChar char=""/>
            </a:pP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Rumain</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B.,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Kaganovskiy</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L. </a:t>
            </a:r>
            <a:r>
              <a:rPr lang="en-US"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(Statistical Analysis)</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Geliebter</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Schneiderman</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M.   Incidence Rates and Relative Risk of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Covid</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19 Adolescents and Youth compared to Older Adults, Fall 2020.   JAMA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Netw</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Open. 2022;5(7):e2222126. doi:10.1001/jamanetworkopen.2022.22126</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Rumain</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B.,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Schneiderman</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M.,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Kaganovskiy</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L. </a:t>
            </a:r>
            <a:r>
              <a:rPr lang="en-US"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(Statistical Analysis)</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&amp; </a:t>
            </a:r>
            <a:r>
              <a:rPr lang="en-US" dirty="0" err="1"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Geliebter</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 (2021). Students’ assessment of learning gains with a POGIL-based Experimental Psychology Laboratory curriculum. </a:t>
            </a:r>
            <a:r>
              <a:rPr lang="en-US" i="1"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Scholarship of Teaching and Learning in Psychology.</a:t>
            </a:r>
            <a:r>
              <a:rPr lang="en-US" dirty="0" smtClean="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Advance online publication. </a:t>
            </a:r>
            <a:r>
              <a:rPr lang="en-US" u="sng" dirty="0" smtClean="0">
                <a:solidFill>
                  <a:srgbClr val="2C72B7"/>
                </a:solidFill>
                <a:latin typeface="Times New Roman" panose="02020603050405020304" pitchFamily="18" charset="0"/>
                <a:ea typeface="Calibri" panose="020F0502020204030204" pitchFamily="34" charset="0"/>
                <a:cs typeface="Times New Roman" panose="02020603050405020304" pitchFamily="18" charset="0"/>
                <a:hlinkClick r:id="rId2"/>
              </a:rPr>
              <a:t>https://</a:t>
            </a:r>
            <a:r>
              <a:rPr lang="en-US" u="sng" dirty="0" smtClean="0">
                <a:solidFill>
                  <a:srgbClr val="2C72B7"/>
                </a:solidFill>
                <a:latin typeface="Times New Roman" panose="02020603050405020304" pitchFamily="18" charset="0"/>
                <a:ea typeface="Calibri" panose="020F0502020204030204" pitchFamily="34" charset="0"/>
                <a:cs typeface="Times New Roman" panose="02020603050405020304" pitchFamily="18" charset="0"/>
                <a:hlinkClick r:id="rId2"/>
              </a:rPr>
              <a:t>doi.org/10.1037/stl0000275</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anose="02020603050405020304" pitchFamily="18" charset="0"/>
              </a:rPr>
              <a:t>R.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Kidron</a:t>
            </a:r>
            <a:r>
              <a:rPr lang="en-US" dirty="0" smtClean="0">
                <a:latin typeface="Times New Roman" panose="02020603050405020304" pitchFamily="18" charset="0"/>
                <a:ea typeface="Calibri" panose="020F0502020204030204" pitchFamily="34" charset="0"/>
                <a:cs typeface="Times New Roman" panose="02020603050405020304" pitchFamily="18" charset="0"/>
              </a:rPr>
              <a:t>, L.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Kaganovskiy</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(Statistical Analysis)</a:t>
            </a:r>
            <a:r>
              <a:rPr lang="en-US" dirty="0" smtClean="0">
                <a:latin typeface="Times New Roman" panose="02020603050405020304" pitchFamily="18" charset="0"/>
                <a:ea typeface="Calibri" panose="020F0502020204030204" pitchFamily="34" charset="0"/>
                <a:cs typeface="Times New Roman" panose="02020603050405020304" pitchFamily="18" charset="0"/>
              </a:rPr>
              <a:t>, S. Baron-Cohen, “Empathizing-systemizing cognitive styles: Effects of sex and academic degree.”, 2018,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PLoS</a:t>
            </a:r>
            <a:r>
              <a:rPr lang="en-US" dirty="0" smtClean="0">
                <a:latin typeface="Times New Roman" panose="02020603050405020304" pitchFamily="18" charset="0"/>
                <a:ea typeface="Calibri" panose="020F0502020204030204" pitchFamily="34" charset="0"/>
                <a:cs typeface="Times New Roman" panose="02020603050405020304" pitchFamily="18" charset="0"/>
              </a:rPr>
              <a:t> ONE 13(3): e0194515. https://doi.org/10.1371/journal.pone.0194515</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8720785" cy="461665"/>
          </a:xfrm>
          <a:prstGeom prst="rect">
            <a:avLst/>
          </a:prstGeom>
          <a:noFill/>
        </p:spPr>
        <p:txBody>
          <a:bodyPr wrap="none" rtlCol="0">
            <a:spAutoFit/>
          </a:bodyPr>
          <a:lstStyle/>
          <a:p>
            <a:r>
              <a:rPr lang="en-US" sz="2400" b="1" dirty="0"/>
              <a:t>Joint Project with Professor R. </a:t>
            </a:r>
            <a:r>
              <a:rPr lang="en-US" sz="2400" b="1" dirty="0" err="1"/>
              <a:t>Kidron</a:t>
            </a:r>
            <a:r>
              <a:rPr lang="en-US" sz="2400" b="1" dirty="0"/>
              <a:t> from Psychology Department</a:t>
            </a:r>
          </a:p>
        </p:txBody>
      </p:sp>
      <p:sp>
        <p:nvSpPr>
          <p:cNvPr id="3" name="TextBox 2"/>
          <p:cNvSpPr txBox="1"/>
          <p:nvPr/>
        </p:nvSpPr>
        <p:spPr>
          <a:xfrm>
            <a:off x="0" y="570522"/>
            <a:ext cx="9144000" cy="1938992"/>
          </a:xfrm>
          <a:prstGeom prst="rect">
            <a:avLst/>
          </a:prstGeom>
          <a:noFill/>
        </p:spPr>
        <p:txBody>
          <a:bodyPr wrap="square" rtlCol="0">
            <a:spAutoFit/>
          </a:bodyPr>
          <a:lstStyle/>
          <a:p>
            <a:r>
              <a:rPr lang="en-US" sz="1600" dirty="0" err="1">
                <a:latin typeface="+mj-lt"/>
              </a:rPr>
              <a:t>Kidron</a:t>
            </a:r>
            <a:r>
              <a:rPr lang="en-US" sz="1600" dirty="0">
                <a:latin typeface="+mj-lt"/>
              </a:rPr>
              <a:t>, </a:t>
            </a:r>
            <a:r>
              <a:rPr lang="en-US" sz="1600" dirty="0" err="1">
                <a:latin typeface="+mj-lt"/>
              </a:rPr>
              <a:t>Kaganovskiy</a:t>
            </a:r>
            <a:r>
              <a:rPr lang="en-US" sz="1600" dirty="0">
                <a:latin typeface="+mj-lt"/>
              </a:rPr>
              <a:t>, Baron-Cohen Empathizing-systemizing cognitive styles: Effects of gender and academic degree. </a:t>
            </a:r>
            <a:r>
              <a:rPr lang="en-US" sz="1600" dirty="0" err="1">
                <a:latin typeface="+mj-lt"/>
              </a:rPr>
              <a:t>PLoS</a:t>
            </a:r>
            <a:r>
              <a:rPr lang="en-US" sz="1600" dirty="0">
                <a:latin typeface="+mj-lt"/>
              </a:rPr>
              <a:t> ONE 2018 13 (3): e0194515. </a:t>
            </a:r>
            <a:r>
              <a:rPr lang="en-US" sz="1600" dirty="0">
                <a:latin typeface="+mj-lt"/>
                <a:hlinkClick r:id="rId2"/>
              </a:rPr>
              <a:t>https://doi.org/10.1371/journal.pone.0194515</a:t>
            </a:r>
            <a:endParaRPr lang="en-US" sz="1600" dirty="0">
              <a:latin typeface="+mj-lt"/>
            </a:endParaRPr>
          </a:p>
          <a:p>
            <a:endParaRPr lang="en-US" sz="1600" dirty="0">
              <a:latin typeface="+mj-lt"/>
            </a:endParaRPr>
          </a:p>
          <a:p>
            <a:r>
              <a:rPr lang="en-US" dirty="0"/>
              <a:t>How the drives to systemizing and to emphasizing measured by questionnaires interact with gender and academic major selection.  The responses of 419 students from the humanities and the physical sciences were analyzed in line with the E-S theory predictions. </a:t>
            </a:r>
          </a:p>
          <a:p>
            <a:r>
              <a:rPr lang="en-US" dirty="0"/>
              <a:t>Found </a:t>
            </a:r>
            <a:r>
              <a:rPr lang="en-US" dirty="0">
                <a:solidFill>
                  <a:srgbClr val="FF0000"/>
                </a:solidFill>
              </a:rPr>
              <a:t>interaction</a:t>
            </a:r>
            <a:r>
              <a:rPr lang="en-US" dirty="0"/>
              <a:t> between gender, major and the drive to empathizing relative to systemizing. </a:t>
            </a:r>
          </a:p>
        </p:txBody>
      </p:sp>
      <p:cxnSp>
        <p:nvCxnSpPr>
          <p:cNvPr id="5" name="Straight Connector 4"/>
          <p:cNvCxnSpPr/>
          <p:nvPr/>
        </p:nvCxnSpPr>
        <p:spPr>
          <a:xfrm>
            <a:off x="0" y="4038600"/>
            <a:ext cx="9144000"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0" y="4038600"/>
            <a:ext cx="7600799" cy="369332"/>
          </a:xfrm>
          <a:prstGeom prst="rect">
            <a:avLst/>
          </a:prstGeom>
          <a:noFill/>
        </p:spPr>
        <p:txBody>
          <a:bodyPr wrap="none" rtlCol="0">
            <a:spAutoFit/>
          </a:bodyPr>
          <a:lstStyle/>
          <a:p>
            <a:r>
              <a:rPr lang="en-US" dirty="0"/>
              <a:t>R allows to effectively </a:t>
            </a:r>
            <a:r>
              <a:rPr lang="en-US" dirty="0">
                <a:solidFill>
                  <a:srgbClr val="FF0000"/>
                </a:solidFill>
              </a:rPr>
              <a:t>summarize</a:t>
            </a:r>
            <a:r>
              <a:rPr lang="en-US" dirty="0"/>
              <a:t> the data to find </a:t>
            </a:r>
            <a:r>
              <a:rPr lang="en-US" dirty="0">
                <a:solidFill>
                  <a:srgbClr val="FF0000"/>
                </a:solidFill>
              </a:rPr>
              <a:t>data entry errors and outliers</a:t>
            </a:r>
            <a:r>
              <a:rPr lang="en-US" dirty="0"/>
              <a:t>:</a:t>
            </a:r>
          </a:p>
        </p:txBody>
      </p:sp>
      <p:pic>
        <p:nvPicPr>
          <p:cNvPr id="7" name="Picture 6"/>
          <p:cNvPicPr>
            <a:picLocks noChangeAspect="1"/>
          </p:cNvPicPr>
          <p:nvPr/>
        </p:nvPicPr>
        <p:blipFill>
          <a:blip r:embed="rId3" cstate="print"/>
          <a:stretch>
            <a:fillRect/>
          </a:stretch>
        </p:blipFill>
        <p:spPr>
          <a:xfrm>
            <a:off x="0" y="4533900"/>
            <a:ext cx="7600950" cy="2324100"/>
          </a:xfrm>
          <a:prstGeom prst="rect">
            <a:avLst/>
          </a:prstGeom>
        </p:spPr>
      </p:pic>
      <p:sp>
        <p:nvSpPr>
          <p:cNvPr id="8" name="TextBox 7"/>
          <p:cNvSpPr txBox="1"/>
          <p:nvPr/>
        </p:nvSpPr>
        <p:spPr>
          <a:xfrm>
            <a:off x="4038601" y="5791200"/>
            <a:ext cx="5105400" cy="646331"/>
          </a:xfrm>
          <a:prstGeom prst="rect">
            <a:avLst/>
          </a:prstGeom>
          <a:noFill/>
        </p:spPr>
        <p:txBody>
          <a:bodyPr wrap="square" rtlCol="0">
            <a:spAutoFit/>
          </a:bodyPr>
          <a:lstStyle/>
          <a:p>
            <a:r>
              <a:rPr lang="en-US" dirty="0"/>
              <a:t>We can see which variables are treated as </a:t>
            </a:r>
            <a:r>
              <a:rPr lang="en-US" dirty="0">
                <a:solidFill>
                  <a:srgbClr val="FF0000"/>
                </a:solidFill>
              </a:rPr>
              <a:t>numeric</a:t>
            </a:r>
            <a:r>
              <a:rPr lang="en-US" dirty="0"/>
              <a:t> and which are </a:t>
            </a:r>
            <a:r>
              <a:rPr lang="en-US" dirty="0">
                <a:solidFill>
                  <a:srgbClr val="FF0000"/>
                </a:solidFill>
              </a:rPr>
              <a:t>categorical</a:t>
            </a:r>
            <a:r>
              <a:rPr lang="en-US" dirty="0"/>
              <a:t> (factor) variables</a:t>
            </a:r>
          </a:p>
        </p:txBody>
      </p:sp>
    </p:spTree>
    <p:extLst>
      <p:ext uri="{BB962C8B-B14F-4D97-AF65-F5344CB8AC3E}">
        <p14:creationId xmlns="" xmlns:p14="http://schemas.microsoft.com/office/powerpoint/2010/main" val="2901200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52400" y="762000"/>
            <a:ext cx="4181475" cy="1038225"/>
          </a:xfrm>
          <a:prstGeom prst="rect">
            <a:avLst/>
          </a:prstGeom>
        </p:spPr>
      </p:pic>
      <p:sp>
        <p:nvSpPr>
          <p:cNvPr id="3" name="TextBox 2"/>
          <p:cNvSpPr txBox="1"/>
          <p:nvPr/>
        </p:nvSpPr>
        <p:spPr>
          <a:xfrm>
            <a:off x="0" y="33670"/>
            <a:ext cx="9067800" cy="646331"/>
          </a:xfrm>
          <a:prstGeom prst="rect">
            <a:avLst/>
          </a:prstGeom>
          <a:noFill/>
        </p:spPr>
        <p:txBody>
          <a:bodyPr wrap="square" rtlCol="0">
            <a:spAutoFit/>
          </a:bodyPr>
          <a:lstStyle/>
          <a:p>
            <a:r>
              <a:rPr lang="en-US" dirty="0">
                <a:solidFill>
                  <a:srgbClr val="FF0000"/>
                </a:solidFill>
              </a:rPr>
              <a:t>2 by 2 Analysis of Variance (ANOVA) </a:t>
            </a:r>
            <a:r>
              <a:rPr lang="en-US" dirty="0"/>
              <a:t>of difference vs Gender and Major.  </a:t>
            </a:r>
          </a:p>
          <a:p>
            <a:r>
              <a:rPr lang="en-US" dirty="0"/>
              <a:t>The interaction is significant.</a:t>
            </a:r>
          </a:p>
        </p:txBody>
      </p:sp>
      <p:pic>
        <p:nvPicPr>
          <p:cNvPr id="4" name="Picture 3"/>
          <p:cNvPicPr>
            <a:picLocks noChangeAspect="1"/>
          </p:cNvPicPr>
          <p:nvPr/>
        </p:nvPicPr>
        <p:blipFill>
          <a:blip r:embed="rId3" cstate="print"/>
          <a:stretch>
            <a:fillRect/>
          </a:stretch>
        </p:blipFill>
        <p:spPr>
          <a:xfrm>
            <a:off x="5181600" y="956931"/>
            <a:ext cx="3804246" cy="3002454"/>
          </a:xfrm>
          <a:prstGeom prst="rect">
            <a:avLst/>
          </a:prstGeom>
        </p:spPr>
      </p:pic>
      <p:sp>
        <p:nvSpPr>
          <p:cNvPr id="5" name="TextBox 4"/>
          <p:cNvSpPr txBox="1"/>
          <p:nvPr/>
        </p:nvSpPr>
        <p:spPr>
          <a:xfrm>
            <a:off x="5105400" y="419100"/>
            <a:ext cx="4038600" cy="646331"/>
          </a:xfrm>
          <a:prstGeom prst="rect">
            <a:avLst/>
          </a:prstGeom>
          <a:noFill/>
          <a:ln>
            <a:solidFill>
              <a:srgbClr val="0070C0"/>
            </a:solidFill>
          </a:ln>
        </p:spPr>
        <p:txBody>
          <a:bodyPr wrap="square" rtlCol="0">
            <a:spAutoFit/>
          </a:bodyPr>
          <a:lstStyle/>
          <a:p>
            <a:r>
              <a:rPr lang="en-US" dirty="0">
                <a:solidFill>
                  <a:srgbClr val="FF0000"/>
                </a:solidFill>
              </a:rPr>
              <a:t>Interaction plot </a:t>
            </a:r>
            <a:r>
              <a:rPr lang="en-US" dirty="0"/>
              <a:t>confirms interaction given non-parallel lines</a:t>
            </a:r>
          </a:p>
        </p:txBody>
      </p:sp>
      <p:pic>
        <p:nvPicPr>
          <p:cNvPr id="7" name="Picture 6"/>
          <p:cNvPicPr>
            <a:picLocks noChangeAspect="1"/>
          </p:cNvPicPr>
          <p:nvPr/>
        </p:nvPicPr>
        <p:blipFill>
          <a:blip r:embed="rId4" cstate="print"/>
          <a:stretch>
            <a:fillRect/>
          </a:stretch>
        </p:blipFill>
        <p:spPr>
          <a:xfrm>
            <a:off x="0" y="2662712"/>
            <a:ext cx="5112264" cy="2899888"/>
          </a:xfrm>
          <a:prstGeom prst="rect">
            <a:avLst/>
          </a:prstGeom>
        </p:spPr>
      </p:pic>
      <p:sp>
        <p:nvSpPr>
          <p:cNvPr id="8" name="TextBox 7"/>
          <p:cNvSpPr txBox="1"/>
          <p:nvPr/>
        </p:nvSpPr>
        <p:spPr>
          <a:xfrm>
            <a:off x="-35442" y="1908303"/>
            <a:ext cx="4724400" cy="646331"/>
          </a:xfrm>
          <a:prstGeom prst="rect">
            <a:avLst/>
          </a:prstGeom>
          <a:noFill/>
        </p:spPr>
        <p:txBody>
          <a:bodyPr wrap="square" rtlCol="0">
            <a:spAutoFit/>
          </a:bodyPr>
          <a:lstStyle/>
          <a:p>
            <a:r>
              <a:rPr lang="en-US" dirty="0">
                <a:solidFill>
                  <a:srgbClr val="FF0000"/>
                </a:solidFill>
              </a:rPr>
              <a:t>Tukey test </a:t>
            </a:r>
            <a:r>
              <a:rPr lang="en-US" dirty="0"/>
              <a:t>shows </a:t>
            </a:r>
            <a:r>
              <a:rPr lang="en-US" dirty="0">
                <a:solidFill>
                  <a:srgbClr val="FF0000"/>
                </a:solidFill>
              </a:rPr>
              <a:t>which individual groups </a:t>
            </a:r>
            <a:r>
              <a:rPr lang="en-US" dirty="0"/>
              <a:t>are </a:t>
            </a:r>
            <a:r>
              <a:rPr lang="en-US" dirty="0">
                <a:solidFill>
                  <a:srgbClr val="FF0000"/>
                </a:solidFill>
              </a:rPr>
              <a:t>significantly different</a:t>
            </a:r>
          </a:p>
        </p:txBody>
      </p:sp>
    </p:spTree>
    <p:extLst>
      <p:ext uri="{BB962C8B-B14F-4D97-AF65-F5344CB8AC3E}">
        <p14:creationId xmlns="" xmlns:p14="http://schemas.microsoft.com/office/powerpoint/2010/main" val="116920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2011" y="3788052"/>
            <a:ext cx="7120789" cy="2908024"/>
          </a:xfrm>
          <a:prstGeom prst="rect">
            <a:avLst/>
          </a:prstGeom>
        </p:spPr>
      </p:pic>
      <p:sp>
        <p:nvSpPr>
          <p:cNvPr id="3" name="TextBox 2"/>
          <p:cNvSpPr txBox="1"/>
          <p:nvPr/>
        </p:nvSpPr>
        <p:spPr>
          <a:xfrm>
            <a:off x="26581" y="22373"/>
            <a:ext cx="4724400" cy="1200329"/>
          </a:xfrm>
          <a:prstGeom prst="rect">
            <a:avLst/>
          </a:prstGeom>
          <a:noFill/>
        </p:spPr>
        <p:txBody>
          <a:bodyPr wrap="square" rtlCol="0">
            <a:spAutoFit/>
          </a:bodyPr>
          <a:lstStyle/>
          <a:p>
            <a:r>
              <a:rPr lang="en-US" dirty="0" err="1"/>
              <a:t>ggplot</a:t>
            </a:r>
            <a:r>
              <a:rPr lang="en-US" dirty="0"/>
              <a:t> package allows effective graphical representation:</a:t>
            </a:r>
          </a:p>
          <a:p>
            <a:r>
              <a:rPr lang="en-US" dirty="0"/>
              <a:t>Plot of </a:t>
            </a:r>
            <a:r>
              <a:rPr lang="en-US" dirty="0">
                <a:solidFill>
                  <a:srgbClr val="FF0000"/>
                </a:solidFill>
              </a:rPr>
              <a:t>means with confidence intervals </a:t>
            </a:r>
            <a:r>
              <a:rPr lang="en-US" dirty="0"/>
              <a:t>for difference vs gender and major  </a:t>
            </a:r>
          </a:p>
        </p:txBody>
      </p:sp>
      <p:sp>
        <p:nvSpPr>
          <p:cNvPr id="5" name="TextBox 4"/>
          <p:cNvSpPr txBox="1"/>
          <p:nvPr/>
        </p:nvSpPr>
        <p:spPr>
          <a:xfrm>
            <a:off x="26581" y="1600200"/>
            <a:ext cx="4088219" cy="2031325"/>
          </a:xfrm>
          <a:prstGeom prst="rect">
            <a:avLst/>
          </a:prstGeom>
          <a:noFill/>
        </p:spPr>
        <p:txBody>
          <a:bodyPr wrap="square" rtlCol="0">
            <a:spAutoFit/>
          </a:bodyPr>
          <a:lstStyle/>
          <a:p>
            <a:r>
              <a:rPr lang="en-US" dirty="0"/>
              <a:t>quantile() breaks data into user specified</a:t>
            </a:r>
          </a:p>
          <a:p>
            <a:r>
              <a:rPr lang="en-US" dirty="0"/>
              <a:t>quantiles and regular loop and if-else techniques assign new categorical variables according to brain types: extreme empathizing, empathizing, balanced, systemizing, extreme systemizing:</a:t>
            </a:r>
          </a:p>
        </p:txBody>
      </p:sp>
      <p:cxnSp>
        <p:nvCxnSpPr>
          <p:cNvPr id="7" name="Straight Arrow Connector 6"/>
          <p:cNvCxnSpPr/>
          <p:nvPr/>
        </p:nvCxnSpPr>
        <p:spPr>
          <a:xfrm>
            <a:off x="1676400" y="457200"/>
            <a:ext cx="2895600" cy="6096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stretch>
            <a:fillRect/>
          </a:stretch>
        </p:blipFill>
        <p:spPr>
          <a:xfrm>
            <a:off x="3733800" y="4419600"/>
            <a:ext cx="2695442" cy="1970132"/>
          </a:xfrm>
          <a:prstGeom prst="rect">
            <a:avLst/>
          </a:prstGeom>
        </p:spPr>
      </p:pic>
      <p:pic>
        <p:nvPicPr>
          <p:cNvPr id="8" name="Picture 7"/>
          <p:cNvPicPr>
            <a:picLocks noChangeAspect="1"/>
          </p:cNvPicPr>
          <p:nvPr/>
        </p:nvPicPr>
        <p:blipFill>
          <a:blip r:embed="rId4" cstate="print"/>
          <a:stretch>
            <a:fillRect/>
          </a:stretch>
        </p:blipFill>
        <p:spPr>
          <a:xfrm>
            <a:off x="6557027" y="4461323"/>
            <a:ext cx="2586973" cy="1886686"/>
          </a:xfrm>
          <a:prstGeom prst="rect">
            <a:avLst/>
          </a:prstGeom>
        </p:spPr>
      </p:pic>
      <p:pic>
        <p:nvPicPr>
          <p:cNvPr id="9" name="Picture 8"/>
          <p:cNvPicPr>
            <a:picLocks noChangeAspect="1"/>
          </p:cNvPicPr>
          <p:nvPr/>
        </p:nvPicPr>
        <p:blipFill>
          <a:blip r:embed="rId5" cstate="print"/>
          <a:stretch>
            <a:fillRect/>
          </a:stretch>
        </p:blipFill>
        <p:spPr>
          <a:xfrm>
            <a:off x="4815972" y="34925"/>
            <a:ext cx="4251828" cy="3130423"/>
          </a:xfrm>
          <a:prstGeom prst="rect">
            <a:avLst/>
          </a:prstGeom>
        </p:spPr>
      </p:pic>
      <p:sp>
        <p:nvSpPr>
          <p:cNvPr id="12" name="TextBox 11"/>
          <p:cNvSpPr txBox="1"/>
          <p:nvPr/>
        </p:nvSpPr>
        <p:spPr>
          <a:xfrm>
            <a:off x="5867400" y="3810000"/>
            <a:ext cx="17426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Raw scores plots</a:t>
            </a:r>
          </a:p>
        </p:txBody>
      </p:sp>
    </p:spTree>
    <p:extLst>
      <p:ext uri="{BB962C8B-B14F-4D97-AF65-F5344CB8AC3E}">
        <p14:creationId xmlns="" xmlns:p14="http://schemas.microsoft.com/office/powerpoint/2010/main" val="1248602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597145" y="3130143"/>
            <a:ext cx="4546855" cy="3727857"/>
          </a:xfrm>
          <a:prstGeom prst="rect">
            <a:avLst/>
          </a:prstGeom>
        </p:spPr>
      </p:pic>
      <p:pic>
        <p:nvPicPr>
          <p:cNvPr id="4" name="Picture 3"/>
          <p:cNvPicPr>
            <a:picLocks noChangeAspect="1"/>
          </p:cNvPicPr>
          <p:nvPr/>
        </p:nvPicPr>
        <p:blipFill>
          <a:blip r:embed="rId3" cstate="print"/>
          <a:stretch>
            <a:fillRect/>
          </a:stretch>
        </p:blipFill>
        <p:spPr>
          <a:xfrm>
            <a:off x="76200" y="0"/>
            <a:ext cx="4778924" cy="3519673"/>
          </a:xfrm>
          <a:prstGeom prst="rect">
            <a:avLst/>
          </a:prstGeom>
        </p:spPr>
      </p:pic>
      <p:sp>
        <p:nvSpPr>
          <p:cNvPr id="5" name="TextBox 4"/>
          <p:cNvSpPr txBox="1"/>
          <p:nvPr/>
        </p:nvSpPr>
        <p:spPr>
          <a:xfrm>
            <a:off x="4855124" y="1371600"/>
            <a:ext cx="4288876" cy="1200329"/>
          </a:xfrm>
          <a:prstGeom prst="rect">
            <a:avLst/>
          </a:prstGeom>
          <a:noFill/>
        </p:spPr>
        <p:txBody>
          <a:bodyPr wrap="square" rtlCol="0">
            <a:spAutoFit/>
          </a:bodyPr>
          <a:lstStyle/>
          <a:p>
            <a:r>
              <a:rPr lang="en-US" dirty="0"/>
              <a:t>This figure includes special “</a:t>
            </a:r>
            <a:r>
              <a:rPr lang="en-US" dirty="0">
                <a:solidFill>
                  <a:srgbClr val="FF0000"/>
                </a:solidFill>
              </a:rPr>
              <a:t>theme formatting</a:t>
            </a:r>
            <a:r>
              <a:rPr lang="en-US" dirty="0"/>
              <a:t>” for article publication with clear type, larger fonts, etc...</a:t>
            </a:r>
          </a:p>
          <a:p>
            <a:r>
              <a:rPr lang="en-US" dirty="0"/>
              <a:t>The one below is </a:t>
            </a:r>
            <a:r>
              <a:rPr lang="en-US" u="sng" dirty="0"/>
              <a:t>automatic</a:t>
            </a:r>
            <a:r>
              <a:rPr lang="en-US" dirty="0"/>
              <a:t> </a:t>
            </a:r>
            <a:r>
              <a:rPr lang="en-US" dirty="0" err="1"/>
              <a:t>ggplot</a:t>
            </a:r>
            <a:r>
              <a:rPr lang="en-US" dirty="0"/>
              <a:t> output</a:t>
            </a:r>
          </a:p>
        </p:txBody>
      </p:sp>
    </p:spTree>
    <p:extLst>
      <p:ext uri="{BB962C8B-B14F-4D97-AF65-F5344CB8AC3E}">
        <p14:creationId xmlns="" xmlns:p14="http://schemas.microsoft.com/office/powerpoint/2010/main" val="245240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52400" y="517954"/>
            <a:ext cx="7429552" cy="2006171"/>
          </a:xfrm>
          <a:prstGeom prst="rect">
            <a:avLst/>
          </a:prstGeom>
        </p:spPr>
      </p:pic>
      <p:sp>
        <p:nvSpPr>
          <p:cNvPr id="3" name="TextBox 2"/>
          <p:cNvSpPr txBox="1"/>
          <p:nvPr/>
        </p:nvSpPr>
        <p:spPr>
          <a:xfrm>
            <a:off x="0" y="89640"/>
            <a:ext cx="9405011" cy="369332"/>
          </a:xfrm>
          <a:prstGeom prst="rect">
            <a:avLst/>
          </a:prstGeom>
          <a:noFill/>
        </p:spPr>
        <p:txBody>
          <a:bodyPr wrap="none" rtlCol="0">
            <a:spAutoFit/>
          </a:bodyPr>
          <a:lstStyle/>
          <a:p>
            <a:r>
              <a:rPr lang="en-US" dirty="0"/>
              <a:t>Aggregate() can by used to </a:t>
            </a:r>
            <a:r>
              <a:rPr lang="en-US" dirty="0">
                <a:solidFill>
                  <a:srgbClr val="FF0000"/>
                </a:solidFill>
              </a:rPr>
              <a:t>count</a:t>
            </a:r>
            <a:r>
              <a:rPr lang="en-US" dirty="0"/>
              <a:t> the number of student of each brain type </a:t>
            </a:r>
            <a:r>
              <a:rPr lang="en-US" dirty="0">
                <a:solidFill>
                  <a:srgbClr val="FF0000"/>
                </a:solidFill>
              </a:rPr>
              <a:t>by</a:t>
            </a:r>
            <a:r>
              <a:rPr lang="en-US" dirty="0"/>
              <a:t> gender and major</a:t>
            </a:r>
          </a:p>
        </p:txBody>
      </p:sp>
      <p:sp>
        <p:nvSpPr>
          <p:cNvPr id="5" name="TextBox 4"/>
          <p:cNvSpPr txBox="1"/>
          <p:nvPr/>
        </p:nvSpPr>
        <p:spPr>
          <a:xfrm>
            <a:off x="-1" y="2667000"/>
            <a:ext cx="8677440" cy="369332"/>
          </a:xfrm>
          <a:prstGeom prst="rect">
            <a:avLst/>
          </a:prstGeom>
          <a:noFill/>
        </p:spPr>
        <p:txBody>
          <a:bodyPr wrap="none" rtlCol="0">
            <a:spAutoFit/>
          </a:bodyPr>
          <a:lstStyle/>
          <a:p>
            <a:r>
              <a:rPr lang="en-US" dirty="0" err="1"/>
              <a:t>Prop.table</a:t>
            </a:r>
            <a:r>
              <a:rPr lang="en-US" dirty="0"/>
              <a:t>() is used to find </a:t>
            </a:r>
            <a:r>
              <a:rPr lang="en-US" u="sng" dirty="0">
                <a:effectLst>
                  <a:outerShdw blurRad="38100" dist="38100" dir="2700000" algn="tl">
                    <a:srgbClr val="000000">
                      <a:alpha val="43137"/>
                    </a:srgbClr>
                  </a:outerShdw>
                </a:effectLst>
              </a:rPr>
              <a:t>conditional </a:t>
            </a:r>
            <a:r>
              <a:rPr lang="en-US" u="sng" dirty="0">
                <a:solidFill>
                  <a:srgbClr val="FF0000"/>
                </a:solidFill>
                <a:effectLst>
                  <a:outerShdw blurRad="38100" dist="38100" dir="2700000" algn="tl">
                    <a:srgbClr val="000000">
                      <a:alpha val="43137"/>
                    </a:srgbClr>
                  </a:outerShdw>
                </a:effectLst>
              </a:rPr>
              <a:t>proportions</a:t>
            </a:r>
            <a:r>
              <a:rPr lang="en-US" u="sng" dirty="0">
                <a:effectLst>
                  <a:outerShdw blurRad="38100" dist="38100" dir="2700000" algn="tl">
                    <a:srgbClr val="000000">
                      <a:alpha val="43137"/>
                    </a:srgbClr>
                  </a:outerShdw>
                </a:effectLst>
              </a:rPr>
              <a:t> </a:t>
            </a:r>
            <a:r>
              <a:rPr lang="en-US" dirty="0"/>
              <a:t>of each brain type </a:t>
            </a:r>
            <a:r>
              <a:rPr lang="en-US" dirty="0">
                <a:solidFill>
                  <a:srgbClr val="FF0000"/>
                </a:solidFill>
              </a:rPr>
              <a:t>by</a:t>
            </a:r>
            <a:r>
              <a:rPr lang="en-US" dirty="0"/>
              <a:t> gender and major</a:t>
            </a:r>
          </a:p>
        </p:txBody>
      </p:sp>
      <p:pic>
        <p:nvPicPr>
          <p:cNvPr id="6" name="Picture 5"/>
          <p:cNvPicPr>
            <a:picLocks noChangeAspect="1"/>
          </p:cNvPicPr>
          <p:nvPr/>
        </p:nvPicPr>
        <p:blipFill>
          <a:blip r:embed="rId3" cstate="print"/>
          <a:stretch>
            <a:fillRect/>
          </a:stretch>
        </p:blipFill>
        <p:spPr>
          <a:xfrm>
            <a:off x="85851" y="5791200"/>
            <a:ext cx="3514725" cy="895350"/>
          </a:xfrm>
          <a:prstGeom prst="rect">
            <a:avLst/>
          </a:prstGeom>
        </p:spPr>
      </p:pic>
      <p:sp>
        <p:nvSpPr>
          <p:cNvPr id="7" name="TextBox 6"/>
          <p:cNvSpPr txBox="1"/>
          <p:nvPr/>
        </p:nvSpPr>
        <p:spPr>
          <a:xfrm>
            <a:off x="-1" y="5056559"/>
            <a:ext cx="4637167" cy="646331"/>
          </a:xfrm>
          <a:prstGeom prst="rect">
            <a:avLst/>
          </a:prstGeom>
          <a:noFill/>
        </p:spPr>
        <p:txBody>
          <a:bodyPr wrap="none" rtlCol="0">
            <a:spAutoFit/>
          </a:bodyPr>
          <a:lstStyle/>
          <a:p>
            <a:r>
              <a:rPr lang="en-US" dirty="0"/>
              <a:t>Chi-squared test shows significant dependence </a:t>
            </a:r>
          </a:p>
          <a:p>
            <a:r>
              <a:rPr lang="en-US" dirty="0"/>
              <a:t>between gender-major groups and brain type.</a:t>
            </a:r>
          </a:p>
        </p:txBody>
      </p:sp>
      <p:pic>
        <p:nvPicPr>
          <p:cNvPr id="10" name="Picture 9"/>
          <p:cNvPicPr>
            <a:picLocks noChangeAspect="1"/>
          </p:cNvPicPr>
          <p:nvPr/>
        </p:nvPicPr>
        <p:blipFill>
          <a:blip r:embed="rId4" cstate="print"/>
          <a:stretch>
            <a:fillRect/>
          </a:stretch>
        </p:blipFill>
        <p:spPr>
          <a:xfrm>
            <a:off x="47214" y="3096842"/>
            <a:ext cx="5210586" cy="1739776"/>
          </a:xfrm>
          <a:prstGeom prst="rect">
            <a:avLst/>
          </a:prstGeom>
        </p:spPr>
      </p:pic>
      <p:pic>
        <p:nvPicPr>
          <p:cNvPr id="11" name="Picture 10"/>
          <p:cNvPicPr>
            <a:picLocks noChangeAspect="1"/>
          </p:cNvPicPr>
          <p:nvPr/>
        </p:nvPicPr>
        <p:blipFill>
          <a:blip r:embed="rId5" cstate="print"/>
          <a:stretch>
            <a:fillRect/>
          </a:stretch>
        </p:blipFill>
        <p:spPr>
          <a:xfrm>
            <a:off x="5402345" y="3224213"/>
            <a:ext cx="3741655" cy="3633787"/>
          </a:xfrm>
          <a:prstGeom prst="rect">
            <a:avLst/>
          </a:prstGeom>
        </p:spPr>
      </p:pic>
    </p:spTree>
    <p:extLst>
      <p:ext uri="{BB962C8B-B14F-4D97-AF65-F5344CB8AC3E}">
        <p14:creationId xmlns="" xmlns:p14="http://schemas.microsoft.com/office/powerpoint/2010/main" val="1088496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10600" cy="4524315"/>
          </a:xfrm>
          <a:prstGeom prst="rect">
            <a:avLst/>
          </a:prstGeom>
          <a:noFill/>
        </p:spPr>
        <p:txBody>
          <a:bodyPr wrap="square" rtlCol="0">
            <a:spAutoFit/>
          </a:bodyPr>
          <a:lstStyle/>
          <a:p>
            <a:r>
              <a:rPr lang="en-US" sz="2400" dirty="0"/>
              <a:t>Summary:</a:t>
            </a:r>
          </a:p>
          <a:p>
            <a:endParaRPr lang="en-US" sz="2400" dirty="0"/>
          </a:p>
          <a:p>
            <a:pPr marL="342900" indent="-342900">
              <a:buFont typeface="Arial" panose="020B0604020202020204" pitchFamily="34" charset="0"/>
              <a:buChar char="•"/>
            </a:pPr>
            <a:r>
              <a:rPr lang="en-US" sz="2400" dirty="0"/>
              <a:t>R is a very effective tool in teaching at lower and upper levels.</a:t>
            </a:r>
          </a:p>
          <a:p>
            <a:pPr marL="342900" indent="-342900">
              <a:buFont typeface="Arial" panose="020B0604020202020204" pitchFamily="34" charset="0"/>
              <a:buChar char="•"/>
            </a:pPr>
            <a:r>
              <a:rPr lang="en-US" sz="2400" dirty="0" smtClean="0">
                <a:effectLst/>
                <a:latin typeface="Times New Roman" panose="02020603050405020304" pitchFamily="18" charset="0"/>
                <a:ea typeface="SimSun" panose="02010600030101010101" pitchFamily="2" charset="-122"/>
              </a:rPr>
              <a:t>R  </a:t>
            </a:r>
            <a:r>
              <a:rPr lang="en-US" sz="2400" dirty="0">
                <a:effectLst/>
                <a:latin typeface="Times New Roman" panose="02020603050405020304" pitchFamily="18" charset="0"/>
                <a:ea typeface="SimSun" panose="02010600030101010101" pitchFamily="2" charset="-122"/>
              </a:rPr>
              <a:t>allows to create step-by-step routines for teaching Introduct</a:t>
            </a:r>
            <a:r>
              <a:rPr lang="en-US" sz="2400" dirty="0">
                <a:latin typeface="Times New Roman" panose="02020603050405020304" pitchFamily="18" charset="0"/>
                <a:ea typeface="SimSun" panose="02010600030101010101" pitchFamily="2" charset="-122"/>
              </a:rPr>
              <a:t>ory Statistics, which introduces students to computational science</a:t>
            </a:r>
            <a:r>
              <a:rPr lang="en-US" sz="2400" dirty="0" smtClean="0">
                <a:latin typeface="Times New Roman" panose="02020603050405020304" pitchFamily="18" charset="0"/>
                <a:ea typeface="SimSun" panose="02010600030101010101" pitchFamily="2" charset="-122"/>
              </a:rPr>
              <a:t>.</a:t>
            </a:r>
          </a:p>
          <a:p>
            <a:pPr marL="342900" indent="-342900">
              <a:buFont typeface="Arial" panose="020B0604020202020204" pitchFamily="34" charset="0"/>
              <a:buChar char="•"/>
            </a:pPr>
            <a:r>
              <a:rPr lang="en-US" sz="2400" dirty="0" smtClean="0"/>
              <a:t>Extensive packages allow numerical and graphical representation.</a:t>
            </a:r>
            <a:endParaRPr lang="en-US" sz="2400" smtClean="0"/>
          </a:p>
          <a:p>
            <a:pPr marL="342900" indent="-342900">
              <a:buFont typeface="Arial" panose="020B0604020202020204" pitchFamily="34" charset="0"/>
              <a:buChar char="•"/>
            </a:pPr>
            <a:endParaRPr lang="en-US" sz="2400" dirty="0">
              <a:effectLst/>
              <a:latin typeface="Times New Roman" panose="02020603050405020304" pitchFamily="18" charset="0"/>
              <a:ea typeface="SimSun" panose="02010600030101010101" pitchFamily="2" charset="-122"/>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 xmlns:p14="http://schemas.microsoft.com/office/powerpoint/2010/main" val="2073990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C5EC546-4D53-75D9-8652-370F7ACE8453}"/>
              </a:ext>
            </a:extLst>
          </p:cNvPr>
          <p:cNvSpPr txBox="1"/>
          <p:nvPr/>
        </p:nvSpPr>
        <p:spPr>
          <a:xfrm>
            <a:off x="0" y="457200"/>
            <a:ext cx="8915400" cy="1754326"/>
          </a:xfrm>
          <a:prstGeom prst="rect">
            <a:avLst/>
          </a:prstGeom>
          <a:noFill/>
        </p:spPr>
        <p:txBody>
          <a:bodyPr wrap="square">
            <a:spAutoFit/>
          </a:bodyPr>
          <a:lstStyle/>
          <a:p>
            <a:r>
              <a:rPr lang="en-US" dirty="0"/>
              <a:t>Let's assume that about 7% of certain population are left-handed. In a random sample of 300 children, 32 are left-handed. Do these data provide evidence that the 7% value is inaccurate for children? Use stricter 1% level of significance. </a:t>
            </a:r>
          </a:p>
          <a:p>
            <a:endParaRPr lang="en-US" dirty="0"/>
          </a:p>
          <a:p>
            <a:r>
              <a:rPr lang="en-US" dirty="0"/>
              <a:t>source('</a:t>
            </a:r>
            <a:r>
              <a:rPr lang="en-US" dirty="0" err="1"/>
              <a:t>OneProportionTest.R</a:t>
            </a:r>
            <a:r>
              <a:rPr lang="en-US" dirty="0"/>
              <a:t>’)</a:t>
            </a:r>
          </a:p>
          <a:p>
            <a:r>
              <a:rPr lang="en-US" dirty="0" err="1"/>
              <a:t>OneProportionTest</a:t>
            </a:r>
            <a:r>
              <a:rPr lang="en-US" dirty="0"/>
              <a:t>(x=32,n=300,p0=0.07,ConfLevels=c(0.90,0.95,0.99))</a:t>
            </a:r>
          </a:p>
        </p:txBody>
      </p:sp>
      <p:sp>
        <p:nvSpPr>
          <p:cNvPr id="4" name="TextBox 3">
            <a:extLst>
              <a:ext uri="{FF2B5EF4-FFF2-40B4-BE49-F238E27FC236}">
                <a16:creationId xmlns="" xmlns:a16="http://schemas.microsoft.com/office/drawing/2014/main" id="{F96692F5-BBCF-B406-67EA-EA8DB7904E69}"/>
              </a:ext>
            </a:extLst>
          </p:cNvPr>
          <p:cNvSpPr txBox="1"/>
          <p:nvPr/>
        </p:nvSpPr>
        <p:spPr>
          <a:xfrm>
            <a:off x="0" y="2362200"/>
            <a:ext cx="5892767" cy="3785652"/>
          </a:xfrm>
          <a:prstGeom prst="rect">
            <a:avLst/>
          </a:prstGeom>
          <a:noFill/>
        </p:spPr>
        <p:txBody>
          <a:bodyPr wrap="none" rtlCol="0">
            <a:spAutoFit/>
          </a:bodyPr>
          <a:lstStyle/>
          <a:p>
            <a:r>
              <a:rPr lang="en-US" sz="1200" dirty="0"/>
              <a:t> One Proportion Test function</a:t>
            </a:r>
          </a:p>
          <a:p>
            <a:r>
              <a:rPr lang="en-US" sz="1200" dirty="0"/>
              <a:t> Number of successes x =  32</a:t>
            </a:r>
          </a:p>
          <a:p>
            <a:r>
              <a:rPr lang="en-US" sz="1200" dirty="0"/>
              <a:t> Sample size n =  300</a:t>
            </a:r>
          </a:p>
          <a:p>
            <a:r>
              <a:rPr lang="en-US" sz="1200" dirty="0"/>
              <a:t> Null hypothesis claimed proportion p0 =  0.07</a:t>
            </a:r>
          </a:p>
          <a:p>
            <a:r>
              <a:rPr lang="en-US" sz="1200" dirty="0"/>
              <a:t> Confidence Levels 0.9 0.95 0.99 </a:t>
            </a:r>
          </a:p>
          <a:p>
            <a:endParaRPr lang="en-US" sz="1200" dirty="0"/>
          </a:p>
          <a:p>
            <a:r>
              <a:rPr lang="en-US" sz="1200" dirty="0"/>
              <a:t> H0: p = p0</a:t>
            </a:r>
          </a:p>
          <a:p>
            <a:r>
              <a:rPr lang="en-US" sz="1200" dirty="0"/>
              <a:t> H1: p not p0  or one-sided test</a:t>
            </a:r>
          </a:p>
          <a:p>
            <a:endParaRPr lang="en-US" sz="1200" dirty="0"/>
          </a:p>
          <a:p>
            <a:r>
              <a:rPr lang="en-US" sz="1200" dirty="0"/>
              <a:t> sample proportion phat =  32 / 300 = 0.1066667 </a:t>
            </a:r>
          </a:p>
          <a:p>
            <a:endParaRPr lang="en-US" sz="1200" dirty="0"/>
          </a:p>
          <a:p>
            <a:r>
              <a:rPr lang="en-US" sz="1200" dirty="0"/>
              <a:t> Hypothesis Testing Approach:</a:t>
            </a:r>
          </a:p>
          <a:p>
            <a:r>
              <a:rPr lang="en-US" sz="1200" dirty="0"/>
              <a:t> success/failure conditions  n*p0, n*(1-p0) &lt;=10??  21 279</a:t>
            </a:r>
          </a:p>
          <a:p>
            <a:r>
              <a:rPr lang="en-US" sz="1200" dirty="0"/>
              <a:t> Standard Error = SE =sqrt(p0*(1-p0)/n) = sqrt( 0.07 *( 1- 0.07 )/ 300 )= 0.01473092</a:t>
            </a:r>
          </a:p>
          <a:p>
            <a:r>
              <a:rPr lang="en-US" sz="1200" dirty="0"/>
              <a:t> Standardized statistic = z = (phat-p0)/SE = ( 0.1067 - 0.07 )/ 0.0147 = 2.489096</a:t>
            </a:r>
          </a:p>
          <a:p>
            <a:r>
              <a:rPr lang="en-US" sz="1200" dirty="0"/>
              <a:t> P-values, 2 sided and Left and Right = 0.01280686    0.9935966      0.006403428 </a:t>
            </a:r>
          </a:p>
          <a:p>
            <a:endParaRPr lang="en-US" sz="1200" dirty="0"/>
          </a:p>
          <a:p>
            <a:r>
              <a:rPr lang="en-US" sz="1200" dirty="0"/>
              <a:t> Confidence Interval:</a:t>
            </a:r>
          </a:p>
          <a:p>
            <a:r>
              <a:rPr lang="en-US" sz="1200" dirty="0"/>
              <a:t> success/failure conditions  n*phat, n*(1-phat) &lt;=10??  32 268</a:t>
            </a:r>
          </a:p>
          <a:p>
            <a:r>
              <a:rPr lang="en-US" sz="1200" dirty="0"/>
              <a:t> Standard Error = </a:t>
            </a:r>
            <a:r>
              <a:rPr lang="en-US" sz="1200" dirty="0" err="1"/>
              <a:t>SEci</a:t>
            </a:r>
            <a:r>
              <a:rPr lang="en-US" sz="1200" dirty="0"/>
              <a:t> =sqrt(phat*(1-phat)/n) = sqrt( 0.107 *( 1- 0.107 )/ 300 )= 0.01782217 </a:t>
            </a:r>
          </a:p>
        </p:txBody>
      </p:sp>
      <p:pic>
        <p:nvPicPr>
          <p:cNvPr id="7" name="Picture 6">
            <a:extLst>
              <a:ext uri="{FF2B5EF4-FFF2-40B4-BE49-F238E27FC236}">
                <a16:creationId xmlns="" xmlns:a16="http://schemas.microsoft.com/office/drawing/2014/main" id="{2B161991-F798-7B7F-4AB7-FBFE55B3B1C9}"/>
              </a:ext>
            </a:extLst>
          </p:cNvPr>
          <p:cNvPicPr>
            <a:picLocks noChangeAspect="1"/>
          </p:cNvPicPr>
          <p:nvPr/>
        </p:nvPicPr>
        <p:blipFill>
          <a:blip r:embed="rId2" cstate="print"/>
          <a:stretch>
            <a:fillRect/>
          </a:stretch>
        </p:blipFill>
        <p:spPr>
          <a:xfrm>
            <a:off x="4558301" y="2211525"/>
            <a:ext cx="4094094" cy="2434949"/>
          </a:xfrm>
          <a:prstGeom prst="rect">
            <a:avLst/>
          </a:prstGeom>
        </p:spPr>
      </p:pic>
      <p:sp>
        <p:nvSpPr>
          <p:cNvPr id="8" name="TextBox 7">
            <a:extLst>
              <a:ext uri="{FF2B5EF4-FFF2-40B4-BE49-F238E27FC236}">
                <a16:creationId xmlns="" xmlns:a16="http://schemas.microsoft.com/office/drawing/2014/main" id="{4C6AFE32-F69C-703D-34C9-D597B0FC9A0B}"/>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Proportion Hypothesis Test and Confidence Interval (CI) as custom function</a:t>
            </a:r>
          </a:p>
        </p:txBody>
      </p:sp>
      <p:pic>
        <p:nvPicPr>
          <p:cNvPr id="11" name="Picture 10">
            <a:extLst>
              <a:ext uri="{FF2B5EF4-FFF2-40B4-BE49-F238E27FC236}">
                <a16:creationId xmlns="" xmlns:a16="http://schemas.microsoft.com/office/drawing/2014/main" id="{714DE527-307C-08B9-D182-53F8CF2DC95C}"/>
              </a:ext>
            </a:extLst>
          </p:cNvPr>
          <p:cNvPicPr>
            <a:picLocks noChangeAspect="1"/>
          </p:cNvPicPr>
          <p:nvPr/>
        </p:nvPicPr>
        <p:blipFill>
          <a:blip r:embed="rId3" cstate="print"/>
          <a:stretch>
            <a:fillRect/>
          </a:stretch>
        </p:blipFill>
        <p:spPr>
          <a:xfrm>
            <a:off x="74595" y="6111304"/>
            <a:ext cx="5743575" cy="695325"/>
          </a:xfrm>
          <a:prstGeom prst="rect">
            <a:avLst/>
          </a:prstGeom>
        </p:spPr>
      </p:pic>
    </p:spTree>
    <p:extLst>
      <p:ext uri="{BB962C8B-B14F-4D97-AF65-F5344CB8AC3E}">
        <p14:creationId xmlns="" xmlns:p14="http://schemas.microsoft.com/office/powerpoint/2010/main" val="197136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848DB504-913E-B6A0-033E-BC9AF3BA2B9D}"/>
              </a:ext>
            </a:extLst>
          </p:cNvPr>
          <p:cNvSpPr txBox="1"/>
          <p:nvPr/>
        </p:nvSpPr>
        <p:spPr>
          <a:xfrm>
            <a:off x="228600" y="152400"/>
            <a:ext cx="8686800" cy="1754326"/>
          </a:xfrm>
          <a:prstGeom prst="rect">
            <a:avLst/>
          </a:prstGeom>
          <a:noFill/>
        </p:spPr>
        <p:txBody>
          <a:bodyPr wrap="square" rtlCol="0">
            <a:spAutoFit/>
          </a:bodyPr>
          <a:lstStyle/>
          <a:p>
            <a:r>
              <a:rPr lang="en-US" dirty="0"/>
              <a:t>The student activities and homework are centered around randomized sets of problems from My Open Math </a:t>
            </a:r>
            <a:r>
              <a:rPr lang="en-US" sz="1800" dirty="0">
                <a:effectLst/>
                <a:latin typeface="Times New Roman" panose="02020603050405020304" pitchFamily="18" charset="0"/>
                <a:ea typeface="Times New Roman" panose="02020603050405020304" pitchFamily="18" charset="0"/>
              </a:rPr>
              <a:t>(https://www.myopenmath.com/) web portal.  </a:t>
            </a:r>
          </a:p>
          <a:p>
            <a:r>
              <a:rPr lang="en-US" dirty="0">
                <a:latin typeface="Times New Roman" panose="02020603050405020304" pitchFamily="18" charset="0"/>
                <a:ea typeface="Times New Roman" panose="02020603050405020304" pitchFamily="18" charset="0"/>
              </a:rPr>
              <a:t>It is a </a:t>
            </a:r>
            <a:r>
              <a:rPr lang="en-US" sz="1800" dirty="0">
                <a:effectLst/>
                <a:latin typeface="Times New Roman" panose="02020603050405020304" pitchFamily="18" charset="0"/>
                <a:ea typeface="Times New Roman" panose="02020603050405020304" pitchFamily="18" charset="0"/>
              </a:rPr>
              <a:t>unique free-of-charge source (full-length hypothesis testing problems randomized according to the results of test statistics and p-value). </a:t>
            </a:r>
            <a:endParaRPr lang="en-US" dirty="0"/>
          </a:p>
          <a:p>
            <a:r>
              <a:rPr lang="en-US" dirty="0"/>
              <a:t>The book starts with simple commands that computes mean, median, standard deviation, as well as graphical representation of histograms, boxplots, </a:t>
            </a:r>
            <a:r>
              <a:rPr lang="en-US" dirty="0" err="1"/>
              <a:t>etc</a:t>
            </a:r>
            <a:r>
              <a:rPr lang="en-US" dirty="0"/>
              <a:t>…</a:t>
            </a:r>
          </a:p>
        </p:txBody>
      </p:sp>
      <p:pic>
        <p:nvPicPr>
          <p:cNvPr id="9" name="Picture 8">
            <a:extLst>
              <a:ext uri="{FF2B5EF4-FFF2-40B4-BE49-F238E27FC236}">
                <a16:creationId xmlns="" xmlns:a16="http://schemas.microsoft.com/office/drawing/2014/main" id="{932CD7C8-6FC1-A294-4B4D-03D8D0F1DE9F}"/>
              </a:ext>
            </a:extLst>
          </p:cNvPr>
          <p:cNvPicPr>
            <a:picLocks noChangeAspect="1"/>
          </p:cNvPicPr>
          <p:nvPr/>
        </p:nvPicPr>
        <p:blipFill>
          <a:blip r:embed="rId2" cstate="print"/>
          <a:stretch>
            <a:fillRect/>
          </a:stretch>
        </p:blipFill>
        <p:spPr>
          <a:xfrm>
            <a:off x="228600" y="1982537"/>
            <a:ext cx="4038600" cy="4751638"/>
          </a:xfrm>
          <a:prstGeom prst="rect">
            <a:avLst/>
          </a:prstGeom>
        </p:spPr>
      </p:pic>
      <p:sp>
        <p:nvSpPr>
          <p:cNvPr id="11" name="Rectangle 4">
            <a:extLst>
              <a:ext uri="{FF2B5EF4-FFF2-40B4-BE49-F238E27FC236}">
                <a16:creationId xmlns="" xmlns:a16="http://schemas.microsoft.com/office/drawing/2014/main" id="{CFD63494-9155-148C-C97D-8027A981654E}"/>
              </a:ext>
            </a:extLst>
          </p:cNvPr>
          <p:cNvSpPr>
            <a:spLocks noChangeArrowheads="1"/>
          </p:cNvSpPr>
          <p:nvPr/>
        </p:nvSpPr>
        <p:spPr bwMode="auto">
          <a:xfrm>
            <a:off x="4572000" y="1971651"/>
            <a:ext cx="2885405" cy="457048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x = c(256,36,89,78,96,85,42,36,68,48,75,69,36,45)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n = length(x);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xbar</a:t>
            </a:r>
            <a:r>
              <a:rPr kumimoji="0" lang="en-US" altLang="en-US" sz="900" b="0" i="0" u="none" strike="noStrike" cap="none" normalizeH="0" baseline="0" dirty="0">
                <a:ln>
                  <a:noFill/>
                </a:ln>
                <a:solidFill>
                  <a:schemeClr val="tx1"/>
                </a:solidFill>
                <a:effectLst/>
                <a:latin typeface="Arial" panose="020B0604020202020204" pitchFamily="34" charset="0"/>
              </a:rPr>
              <a:t> = mean(x); </a:t>
            </a:r>
            <a:r>
              <a:rPr kumimoji="0" lang="en-US" altLang="en-US" sz="900" b="0" i="0" u="none" strike="noStrike" cap="none" normalizeH="0" baseline="0" dirty="0" err="1">
                <a:ln>
                  <a:noFill/>
                </a:ln>
                <a:solidFill>
                  <a:schemeClr val="tx1"/>
                </a:solidFill>
                <a:effectLst/>
                <a:latin typeface="Arial" panose="020B0604020202020204" pitchFamily="34" charset="0"/>
              </a:rPr>
              <a:t>xbar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75.64286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xvar</a:t>
            </a:r>
            <a:r>
              <a:rPr kumimoji="0" lang="en-US" altLang="en-US" sz="900" b="0" i="0" u="none" strike="noStrike" cap="none" normalizeH="0" baseline="0" dirty="0">
                <a:ln>
                  <a:noFill/>
                </a:ln>
                <a:solidFill>
                  <a:schemeClr val="tx1"/>
                </a:solidFill>
                <a:effectLst/>
                <a:latin typeface="Arial" panose="020B0604020202020204" pitchFamily="34" charset="0"/>
              </a:rPr>
              <a:t> = var(x); </a:t>
            </a:r>
            <a:r>
              <a:rPr kumimoji="0" lang="en-US" altLang="en-US" sz="900" b="0" i="0" u="none" strike="noStrike" cap="none" normalizeH="0" baseline="0" dirty="0" err="1">
                <a:ln>
                  <a:noFill/>
                </a:ln>
                <a:solidFill>
                  <a:schemeClr val="tx1"/>
                </a:solidFill>
                <a:effectLst/>
                <a:latin typeface="Arial" panose="020B0604020202020204" pitchFamily="34" charset="0"/>
              </a:rPr>
              <a:t>xvar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3143.632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xsd</a:t>
            </a:r>
            <a:r>
              <a:rPr kumimoji="0" lang="en-US" altLang="en-US" sz="900" b="0" i="0" u="none" strike="noStrike" cap="none" normalizeH="0" baseline="0" dirty="0">
                <a:ln>
                  <a:noFill/>
                </a:ln>
                <a:solidFill>
                  <a:schemeClr val="tx1"/>
                </a:solidFill>
                <a:effectLst/>
                <a:latin typeface="Arial" panose="020B0604020202020204" pitchFamily="34" charset="0"/>
              </a:rPr>
              <a:t>  = </a:t>
            </a:r>
            <a:r>
              <a:rPr kumimoji="0" lang="en-US" altLang="en-US" sz="900" b="0" i="0" u="none" strike="noStrike" cap="none" normalizeH="0" baseline="0" dirty="0" err="1">
                <a:ln>
                  <a:noFill/>
                </a:ln>
                <a:solidFill>
                  <a:schemeClr val="tx1"/>
                </a:solidFill>
                <a:effectLst/>
                <a:latin typeface="Arial" panose="020B0604020202020204" pitchFamily="34" charset="0"/>
              </a:rPr>
              <a:t>sd</a:t>
            </a:r>
            <a:r>
              <a:rPr kumimoji="0" lang="en-US" altLang="en-US" sz="900" b="0" i="0" u="none" strike="noStrike" cap="none" normalizeH="0" baseline="0" dirty="0">
                <a:ln>
                  <a:noFill/>
                </a:ln>
                <a:solidFill>
                  <a:schemeClr val="tx1"/>
                </a:solidFill>
                <a:effectLst/>
                <a:latin typeface="Arial" panose="020B0604020202020204" pitchFamily="34" charset="0"/>
              </a:rPr>
              <a:t>(x); </a:t>
            </a:r>
            <a:r>
              <a:rPr kumimoji="0" lang="en-US" altLang="en-US" sz="900" b="0" i="0" u="none" strike="noStrike" cap="none" normalizeH="0" baseline="0" dirty="0" err="1">
                <a:ln>
                  <a:noFill/>
                </a:ln>
                <a:solidFill>
                  <a:schemeClr val="tx1"/>
                </a:solidFill>
                <a:effectLst/>
                <a:latin typeface="Arial" panose="020B0604020202020204" pitchFamily="34" charset="0"/>
              </a:rPr>
              <a:t>xsd</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56.0681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xmed</a:t>
            </a:r>
            <a:r>
              <a:rPr kumimoji="0" lang="en-US" altLang="en-US" sz="900" b="0" i="0" u="none" strike="noStrike" cap="none" normalizeH="0" baseline="0" dirty="0">
                <a:ln>
                  <a:noFill/>
                </a:ln>
                <a:solidFill>
                  <a:schemeClr val="tx1"/>
                </a:solidFill>
                <a:effectLst/>
                <a:latin typeface="Arial" panose="020B0604020202020204" pitchFamily="34" charset="0"/>
              </a:rPr>
              <a:t> = median(x); </a:t>
            </a:r>
            <a:r>
              <a:rPr kumimoji="0" lang="en-US" altLang="en-US" sz="900" b="0" i="0" u="none" strike="noStrike" cap="none" normalizeH="0" baseline="0" dirty="0" err="1">
                <a:ln>
                  <a:noFill/>
                </a:ln>
                <a:solidFill>
                  <a:schemeClr val="tx1"/>
                </a:solidFill>
                <a:effectLst/>
                <a:latin typeface="Arial" panose="020B0604020202020204" pitchFamily="34" charset="0"/>
              </a:rPr>
              <a:t>xmed</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68.5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CV = </a:t>
            </a:r>
            <a:r>
              <a:rPr kumimoji="0" lang="en-US" altLang="en-US" sz="900" b="0" i="0" u="none" strike="noStrike" cap="none" normalizeH="0" baseline="0" dirty="0" err="1">
                <a:ln>
                  <a:noFill/>
                </a:ln>
                <a:solidFill>
                  <a:schemeClr val="tx1"/>
                </a:solidFill>
                <a:effectLst/>
                <a:latin typeface="Arial" panose="020B0604020202020204" pitchFamily="34" charset="0"/>
              </a:rPr>
              <a:t>xsd</a:t>
            </a:r>
            <a:r>
              <a:rPr kumimoji="0" lang="en-US" altLang="en-US" sz="900" b="0" i="0" u="none" strike="noStrike" cap="none" normalizeH="0" baseline="0" dirty="0">
                <a:ln>
                  <a:noFill/>
                </a:ln>
                <a:solidFill>
                  <a:schemeClr val="tx1"/>
                </a:solidFill>
                <a:effectLst/>
                <a:latin typeface="Arial" panose="020B0604020202020204" pitchFamily="34" charset="0"/>
              </a:rPr>
              <a:t>/</a:t>
            </a:r>
            <a:r>
              <a:rPr kumimoji="0" lang="en-US" altLang="en-US" sz="900" b="0" i="0" u="none" strike="noStrike" cap="none" normalizeH="0" baseline="0" dirty="0" err="1">
                <a:ln>
                  <a:noFill/>
                </a:ln>
                <a:solidFill>
                  <a:schemeClr val="tx1"/>
                </a:solidFill>
                <a:effectLst/>
                <a:latin typeface="Arial" panose="020B0604020202020204" pitchFamily="34" charset="0"/>
              </a:rPr>
              <a:t>xbar</a:t>
            </a:r>
            <a:r>
              <a:rPr kumimoji="0" lang="en-US" altLang="en-US" sz="900" b="0" i="0" u="none" strike="noStrike" cap="none" normalizeH="0" baseline="0" dirty="0">
                <a:ln>
                  <a:noFill/>
                </a:ln>
                <a:solidFill>
                  <a:schemeClr val="tx1"/>
                </a:solidFill>
                <a:effectLst/>
                <a:latin typeface="Arial" panose="020B0604020202020204" pitchFamily="34" charset="0"/>
              </a:rPr>
              <a:t>*100; CV # coefficient of variation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74.12213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sort(x)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[1]  36  36  36  42  45  48  68  69  75  78  85  89  96 256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summary(x)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Min. 1st Qu.  Median    Mean  3rd Qu.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36.00   42.75   68.50     75.64   83.25     256.00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IQR(x)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40.5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Q1 = quantile(x,0.25); Q1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42.75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Q3 = quantile(x,0.75); Q3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83.25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iqr</a:t>
            </a:r>
            <a:r>
              <a:rPr kumimoji="0" lang="en-US" altLang="en-US" sz="900" b="0" i="0" u="none" strike="noStrike" cap="none" normalizeH="0" baseline="0" dirty="0">
                <a:ln>
                  <a:noFill/>
                </a:ln>
                <a:solidFill>
                  <a:schemeClr val="tx1"/>
                </a:solidFill>
                <a:effectLst/>
                <a:latin typeface="Arial" panose="020B0604020202020204" pitchFamily="34" charset="0"/>
              </a:rPr>
              <a:t> = IQR(x); </a:t>
            </a:r>
            <a:r>
              <a:rPr kumimoji="0" lang="en-US" altLang="en-US" sz="900" b="0" i="0" u="none" strike="noStrike" cap="none" normalizeH="0" baseline="0" dirty="0" err="1">
                <a:ln>
                  <a:noFill/>
                </a:ln>
                <a:solidFill>
                  <a:schemeClr val="tx1"/>
                </a:solidFill>
                <a:effectLst/>
                <a:latin typeface="Arial" panose="020B0604020202020204" pitchFamily="34" charset="0"/>
              </a:rPr>
              <a:t>iqr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 40.5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upperwhisker</a:t>
            </a:r>
            <a:r>
              <a:rPr kumimoji="0" lang="en-US" altLang="en-US" sz="900" b="0" i="0" u="none" strike="noStrike" cap="none" normalizeH="0" baseline="0" dirty="0">
                <a:ln>
                  <a:noFill/>
                </a:ln>
                <a:solidFill>
                  <a:schemeClr val="tx1"/>
                </a:solidFill>
                <a:effectLst/>
                <a:latin typeface="Arial" panose="020B0604020202020204" pitchFamily="34" charset="0"/>
              </a:rPr>
              <a:t> = Q3 + 1.5*</a:t>
            </a:r>
            <a:r>
              <a:rPr kumimoji="0" lang="en-US" altLang="en-US" sz="900" b="0" i="0" u="none" strike="noStrike" cap="none" normalizeH="0" baseline="0" dirty="0" err="1">
                <a:ln>
                  <a:noFill/>
                </a:ln>
                <a:solidFill>
                  <a:schemeClr val="tx1"/>
                </a:solidFill>
                <a:effectLst/>
                <a:latin typeface="Arial" panose="020B0604020202020204" pitchFamily="34" charset="0"/>
              </a:rPr>
              <a:t>iqr</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err="1">
                <a:ln>
                  <a:noFill/>
                </a:ln>
                <a:solidFill>
                  <a:schemeClr val="tx1"/>
                </a:solidFill>
                <a:effectLst/>
                <a:latin typeface="Arial" panose="020B0604020202020204" pitchFamily="34" charset="0"/>
              </a:rPr>
              <a:t>upperwhisker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a:t>
            </a:r>
            <a:r>
              <a:rPr kumimoji="0" lang="en-US" altLang="en-US" sz="900" b="0" i="0" u="none" strike="noStrike" cap="none" normalizeH="0" baseline="0" dirty="0" err="1">
                <a:ln>
                  <a:noFill/>
                </a:ln>
                <a:solidFill>
                  <a:schemeClr val="tx1"/>
                </a:solidFill>
                <a:effectLst/>
                <a:latin typeface="Arial" panose="020B0604020202020204" pitchFamily="34" charset="0"/>
              </a:rPr>
              <a:t>lowerwhisker</a:t>
            </a:r>
            <a:r>
              <a:rPr kumimoji="0" lang="en-US" altLang="en-US" sz="900" b="0" i="0" u="none" strike="noStrike" cap="none" normalizeH="0" baseline="0" dirty="0">
                <a:ln>
                  <a:noFill/>
                </a:ln>
                <a:solidFill>
                  <a:schemeClr val="tx1"/>
                </a:solidFill>
                <a:effectLst/>
                <a:latin typeface="Arial" panose="020B0604020202020204" pitchFamily="34" charset="0"/>
              </a:rPr>
              <a:t> = Q1 - 1.5*</a:t>
            </a:r>
            <a:r>
              <a:rPr kumimoji="0" lang="en-US" altLang="en-US" sz="900" b="0" i="0" u="none" strike="noStrike" cap="none" normalizeH="0" baseline="0" dirty="0" err="1">
                <a:ln>
                  <a:noFill/>
                </a:ln>
                <a:solidFill>
                  <a:schemeClr val="tx1"/>
                </a:solidFill>
                <a:effectLst/>
                <a:latin typeface="Arial" panose="020B0604020202020204" pitchFamily="34" charset="0"/>
              </a:rPr>
              <a:t>iqr</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900" b="0" i="0" u="none" strike="noStrike" cap="none" normalizeH="0" baseline="0" dirty="0" err="1">
                <a:ln>
                  <a:noFill/>
                </a:ln>
                <a:solidFill>
                  <a:schemeClr val="tx1"/>
                </a:solidFill>
                <a:effectLst/>
                <a:latin typeface="Arial" panose="020B0604020202020204" pitchFamily="34" charset="0"/>
              </a:rPr>
              <a:t>lowerwhisker</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&gt; boxplot(</a:t>
            </a:r>
            <a:r>
              <a:rPr kumimoji="0" lang="en-US" altLang="en-US" sz="900" b="0" i="0" u="none" strike="noStrike" cap="none" normalizeH="0" baseline="0" dirty="0" err="1">
                <a:ln>
                  <a:noFill/>
                </a:ln>
                <a:solidFill>
                  <a:schemeClr val="tx1"/>
                </a:solidFill>
                <a:effectLst/>
                <a:latin typeface="Arial" panose="020B0604020202020204" pitchFamily="34" charset="0"/>
              </a:rPr>
              <a:t>x,horizontal</a:t>
            </a:r>
            <a:r>
              <a:rPr kumimoji="0" lang="en-US" altLang="en-US" sz="900" b="0" i="0" u="none" strike="noStrike" cap="none" normalizeH="0" baseline="0" dirty="0">
                <a:ln>
                  <a:noFill/>
                </a:ln>
                <a:solidFill>
                  <a:schemeClr val="tx1"/>
                </a:solidFill>
                <a:effectLst/>
                <a:latin typeface="Arial" panose="020B0604020202020204" pitchFamily="34" charset="0"/>
              </a:rPr>
              <a:t> = TRUE)</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 xmlns:a16="http://schemas.microsoft.com/office/drawing/2014/main" id="{87F48283-251D-5163-F8F1-C6BC35419DD0}"/>
              </a:ext>
            </a:extLst>
          </p:cNvPr>
          <p:cNvPicPr>
            <a:picLocks noChangeAspect="1"/>
          </p:cNvPicPr>
          <p:nvPr/>
        </p:nvPicPr>
        <p:blipFill>
          <a:blip r:embed="rId3" cstate="print"/>
          <a:stretch>
            <a:fillRect/>
          </a:stretch>
        </p:blipFill>
        <p:spPr>
          <a:xfrm>
            <a:off x="6324600" y="4495800"/>
            <a:ext cx="2438400" cy="1028561"/>
          </a:xfrm>
          <a:prstGeom prst="rect">
            <a:avLst/>
          </a:prstGeom>
        </p:spPr>
      </p:pic>
      <p:sp>
        <p:nvSpPr>
          <p:cNvPr id="6" name="TextBox 5"/>
          <p:cNvSpPr txBox="1"/>
          <p:nvPr/>
        </p:nvSpPr>
        <p:spPr>
          <a:xfrm>
            <a:off x="1981200" y="3276600"/>
            <a:ext cx="25908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The initial goal is to </a:t>
            </a:r>
          </a:p>
          <a:p>
            <a:r>
              <a:rPr lang="en-US" dirty="0" smtClean="0"/>
              <a:t>introduce students to the </a:t>
            </a:r>
          </a:p>
          <a:p>
            <a:r>
              <a:rPr lang="en-US" dirty="0" smtClean="0"/>
              <a:t>simplicity of R commands.</a:t>
            </a:r>
          </a:p>
          <a:p>
            <a:r>
              <a:rPr lang="en-US" dirty="0" smtClean="0"/>
              <a:t>Not a Computer Programming course</a:t>
            </a:r>
            <a:endParaRPr lang="en-US" dirty="0"/>
          </a:p>
        </p:txBody>
      </p:sp>
    </p:spTree>
    <p:extLst>
      <p:ext uri="{BB962C8B-B14F-4D97-AF65-F5344CB8AC3E}">
        <p14:creationId xmlns="" xmlns:p14="http://schemas.microsoft.com/office/powerpoint/2010/main" val="3798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630035B-C423-91A1-CF4D-217132CFC20A}"/>
              </a:ext>
            </a:extLst>
          </p:cNvPr>
          <p:cNvSpPr txBox="1"/>
          <p:nvPr/>
        </p:nvSpPr>
        <p:spPr>
          <a:xfrm>
            <a:off x="228600" y="304800"/>
            <a:ext cx="4180953" cy="646331"/>
          </a:xfrm>
          <a:prstGeom prst="rect">
            <a:avLst/>
          </a:prstGeom>
          <a:noFill/>
        </p:spPr>
        <p:txBody>
          <a:bodyPr wrap="none" rtlCol="0">
            <a:spAutoFit/>
          </a:bodyPr>
          <a:lstStyle/>
          <a:p>
            <a:r>
              <a:rPr lang="en-US" dirty="0"/>
              <a:t>Students also learn how to work with files:</a:t>
            </a:r>
          </a:p>
          <a:p>
            <a:r>
              <a:rPr lang="en-US" dirty="0"/>
              <a:t>1</a:t>
            </a:r>
            <a:r>
              <a:rPr lang="en-US" baseline="30000" dirty="0"/>
              <a:t>st</a:t>
            </a:r>
            <a:r>
              <a:rPr lang="en-US" dirty="0"/>
              <a:t> numerical variables</a:t>
            </a:r>
          </a:p>
        </p:txBody>
      </p:sp>
      <p:sp>
        <p:nvSpPr>
          <p:cNvPr id="5" name="TextBox 4">
            <a:extLst>
              <a:ext uri="{FF2B5EF4-FFF2-40B4-BE49-F238E27FC236}">
                <a16:creationId xmlns="" xmlns:a16="http://schemas.microsoft.com/office/drawing/2014/main" id="{0075D776-1549-B125-5117-E34B03DC8AC2}"/>
              </a:ext>
            </a:extLst>
          </p:cNvPr>
          <p:cNvSpPr txBox="1"/>
          <p:nvPr/>
        </p:nvSpPr>
        <p:spPr>
          <a:xfrm>
            <a:off x="381000" y="914400"/>
            <a:ext cx="3908249" cy="3754874"/>
          </a:xfrm>
          <a:prstGeom prst="rect">
            <a:avLst/>
          </a:prstGeom>
          <a:noFill/>
        </p:spPr>
        <p:txBody>
          <a:bodyPr wrap="none" rtlCol="0">
            <a:spAutoFit/>
          </a:bodyPr>
          <a:lstStyle/>
          <a:p>
            <a:r>
              <a:rPr lang="en-US" sz="1400" dirty="0"/>
              <a:t>&gt; library(</a:t>
            </a:r>
            <a:r>
              <a:rPr lang="en-US" sz="1400" dirty="0" err="1"/>
              <a:t>mosaicData</a:t>
            </a:r>
            <a:r>
              <a:rPr lang="en-US" sz="1400" dirty="0"/>
              <a:t>)</a:t>
            </a:r>
          </a:p>
          <a:p>
            <a:r>
              <a:rPr lang="en-US" sz="1400" dirty="0"/>
              <a:t>&gt; </a:t>
            </a:r>
            <a:r>
              <a:rPr lang="en-US" sz="1400" dirty="0" err="1"/>
              <a:t>mydata</a:t>
            </a:r>
            <a:r>
              <a:rPr lang="en-US" sz="1400" dirty="0"/>
              <a:t> = CPS85</a:t>
            </a:r>
          </a:p>
          <a:p>
            <a:r>
              <a:rPr lang="en-US" sz="1400" dirty="0"/>
              <a:t>&gt; mean(</a:t>
            </a:r>
            <a:r>
              <a:rPr lang="en-US" sz="1400" dirty="0" err="1"/>
              <a:t>mydata$educ</a:t>
            </a:r>
            <a:r>
              <a:rPr lang="en-US" sz="1400" dirty="0"/>
              <a:t>)</a:t>
            </a:r>
          </a:p>
          <a:p>
            <a:r>
              <a:rPr lang="en-US" sz="1400" dirty="0"/>
              <a:t>[1] 13.01873</a:t>
            </a:r>
          </a:p>
          <a:p>
            <a:r>
              <a:rPr lang="en-US" sz="1400" dirty="0"/>
              <a:t>&gt; median(</a:t>
            </a:r>
            <a:r>
              <a:rPr lang="en-US" sz="1400" dirty="0" err="1"/>
              <a:t>mydata$educ</a:t>
            </a:r>
            <a:r>
              <a:rPr lang="en-US" sz="1400" dirty="0"/>
              <a:t>)</a:t>
            </a:r>
          </a:p>
          <a:p>
            <a:r>
              <a:rPr lang="en-US" sz="1400" dirty="0"/>
              <a:t>[1] 12</a:t>
            </a:r>
          </a:p>
          <a:p>
            <a:r>
              <a:rPr lang="en-US" sz="1400" dirty="0"/>
              <a:t>&gt; var(</a:t>
            </a:r>
            <a:r>
              <a:rPr lang="en-US" sz="1400" dirty="0" err="1"/>
              <a:t>mydata$educ</a:t>
            </a:r>
            <a:r>
              <a:rPr lang="en-US" sz="1400" dirty="0"/>
              <a:t>)</a:t>
            </a:r>
          </a:p>
          <a:p>
            <a:r>
              <a:rPr lang="en-US" sz="1400" dirty="0"/>
              <a:t>[1] 6.840174</a:t>
            </a:r>
          </a:p>
          <a:p>
            <a:r>
              <a:rPr lang="en-US" sz="1400" dirty="0"/>
              <a:t>&gt; </a:t>
            </a:r>
            <a:r>
              <a:rPr lang="en-US" sz="1400" dirty="0" err="1"/>
              <a:t>sd</a:t>
            </a:r>
            <a:r>
              <a:rPr lang="en-US" sz="1400" dirty="0"/>
              <a:t>(</a:t>
            </a:r>
            <a:r>
              <a:rPr lang="en-US" sz="1400" dirty="0" err="1"/>
              <a:t>mydata$educ</a:t>
            </a:r>
            <a:r>
              <a:rPr lang="en-US" sz="1400" dirty="0"/>
              <a:t>)</a:t>
            </a:r>
          </a:p>
          <a:p>
            <a:r>
              <a:rPr lang="en-US" sz="1400" dirty="0"/>
              <a:t>[1] 2.615373</a:t>
            </a:r>
          </a:p>
          <a:p>
            <a:r>
              <a:rPr lang="en-US" sz="1400" dirty="0"/>
              <a:t>&gt; summary(</a:t>
            </a:r>
            <a:r>
              <a:rPr lang="en-US" sz="1400" dirty="0" err="1"/>
              <a:t>mydata$educ</a:t>
            </a:r>
            <a:r>
              <a:rPr lang="en-US" sz="1400" dirty="0"/>
              <a:t>)</a:t>
            </a:r>
          </a:p>
          <a:p>
            <a:r>
              <a:rPr lang="en-US" sz="1400" dirty="0"/>
              <a:t>   Min. 1st Qu.  Median    Mean 3rd Qu.    Max. </a:t>
            </a:r>
          </a:p>
          <a:p>
            <a:r>
              <a:rPr lang="en-US" sz="1400" dirty="0"/>
              <a:t>   2.00   12.00   12.00   13.02   15.00   18.00 </a:t>
            </a:r>
          </a:p>
          <a:p>
            <a:r>
              <a:rPr lang="en-US" sz="1400" dirty="0"/>
              <a:t># create boxplot and histogram of educ</a:t>
            </a:r>
          </a:p>
          <a:p>
            <a:r>
              <a:rPr lang="en-US" sz="1400" dirty="0"/>
              <a:t># remark about symmetry vs skewness and outliers</a:t>
            </a:r>
          </a:p>
          <a:p>
            <a:r>
              <a:rPr lang="en-US" sz="1400" dirty="0"/>
              <a:t>&gt; boxplot(</a:t>
            </a:r>
            <a:r>
              <a:rPr lang="en-US" sz="1400" dirty="0" err="1"/>
              <a:t>mydata$educ</a:t>
            </a:r>
            <a:r>
              <a:rPr lang="en-US" sz="1400" dirty="0"/>
              <a:t>)</a:t>
            </a:r>
          </a:p>
          <a:p>
            <a:r>
              <a:rPr lang="en-US" sz="1400" dirty="0"/>
              <a:t>&gt; hist(</a:t>
            </a:r>
            <a:r>
              <a:rPr lang="en-US" sz="1400" dirty="0" err="1"/>
              <a:t>mydata$educ</a:t>
            </a:r>
            <a:r>
              <a:rPr lang="en-US" sz="1400" dirty="0"/>
              <a:t>)</a:t>
            </a:r>
          </a:p>
        </p:txBody>
      </p:sp>
      <p:pic>
        <p:nvPicPr>
          <p:cNvPr id="7" name="Picture 6">
            <a:extLst>
              <a:ext uri="{FF2B5EF4-FFF2-40B4-BE49-F238E27FC236}">
                <a16:creationId xmlns="" xmlns:a16="http://schemas.microsoft.com/office/drawing/2014/main" id="{8871894A-EF07-02D1-676A-7E313DFF1589}"/>
              </a:ext>
            </a:extLst>
          </p:cNvPr>
          <p:cNvPicPr>
            <a:picLocks noChangeAspect="1"/>
          </p:cNvPicPr>
          <p:nvPr/>
        </p:nvPicPr>
        <p:blipFill>
          <a:blip r:embed="rId3" cstate="print"/>
          <a:stretch>
            <a:fillRect/>
          </a:stretch>
        </p:blipFill>
        <p:spPr>
          <a:xfrm>
            <a:off x="4537788" y="0"/>
            <a:ext cx="4397055" cy="2085975"/>
          </a:xfrm>
          <a:prstGeom prst="rect">
            <a:avLst/>
          </a:prstGeom>
        </p:spPr>
      </p:pic>
      <p:pic>
        <p:nvPicPr>
          <p:cNvPr id="9" name="Picture 8">
            <a:extLst>
              <a:ext uri="{FF2B5EF4-FFF2-40B4-BE49-F238E27FC236}">
                <a16:creationId xmlns="" xmlns:a16="http://schemas.microsoft.com/office/drawing/2014/main" id="{DE285F5F-6414-3BE6-4244-23C9E0B475B1}"/>
              </a:ext>
            </a:extLst>
          </p:cNvPr>
          <p:cNvPicPr>
            <a:picLocks noChangeAspect="1"/>
          </p:cNvPicPr>
          <p:nvPr/>
        </p:nvPicPr>
        <p:blipFill>
          <a:blip r:embed="rId4" cstate="print"/>
          <a:stretch>
            <a:fillRect/>
          </a:stretch>
        </p:blipFill>
        <p:spPr>
          <a:xfrm>
            <a:off x="4653255" y="2090640"/>
            <a:ext cx="4166119" cy="2828760"/>
          </a:xfrm>
          <a:prstGeom prst="rect">
            <a:avLst/>
          </a:prstGeom>
        </p:spPr>
      </p:pic>
      <p:sp>
        <p:nvSpPr>
          <p:cNvPr id="13" name="TextBox 12">
            <a:extLst>
              <a:ext uri="{FF2B5EF4-FFF2-40B4-BE49-F238E27FC236}">
                <a16:creationId xmlns="" xmlns:a16="http://schemas.microsoft.com/office/drawing/2014/main" id="{1108258D-6007-3659-1529-E87D0FE076D7}"/>
              </a:ext>
            </a:extLst>
          </p:cNvPr>
          <p:cNvSpPr txBox="1"/>
          <p:nvPr/>
        </p:nvSpPr>
        <p:spPr>
          <a:xfrm>
            <a:off x="57236" y="5131666"/>
            <a:ext cx="4572000" cy="1107996"/>
          </a:xfrm>
          <a:prstGeom prst="rect">
            <a:avLst/>
          </a:prstGeom>
          <a:noFill/>
        </p:spPr>
        <p:txBody>
          <a:bodyPr wrap="square">
            <a:spAutoFit/>
          </a:bodyPr>
          <a:lstStyle/>
          <a:p>
            <a:r>
              <a:rPr lang="en-US" sz="1200" dirty="0"/>
              <a:t>&gt; </a:t>
            </a:r>
            <a:r>
              <a:rPr lang="en-US" sz="1200" dirty="0" err="1"/>
              <a:t>tableH</a:t>
            </a:r>
            <a:r>
              <a:rPr lang="en-US" sz="1200" dirty="0"/>
              <a:t> = </a:t>
            </a:r>
            <a:r>
              <a:rPr lang="en-US" sz="1200" dirty="0" err="1"/>
              <a:t>xtabs</a:t>
            </a:r>
            <a:r>
              <a:rPr lang="en-US" sz="1200" dirty="0"/>
              <a:t>(~ sector, data=</a:t>
            </a:r>
            <a:r>
              <a:rPr lang="en-US" sz="1200" dirty="0" err="1"/>
              <a:t>mydata</a:t>
            </a:r>
            <a:r>
              <a:rPr lang="en-US" sz="1200" dirty="0"/>
              <a:t>); </a:t>
            </a:r>
            <a:r>
              <a:rPr lang="en-US" sz="1200" dirty="0" err="1"/>
              <a:t>tableH</a:t>
            </a:r>
            <a:endParaRPr lang="en-US" sz="1200" dirty="0"/>
          </a:p>
          <a:p>
            <a:r>
              <a:rPr lang="en-US" sz="1200" dirty="0"/>
              <a:t>sector</a:t>
            </a:r>
          </a:p>
          <a:p>
            <a:r>
              <a:rPr lang="en-US" sz="1200" dirty="0"/>
              <a:t>clerical    const    </a:t>
            </a:r>
            <a:r>
              <a:rPr lang="en-US" sz="1200" dirty="0" err="1"/>
              <a:t>manag</a:t>
            </a:r>
            <a:r>
              <a:rPr lang="en-US" sz="1200" dirty="0"/>
              <a:t>    </a:t>
            </a:r>
            <a:r>
              <a:rPr lang="en-US" sz="1200" dirty="0" err="1"/>
              <a:t>manuf</a:t>
            </a:r>
            <a:r>
              <a:rPr lang="en-US" sz="1200" dirty="0"/>
              <a:t>    other     prof    sales  service </a:t>
            </a:r>
          </a:p>
          <a:p>
            <a:r>
              <a:rPr lang="en-US" sz="1200" dirty="0"/>
              <a:t>      97       20       55       68       68      105       38       83 </a:t>
            </a:r>
          </a:p>
          <a:p>
            <a:endParaRPr lang="en-US" dirty="0"/>
          </a:p>
        </p:txBody>
      </p:sp>
      <p:pic>
        <p:nvPicPr>
          <p:cNvPr id="15" name="Picture 14">
            <a:extLst>
              <a:ext uri="{FF2B5EF4-FFF2-40B4-BE49-F238E27FC236}">
                <a16:creationId xmlns="" xmlns:a16="http://schemas.microsoft.com/office/drawing/2014/main" id="{5F7A0C6F-387E-5960-1C23-12874708B541}"/>
              </a:ext>
            </a:extLst>
          </p:cNvPr>
          <p:cNvPicPr>
            <a:picLocks noChangeAspect="1"/>
          </p:cNvPicPr>
          <p:nvPr/>
        </p:nvPicPr>
        <p:blipFill>
          <a:blip r:embed="rId5" cstate="print"/>
          <a:stretch>
            <a:fillRect/>
          </a:stretch>
        </p:blipFill>
        <p:spPr>
          <a:xfrm>
            <a:off x="4671916" y="4991598"/>
            <a:ext cx="3257550" cy="1811016"/>
          </a:xfrm>
          <a:prstGeom prst="rect">
            <a:avLst/>
          </a:prstGeom>
        </p:spPr>
      </p:pic>
      <p:sp>
        <p:nvSpPr>
          <p:cNvPr id="16" name="TextBox 15">
            <a:extLst>
              <a:ext uri="{FF2B5EF4-FFF2-40B4-BE49-F238E27FC236}">
                <a16:creationId xmlns="" xmlns:a16="http://schemas.microsoft.com/office/drawing/2014/main" id="{370E6EC4-D36F-0561-78BE-C01F29658A8F}"/>
              </a:ext>
            </a:extLst>
          </p:cNvPr>
          <p:cNvSpPr txBox="1"/>
          <p:nvPr/>
        </p:nvSpPr>
        <p:spPr>
          <a:xfrm>
            <a:off x="228600" y="4806932"/>
            <a:ext cx="1654171" cy="369332"/>
          </a:xfrm>
          <a:prstGeom prst="rect">
            <a:avLst/>
          </a:prstGeom>
          <a:noFill/>
        </p:spPr>
        <p:txBody>
          <a:bodyPr wrap="none" rtlCol="0">
            <a:spAutoFit/>
          </a:bodyPr>
          <a:lstStyle/>
          <a:p>
            <a:r>
              <a:rPr lang="en-US" dirty="0"/>
              <a:t>2</a:t>
            </a:r>
            <a:r>
              <a:rPr lang="en-US" baseline="30000" dirty="0"/>
              <a:t>nd</a:t>
            </a:r>
            <a:r>
              <a:rPr lang="en-US" dirty="0"/>
              <a:t> - categorical</a:t>
            </a:r>
          </a:p>
        </p:txBody>
      </p:sp>
      <p:sp>
        <p:nvSpPr>
          <p:cNvPr id="10" name="TextBox 9"/>
          <p:cNvSpPr txBox="1"/>
          <p:nvPr/>
        </p:nvSpPr>
        <p:spPr>
          <a:xfrm>
            <a:off x="2514601" y="1905000"/>
            <a:ext cx="2057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I stress the power of R to compute standard measures for  larger files </a:t>
            </a:r>
          </a:p>
        </p:txBody>
      </p:sp>
    </p:spTree>
    <p:extLst>
      <p:ext uri="{BB962C8B-B14F-4D97-AF65-F5344CB8AC3E}">
        <p14:creationId xmlns="" xmlns:p14="http://schemas.microsoft.com/office/powerpoint/2010/main" val="203470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63CFD8C-0D63-13CE-3AC2-9129D6801F77}"/>
              </a:ext>
            </a:extLst>
          </p:cNvPr>
          <p:cNvSpPr txBox="1"/>
          <p:nvPr/>
        </p:nvSpPr>
        <p:spPr>
          <a:xfrm>
            <a:off x="0" y="27831"/>
            <a:ext cx="9144000" cy="1477328"/>
          </a:xfrm>
          <a:prstGeom prst="rect">
            <a:avLst/>
          </a:prstGeom>
          <a:noFill/>
        </p:spPr>
        <p:txBody>
          <a:bodyPr wrap="square" rtlCol="0">
            <a:spAutoFit/>
          </a:bodyPr>
          <a:lstStyle/>
          <a:p>
            <a:r>
              <a:rPr lang="en-US" dirty="0"/>
              <a:t>Probability chapter discusses standard topics like addition and multiplication laws, complement and conditional probabilities.</a:t>
            </a:r>
          </a:p>
          <a:p>
            <a:r>
              <a:rPr lang="en-US" dirty="0"/>
              <a:t>I introduce </a:t>
            </a:r>
            <a:r>
              <a:rPr lang="en-US" dirty="0">
                <a:solidFill>
                  <a:srgbClr val="FF0000"/>
                </a:solidFill>
              </a:rPr>
              <a:t>tree diagrams </a:t>
            </a:r>
            <a:r>
              <a:rPr lang="en-US" dirty="0"/>
              <a:t>for conditional probabilities which leads to interesting activities.</a:t>
            </a:r>
          </a:p>
          <a:p>
            <a:r>
              <a:rPr lang="en-US" dirty="0"/>
              <a:t>Also, test terminology of positive/negative predictive as well as sensitivity/specificity is introduced</a:t>
            </a:r>
          </a:p>
        </p:txBody>
      </p:sp>
      <p:pic>
        <p:nvPicPr>
          <p:cNvPr id="6" name="Picture 5">
            <a:extLst>
              <a:ext uri="{FF2B5EF4-FFF2-40B4-BE49-F238E27FC236}">
                <a16:creationId xmlns="" xmlns:a16="http://schemas.microsoft.com/office/drawing/2014/main" id="{46B17F2E-9FD7-B095-DA69-5A9623576B78}"/>
              </a:ext>
            </a:extLst>
          </p:cNvPr>
          <p:cNvPicPr>
            <a:picLocks noChangeAspect="1"/>
          </p:cNvPicPr>
          <p:nvPr/>
        </p:nvPicPr>
        <p:blipFill>
          <a:blip r:embed="rId2" cstate="print"/>
          <a:stretch>
            <a:fillRect/>
          </a:stretch>
        </p:blipFill>
        <p:spPr>
          <a:xfrm>
            <a:off x="0" y="1505159"/>
            <a:ext cx="5321672" cy="4592864"/>
          </a:xfrm>
          <a:prstGeom prst="rect">
            <a:avLst/>
          </a:prstGeom>
        </p:spPr>
      </p:pic>
      <p:pic>
        <p:nvPicPr>
          <p:cNvPr id="8" name="Picture 7">
            <a:extLst>
              <a:ext uri="{FF2B5EF4-FFF2-40B4-BE49-F238E27FC236}">
                <a16:creationId xmlns="" xmlns:a16="http://schemas.microsoft.com/office/drawing/2014/main" id="{5AEC0CC6-FD16-F0E1-7A44-E5D1A99CCA09}"/>
              </a:ext>
            </a:extLst>
          </p:cNvPr>
          <p:cNvPicPr>
            <a:picLocks noChangeAspect="1"/>
          </p:cNvPicPr>
          <p:nvPr/>
        </p:nvPicPr>
        <p:blipFill>
          <a:blip r:embed="rId3" cstate="print"/>
          <a:stretch>
            <a:fillRect/>
          </a:stretch>
        </p:blipFill>
        <p:spPr>
          <a:xfrm>
            <a:off x="5523323" y="2057400"/>
            <a:ext cx="3648075" cy="2125445"/>
          </a:xfrm>
          <a:prstGeom prst="rect">
            <a:avLst/>
          </a:prstGeom>
        </p:spPr>
      </p:pic>
      <p:pic>
        <p:nvPicPr>
          <p:cNvPr id="10" name="Picture 9">
            <a:extLst>
              <a:ext uri="{FF2B5EF4-FFF2-40B4-BE49-F238E27FC236}">
                <a16:creationId xmlns="" xmlns:a16="http://schemas.microsoft.com/office/drawing/2014/main" id="{94DDC99D-FA42-E2A8-AD97-40679ACFEF1E}"/>
              </a:ext>
            </a:extLst>
          </p:cNvPr>
          <p:cNvPicPr>
            <a:picLocks noChangeAspect="1"/>
          </p:cNvPicPr>
          <p:nvPr/>
        </p:nvPicPr>
        <p:blipFill>
          <a:blip r:embed="rId4" cstate="print"/>
          <a:stretch>
            <a:fillRect/>
          </a:stretch>
        </p:blipFill>
        <p:spPr>
          <a:xfrm>
            <a:off x="1066800" y="5815404"/>
            <a:ext cx="5943600" cy="1118795"/>
          </a:xfrm>
          <a:prstGeom prst="rect">
            <a:avLst/>
          </a:prstGeom>
        </p:spPr>
      </p:pic>
      <p:sp>
        <p:nvSpPr>
          <p:cNvPr id="7" name="TextBox 6"/>
          <p:cNvSpPr txBox="1"/>
          <p:nvPr/>
        </p:nvSpPr>
        <p:spPr>
          <a:xfrm>
            <a:off x="5434074" y="4876800"/>
            <a:ext cx="3709926" cy="923330"/>
          </a:xfrm>
          <a:prstGeom prst="rect">
            <a:avLst/>
          </a:prstGeom>
          <a:noFill/>
        </p:spPr>
        <p:txBody>
          <a:bodyPr wrap="square" rtlCol="0">
            <a:spAutoFit/>
          </a:bodyPr>
          <a:lstStyle/>
          <a:p>
            <a:r>
              <a:rPr lang="en-US" dirty="0" smtClean="0"/>
              <a:t>My Open Math randomized problem shown below.</a:t>
            </a:r>
          </a:p>
          <a:p>
            <a:r>
              <a:rPr lang="en-US" dirty="0" smtClean="0"/>
              <a:t>There are also step by step problems</a:t>
            </a:r>
            <a:endParaRPr lang="en-US" dirty="0"/>
          </a:p>
        </p:txBody>
      </p:sp>
    </p:spTree>
    <p:extLst>
      <p:ext uri="{BB962C8B-B14F-4D97-AF65-F5344CB8AC3E}">
        <p14:creationId xmlns="" xmlns:p14="http://schemas.microsoft.com/office/powerpoint/2010/main" val="362809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AC89417-0DEE-D517-2517-EED07DEFC743}"/>
              </a:ext>
            </a:extLst>
          </p:cNvPr>
          <p:cNvPicPr>
            <a:picLocks noChangeAspect="1"/>
          </p:cNvPicPr>
          <p:nvPr/>
        </p:nvPicPr>
        <p:blipFill>
          <a:blip r:embed="rId2" cstate="print"/>
          <a:stretch>
            <a:fillRect/>
          </a:stretch>
        </p:blipFill>
        <p:spPr>
          <a:xfrm>
            <a:off x="0" y="1828800"/>
            <a:ext cx="4597977" cy="4214812"/>
          </a:xfrm>
          <a:prstGeom prst="rect">
            <a:avLst/>
          </a:prstGeom>
        </p:spPr>
      </p:pic>
      <p:pic>
        <p:nvPicPr>
          <p:cNvPr id="6" name="Picture 5">
            <a:extLst>
              <a:ext uri="{FF2B5EF4-FFF2-40B4-BE49-F238E27FC236}">
                <a16:creationId xmlns="" xmlns:a16="http://schemas.microsoft.com/office/drawing/2014/main" id="{293AF056-C37B-4649-59C7-7C9D242B5E5F}"/>
              </a:ext>
            </a:extLst>
          </p:cNvPr>
          <p:cNvPicPr>
            <a:picLocks noChangeAspect="1"/>
          </p:cNvPicPr>
          <p:nvPr/>
        </p:nvPicPr>
        <p:blipFill>
          <a:blip r:embed="rId3" cstate="print"/>
          <a:stretch>
            <a:fillRect/>
          </a:stretch>
        </p:blipFill>
        <p:spPr>
          <a:xfrm>
            <a:off x="4791019" y="2362200"/>
            <a:ext cx="4343650" cy="3371850"/>
          </a:xfrm>
          <a:prstGeom prst="rect">
            <a:avLst/>
          </a:prstGeom>
        </p:spPr>
      </p:pic>
      <p:sp>
        <p:nvSpPr>
          <p:cNvPr id="7" name="TextBox 6">
            <a:extLst>
              <a:ext uri="{FF2B5EF4-FFF2-40B4-BE49-F238E27FC236}">
                <a16:creationId xmlns="" xmlns:a16="http://schemas.microsoft.com/office/drawing/2014/main" id="{7AA7C229-75CF-6AD3-CEA7-AA03C90A99DA}"/>
              </a:ext>
            </a:extLst>
          </p:cNvPr>
          <p:cNvSpPr txBox="1"/>
          <p:nvPr/>
        </p:nvSpPr>
        <p:spPr>
          <a:xfrm>
            <a:off x="228601" y="304800"/>
            <a:ext cx="8763000" cy="646331"/>
          </a:xfrm>
          <a:prstGeom prst="rect">
            <a:avLst/>
          </a:prstGeom>
          <a:noFill/>
        </p:spPr>
        <p:txBody>
          <a:bodyPr wrap="square" rtlCol="0">
            <a:spAutoFit/>
          </a:bodyPr>
          <a:lstStyle/>
          <a:p>
            <a:r>
              <a:rPr lang="en-US" dirty="0"/>
              <a:t>In addition, I created a convenient function to be sourced which computes all the positive/negative predictive, sensitivity/specificity, based on 2 by 2 contingency table.</a:t>
            </a:r>
          </a:p>
        </p:txBody>
      </p:sp>
    </p:spTree>
    <p:extLst>
      <p:ext uri="{BB962C8B-B14F-4D97-AF65-F5344CB8AC3E}">
        <p14:creationId xmlns="" xmlns:p14="http://schemas.microsoft.com/office/powerpoint/2010/main" val="156892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77F4C6D-7439-5A71-23A6-10715FF6BE81}"/>
              </a:ext>
            </a:extLst>
          </p:cNvPr>
          <p:cNvSpPr txBox="1"/>
          <p:nvPr/>
        </p:nvSpPr>
        <p:spPr>
          <a:xfrm>
            <a:off x="0" y="18871"/>
            <a:ext cx="9144000" cy="1200329"/>
          </a:xfrm>
          <a:prstGeom prst="rect">
            <a:avLst/>
          </a:prstGeom>
          <a:noFill/>
        </p:spPr>
        <p:txBody>
          <a:bodyPr wrap="square" rtlCol="0">
            <a:spAutoFit/>
          </a:bodyPr>
          <a:lstStyle/>
          <a:p>
            <a:r>
              <a:rPr lang="en-US" b="1" dirty="0">
                <a:solidFill>
                  <a:srgbClr val="000000"/>
                </a:solidFill>
                <a:latin typeface="trebuchet ms" panose="020B0603020202020204" pitchFamily="34" charset="0"/>
              </a:rPr>
              <a:t>Normal Distribution</a:t>
            </a:r>
          </a:p>
          <a:p>
            <a:r>
              <a:rPr lang="en-US" b="0" i="0" dirty="0">
                <a:solidFill>
                  <a:srgbClr val="000000"/>
                </a:solidFill>
                <a:effectLst/>
                <a:latin typeface="trebuchet ms" panose="020B0603020202020204" pitchFamily="34" charset="0"/>
              </a:rPr>
              <a:t>Here is a typical problem on </a:t>
            </a:r>
            <a:r>
              <a:rPr lang="en-US" dirty="0">
                <a:solidFill>
                  <a:srgbClr val="000000"/>
                </a:solidFill>
                <a:latin typeface="trebuchet ms" panose="020B0603020202020204" pitchFamily="34" charset="0"/>
              </a:rPr>
              <a:t>My Open Math:</a:t>
            </a:r>
          </a:p>
          <a:p>
            <a:r>
              <a:rPr lang="en-US" b="0" i="0" dirty="0">
                <a:solidFill>
                  <a:srgbClr val="000000"/>
                </a:solidFill>
                <a:effectLst/>
                <a:latin typeface="trebuchet ms" panose="020B0603020202020204" pitchFamily="34" charset="0"/>
              </a:rPr>
              <a:t>The birth weights of babies in US are approximately normal with mean μ = 3400 g and standard deviation σ = 600 g.    </a:t>
            </a:r>
            <a:endParaRPr lang="en-US" dirty="0"/>
          </a:p>
        </p:txBody>
      </p:sp>
      <p:pic>
        <p:nvPicPr>
          <p:cNvPr id="4" name="Picture 3">
            <a:extLst>
              <a:ext uri="{FF2B5EF4-FFF2-40B4-BE49-F238E27FC236}">
                <a16:creationId xmlns="" xmlns:a16="http://schemas.microsoft.com/office/drawing/2014/main" id="{BDA55AF5-2096-BC8E-818E-367272337A5F}"/>
              </a:ext>
            </a:extLst>
          </p:cNvPr>
          <p:cNvPicPr>
            <a:picLocks noChangeAspect="1"/>
          </p:cNvPicPr>
          <p:nvPr/>
        </p:nvPicPr>
        <p:blipFill>
          <a:blip r:embed="rId2" cstate="print"/>
          <a:stretch>
            <a:fillRect/>
          </a:stretch>
        </p:blipFill>
        <p:spPr>
          <a:xfrm>
            <a:off x="76200" y="1508239"/>
            <a:ext cx="3118860" cy="2149361"/>
          </a:xfrm>
          <a:prstGeom prst="rect">
            <a:avLst/>
          </a:prstGeom>
        </p:spPr>
      </p:pic>
      <p:pic>
        <p:nvPicPr>
          <p:cNvPr id="6" name="Picture 5">
            <a:extLst>
              <a:ext uri="{FF2B5EF4-FFF2-40B4-BE49-F238E27FC236}">
                <a16:creationId xmlns="" xmlns:a16="http://schemas.microsoft.com/office/drawing/2014/main" id="{A3D98E39-6D88-F7E0-09EB-85A608C1E67F}"/>
              </a:ext>
            </a:extLst>
          </p:cNvPr>
          <p:cNvPicPr>
            <a:picLocks noChangeAspect="1"/>
          </p:cNvPicPr>
          <p:nvPr/>
        </p:nvPicPr>
        <p:blipFill>
          <a:blip r:embed="rId3" cstate="print"/>
          <a:stretch>
            <a:fillRect/>
          </a:stretch>
        </p:blipFill>
        <p:spPr>
          <a:xfrm>
            <a:off x="3505200" y="1219200"/>
            <a:ext cx="4561634" cy="4081462"/>
          </a:xfrm>
          <a:prstGeom prst="rect">
            <a:avLst/>
          </a:prstGeom>
        </p:spPr>
      </p:pic>
      <p:pic>
        <p:nvPicPr>
          <p:cNvPr id="8" name="Picture 7">
            <a:extLst>
              <a:ext uri="{FF2B5EF4-FFF2-40B4-BE49-F238E27FC236}">
                <a16:creationId xmlns="" xmlns:a16="http://schemas.microsoft.com/office/drawing/2014/main" id="{670A10B3-F2E4-9817-34B5-08F69B3A126A}"/>
              </a:ext>
            </a:extLst>
          </p:cNvPr>
          <p:cNvPicPr>
            <a:picLocks noChangeAspect="1"/>
          </p:cNvPicPr>
          <p:nvPr/>
        </p:nvPicPr>
        <p:blipFill>
          <a:blip r:embed="rId4" cstate="print"/>
          <a:stretch>
            <a:fillRect/>
          </a:stretch>
        </p:blipFill>
        <p:spPr>
          <a:xfrm>
            <a:off x="3733799" y="5300662"/>
            <a:ext cx="3602763" cy="795338"/>
          </a:xfrm>
          <a:prstGeom prst="rect">
            <a:avLst/>
          </a:prstGeom>
        </p:spPr>
      </p:pic>
      <p:sp>
        <p:nvSpPr>
          <p:cNvPr id="7" name="TextBox 6"/>
          <p:cNvSpPr txBox="1"/>
          <p:nvPr/>
        </p:nvSpPr>
        <p:spPr>
          <a:xfrm>
            <a:off x="0" y="4495800"/>
            <a:ext cx="3212033"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Easy computation and graphical </a:t>
            </a:r>
          </a:p>
          <a:p>
            <a:r>
              <a:rPr lang="en-US" dirty="0" smtClean="0"/>
              <a:t>representation of areas under </a:t>
            </a:r>
          </a:p>
          <a:p>
            <a:r>
              <a:rPr lang="en-US" dirty="0" smtClean="0"/>
              <a:t>Normal distribution</a:t>
            </a:r>
            <a:endParaRPr lang="en-US" dirty="0"/>
          </a:p>
        </p:txBody>
      </p:sp>
    </p:spTree>
    <p:extLst>
      <p:ext uri="{BB962C8B-B14F-4D97-AF65-F5344CB8AC3E}">
        <p14:creationId xmlns="" xmlns:p14="http://schemas.microsoft.com/office/powerpoint/2010/main" val="68141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D5B82801-9130-31C3-659C-CCB4DEEC11A2}"/>
              </a:ext>
            </a:extLst>
          </p:cNvPr>
          <p:cNvPicPr>
            <a:picLocks noChangeAspect="1"/>
          </p:cNvPicPr>
          <p:nvPr/>
        </p:nvPicPr>
        <p:blipFill>
          <a:blip r:embed="rId2" cstate="print"/>
          <a:stretch>
            <a:fillRect/>
          </a:stretch>
        </p:blipFill>
        <p:spPr>
          <a:xfrm>
            <a:off x="17106" y="457200"/>
            <a:ext cx="4458457" cy="4343400"/>
          </a:xfrm>
          <a:prstGeom prst="rect">
            <a:avLst/>
          </a:prstGeom>
        </p:spPr>
      </p:pic>
      <p:sp>
        <p:nvSpPr>
          <p:cNvPr id="4" name="TextBox 3">
            <a:extLst>
              <a:ext uri="{FF2B5EF4-FFF2-40B4-BE49-F238E27FC236}">
                <a16:creationId xmlns="" xmlns:a16="http://schemas.microsoft.com/office/drawing/2014/main" id="{5703503D-A377-8880-949D-62C745828F1A}"/>
              </a:ext>
            </a:extLst>
          </p:cNvPr>
          <p:cNvSpPr txBox="1"/>
          <p:nvPr/>
        </p:nvSpPr>
        <p:spPr>
          <a:xfrm>
            <a:off x="0" y="18871"/>
            <a:ext cx="9144000" cy="369332"/>
          </a:xfrm>
          <a:prstGeom prst="rect">
            <a:avLst/>
          </a:prstGeom>
          <a:noFill/>
        </p:spPr>
        <p:txBody>
          <a:bodyPr wrap="square" rtlCol="0">
            <a:spAutoFit/>
          </a:bodyPr>
          <a:lstStyle/>
          <a:p>
            <a:r>
              <a:rPr lang="en-US" b="1" dirty="0">
                <a:solidFill>
                  <a:srgbClr val="000000"/>
                </a:solidFill>
                <a:latin typeface="trebuchet ms" panose="020B0603020202020204" pitchFamily="34" charset="0"/>
              </a:rPr>
              <a:t>Normal Distribution (continue)</a:t>
            </a:r>
            <a:endParaRPr lang="en-US" dirty="0"/>
          </a:p>
        </p:txBody>
      </p:sp>
      <p:pic>
        <p:nvPicPr>
          <p:cNvPr id="8" name="Picture 7">
            <a:extLst>
              <a:ext uri="{FF2B5EF4-FFF2-40B4-BE49-F238E27FC236}">
                <a16:creationId xmlns="" xmlns:a16="http://schemas.microsoft.com/office/drawing/2014/main" id="{0DE1EDD1-076B-B50A-4106-FD8AD483DFD6}"/>
              </a:ext>
            </a:extLst>
          </p:cNvPr>
          <p:cNvPicPr>
            <a:picLocks noChangeAspect="1"/>
          </p:cNvPicPr>
          <p:nvPr/>
        </p:nvPicPr>
        <p:blipFill>
          <a:blip r:embed="rId3" cstate="print"/>
          <a:stretch>
            <a:fillRect/>
          </a:stretch>
        </p:blipFill>
        <p:spPr>
          <a:xfrm>
            <a:off x="4592216" y="388203"/>
            <a:ext cx="4475584" cy="5664300"/>
          </a:xfrm>
          <a:prstGeom prst="rect">
            <a:avLst/>
          </a:prstGeom>
        </p:spPr>
      </p:pic>
    </p:spTree>
    <p:extLst>
      <p:ext uri="{BB962C8B-B14F-4D97-AF65-F5344CB8AC3E}">
        <p14:creationId xmlns="" xmlns:p14="http://schemas.microsoft.com/office/powerpoint/2010/main" val="188999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29595</TotalTime>
  <Words>2939</Words>
  <Application>Microsoft Office PowerPoint</Application>
  <PresentationFormat>On-screen Show (4:3)</PresentationFormat>
  <Paragraphs>339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Statistics and Data Activities with 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LK</dc:creator>
  <cp:lastModifiedBy>Leon Kaganovskiy</cp:lastModifiedBy>
  <cp:revision>355</cp:revision>
  <dcterms:created xsi:type="dcterms:W3CDTF">2014-12-29T20:33:03Z</dcterms:created>
  <dcterms:modified xsi:type="dcterms:W3CDTF">2023-08-04T18:05:37Z</dcterms:modified>
</cp:coreProperties>
</file>