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2" r:id="rId9"/>
    <p:sldId id="265" r:id="rId10"/>
    <p:sldId id="266" r:id="rId11"/>
    <p:sldId id="267" r:id="rId12"/>
    <p:sldId id="269" r:id="rId13"/>
    <p:sldId id="270" r:id="rId14"/>
    <p:sldId id="271" r:id="rId15"/>
    <p:sldId id="272" r:id="rId16"/>
    <p:sldId id="273" r:id="rId17"/>
    <p:sldId id="274"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28"/>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7/17/23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7/17/23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E023-4B6D-0B1C-C81B-191674B766AC}"/>
              </a:ext>
            </a:extLst>
          </p:cNvPr>
          <p:cNvSpPr>
            <a:spLocks noGrp="1"/>
          </p:cNvSpPr>
          <p:nvPr>
            <p:ph type="ctrTitle"/>
          </p:nvPr>
        </p:nvSpPr>
        <p:spPr/>
        <p:txBody>
          <a:bodyPr>
            <a:normAutofit/>
          </a:bodyPr>
          <a:lstStyle/>
          <a:p>
            <a:r>
              <a:rPr lang="en-US" sz="4000" dirty="0"/>
              <a:t>Student driven Data to illustrate statistical concepts across the </a:t>
            </a:r>
            <a:r>
              <a:rPr lang="en-US" sz="4000" dirty="0" err="1"/>
              <a:t>curriculm</a:t>
            </a:r>
            <a:endParaRPr lang="en-US" sz="4000" dirty="0"/>
          </a:p>
        </p:txBody>
      </p:sp>
      <p:sp>
        <p:nvSpPr>
          <p:cNvPr id="3" name="Subtitle 2">
            <a:extLst>
              <a:ext uri="{FF2B5EF4-FFF2-40B4-BE49-F238E27FC236}">
                <a16:creationId xmlns:a16="http://schemas.microsoft.com/office/drawing/2014/main" id="{DC2CD20F-B3AC-5307-1D4E-585C46D7F357}"/>
              </a:ext>
            </a:extLst>
          </p:cNvPr>
          <p:cNvSpPr>
            <a:spLocks noGrp="1"/>
          </p:cNvSpPr>
          <p:nvPr>
            <p:ph type="subTitle" idx="1"/>
          </p:nvPr>
        </p:nvSpPr>
        <p:spPr/>
        <p:txBody>
          <a:bodyPr/>
          <a:lstStyle/>
          <a:p>
            <a:r>
              <a:rPr lang="en-US" dirty="0"/>
              <a:t>Dr.  </a:t>
            </a:r>
            <a:r>
              <a:rPr lang="en-US" dirty="0" err="1"/>
              <a:t>Ryad</a:t>
            </a:r>
            <a:r>
              <a:rPr lang="en-US" dirty="0"/>
              <a:t> </a:t>
            </a:r>
            <a:r>
              <a:rPr lang="en-US" dirty="0" err="1"/>
              <a:t>Ghanam</a:t>
            </a:r>
            <a:endParaRPr lang="en-US" dirty="0"/>
          </a:p>
        </p:txBody>
      </p:sp>
    </p:spTree>
    <p:extLst>
      <p:ext uri="{BB962C8B-B14F-4D97-AF65-F5344CB8AC3E}">
        <p14:creationId xmlns:p14="http://schemas.microsoft.com/office/powerpoint/2010/main" val="1340796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4EAE-A630-5E72-4717-E328BEA04A62}"/>
              </a:ext>
            </a:extLst>
          </p:cNvPr>
          <p:cNvSpPr>
            <a:spLocks noGrp="1"/>
          </p:cNvSpPr>
          <p:nvPr>
            <p:ph type="title"/>
          </p:nvPr>
        </p:nvSpPr>
        <p:spPr/>
        <p:txBody>
          <a:bodyPr/>
          <a:lstStyle/>
          <a:p>
            <a:r>
              <a:rPr lang="en-US" dirty="0"/>
              <a:t>Simple Example – Empirical Rule</a:t>
            </a:r>
          </a:p>
        </p:txBody>
      </p:sp>
      <p:sp>
        <p:nvSpPr>
          <p:cNvPr id="3" name="Content Placeholder 2">
            <a:extLst>
              <a:ext uri="{FF2B5EF4-FFF2-40B4-BE49-F238E27FC236}">
                <a16:creationId xmlns:a16="http://schemas.microsoft.com/office/drawing/2014/main" id="{EC399AE4-A7F1-DC6F-189A-C81F1DC7C7FD}"/>
              </a:ext>
            </a:extLst>
          </p:cNvPr>
          <p:cNvSpPr>
            <a:spLocks noGrp="1"/>
          </p:cNvSpPr>
          <p:nvPr>
            <p:ph idx="1"/>
          </p:nvPr>
        </p:nvSpPr>
        <p:spPr/>
        <p:txBody>
          <a:bodyPr/>
          <a:lstStyle/>
          <a:p>
            <a:r>
              <a:rPr lang="en-US" dirty="0"/>
              <a:t>Suggest values that lie outside the 3 standard deviation limits and ask if they are likely or unlikely to be observed.</a:t>
            </a:r>
          </a:p>
          <a:p>
            <a:r>
              <a:rPr lang="en-US" dirty="0"/>
              <a:t>Since they have all experienced the experiment they can connect to reasonable values that could </a:t>
            </a:r>
            <a:r>
              <a:rPr lang="en-US"/>
              <a:t>be observed.</a:t>
            </a:r>
            <a:endParaRPr lang="en-US" dirty="0"/>
          </a:p>
        </p:txBody>
      </p:sp>
    </p:spTree>
    <p:extLst>
      <p:ext uri="{BB962C8B-B14F-4D97-AF65-F5344CB8AC3E}">
        <p14:creationId xmlns:p14="http://schemas.microsoft.com/office/powerpoint/2010/main" val="671693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55F08-F6FB-7E0A-641C-784C918763DB}"/>
              </a:ext>
            </a:extLst>
          </p:cNvPr>
          <p:cNvSpPr>
            <a:spLocks noGrp="1"/>
          </p:cNvSpPr>
          <p:nvPr>
            <p:ph type="title"/>
          </p:nvPr>
        </p:nvSpPr>
        <p:spPr/>
        <p:txBody>
          <a:bodyPr/>
          <a:lstStyle/>
          <a:p>
            <a:r>
              <a:rPr lang="en-US"/>
              <a:t>Advanced Example - Confidence </a:t>
            </a:r>
            <a:r>
              <a:rPr lang="en-US" dirty="0"/>
              <a:t>Intervals</a:t>
            </a:r>
          </a:p>
        </p:txBody>
      </p:sp>
      <p:sp>
        <p:nvSpPr>
          <p:cNvPr id="3" name="Content Placeholder 2">
            <a:extLst>
              <a:ext uri="{FF2B5EF4-FFF2-40B4-BE49-F238E27FC236}">
                <a16:creationId xmlns:a16="http://schemas.microsoft.com/office/drawing/2014/main" id="{C2441DCF-FE11-EC4F-6375-AE358EA5E84A}"/>
              </a:ext>
            </a:extLst>
          </p:cNvPr>
          <p:cNvSpPr>
            <a:spLocks noGrp="1"/>
          </p:cNvSpPr>
          <p:nvPr>
            <p:ph idx="1"/>
          </p:nvPr>
        </p:nvSpPr>
        <p:spPr/>
        <p:txBody>
          <a:bodyPr>
            <a:normAutofit lnSpcReduction="10000"/>
          </a:bodyPr>
          <a:lstStyle/>
          <a:p>
            <a:r>
              <a:rPr lang="en-US" dirty="0"/>
              <a:t>Confidence intervals is one of the most misunderstood concepts in statistics.</a:t>
            </a:r>
          </a:p>
          <a:p>
            <a:r>
              <a:rPr lang="en-US" dirty="0"/>
              <a:t>Saying that we are confident in the method (not the observed interval) is difficult to grasp.</a:t>
            </a:r>
          </a:p>
          <a:p>
            <a:r>
              <a:rPr lang="en-US" dirty="0"/>
              <a:t>At the beginning of the course have students install a “Fit” application on their phone that tracks the number of steps they take each day.</a:t>
            </a:r>
          </a:p>
          <a:p>
            <a:r>
              <a:rPr lang="en-US" dirty="0"/>
              <a:t>Create a google form create 10 questions all the same except the date.  </a:t>
            </a:r>
          </a:p>
          <a:p>
            <a:r>
              <a:rPr lang="en-US" dirty="0"/>
              <a:t>Have each student enter the number of steps they took on the specified dates.  Have them do this two lectures before the confidence interval activity lecture.</a:t>
            </a:r>
          </a:p>
        </p:txBody>
      </p:sp>
    </p:spTree>
    <p:extLst>
      <p:ext uri="{BB962C8B-B14F-4D97-AF65-F5344CB8AC3E}">
        <p14:creationId xmlns:p14="http://schemas.microsoft.com/office/powerpoint/2010/main" val="278214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1E4AF-221D-797E-0548-1848E34F4592}"/>
              </a:ext>
            </a:extLst>
          </p:cNvPr>
          <p:cNvSpPr>
            <a:spLocks noGrp="1"/>
          </p:cNvSpPr>
          <p:nvPr>
            <p:ph type="title"/>
          </p:nvPr>
        </p:nvSpPr>
        <p:spPr/>
        <p:txBody>
          <a:bodyPr/>
          <a:lstStyle/>
          <a:p>
            <a:r>
              <a:rPr lang="en-US" dirty="0" err="1"/>
              <a:t>AdvanceD</a:t>
            </a:r>
            <a:r>
              <a:rPr lang="en-US" dirty="0"/>
              <a:t> Example - Confidence Intervals</a:t>
            </a:r>
          </a:p>
        </p:txBody>
      </p:sp>
      <p:sp>
        <p:nvSpPr>
          <p:cNvPr id="3" name="Content Placeholder 2">
            <a:extLst>
              <a:ext uri="{FF2B5EF4-FFF2-40B4-BE49-F238E27FC236}">
                <a16:creationId xmlns:a16="http://schemas.microsoft.com/office/drawing/2014/main" id="{629DF15B-BD7D-D9CC-ECD6-6A91B245743D}"/>
              </a:ext>
            </a:extLst>
          </p:cNvPr>
          <p:cNvSpPr>
            <a:spLocks noGrp="1"/>
          </p:cNvSpPr>
          <p:nvPr>
            <p:ph idx="1"/>
          </p:nvPr>
        </p:nvSpPr>
        <p:spPr/>
        <p:txBody>
          <a:bodyPr/>
          <a:lstStyle/>
          <a:p>
            <a:r>
              <a:rPr lang="en-US" dirty="0"/>
              <a:t>The day before the activity lecture grab all the data and calculate the overall mean (population mean).  </a:t>
            </a:r>
          </a:p>
          <a:p>
            <a:r>
              <a:rPr lang="en-US" dirty="0"/>
              <a:t>Keep this number handy during the lecture.</a:t>
            </a:r>
          </a:p>
          <a:p>
            <a:r>
              <a:rPr lang="en-US" dirty="0"/>
              <a:t>Create new datasets of size 15 by randomly sampling the full dataset.</a:t>
            </a:r>
          </a:p>
          <a:p>
            <a:r>
              <a:rPr lang="en-US" dirty="0"/>
              <a:t>Put each dataset on an individual sheet so that it can be distributed to the students.</a:t>
            </a:r>
          </a:p>
          <a:p>
            <a:r>
              <a:rPr lang="en-US" dirty="0"/>
              <a:t>Have the students calculate the mean of their dataset.</a:t>
            </a:r>
          </a:p>
        </p:txBody>
      </p:sp>
    </p:spTree>
    <p:extLst>
      <p:ext uri="{BB962C8B-B14F-4D97-AF65-F5344CB8AC3E}">
        <p14:creationId xmlns:p14="http://schemas.microsoft.com/office/powerpoint/2010/main" val="3199055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316FB-C916-B3ED-1AB2-B0FBD1A42122}"/>
              </a:ext>
            </a:extLst>
          </p:cNvPr>
          <p:cNvSpPr>
            <a:spLocks noGrp="1"/>
          </p:cNvSpPr>
          <p:nvPr>
            <p:ph type="title"/>
          </p:nvPr>
        </p:nvSpPr>
        <p:spPr/>
        <p:txBody>
          <a:bodyPr/>
          <a:lstStyle/>
          <a:p>
            <a:r>
              <a:rPr lang="en-US" dirty="0"/>
              <a:t>Advanced Example – Confidence interval</a:t>
            </a:r>
          </a:p>
        </p:txBody>
      </p:sp>
      <p:sp>
        <p:nvSpPr>
          <p:cNvPr id="3" name="Content Placeholder 2">
            <a:extLst>
              <a:ext uri="{FF2B5EF4-FFF2-40B4-BE49-F238E27FC236}">
                <a16:creationId xmlns:a16="http://schemas.microsoft.com/office/drawing/2014/main" id="{8C1B73B2-0D12-85BF-16EC-A50FF005EA46}"/>
              </a:ext>
            </a:extLst>
          </p:cNvPr>
          <p:cNvSpPr>
            <a:spLocks noGrp="1"/>
          </p:cNvSpPr>
          <p:nvPr>
            <p:ph idx="1"/>
          </p:nvPr>
        </p:nvSpPr>
        <p:spPr/>
        <p:txBody>
          <a:bodyPr>
            <a:normAutofit lnSpcReduction="10000"/>
          </a:bodyPr>
          <a:lstStyle/>
          <a:p>
            <a:r>
              <a:rPr lang="en-US" dirty="0"/>
              <a:t>Create a number line and have each student come up and place their sample mean on the number line.  </a:t>
            </a:r>
          </a:p>
          <a:p>
            <a:r>
              <a:rPr lang="en-US" dirty="0"/>
              <a:t>Look at the distribution and constantly mention that this is the “Sampling Distribution of the Sample Mean”</a:t>
            </a:r>
          </a:p>
          <a:p>
            <a:r>
              <a:rPr lang="en-US" dirty="0"/>
              <a:t>Ask students why they didn’t all get the same value…. (Sampling variability).</a:t>
            </a:r>
          </a:p>
          <a:p>
            <a:r>
              <a:rPr lang="en-US" dirty="0"/>
              <a:t>Ask the students which of the sample means are right?  (Right meaning that it is the true value in the population).  Some will say... All of them.  The truth… none of them.</a:t>
            </a:r>
          </a:p>
          <a:p>
            <a:r>
              <a:rPr lang="en-US" dirty="0"/>
              <a:t>How to do better?</a:t>
            </a:r>
          </a:p>
          <a:p>
            <a:endParaRPr lang="en-US" dirty="0"/>
          </a:p>
        </p:txBody>
      </p:sp>
    </p:spTree>
    <p:extLst>
      <p:ext uri="{BB962C8B-B14F-4D97-AF65-F5344CB8AC3E}">
        <p14:creationId xmlns:p14="http://schemas.microsoft.com/office/powerpoint/2010/main" val="2722038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2048-167D-771B-F026-BB0B666E76A3}"/>
              </a:ext>
            </a:extLst>
          </p:cNvPr>
          <p:cNvSpPr>
            <a:spLocks noGrp="1"/>
          </p:cNvSpPr>
          <p:nvPr>
            <p:ph type="title"/>
          </p:nvPr>
        </p:nvSpPr>
        <p:spPr/>
        <p:txBody>
          <a:bodyPr/>
          <a:lstStyle/>
          <a:p>
            <a:r>
              <a:rPr lang="en-US" dirty="0"/>
              <a:t>Advanced Example – Confidence Intervals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17DF49-F8CB-6567-95F7-3DDA78ACCCFC}"/>
                  </a:ext>
                </a:extLst>
              </p:cNvPr>
              <p:cNvSpPr>
                <a:spLocks noGrp="1"/>
              </p:cNvSpPr>
              <p:nvPr>
                <p:ph idx="1"/>
              </p:nvPr>
            </p:nvSpPr>
            <p:spPr/>
            <p:txBody>
              <a:bodyPr/>
              <a:lstStyle/>
              <a:p>
                <a:r>
                  <a:rPr lang="en-US" dirty="0"/>
                  <a:t>Have the students calculate the standard deviation, S, for each of their datasets.</a:t>
                </a:r>
              </a:p>
              <a:p>
                <a:r>
                  <a:rPr lang="en-US" dirty="0"/>
                  <a:t>Then have the students calculate:</a:t>
                </a:r>
              </a:p>
              <a:p>
                <a14:m>
                  <m:oMath xmlns:m="http://schemas.openxmlformats.org/officeDocument/2006/math">
                    <m:r>
                      <a:rPr lang="en-US" b="0" i="1" smtClean="0">
                        <a:latin typeface="Cambria Math" panose="02040503050406030204" pitchFamily="18" charset="0"/>
                      </a:rPr>
                      <m:t>𝐿𝐵</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−2.145</m:t>
                    </m:r>
                    <m:f>
                      <m:fPr>
                        <m:type m:val="skw"/>
                        <m:ctrlPr>
                          <a:rPr lang="en-US" b="0" i="1" dirty="0" smtClean="0">
                            <a:latin typeface="Cambria Math" panose="02040503050406030204" pitchFamily="18" charset="0"/>
                          </a:rPr>
                        </m:ctrlPr>
                      </m:fPr>
                      <m:num>
                        <m:r>
                          <a:rPr lang="en-US" b="0" i="1" dirty="0" smtClean="0">
                            <a:latin typeface="Cambria Math" panose="02040503050406030204" pitchFamily="18" charset="0"/>
                          </a:rPr>
                          <m:t>𝑆</m:t>
                        </m:r>
                      </m:num>
                      <m:den>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15</m:t>
                            </m:r>
                          </m:e>
                        </m:rad>
                      </m:den>
                    </m:f>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𝑈𝐵</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b="0" i="1" smtClean="0">
                        <a:latin typeface="Cambria Math" panose="02040503050406030204" pitchFamily="18" charset="0"/>
                      </a:rPr>
                      <m:t>+</m:t>
                    </m:r>
                    <m:r>
                      <a:rPr lang="en-US" i="1" dirty="0">
                        <a:latin typeface="Cambria Math" panose="02040503050406030204" pitchFamily="18" charset="0"/>
                      </a:rPr>
                      <m:t>2.145</m:t>
                    </m:r>
                    <m:f>
                      <m:fPr>
                        <m:type m:val="skw"/>
                        <m:ctrlPr>
                          <a:rPr lang="en-US" i="1" dirty="0">
                            <a:latin typeface="Cambria Math" panose="02040503050406030204" pitchFamily="18" charset="0"/>
                          </a:rPr>
                        </m:ctrlPr>
                      </m:fPr>
                      <m:num>
                        <m:r>
                          <a:rPr lang="en-US" i="1" dirty="0">
                            <a:latin typeface="Cambria Math" panose="02040503050406030204" pitchFamily="18" charset="0"/>
                          </a:rPr>
                          <m:t>𝑆</m:t>
                        </m:r>
                      </m:num>
                      <m:den>
                        <m:rad>
                          <m:radPr>
                            <m:degHide m:val="on"/>
                            <m:ctrlPr>
                              <a:rPr lang="en-US" i="1" dirty="0">
                                <a:latin typeface="Cambria Math" panose="02040503050406030204" pitchFamily="18" charset="0"/>
                              </a:rPr>
                            </m:ctrlPr>
                          </m:radPr>
                          <m:deg/>
                          <m:e>
                            <m:r>
                              <a:rPr lang="en-US" i="1" dirty="0">
                                <a:latin typeface="Cambria Math" panose="02040503050406030204" pitchFamily="18" charset="0"/>
                              </a:rPr>
                              <m:t>15</m:t>
                            </m:r>
                          </m:e>
                        </m:rad>
                      </m:den>
                    </m:f>
                  </m:oMath>
                </a14:m>
                <a:endParaRPr lang="en-US" dirty="0"/>
              </a:p>
              <a:p>
                <a:r>
                  <a:rPr lang="en-US" dirty="0"/>
                  <a:t>Tell them that 2.145 is a “magical” number that will be explained later.  Use this to motivate the t-distribution.</a:t>
                </a:r>
              </a:p>
              <a:p>
                <a:r>
                  <a:rPr lang="en-US" dirty="0"/>
                  <a:t>Ask students to come to the board and write (LB,UB).</a:t>
                </a:r>
              </a:p>
            </p:txBody>
          </p:sp>
        </mc:Choice>
        <mc:Fallback>
          <p:sp>
            <p:nvSpPr>
              <p:cNvPr id="3" name="Content Placeholder 2">
                <a:extLst>
                  <a:ext uri="{FF2B5EF4-FFF2-40B4-BE49-F238E27FC236}">
                    <a16:creationId xmlns:a16="http://schemas.microsoft.com/office/drawing/2014/main" id="{9417DF49-F8CB-6567-95F7-3DDA78ACCCFC}"/>
                  </a:ext>
                </a:extLst>
              </p:cNvPr>
              <p:cNvSpPr>
                <a:spLocks noGrp="1" noRot="1" noChangeAspect="1" noMove="1" noResize="1" noEditPoints="1" noAdjustHandles="1" noChangeArrowheads="1" noChangeShapeType="1" noTextEdit="1"/>
              </p:cNvSpPr>
              <p:nvPr>
                <p:ph idx="1"/>
              </p:nvPr>
            </p:nvSpPr>
            <p:spPr>
              <a:blipFill>
                <a:blip r:embed="rId2"/>
                <a:stretch>
                  <a:fillRect l="-528" b="-1832"/>
                </a:stretch>
              </a:blipFill>
            </p:spPr>
            <p:txBody>
              <a:bodyPr/>
              <a:lstStyle/>
              <a:p>
                <a:r>
                  <a:rPr lang="en-US">
                    <a:noFill/>
                  </a:rPr>
                  <a:t> </a:t>
                </a:r>
              </a:p>
            </p:txBody>
          </p:sp>
        </mc:Fallback>
      </mc:AlternateContent>
    </p:spTree>
    <p:extLst>
      <p:ext uri="{BB962C8B-B14F-4D97-AF65-F5344CB8AC3E}">
        <p14:creationId xmlns:p14="http://schemas.microsoft.com/office/powerpoint/2010/main" val="3142792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F7F5-824E-30F9-E9E1-44ACD8A0293E}"/>
              </a:ext>
            </a:extLst>
          </p:cNvPr>
          <p:cNvSpPr>
            <a:spLocks noGrp="1"/>
          </p:cNvSpPr>
          <p:nvPr>
            <p:ph type="title"/>
          </p:nvPr>
        </p:nvSpPr>
        <p:spPr/>
        <p:txBody>
          <a:bodyPr/>
          <a:lstStyle/>
          <a:p>
            <a:r>
              <a:rPr lang="en-US" dirty="0"/>
              <a:t>Advanced Example – Confidence Intervals</a:t>
            </a:r>
          </a:p>
        </p:txBody>
      </p:sp>
      <p:sp>
        <p:nvSpPr>
          <p:cNvPr id="3" name="Content Placeholder 2">
            <a:extLst>
              <a:ext uri="{FF2B5EF4-FFF2-40B4-BE49-F238E27FC236}">
                <a16:creationId xmlns:a16="http://schemas.microsoft.com/office/drawing/2014/main" id="{96FD3CA9-07BA-47CE-4565-EF91810596C5}"/>
              </a:ext>
            </a:extLst>
          </p:cNvPr>
          <p:cNvSpPr>
            <a:spLocks noGrp="1"/>
          </p:cNvSpPr>
          <p:nvPr>
            <p:ph idx="1"/>
          </p:nvPr>
        </p:nvSpPr>
        <p:spPr/>
        <p:txBody>
          <a:bodyPr>
            <a:normAutofit/>
          </a:bodyPr>
          <a:lstStyle/>
          <a:p>
            <a:r>
              <a:rPr lang="en-US" dirty="0"/>
              <a:t>Do not share the true population mean.</a:t>
            </a:r>
          </a:p>
          <a:p>
            <a:r>
              <a:rPr lang="en-US" dirty="0"/>
              <a:t>Go down the list and circle the ones that are correct and put a line through those that are incorrect.</a:t>
            </a:r>
          </a:p>
          <a:p>
            <a:r>
              <a:rPr lang="en-US" dirty="0"/>
              <a:t>Show that most are correct but not all.</a:t>
            </a:r>
          </a:p>
          <a:p>
            <a:r>
              <a:rPr lang="en-US" dirty="0"/>
              <a:t>Point estimates are (almost) always wrong.  Who wants to be wrong all the time?</a:t>
            </a:r>
          </a:p>
          <a:p>
            <a:r>
              <a:rPr lang="en-US" dirty="0"/>
              <a:t>Interval estimates are correct quite often.</a:t>
            </a:r>
          </a:p>
          <a:p>
            <a:r>
              <a:rPr lang="en-US" dirty="0"/>
              <a:t>So we have confidence in the method we used to get the interval.</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385926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20C8-F313-F357-54EF-263EEB3B77BD}"/>
              </a:ext>
            </a:extLst>
          </p:cNvPr>
          <p:cNvSpPr>
            <a:spLocks noGrp="1"/>
          </p:cNvSpPr>
          <p:nvPr>
            <p:ph type="title"/>
          </p:nvPr>
        </p:nvSpPr>
        <p:spPr/>
        <p:txBody>
          <a:bodyPr/>
          <a:lstStyle/>
          <a:p>
            <a:r>
              <a:rPr lang="en-US" dirty="0"/>
              <a:t>Advanced Example – Confidence Intervals</a:t>
            </a:r>
          </a:p>
        </p:txBody>
      </p:sp>
      <p:sp>
        <p:nvSpPr>
          <p:cNvPr id="3" name="Content Placeholder 2">
            <a:extLst>
              <a:ext uri="{FF2B5EF4-FFF2-40B4-BE49-F238E27FC236}">
                <a16:creationId xmlns:a16="http://schemas.microsoft.com/office/drawing/2014/main" id="{FD733677-1BA5-CFF7-89CE-217333F784D8}"/>
              </a:ext>
            </a:extLst>
          </p:cNvPr>
          <p:cNvSpPr>
            <a:spLocks noGrp="1"/>
          </p:cNvSpPr>
          <p:nvPr>
            <p:ph idx="1"/>
          </p:nvPr>
        </p:nvSpPr>
        <p:spPr/>
        <p:txBody>
          <a:bodyPr/>
          <a:lstStyle/>
          <a:p>
            <a:r>
              <a:rPr lang="en-US" dirty="0"/>
              <a:t>Mention that people speak in intervals so it is natural.</a:t>
            </a:r>
          </a:p>
          <a:p>
            <a:r>
              <a:rPr lang="en-US" dirty="0"/>
              <a:t>What time are you going to show up tonight?</a:t>
            </a:r>
          </a:p>
          <a:p>
            <a:pPr lvl="1"/>
            <a:r>
              <a:rPr lang="en-US" dirty="0"/>
              <a:t>Between 7 and 7:15</a:t>
            </a:r>
          </a:p>
          <a:p>
            <a:r>
              <a:rPr lang="en-US" dirty="0"/>
              <a:t>How much is a new computer?</a:t>
            </a:r>
          </a:p>
          <a:p>
            <a:pPr lvl="1"/>
            <a:r>
              <a:rPr lang="en-US" dirty="0"/>
              <a:t>$700 to $1200 </a:t>
            </a:r>
          </a:p>
          <a:p>
            <a:r>
              <a:rPr lang="en-US" dirty="0"/>
              <a:t>Wider intervals mean more uncertainty about the true value of the mean.</a:t>
            </a:r>
          </a:p>
          <a:p>
            <a:r>
              <a:rPr lang="en-US" dirty="0"/>
              <a:t>Narrower intervals mean less uncertainty about the true value of the mean.</a:t>
            </a:r>
          </a:p>
          <a:p>
            <a:endParaRPr lang="en-US" dirty="0"/>
          </a:p>
        </p:txBody>
      </p:sp>
    </p:spTree>
    <p:extLst>
      <p:ext uri="{BB962C8B-B14F-4D97-AF65-F5344CB8AC3E}">
        <p14:creationId xmlns:p14="http://schemas.microsoft.com/office/powerpoint/2010/main" val="154002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CFE3-1CCE-E9D7-0DF5-40A99C73C49C}"/>
              </a:ext>
            </a:extLst>
          </p:cNvPr>
          <p:cNvSpPr>
            <a:spLocks noGrp="1"/>
          </p:cNvSpPr>
          <p:nvPr>
            <p:ph type="title"/>
          </p:nvPr>
        </p:nvSpPr>
        <p:spPr/>
        <p:txBody>
          <a:bodyPr/>
          <a:lstStyle/>
          <a:p>
            <a:r>
              <a:rPr lang="en-US" dirty="0"/>
              <a:t>Advanced Example – Confidence intervals</a:t>
            </a:r>
          </a:p>
        </p:txBody>
      </p:sp>
      <p:sp>
        <p:nvSpPr>
          <p:cNvPr id="3" name="Content Placeholder 2">
            <a:extLst>
              <a:ext uri="{FF2B5EF4-FFF2-40B4-BE49-F238E27FC236}">
                <a16:creationId xmlns:a16="http://schemas.microsoft.com/office/drawing/2014/main" id="{DA33E4CB-B4E5-EEA9-8C80-84D9DE18A831}"/>
              </a:ext>
            </a:extLst>
          </p:cNvPr>
          <p:cNvSpPr>
            <a:spLocks noGrp="1"/>
          </p:cNvSpPr>
          <p:nvPr>
            <p:ph idx="1"/>
          </p:nvPr>
        </p:nvSpPr>
        <p:spPr/>
        <p:txBody>
          <a:bodyPr>
            <a:normAutofit fontScale="92500"/>
          </a:bodyPr>
          <a:lstStyle/>
          <a:p>
            <a:r>
              <a:rPr lang="en-US" dirty="0"/>
              <a:t>Summarize the experiment and reiterate the points they observed and incorporate student comments.</a:t>
            </a:r>
          </a:p>
          <a:p>
            <a:pPr lvl="1"/>
            <a:r>
              <a:rPr lang="en-US" dirty="0"/>
              <a:t>We don’t know the true mean of the population.</a:t>
            </a:r>
          </a:p>
          <a:p>
            <a:pPr lvl="1"/>
            <a:r>
              <a:rPr lang="en-US" dirty="0"/>
              <a:t>We need to guess a value for the mean.</a:t>
            </a:r>
          </a:p>
          <a:p>
            <a:pPr lvl="1"/>
            <a:r>
              <a:rPr lang="en-US" dirty="0"/>
              <a:t>Problem with point estimates ( single value guess ) is that is almost always wrong.</a:t>
            </a:r>
          </a:p>
          <a:p>
            <a:pPr lvl="1"/>
            <a:r>
              <a:rPr lang="en-US" dirty="0"/>
              <a:t>Intervals are more likely to be correct.</a:t>
            </a:r>
          </a:p>
          <a:p>
            <a:pPr lvl="1"/>
            <a:r>
              <a:rPr lang="en-US" dirty="0"/>
              <a:t>Scientists typically don’t like intervals as they need a specific number to plug into their formulae.</a:t>
            </a:r>
          </a:p>
          <a:p>
            <a:pPr lvl="1"/>
            <a:r>
              <a:rPr lang="en-US" dirty="0"/>
              <a:t>Next lecture we will talk about how we can control how confident we are with the method.</a:t>
            </a:r>
          </a:p>
          <a:p>
            <a:pPr lvl="1"/>
            <a:r>
              <a:rPr lang="en-US" dirty="0"/>
              <a:t>Question to ponder???  Why does this work?</a:t>
            </a:r>
          </a:p>
        </p:txBody>
      </p:sp>
    </p:spTree>
    <p:extLst>
      <p:ext uri="{BB962C8B-B14F-4D97-AF65-F5344CB8AC3E}">
        <p14:creationId xmlns:p14="http://schemas.microsoft.com/office/powerpoint/2010/main" val="3150665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D530-8F81-E2F0-9038-20ED3495D9F5}"/>
              </a:ext>
            </a:extLst>
          </p:cNvPr>
          <p:cNvSpPr>
            <a:spLocks noGrp="1"/>
          </p:cNvSpPr>
          <p:nvPr>
            <p:ph type="title"/>
          </p:nvPr>
        </p:nvSpPr>
        <p:spPr/>
        <p:txBody>
          <a:bodyPr/>
          <a:lstStyle/>
          <a:p>
            <a:r>
              <a:rPr lang="en-US" dirty="0"/>
              <a:t>Hints:</a:t>
            </a:r>
          </a:p>
        </p:txBody>
      </p:sp>
      <p:sp>
        <p:nvSpPr>
          <p:cNvPr id="3" name="Content Placeholder 2">
            <a:extLst>
              <a:ext uri="{FF2B5EF4-FFF2-40B4-BE49-F238E27FC236}">
                <a16:creationId xmlns:a16="http://schemas.microsoft.com/office/drawing/2014/main" id="{165807C3-A685-1200-AEC6-7A5E072E5FF2}"/>
              </a:ext>
            </a:extLst>
          </p:cNvPr>
          <p:cNvSpPr>
            <a:spLocks noGrp="1"/>
          </p:cNvSpPr>
          <p:nvPr>
            <p:ph idx="1"/>
          </p:nvPr>
        </p:nvSpPr>
        <p:spPr/>
        <p:txBody>
          <a:bodyPr/>
          <a:lstStyle/>
          <a:p>
            <a:r>
              <a:rPr lang="en-US" dirty="0"/>
              <a:t>Food helps!</a:t>
            </a:r>
          </a:p>
          <a:p>
            <a:r>
              <a:rPr lang="en-US" dirty="0"/>
              <a:t>Even if the lecture goes bad…</a:t>
            </a:r>
          </a:p>
          <a:p>
            <a:r>
              <a:rPr lang="en-US" dirty="0"/>
              <a:t>Students enjoy the food.</a:t>
            </a:r>
          </a:p>
        </p:txBody>
      </p:sp>
      <p:pic>
        <p:nvPicPr>
          <p:cNvPr id="5" name="Picture 4">
            <a:extLst>
              <a:ext uri="{FF2B5EF4-FFF2-40B4-BE49-F238E27FC236}">
                <a16:creationId xmlns:a16="http://schemas.microsoft.com/office/drawing/2014/main" id="{74075DE9-1FB0-1BB0-63E0-6839C65D5AE2}"/>
              </a:ext>
            </a:extLst>
          </p:cNvPr>
          <p:cNvPicPr>
            <a:picLocks noChangeAspect="1"/>
          </p:cNvPicPr>
          <p:nvPr/>
        </p:nvPicPr>
        <p:blipFill>
          <a:blip r:embed="rId2"/>
          <a:stretch>
            <a:fillRect/>
          </a:stretch>
        </p:blipFill>
        <p:spPr>
          <a:xfrm>
            <a:off x="5610956" y="2015732"/>
            <a:ext cx="2470639" cy="3294185"/>
          </a:xfrm>
          <a:prstGeom prst="rect">
            <a:avLst/>
          </a:prstGeom>
        </p:spPr>
      </p:pic>
    </p:spTree>
    <p:extLst>
      <p:ext uri="{BB962C8B-B14F-4D97-AF65-F5344CB8AC3E}">
        <p14:creationId xmlns:p14="http://schemas.microsoft.com/office/powerpoint/2010/main" val="3727432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81041-7A70-34A2-EDAE-CC9A756CB218}"/>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8E417EFA-FE95-1079-2C3C-4F917A8FCD95}"/>
              </a:ext>
            </a:extLst>
          </p:cNvPr>
          <p:cNvSpPr>
            <a:spLocks noGrp="1"/>
          </p:cNvSpPr>
          <p:nvPr>
            <p:ph idx="1"/>
          </p:nvPr>
        </p:nvSpPr>
        <p:spPr/>
        <p:txBody>
          <a:bodyPr>
            <a:normAutofit lnSpcReduction="10000"/>
          </a:bodyPr>
          <a:lstStyle/>
          <a:p>
            <a:r>
              <a:rPr lang="en-US" dirty="0"/>
              <a:t>Data is needed to motivate interest in statistical applications.</a:t>
            </a:r>
          </a:p>
          <a:p>
            <a:r>
              <a:rPr lang="en-US" dirty="0"/>
              <a:t>Data is widely available on the internet.</a:t>
            </a:r>
          </a:p>
          <a:p>
            <a:r>
              <a:rPr lang="en-US" dirty="0"/>
              <a:t>Many datasets require domain level knowledge which the student/instructor may or may not know at a sufficient level.</a:t>
            </a:r>
          </a:p>
          <a:p>
            <a:r>
              <a:rPr lang="en-US" dirty="0"/>
              <a:t>If the dataset does not connect with the student then they lose interest.</a:t>
            </a:r>
          </a:p>
          <a:p>
            <a:r>
              <a:rPr lang="en-US" dirty="0"/>
              <a:t>Many datasets seem “manufactured”</a:t>
            </a:r>
          </a:p>
          <a:p>
            <a:r>
              <a:rPr lang="en-US" dirty="0"/>
              <a:t>Students can just read the slides on their own at a much faster pace so they can check </a:t>
            </a:r>
            <a:r>
              <a:rPr lang="en-US" dirty="0" err="1"/>
              <a:t>TicTok</a:t>
            </a:r>
            <a:r>
              <a:rPr lang="en-US" dirty="0"/>
              <a:t> until you get to the solution.</a:t>
            </a:r>
          </a:p>
        </p:txBody>
      </p:sp>
    </p:spTree>
    <p:extLst>
      <p:ext uri="{BB962C8B-B14F-4D97-AF65-F5344CB8AC3E}">
        <p14:creationId xmlns:p14="http://schemas.microsoft.com/office/powerpoint/2010/main" val="398795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DD24-B89C-9DD2-5EDA-ECFA6FF4E4C0}"/>
              </a:ext>
            </a:extLst>
          </p:cNvPr>
          <p:cNvSpPr>
            <a:spLocks noGrp="1"/>
          </p:cNvSpPr>
          <p:nvPr>
            <p:ph type="title"/>
          </p:nvPr>
        </p:nvSpPr>
        <p:spPr/>
        <p:txBody>
          <a:bodyPr/>
          <a:lstStyle/>
          <a:p>
            <a:r>
              <a:rPr lang="en-US" dirty="0"/>
              <a:t>How to address this problem</a:t>
            </a:r>
          </a:p>
        </p:txBody>
      </p:sp>
      <p:sp>
        <p:nvSpPr>
          <p:cNvPr id="3" name="Content Placeholder 2">
            <a:extLst>
              <a:ext uri="{FF2B5EF4-FFF2-40B4-BE49-F238E27FC236}">
                <a16:creationId xmlns:a16="http://schemas.microsoft.com/office/drawing/2014/main" id="{362EC620-9173-4B7E-8FCD-4308C754EE6C}"/>
              </a:ext>
            </a:extLst>
          </p:cNvPr>
          <p:cNvSpPr>
            <a:spLocks noGrp="1"/>
          </p:cNvSpPr>
          <p:nvPr>
            <p:ph idx="1"/>
          </p:nvPr>
        </p:nvSpPr>
        <p:spPr/>
        <p:txBody>
          <a:bodyPr>
            <a:normAutofit lnSpcReduction="10000"/>
          </a:bodyPr>
          <a:lstStyle/>
          <a:p>
            <a:r>
              <a:rPr lang="en-US" dirty="0"/>
              <a:t>Collect data from the students</a:t>
            </a:r>
          </a:p>
          <a:p>
            <a:r>
              <a:rPr lang="en-US" dirty="0"/>
              <a:t>Students can connect to data that comes from them.</a:t>
            </a:r>
          </a:p>
          <a:p>
            <a:r>
              <a:rPr lang="en-US" dirty="0"/>
              <a:t>They are already invested in the question.</a:t>
            </a:r>
          </a:p>
          <a:p>
            <a:r>
              <a:rPr lang="en-US" dirty="0"/>
              <a:t>Since the data comes from them they understand that the answer isn’t known and they need to participate in order to move the class forward.  </a:t>
            </a:r>
          </a:p>
          <a:p>
            <a:r>
              <a:rPr lang="en-US" dirty="0"/>
              <a:t>They are often interested in the data from the other students and how theirs compare.</a:t>
            </a:r>
          </a:p>
          <a:p>
            <a:r>
              <a:rPr lang="en-US" dirty="0"/>
              <a:t>It can promote inclusion and discussion in the classroom as someone may need to explain their data.</a:t>
            </a:r>
          </a:p>
          <a:p>
            <a:endParaRPr lang="en-US" dirty="0"/>
          </a:p>
          <a:p>
            <a:endParaRPr lang="en-US" dirty="0"/>
          </a:p>
        </p:txBody>
      </p:sp>
    </p:spTree>
    <p:extLst>
      <p:ext uri="{BB962C8B-B14F-4D97-AF65-F5344CB8AC3E}">
        <p14:creationId xmlns:p14="http://schemas.microsoft.com/office/powerpoint/2010/main" val="52380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CC2E-7AF5-89AB-069C-622FC7E86170}"/>
              </a:ext>
            </a:extLst>
          </p:cNvPr>
          <p:cNvSpPr>
            <a:spLocks noGrp="1"/>
          </p:cNvSpPr>
          <p:nvPr>
            <p:ph type="title"/>
          </p:nvPr>
        </p:nvSpPr>
        <p:spPr/>
        <p:txBody>
          <a:bodyPr/>
          <a:lstStyle/>
          <a:p>
            <a:r>
              <a:rPr lang="en-US" dirty="0"/>
              <a:t>Simple Example - Outliers</a:t>
            </a:r>
          </a:p>
        </p:txBody>
      </p:sp>
      <p:sp>
        <p:nvSpPr>
          <p:cNvPr id="3" name="Content Placeholder 2">
            <a:extLst>
              <a:ext uri="{FF2B5EF4-FFF2-40B4-BE49-F238E27FC236}">
                <a16:creationId xmlns:a16="http://schemas.microsoft.com/office/drawing/2014/main" id="{38A720AD-A2A0-E1BF-A5B1-A48CA28A2B01}"/>
              </a:ext>
            </a:extLst>
          </p:cNvPr>
          <p:cNvSpPr>
            <a:spLocks noGrp="1"/>
          </p:cNvSpPr>
          <p:nvPr>
            <p:ph idx="1"/>
          </p:nvPr>
        </p:nvSpPr>
        <p:spPr/>
        <p:txBody>
          <a:bodyPr>
            <a:normAutofit fontScale="85000" lnSpcReduction="10000"/>
          </a:bodyPr>
          <a:lstStyle/>
          <a:p>
            <a:r>
              <a:rPr lang="en-US" dirty="0"/>
              <a:t>Ask the students how far they traveled to class that day.</a:t>
            </a:r>
          </a:p>
          <a:p>
            <a:pPr lvl="1"/>
            <a:r>
              <a:rPr lang="en-US" dirty="0"/>
              <a:t>Collect the data from the students on small piece of paper and collect them.</a:t>
            </a:r>
          </a:p>
          <a:p>
            <a:pPr lvl="1"/>
            <a:r>
              <a:rPr lang="en-US" dirty="0"/>
              <a:t>Write down the values on the board or input them into the computer.</a:t>
            </a:r>
          </a:p>
          <a:p>
            <a:pPr lvl="1"/>
            <a:r>
              <a:rPr lang="en-US" dirty="0"/>
              <a:t>Order the data to make it easy to create a boxplot.</a:t>
            </a:r>
          </a:p>
          <a:p>
            <a:pPr lvl="1"/>
            <a:r>
              <a:rPr lang="en-US" dirty="0"/>
              <a:t>Find Q</a:t>
            </a:r>
            <a:r>
              <a:rPr lang="en-US" baseline="-25000" dirty="0"/>
              <a:t>1</a:t>
            </a:r>
            <a:r>
              <a:rPr lang="en-US" dirty="0"/>
              <a:t>, median and Q</a:t>
            </a:r>
            <a:r>
              <a:rPr lang="en-US" baseline="-25000" dirty="0"/>
              <a:t>3</a:t>
            </a:r>
          </a:p>
          <a:p>
            <a:pPr lvl="1"/>
            <a:r>
              <a:rPr lang="en-US" dirty="0"/>
              <a:t>Find the upper and lower fences.</a:t>
            </a:r>
          </a:p>
          <a:p>
            <a:pPr lvl="1"/>
            <a:r>
              <a:rPr lang="en-US" dirty="0"/>
              <a:t>Identify outliers.  Invariably there is one outlier as one student came a long way to class that day.</a:t>
            </a:r>
          </a:p>
          <a:p>
            <a:pPr lvl="1"/>
            <a:r>
              <a:rPr lang="en-US" dirty="0"/>
              <a:t>Ask students what to do with the outlier.  Suggest throwing it out.</a:t>
            </a:r>
          </a:p>
          <a:p>
            <a:pPr lvl="1"/>
            <a:r>
              <a:rPr lang="en-US" dirty="0"/>
              <a:t>Identify the student who is the outlier and ask them to leave class.  (this shocks everyone)</a:t>
            </a:r>
          </a:p>
          <a:p>
            <a:pPr lvl="1"/>
            <a:r>
              <a:rPr lang="en-US" dirty="0"/>
              <a:t>Talk about the importance of including all measurements that are accurate whether or not we like the value.</a:t>
            </a:r>
          </a:p>
        </p:txBody>
      </p:sp>
    </p:spTree>
    <p:extLst>
      <p:ext uri="{BB962C8B-B14F-4D97-AF65-F5344CB8AC3E}">
        <p14:creationId xmlns:p14="http://schemas.microsoft.com/office/powerpoint/2010/main" val="207007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FA1D-6896-FA68-9E7C-0D0889048A5C}"/>
              </a:ext>
            </a:extLst>
          </p:cNvPr>
          <p:cNvSpPr>
            <a:spLocks noGrp="1"/>
          </p:cNvSpPr>
          <p:nvPr>
            <p:ph type="title"/>
          </p:nvPr>
        </p:nvSpPr>
        <p:spPr/>
        <p:txBody>
          <a:bodyPr/>
          <a:lstStyle/>
          <a:p>
            <a:r>
              <a:rPr lang="en-US" dirty="0"/>
              <a:t>Simple Example - Empirical Rule</a:t>
            </a:r>
          </a:p>
        </p:txBody>
      </p:sp>
      <p:sp>
        <p:nvSpPr>
          <p:cNvPr id="3" name="Content Placeholder 2">
            <a:extLst>
              <a:ext uri="{FF2B5EF4-FFF2-40B4-BE49-F238E27FC236}">
                <a16:creationId xmlns:a16="http://schemas.microsoft.com/office/drawing/2014/main" id="{7AD5991A-C90F-1069-A8E0-D2A135F2F99D}"/>
              </a:ext>
            </a:extLst>
          </p:cNvPr>
          <p:cNvSpPr>
            <a:spLocks noGrp="1"/>
          </p:cNvSpPr>
          <p:nvPr>
            <p:ph idx="1"/>
          </p:nvPr>
        </p:nvSpPr>
        <p:spPr/>
        <p:txBody>
          <a:bodyPr/>
          <a:lstStyle/>
          <a:p>
            <a:r>
              <a:rPr lang="en-US" dirty="0"/>
              <a:t>Bring a roll of toilet paper and a small paper cup filled with water.</a:t>
            </a:r>
          </a:p>
          <a:p>
            <a:r>
              <a:rPr lang="en-US" dirty="0"/>
              <a:t>Unroll the toilet paper so that it spans the width of the desk and sit the cup at the open end (away from the roll).</a:t>
            </a:r>
          </a:p>
          <a:p>
            <a:r>
              <a:rPr lang="en-US" dirty="0"/>
              <a:t>Have the student roll the toilet paper towards them with the cup on it.</a:t>
            </a:r>
          </a:p>
          <a:p>
            <a:r>
              <a:rPr lang="en-US" dirty="0"/>
              <a:t>Record the time it takes to roll the paper across the table.  If they spill water, they have to start over.</a:t>
            </a:r>
          </a:p>
          <a:p>
            <a:r>
              <a:rPr lang="en-US" dirty="0"/>
              <a:t>This takes two students at a time, one to roll, one to measure the time.</a:t>
            </a:r>
          </a:p>
        </p:txBody>
      </p:sp>
    </p:spTree>
    <p:extLst>
      <p:ext uri="{BB962C8B-B14F-4D97-AF65-F5344CB8AC3E}">
        <p14:creationId xmlns:p14="http://schemas.microsoft.com/office/powerpoint/2010/main" val="939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38ED-D961-8764-36F4-FBC326465FDA}"/>
              </a:ext>
            </a:extLst>
          </p:cNvPr>
          <p:cNvSpPr>
            <a:spLocks noGrp="1"/>
          </p:cNvSpPr>
          <p:nvPr>
            <p:ph type="title"/>
          </p:nvPr>
        </p:nvSpPr>
        <p:spPr/>
        <p:txBody>
          <a:bodyPr/>
          <a:lstStyle/>
          <a:p>
            <a:r>
              <a:rPr lang="en-US" dirty="0"/>
              <a:t>Simple Example – Empirical Rule</a:t>
            </a:r>
          </a:p>
        </p:txBody>
      </p:sp>
      <p:pic>
        <p:nvPicPr>
          <p:cNvPr id="4" name="VID-20230306-WA0001.mp4">
            <a:hlinkClick r:id="" action="ppaction://media"/>
            <a:extLst>
              <a:ext uri="{FF2B5EF4-FFF2-40B4-BE49-F238E27FC236}">
                <a16:creationId xmlns:a16="http://schemas.microsoft.com/office/drawing/2014/main" id="{861ED2CC-1DAD-7B7F-E68F-27ADDC2124AC}"/>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276850" y="2016125"/>
            <a:ext cx="1952625" cy="3449638"/>
          </a:xfrm>
        </p:spPr>
      </p:pic>
    </p:spTree>
    <p:extLst>
      <p:ext uri="{BB962C8B-B14F-4D97-AF65-F5344CB8AC3E}">
        <p14:creationId xmlns:p14="http://schemas.microsoft.com/office/powerpoint/2010/main" val="101236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52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7FA0-2293-A5F0-68E5-180293A993AA}"/>
              </a:ext>
            </a:extLst>
          </p:cNvPr>
          <p:cNvSpPr>
            <a:spLocks noGrp="1"/>
          </p:cNvSpPr>
          <p:nvPr>
            <p:ph type="title"/>
          </p:nvPr>
        </p:nvSpPr>
        <p:spPr/>
        <p:txBody>
          <a:bodyPr/>
          <a:lstStyle/>
          <a:p>
            <a:r>
              <a:rPr lang="en-US" dirty="0"/>
              <a:t>Simple Example – Empirical Rule</a:t>
            </a:r>
          </a:p>
        </p:txBody>
      </p:sp>
      <p:sp>
        <p:nvSpPr>
          <p:cNvPr id="3" name="Content Placeholder 2">
            <a:extLst>
              <a:ext uri="{FF2B5EF4-FFF2-40B4-BE49-F238E27FC236}">
                <a16:creationId xmlns:a16="http://schemas.microsoft.com/office/drawing/2014/main" id="{43F222BD-7B31-3DCA-F59A-8B345682D318}"/>
              </a:ext>
            </a:extLst>
          </p:cNvPr>
          <p:cNvSpPr>
            <a:spLocks noGrp="1"/>
          </p:cNvSpPr>
          <p:nvPr>
            <p:ph idx="1"/>
          </p:nvPr>
        </p:nvSpPr>
        <p:spPr/>
        <p:txBody>
          <a:bodyPr/>
          <a:lstStyle/>
          <a:p>
            <a:r>
              <a:rPr lang="en-US" dirty="0"/>
              <a:t>Student calculate:</a:t>
            </a:r>
          </a:p>
          <a:p>
            <a:r>
              <a:rPr lang="en-US" dirty="0"/>
              <a:t> Mean and SD</a:t>
            </a:r>
          </a:p>
          <a:p>
            <a:r>
              <a:rPr lang="en-US" dirty="0"/>
              <a:t>You can do others:</a:t>
            </a:r>
          </a:p>
          <a:p>
            <a:r>
              <a:rPr lang="en-US" dirty="0"/>
              <a:t>Range, min, max</a:t>
            </a:r>
          </a:p>
          <a:p>
            <a:r>
              <a:rPr lang="en-US" dirty="0"/>
              <a:t>Q</a:t>
            </a:r>
            <a:r>
              <a:rPr lang="en-US" baseline="-25000" dirty="0"/>
              <a:t>1</a:t>
            </a:r>
            <a:r>
              <a:rPr lang="en-US" dirty="0"/>
              <a:t>, Median, Q</a:t>
            </a:r>
            <a:r>
              <a:rPr lang="en-US" baseline="-25000" dirty="0"/>
              <a:t>3</a:t>
            </a:r>
            <a:r>
              <a:rPr lang="en-US" dirty="0"/>
              <a:t> </a:t>
            </a:r>
          </a:p>
        </p:txBody>
      </p:sp>
      <p:pic>
        <p:nvPicPr>
          <p:cNvPr id="9" name="Picture 8">
            <a:extLst>
              <a:ext uri="{FF2B5EF4-FFF2-40B4-BE49-F238E27FC236}">
                <a16:creationId xmlns:a16="http://schemas.microsoft.com/office/drawing/2014/main" id="{712D81CE-9D4D-D42E-2E7F-B8D13B8B8F73}"/>
              </a:ext>
            </a:extLst>
          </p:cNvPr>
          <p:cNvPicPr>
            <a:picLocks noChangeAspect="1"/>
          </p:cNvPicPr>
          <p:nvPr/>
        </p:nvPicPr>
        <p:blipFill rotWithShape="1">
          <a:blip r:embed="rId2"/>
          <a:srcRect t="29424" b="31966"/>
          <a:stretch/>
        </p:blipFill>
        <p:spPr>
          <a:xfrm>
            <a:off x="5059973" y="2046566"/>
            <a:ext cx="5143500" cy="2647909"/>
          </a:xfrm>
          <a:prstGeom prst="rect">
            <a:avLst/>
          </a:prstGeom>
        </p:spPr>
      </p:pic>
    </p:spTree>
    <p:extLst>
      <p:ext uri="{BB962C8B-B14F-4D97-AF65-F5344CB8AC3E}">
        <p14:creationId xmlns:p14="http://schemas.microsoft.com/office/powerpoint/2010/main" val="3096329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79E9-ECA7-AA7B-33EB-E7055DA0FD16}"/>
              </a:ext>
            </a:extLst>
          </p:cNvPr>
          <p:cNvSpPr>
            <a:spLocks noGrp="1"/>
          </p:cNvSpPr>
          <p:nvPr>
            <p:ph type="title"/>
          </p:nvPr>
        </p:nvSpPr>
        <p:spPr/>
        <p:txBody>
          <a:bodyPr/>
          <a:lstStyle/>
          <a:p>
            <a:r>
              <a:rPr lang="en-US" dirty="0"/>
              <a:t>Simple Example – Empirical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1A827F-0BC3-FE0F-1FC0-8D33BE0D4227}"/>
                  </a:ext>
                </a:extLst>
              </p:cNvPr>
              <p:cNvSpPr>
                <a:spLocks noGrp="1"/>
              </p:cNvSpPr>
              <p:nvPr>
                <p:ph idx="1"/>
              </p:nvPr>
            </p:nvSpPr>
            <p:spPr>
              <a:xfrm>
                <a:off x="1451580" y="2015732"/>
                <a:ext cx="4374790" cy="3450613"/>
              </a:xfrm>
            </p:spPr>
            <p:txBody>
              <a:bodyPr>
                <a:normAutofit/>
              </a:bodyPr>
              <a:lstStyle/>
              <a:p>
                <a:r>
                  <a:rPr lang="en-US" dirty="0"/>
                  <a:t>Create a number line:</a:t>
                </a:r>
              </a:p>
              <a:p>
                <a:r>
                  <a:rPr lang="en-US" dirty="0"/>
                  <a:t>Put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oMath>
                </a14:m>
                <a:r>
                  <a:rPr lang="en-US" dirty="0"/>
                  <a:t> on the plot</a:t>
                </a:r>
              </a:p>
              <a:p>
                <a:r>
                  <a:rPr lang="en-US" dirty="0"/>
                  <a:t>Put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−2</m:t>
                    </m:r>
                    <m:r>
                      <a:rPr lang="en-US" b="0" i="1" dirty="0" smtClean="0">
                        <a:latin typeface="Cambria Math" panose="02040503050406030204" pitchFamily="18" charset="0"/>
                      </a:rPr>
                      <m:t>𝑠</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+2</m:t>
                    </m:r>
                    <m:r>
                      <a:rPr lang="en-US" b="0" i="1" dirty="0" smtClean="0">
                        <a:latin typeface="Cambria Math" panose="02040503050406030204" pitchFamily="18" charset="0"/>
                      </a:rPr>
                      <m:t>𝑠</m:t>
                    </m:r>
                  </m:oMath>
                </a14:m>
                <a:r>
                  <a:rPr lang="en-US" dirty="0"/>
                  <a:t> on the plot</a:t>
                </a:r>
              </a:p>
              <a:p>
                <a:r>
                  <a:rPr lang="en-US" dirty="0"/>
                  <a:t>Put </a:t>
                </a:r>
                <a14:m>
                  <m:oMath xmlns:m="http://schemas.openxmlformats.org/officeDocument/2006/math">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−3</m:t>
                    </m:r>
                    <m:r>
                      <a:rPr lang="en-US" b="0" i="1" dirty="0" smtClean="0">
                        <a:latin typeface="Cambria Math" panose="02040503050406030204" pitchFamily="18" charset="0"/>
                      </a:rPr>
                      <m:t>𝑠</m:t>
                    </m:r>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+3</m:t>
                    </m:r>
                    <m:r>
                      <a:rPr lang="en-US" b="0" i="1" dirty="0" smtClean="0">
                        <a:latin typeface="Cambria Math" panose="02040503050406030204" pitchFamily="18" charset="0"/>
                      </a:rPr>
                      <m:t>𝑠</m:t>
                    </m:r>
                  </m:oMath>
                </a14:m>
                <a:r>
                  <a:rPr lang="en-US" dirty="0"/>
                  <a:t> on the plot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21A827F-0BC3-FE0F-1FC0-8D33BE0D4227}"/>
                  </a:ext>
                </a:extLst>
              </p:cNvPr>
              <p:cNvSpPr>
                <a:spLocks noGrp="1" noRot="1" noChangeAspect="1" noMove="1" noResize="1" noEditPoints="1" noAdjustHandles="1" noChangeArrowheads="1" noChangeShapeType="1" noTextEdit="1"/>
              </p:cNvSpPr>
              <p:nvPr>
                <p:ph idx="1"/>
              </p:nvPr>
            </p:nvSpPr>
            <p:spPr>
              <a:xfrm>
                <a:off x="1451580" y="2015732"/>
                <a:ext cx="4374790" cy="3450613"/>
              </a:xfrm>
              <a:blipFill>
                <a:blip r:embed="rId2"/>
                <a:stretch>
                  <a:fillRect l="-115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D8509698-36D4-C55A-5DED-C145F4C1C6B9}"/>
              </a:ext>
            </a:extLst>
          </p:cNvPr>
          <p:cNvPicPr>
            <a:picLocks noChangeAspect="1"/>
          </p:cNvPicPr>
          <p:nvPr/>
        </p:nvPicPr>
        <p:blipFill rotWithShape="1">
          <a:blip r:embed="rId3"/>
          <a:srcRect t="30106" b="31271"/>
          <a:stretch/>
        </p:blipFill>
        <p:spPr>
          <a:xfrm>
            <a:off x="5756032" y="2015732"/>
            <a:ext cx="5143500" cy="2743837"/>
          </a:xfrm>
          <a:prstGeom prst="rect">
            <a:avLst/>
          </a:prstGeom>
        </p:spPr>
      </p:pic>
    </p:spTree>
    <p:extLst>
      <p:ext uri="{BB962C8B-B14F-4D97-AF65-F5344CB8AC3E}">
        <p14:creationId xmlns:p14="http://schemas.microsoft.com/office/powerpoint/2010/main" val="232629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668EF-F21B-C66E-8BBF-CE34B360E90D}"/>
              </a:ext>
            </a:extLst>
          </p:cNvPr>
          <p:cNvSpPr>
            <a:spLocks noGrp="1"/>
          </p:cNvSpPr>
          <p:nvPr>
            <p:ph type="title"/>
          </p:nvPr>
        </p:nvSpPr>
        <p:spPr/>
        <p:txBody>
          <a:bodyPr/>
          <a:lstStyle/>
          <a:p>
            <a:r>
              <a:rPr lang="en-US" dirty="0"/>
              <a:t>Simple Example – Empirical Rule</a:t>
            </a:r>
          </a:p>
        </p:txBody>
      </p:sp>
      <p:sp>
        <p:nvSpPr>
          <p:cNvPr id="3" name="Content Placeholder 2">
            <a:extLst>
              <a:ext uri="{FF2B5EF4-FFF2-40B4-BE49-F238E27FC236}">
                <a16:creationId xmlns:a16="http://schemas.microsoft.com/office/drawing/2014/main" id="{3616588C-4505-D759-8B14-90870D96E77D}"/>
              </a:ext>
            </a:extLst>
          </p:cNvPr>
          <p:cNvSpPr>
            <a:spLocks noGrp="1"/>
          </p:cNvSpPr>
          <p:nvPr>
            <p:ph idx="1"/>
          </p:nvPr>
        </p:nvSpPr>
        <p:spPr>
          <a:xfrm>
            <a:off x="1451580" y="2015732"/>
            <a:ext cx="4304452" cy="3450613"/>
          </a:xfrm>
        </p:spPr>
        <p:txBody>
          <a:bodyPr/>
          <a:lstStyle/>
          <a:p>
            <a:r>
              <a:rPr lang="en-US" dirty="0"/>
              <a:t>Note that 68% of observations are with in 1 standard deviation.</a:t>
            </a:r>
          </a:p>
          <a:p>
            <a:r>
              <a:rPr lang="en-US" dirty="0"/>
              <a:t>Note that 95% of observations are with in 2 standard deviations.</a:t>
            </a:r>
          </a:p>
          <a:p>
            <a:r>
              <a:rPr lang="en-US" dirty="0"/>
              <a:t>Note that 99% of observations are with in 3 standard deviations</a:t>
            </a:r>
          </a:p>
        </p:txBody>
      </p:sp>
      <p:pic>
        <p:nvPicPr>
          <p:cNvPr id="10" name="Picture 9">
            <a:extLst>
              <a:ext uri="{FF2B5EF4-FFF2-40B4-BE49-F238E27FC236}">
                <a16:creationId xmlns:a16="http://schemas.microsoft.com/office/drawing/2014/main" id="{4066800F-41E7-22AE-261C-5A9BD3F358CD}"/>
              </a:ext>
            </a:extLst>
          </p:cNvPr>
          <p:cNvPicPr>
            <a:picLocks noChangeAspect="1"/>
          </p:cNvPicPr>
          <p:nvPr/>
        </p:nvPicPr>
        <p:blipFill rotWithShape="1">
          <a:blip r:embed="rId2"/>
          <a:srcRect l="198" t="19724" b="29690"/>
          <a:stretch/>
        </p:blipFill>
        <p:spPr>
          <a:xfrm>
            <a:off x="5921563" y="1997100"/>
            <a:ext cx="5133291" cy="3469245"/>
          </a:xfrm>
          <a:prstGeom prst="rect">
            <a:avLst/>
          </a:prstGeom>
        </p:spPr>
      </p:pic>
    </p:spTree>
    <p:extLst>
      <p:ext uri="{BB962C8B-B14F-4D97-AF65-F5344CB8AC3E}">
        <p14:creationId xmlns:p14="http://schemas.microsoft.com/office/powerpoint/2010/main" val="33969977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111</TotalTime>
  <Words>1234</Words>
  <Application>Microsoft Macintosh PowerPoint</Application>
  <PresentationFormat>Widescreen</PresentationFormat>
  <Paragraphs>105</Paragraphs>
  <Slides>18</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 Math</vt:lpstr>
      <vt:lpstr>Gill Sans MT</vt:lpstr>
      <vt:lpstr>Gallery</vt:lpstr>
      <vt:lpstr>Student driven Data to illustrate statistical concepts across the curriculm</vt:lpstr>
      <vt:lpstr>Problem</vt:lpstr>
      <vt:lpstr>How to address this problem</vt:lpstr>
      <vt:lpstr>Simple Example - Outliers</vt:lpstr>
      <vt:lpstr>Simple Example - Empirical Rule</vt:lpstr>
      <vt:lpstr>Simple Example – Empirical Rule</vt:lpstr>
      <vt:lpstr>Simple Example – Empirical Rule</vt:lpstr>
      <vt:lpstr>Simple Example – Empirical Rule</vt:lpstr>
      <vt:lpstr>Simple Example – Empirical Rule</vt:lpstr>
      <vt:lpstr>Simple Example – Empirical Rule</vt:lpstr>
      <vt:lpstr>Advanced Example - Confidence Intervals</vt:lpstr>
      <vt:lpstr>AdvanceD Example - Confidence Intervals</vt:lpstr>
      <vt:lpstr>Advanced Example – Confidence interval</vt:lpstr>
      <vt:lpstr>Advanced Example – Confidence Intervals</vt:lpstr>
      <vt:lpstr>Advanced Example – Confidence Intervals</vt:lpstr>
      <vt:lpstr>Advanced Example – Confidence Intervals</vt:lpstr>
      <vt:lpstr>Advanced Example – Confidence intervals</vt:lpstr>
      <vt:lpstr>Hints: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Boone</dc:creator>
  <cp:lastModifiedBy>Edward Boone</cp:lastModifiedBy>
  <cp:revision>5</cp:revision>
  <dcterms:created xsi:type="dcterms:W3CDTF">2023-07-14T13:58:02Z</dcterms:created>
  <dcterms:modified xsi:type="dcterms:W3CDTF">2023-07-17T14:33:45Z</dcterms:modified>
</cp:coreProperties>
</file>