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2E773-5978-4FE7-B10E-CDB5581EC6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BC91F5-0D28-4DD3-AA1D-60A0BEABD4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042031-E469-40D4-956A-BCBF45E5E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C928D-ECE5-4766-AA0E-B4FDEEEE02FA}" type="datetimeFigureOut">
              <a:rPr lang="en-US" smtClean="0"/>
              <a:t>9/11/2021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CE40A2-37C2-41FF-966A-0C09BC247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2F37A4-7CDA-4DC7-A9DD-7F050C39C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42EEF-499E-4322-AAEE-3812EAB68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227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57746-B19D-4A22-ADD8-B306AACA8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4CE60C-CD5B-4CD0-8A0A-5307C7E544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B67606-A779-4A3E-9FB6-5C459E03B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C928D-ECE5-4766-AA0E-B4FDEEEE02FA}" type="datetimeFigureOut">
              <a:rPr lang="en-US" smtClean="0"/>
              <a:t>9/11/2021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0D0108-9CCB-4783-BBAC-723900BD8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7952FC-336F-4F05-A95C-99F3E8E65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42EEF-499E-4322-AAEE-3812EAB68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035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231542-DBEF-489B-B0B9-3242F5313B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3B9136-E1CE-4080-8892-3E07D60ED0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A29E36-D8FA-4EB8-80A9-259993466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C928D-ECE5-4766-AA0E-B4FDEEEE02FA}" type="datetimeFigureOut">
              <a:rPr lang="en-US" smtClean="0"/>
              <a:t>9/11/2021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834F56-88B6-47F3-A51A-D58E718B6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05C1DD-537C-427A-B013-46E237E00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42EEF-499E-4322-AAEE-3812EAB68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742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24E70-186B-4C67-BDFE-6C8580FDD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40635C-98A7-4EEF-AD13-7BE2927506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2CACAE-58B2-484F-AFBC-3E166AEC7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C928D-ECE5-4766-AA0E-B4FDEEEE02FA}" type="datetimeFigureOut">
              <a:rPr lang="en-US" smtClean="0"/>
              <a:t>9/11/2021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A9E28-450F-41B7-AF25-7081CA7DF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033168-AB76-4449-BD8D-DFFA34E93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42EEF-499E-4322-AAEE-3812EAB68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133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D2628-AA32-436C-AE3E-E45D13D45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7CD696-8333-4CF9-AA45-D47AB260C8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7FFCA4-6308-4F09-BD42-F47DE909D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C928D-ECE5-4766-AA0E-B4FDEEEE02FA}" type="datetimeFigureOut">
              <a:rPr lang="en-US" smtClean="0"/>
              <a:t>9/11/2021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86C231-1DAE-4A17-B98A-C993E44F0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FB718C-A51C-4171-8674-33CE9D4A2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42EEF-499E-4322-AAEE-3812EAB68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99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D66B6-8040-4C8A-A2D2-FE4549E87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8E8ECC-3370-413A-9831-3164327D77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11542C-C885-48D1-AA18-C62E2A9D82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CA6BE8-02C1-4CC7-AFDA-423ACD440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C928D-ECE5-4766-AA0E-B4FDEEEE02FA}" type="datetimeFigureOut">
              <a:rPr lang="en-US" smtClean="0"/>
              <a:t>9/11/2021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789145-F6D9-4681-9770-FF6832665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24538A-5774-4FDA-9737-442D961B0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42EEF-499E-4322-AAEE-3812EAB68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814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3A6E6-A7AD-4BC1-8E7B-34A304CA5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586C6A-517D-47DC-940C-036653CF5F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03FAA3-A58D-4A42-B162-985ADCAF9A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89BC36-2CDB-47C5-802E-6C0D135233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211362-7B4A-48E2-B43D-412E6C50BC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64735E-BD79-4E70-B95D-05CDEB206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C928D-ECE5-4766-AA0E-B4FDEEEE02FA}" type="datetimeFigureOut">
              <a:rPr lang="en-US" smtClean="0"/>
              <a:t>9/11/2021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589141-D347-4A60-A107-F0C510495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741E3C-2C2F-43FE-B64A-B80983BB2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42EEF-499E-4322-AAEE-3812EAB68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579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E0A86-1353-4F4D-9904-A4C215DCB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454DE8-D15C-4D39-8213-23F4E8888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C928D-ECE5-4766-AA0E-B4FDEEEE02FA}" type="datetimeFigureOut">
              <a:rPr lang="en-US" smtClean="0"/>
              <a:t>9/11/2021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250152-AE55-4F76-86D4-463B02D54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FC51D7-EEB7-4175-B787-1A89DBBBF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42EEF-499E-4322-AAEE-3812EAB68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087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CF4FB9-6780-402B-B738-263CE3BE6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C928D-ECE5-4766-AA0E-B4FDEEEE02FA}" type="datetimeFigureOut">
              <a:rPr lang="en-US" smtClean="0"/>
              <a:t>9/11/2021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2AB79D-2E18-48FE-BCD7-480A9D3EE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16BA99-3065-4D93-A2DE-1C33BFE27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42EEF-499E-4322-AAEE-3812EAB68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669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7F1B1-AF4F-4C8A-AA22-EE8C2B580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49FA66-8A3B-490B-98F3-0E503D704E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075EE4-8985-49D5-ACAF-34E14DE1D2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0D7B83-206E-4691-8C23-5E6C32E2A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C928D-ECE5-4766-AA0E-B4FDEEEE02FA}" type="datetimeFigureOut">
              <a:rPr lang="en-US" smtClean="0"/>
              <a:t>9/11/2021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50EC6C-27CD-421E-A02F-B51509134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2C1920-C7A9-4607-9675-FE744EA3A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42EEF-499E-4322-AAEE-3812EAB68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873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18CEE-86DB-4603-A3A0-42618E505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31E966-4C9B-4657-95C7-83495805C2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91B869-0EE9-401B-8419-9F108456DE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6BC574-4302-4B3F-B4E7-17AA57AA6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C928D-ECE5-4766-AA0E-B4FDEEEE02FA}" type="datetimeFigureOut">
              <a:rPr lang="en-US" smtClean="0"/>
              <a:t>9/11/2021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190646-6236-4785-AA82-59B21EED6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B2E862-E46A-432E-B2C6-AD4E093C2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42EEF-499E-4322-AAEE-3812EAB68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774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4F4A1A-1561-4E43-91C9-948880D33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7C36DB-EDEB-41CE-9901-E1BD35FC5E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0B54D7-AD32-453F-8664-45CC6B2C56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2C928D-ECE5-4766-AA0E-B4FDEEEE02FA}" type="datetimeFigureOut">
              <a:rPr lang="en-US" smtClean="0"/>
              <a:t>9/11/2021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D04C8-AF4A-468C-917A-E60C6A4609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6A8E24-067D-4A73-8AED-4912738A3C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342EEF-499E-4322-AAEE-3812EAB68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039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31695-88E2-47A2-B72E-CE17C00571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 to Signal Processing in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45FD8E-82AF-4D74-B970-A2BFA6AC54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Presented by ACM </a:t>
            </a:r>
            <a:r>
              <a:rPr lang="en-US" dirty="0" err="1"/>
              <a:t>SIGMusic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3258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73AFB-D4D4-4E52-8CCD-385B396F6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8EC4D9-8E52-4D9A-9148-B37792F874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Way to manipulate the audio content in interesting ways</a:t>
            </a:r>
          </a:p>
          <a:p>
            <a:pPr lvl="1"/>
            <a:r>
              <a:rPr lang="en-US" dirty="0"/>
              <a:t>Often used to remove or increase different frequencies in a sound</a:t>
            </a:r>
          </a:p>
          <a:p>
            <a:pPr lvl="1"/>
            <a:r>
              <a:rPr lang="en-US" dirty="0"/>
              <a:t>Like a graphic equalizer</a:t>
            </a:r>
          </a:p>
          <a:p>
            <a:r>
              <a:rPr lang="en-US" dirty="0"/>
              <a:t>Two design types</a:t>
            </a:r>
          </a:p>
          <a:p>
            <a:pPr lvl="1"/>
            <a:r>
              <a:rPr lang="en-US" dirty="0"/>
              <a:t>Finite Impulse Response (FIR) – safe, but more computationally intensive</a:t>
            </a:r>
          </a:p>
          <a:p>
            <a:pPr lvl="1"/>
            <a:r>
              <a:rPr lang="en-US" dirty="0"/>
              <a:t>Infinite Impulse Response (IIR) – can be unstable, </a:t>
            </a:r>
            <a:r>
              <a:rPr lang="en-US" dirty="0" err="1"/>
              <a:t>ie</a:t>
            </a:r>
            <a:r>
              <a:rPr lang="en-US" dirty="0"/>
              <a:t>. Produce bad output even for safe input</a:t>
            </a:r>
          </a:p>
        </p:txBody>
      </p:sp>
    </p:spTree>
    <p:extLst>
      <p:ext uri="{BB962C8B-B14F-4D97-AF65-F5344CB8AC3E}">
        <p14:creationId xmlns:p14="http://schemas.microsoft.com/office/powerpoint/2010/main" val="3378219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900A3-3235-49D5-98D0-639AEE29E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Filters - 2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20C80B-A8B0-4DCA-8F1B-4A6C448362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Low Pass Filter (LPF)</a:t>
            </a:r>
          </a:p>
          <a:p>
            <a:pPr lvl="1"/>
            <a:r>
              <a:rPr lang="en-US" dirty="0"/>
              <a:t>Removes high frequencies, lets lows pass</a:t>
            </a:r>
          </a:p>
          <a:p>
            <a:r>
              <a:rPr lang="en-US" dirty="0"/>
              <a:t>High Pass Filter (HPF)</a:t>
            </a:r>
          </a:p>
          <a:p>
            <a:pPr lvl="1"/>
            <a:r>
              <a:rPr lang="en-US" dirty="0"/>
              <a:t>Removes low frequencies, lets highs pass</a:t>
            </a:r>
          </a:p>
          <a:p>
            <a:r>
              <a:rPr lang="en-US" dirty="0"/>
              <a:t>Bandpass Filter (BPF)</a:t>
            </a:r>
          </a:p>
          <a:p>
            <a:pPr lvl="1"/>
            <a:r>
              <a:rPr lang="en-US" dirty="0"/>
              <a:t>Removes frequencies outside the pass band</a:t>
            </a:r>
          </a:p>
          <a:p>
            <a:r>
              <a:rPr lang="en-US" dirty="0" err="1"/>
              <a:t>Bandstop</a:t>
            </a:r>
            <a:r>
              <a:rPr lang="en-US" dirty="0"/>
              <a:t> Filter</a:t>
            </a:r>
          </a:p>
          <a:p>
            <a:pPr lvl="1"/>
            <a:r>
              <a:rPr lang="en-US" dirty="0"/>
              <a:t>Removes frequencies in the specified band</a:t>
            </a:r>
          </a:p>
        </p:txBody>
      </p:sp>
    </p:spTree>
    <p:extLst>
      <p:ext uri="{BB962C8B-B14F-4D97-AF65-F5344CB8AC3E}">
        <p14:creationId xmlns:p14="http://schemas.microsoft.com/office/powerpoint/2010/main" val="8549251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3113B-8917-418B-ACA6-DA564A7D0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all of this be used?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B46DEA-CB66-4E97-9DEF-E5AE5F2798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Feature extraction</a:t>
            </a:r>
          </a:p>
          <a:p>
            <a:r>
              <a:rPr lang="en-US" dirty="0"/>
              <a:t>Audio effects</a:t>
            </a:r>
          </a:p>
          <a:p>
            <a:r>
              <a:rPr lang="en-US" dirty="0"/>
              <a:t>Noise reduction</a:t>
            </a:r>
          </a:p>
          <a:p>
            <a:r>
              <a:rPr lang="en-US" dirty="0"/>
              <a:t>Preprocessing for machine learning</a:t>
            </a:r>
          </a:p>
          <a:p>
            <a:r>
              <a:rPr lang="en-US" dirty="0"/>
              <a:t>Data visualization</a:t>
            </a:r>
          </a:p>
          <a:p>
            <a:r>
              <a:rPr lang="en-US" dirty="0"/>
              <a:t>Beyond music and audio</a:t>
            </a:r>
          </a:p>
          <a:p>
            <a:pPr lvl="1"/>
            <a:r>
              <a:rPr lang="en-US" dirty="0"/>
              <a:t>I’ve directly applied all of this to medical devices</a:t>
            </a:r>
          </a:p>
        </p:txBody>
      </p:sp>
    </p:spTree>
    <p:extLst>
      <p:ext uri="{BB962C8B-B14F-4D97-AF65-F5344CB8AC3E}">
        <p14:creationId xmlns:p14="http://schemas.microsoft.com/office/powerpoint/2010/main" val="2206208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8406D-18FA-4513-B4C4-FF5A1C22E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You’ll Need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7634D3-5B68-42EA-B252-ED4B02E646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Python3</a:t>
            </a:r>
          </a:p>
          <a:p>
            <a:pPr lvl="1"/>
            <a:r>
              <a:rPr lang="en-US" dirty="0"/>
              <a:t>Recommended to install through </a:t>
            </a:r>
            <a:r>
              <a:rPr lang="en-US" dirty="0" err="1"/>
              <a:t>conda</a:t>
            </a:r>
            <a:endParaRPr lang="en-US" dirty="0"/>
          </a:p>
          <a:p>
            <a:r>
              <a:rPr lang="en-US" dirty="0" err="1"/>
              <a:t>Numpy</a:t>
            </a:r>
            <a:endParaRPr lang="en-US" dirty="0"/>
          </a:p>
          <a:p>
            <a:r>
              <a:rPr lang="en-US" dirty="0" err="1"/>
              <a:t>Scipy</a:t>
            </a:r>
            <a:endParaRPr lang="en-US" dirty="0"/>
          </a:p>
          <a:p>
            <a:r>
              <a:rPr lang="en-US" dirty="0"/>
              <a:t>Matplotlib</a:t>
            </a:r>
          </a:p>
          <a:p>
            <a:r>
              <a:rPr lang="en-US" dirty="0" err="1"/>
              <a:t>Jupyter</a:t>
            </a:r>
            <a:r>
              <a:rPr lang="en-US" dirty="0"/>
              <a:t>-Lab</a:t>
            </a:r>
          </a:p>
          <a:p>
            <a:pPr lvl="1"/>
            <a:r>
              <a:rPr lang="en-US" dirty="0"/>
              <a:t>The </a:t>
            </a:r>
            <a:r>
              <a:rPr lang="en-US" dirty="0" err="1"/>
              <a:t>jupyter</a:t>
            </a:r>
            <a:r>
              <a:rPr lang="en-US" dirty="0"/>
              <a:t> notebook file that goes with this presentation</a:t>
            </a:r>
          </a:p>
        </p:txBody>
      </p:sp>
    </p:spTree>
    <p:extLst>
      <p:ext uri="{BB962C8B-B14F-4D97-AF65-F5344CB8AC3E}">
        <p14:creationId xmlns:p14="http://schemas.microsoft.com/office/powerpoint/2010/main" val="990847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4126C-9BC0-42AC-A349-13D80E737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computers represent sound?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B810A8-AB63-499D-96A4-0D079D6297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‘Samples’ of audio taken from the real world at a fixed rate</a:t>
            </a:r>
          </a:p>
          <a:p>
            <a:pPr lvl="1"/>
            <a:r>
              <a:rPr lang="en-US" dirty="0"/>
              <a:t>This rate is called the ‘sampling rate’ often denoted as fs</a:t>
            </a:r>
          </a:p>
          <a:p>
            <a:pPr lvl="1"/>
            <a:r>
              <a:rPr lang="en-US" dirty="0"/>
              <a:t>The sample is a bit value corresponding to pressure that the mic picks up at the given time</a:t>
            </a:r>
          </a:p>
        </p:txBody>
      </p:sp>
    </p:spTree>
    <p:extLst>
      <p:ext uri="{BB962C8B-B14F-4D97-AF65-F5344CB8AC3E}">
        <p14:creationId xmlns:p14="http://schemas.microsoft.com/office/powerpoint/2010/main" val="3473863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DDEEE-8D20-4C61-A6DC-C5E708D3C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on sampling rate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A3DEE2-BDA9-4223-B188-B242178290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sampling rate must be at least twice the frequency of the highest frequency you want to represent on the computer</a:t>
            </a:r>
          </a:p>
          <a:p>
            <a:pPr lvl="1"/>
            <a:r>
              <a:rPr lang="en-US" dirty="0"/>
              <a:t>Called the Nyquist Frequency</a:t>
            </a:r>
          </a:p>
          <a:p>
            <a:r>
              <a:rPr lang="en-US" dirty="0"/>
              <a:t>Why? (show image)</a:t>
            </a:r>
          </a:p>
          <a:p>
            <a:r>
              <a:rPr lang="en-US" dirty="0"/>
              <a:t>Failing to obey this results in aliasing </a:t>
            </a:r>
          </a:p>
          <a:p>
            <a:r>
              <a:rPr lang="en-US" dirty="0"/>
              <a:t>This is why audio is often sampled at 44.1 kHz or 48 kHz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5327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6DD45-2ED7-4F4C-A8FE-F82EE190E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Domain Representation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E39BDB-BC2B-4388-B130-17252EECB9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Way you generally see audio plotted (like in a recording like audacity)</a:t>
            </a:r>
          </a:p>
          <a:p>
            <a:pPr lvl="1"/>
            <a:r>
              <a:rPr lang="en-US" dirty="0"/>
              <a:t>The ‘waveform’: x[n] = x[0] + x[1] + x[2] + … + x[n-1]</a:t>
            </a:r>
          </a:p>
          <a:p>
            <a:r>
              <a:rPr lang="en-US" dirty="0"/>
              <a:t>Great format for some data, but not always for audio </a:t>
            </a:r>
          </a:p>
          <a:p>
            <a:r>
              <a:rPr lang="en-US" dirty="0"/>
              <a:t>Not really how our brains and ears process audio</a:t>
            </a:r>
          </a:p>
        </p:txBody>
      </p:sp>
    </p:spTree>
    <p:extLst>
      <p:ext uri="{BB962C8B-B14F-4D97-AF65-F5344CB8AC3E}">
        <p14:creationId xmlns:p14="http://schemas.microsoft.com/office/powerpoint/2010/main" val="38805091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87C35-CCA7-45C6-95AD-BC2686B19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Frequency Domain Representation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01937AA-A5FC-4B50-8B12-5B08756BAFF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Determines weighting of frequencies by viewing the signal as a sum of sinusoids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X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k</m:t>
                        </m:r>
                      </m:e>
                    </m:d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limLoc m:val="undOvr"/>
                        <m:grow m:val="on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0" dirty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nary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sSup>
                      <m:sSupPr>
                        <m:ctrlPr>
                          <a:rPr lang="en-US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0" dirty="0">
                            <a:latin typeface="Cambria Math" panose="02040503050406030204" pitchFamily="18" charset="0"/>
                          </a:rPr>
                          <m:t>ⅇ</m:t>
                        </m:r>
                      </m:e>
                      <m:sup>
                        <m:r>
                          <a:rPr lang="en-US" i="0" dirty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0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𝑘𝑛</m:t>
                            </m:r>
                          </m:num>
                          <m:den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What’s really important is that this is done with something called a Fast Fourier Transform (FFT)</a:t>
                </a:r>
              </a:p>
              <a:p>
                <a:r>
                  <a:rPr lang="en-US" dirty="0"/>
                  <a:t>Periodic about your Nyquist frequency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01937AA-A5FC-4B50-8B12-5B08756BAFF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 r="-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97787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2CFDA-C37D-490F-8FD6-2CDC5E81D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if I don’t care about negative frequencies?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010D89-ECAB-4775-AFD3-6EE0819B8B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Generally you won’t for audio</a:t>
            </a:r>
          </a:p>
          <a:p>
            <a:r>
              <a:rPr lang="en-US" dirty="0"/>
              <a:t>Use a real FFT, faster and only positive frequencies</a:t>
            </a:r>
          </a:p>
        </p:txBody>
      </p:sp>
    </p:spTree>
    <p:extLst>
      <p:ext uri="{BB962C8B-B14F-4D97-AF65-F5344CB8AC3E}">
        <p14:creationId xmlns:p14="http://schemas.microsoft.com/office/powerpoint/2010/main" val="2937469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2ED84-9033-49BD-B10D-8A6E9CFB4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Time-Frequency Domain Representation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5A1CB2-7BFD-4012-91E4-B421FCDF19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of the time audio isn’t a stable frequency all the time, like a sine wave</a:t>
            </a:r>
          </a:p>
          <a:p>
            <a:r>
              <a:rPr lang="en-US" dirty="0"/>
              <a:t>Solution: take bunch of FFTs in short intervals (windows)</a:t>
            </a:r>
          </a:p>
          <a:p>
            <a:pPr lvl="1"/>
            <a:r>
              <a:rPr lang="en-US" dirty="0"/>
              <a:t>Short Time Fourier Transform (STFT)</a:t>
            </a:r>
          </a:p>
          <a:p>
            <a:r>
              <a:rPr lang="en-US" dirty="0"/>
              <a:t>Tradeoff between time and frequency resolution</a:t>
            </a:r>
          </a:p>
          <a:p>
            <a:pPr lvl="1"/>
            <a:r>
              <a:rPr lang="en-US" dirty="0"/>
              <a:t>Longer window has more accurate frequency distribution, but worse timing accuracy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9299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AC2D8-02F1-4ACF-8AC0-617A995D3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42F87-4EA6-4253-8A1D-BA687CBE67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take slices of your input signal, but it leads to discontinuities</a:t>
            </a:r>
          </a:p>
          <a:p>
            <a:r>
              <a:rPr lang="en-US" dirty="0"/>
              <a:t>Solution: Have each window overlap with the next and previous and multiply each by something that </a:t>
            </a:r>
            <a:r>
              <a:rPr lang="en-US" dirty="0" err="1"/>
              <a:t>smoothes</a:t>
            </a:r>
            <a:r>
              <a:rPr lang="en-US" dirty="0"/>
              <a:t> it at beginning and end</a:t>
            </a:r>
          </a:p>
          <a:p>
            <a:pPr lvl="1"/>
            <a:r>
              <a:rPr lang="en-US" dirty="0" err="1"/>
              <a:t>Hanning</a:t>
            </a:r>
            <a:r>
              <a:rPr lang="en-US" dirty="0"/>
              <a:t>, Hamming, Kaiser are common</a:t>
            </a:r>
          </a:p>
        </p:txBody>
      </p:sp>
    </p:spTree>
    <p:extLst>
      <p:ext uri="{BB962C8B-B14F-4D97-AF65-F5344CB8AC3E}">
        <p14:creationId xmlns:p14="http://schemas.microsoft.com/office/powerpoint/2010/main" val="42539979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1472</TotalTime>
  <Words>518</Words>
  <Application>Microsoft Office PowerPoint</Application>
  <PresentationFormat>Widescreen</PresentationFormat>
  <Paragraphs>67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Cambria Math</vt:lpstr>
      <vt:lpstr>Century Gothic</vt:lpstr>
      <vt:lpstr>Office Theme</vt:lpstr>
      <vt:lpstr>Intro to Signal Processing in Python</vt:lpstr>
      <vt:lpstr>What You’ll Need</vt:lpstr>
      <vt:lpstr>How do computers represent sound?</vt:lpstr>
      <vt:lpstr>More on sampling rate</vt:lpstr>
      <vt:lpstr>Time Domain Representation</vt:lpstr>
      <vt:lpstr>Frequency Domain Representation</vt:lpstr>
      <vt:lpstr>What if I don’t care about negative frequencies?</vt:lpstr>
      <vt:lpstr>Time-Frequency Domain Representation</vt:lpstr>
      <vt:lpstr>Windows</vt:lpstr>
      <vt:lpstr>Filters</vt:lpstr>
      <vt:lpstr>Filters - 2</vt:lpstr>
      <vt:lpstr>How can all of this be used?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Walters, Billy</dc:creator>
  <cp:lastModifiedBy>Walters, Billy</cp:lastModifiedBy>
  <cp:revision>10</cp:revision>
  <dcterms:created xsi:type="dcterms:W3CDTF">2021-09-06T03:19:40Z</dcterms:created>
  <dcterms:modified xsi:type="dcterms:W3CDTF">2021-09-13T00:51:59Z</dcterms:modified>
</cp:coreProperties>
</file>