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sldIdLst>
    <p:sldId id="256" r:id="rId5"/>
    <p:sldId id="266" r:id="rId6"/>
    <p:sldId id="259" r:id="rId7"/>
    <p:sldId id="263" r:id="rId8"/>
    <p:sldId id="265" r:id="rId9"/>
    <p:sldId id="264" r:id="rId10"/>
    <p:sldId id="267"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3C3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49" d="100"/>
          <a:sy n="49" d="100"/>
        </p:scale>
        <p:origin x="1336" y="4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9F9AFD-683B-473E-B30C-9F29F4A18A64}" type="datetimeFigureOut">
              <a:rPr lang="en-US" smtClean="0"/>
              <a:t>7/5/2020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071FB0-44EB-4E17-A60E-C5C41354761A}" type="slidenum">
              <a:rPr lang="en-US" smtClean="0"/>
              <a:t>‹#›</a:t>
            </a:fld>
            <a:endParaRPr lang="en-US"/>
          </a:p>
        </p:txBody>
      </p:sp>
    </p:spTree>
    <p:extLst>
      <p:ext uri="{BB962C8B-B14F-4D97-AF65-F5344CB8AC3E}">
        <p14:creationId xmlns:p14="http://schemas.microsoft.com/office/powerpoint/2010/main" val="1572796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We’re going to first talk about what websites are. Next you are going to host your own website on localhost. That means on your computer for only yourself. And finally, we’re going to teach the basics of website design.</a:t>
            </a:r>
          </a:p>
        </p:txBody>
      </p:sp>
      <p:sp>
        <p:nvSpPr>
          <p:cNvPr id="4" name="Slide Number Placeholder 3"/>
          <p:cNvSpPr>
            <a:spLocks noGrp="1"/>
          </p:cNvSpPr>
          <p:nvPr>
            <p:ph type="sldNum" sz="quarter" idx="5"/>
          </p:nvPr>
        </p:nvSpPr>
        <p:spPr/>
        <p:txBody>
          <a:bodyPr/>
          <a:lstStyle/>
          <a:p>
            <a:fld id="{27071FB0-44EB-4E17-A60E-C5C41354761A}" type="slidenum">
              <a:rPr lang="en-US" smtClean="0"/>
              <a:t>3</a:t>
            </a:fld>
            <a:endParaRPr lang="en-US"/>
          </a:p>
        </p:txBody>
      </p:sp>
    </p:spTree>
    <p:extLst>
      <p:ext uri="{BB962C8B-B14F-4D97-AF65-F5344CB8AC3E}">
        <p14:creationId xmlns:p14="http://schemas.microsoft.com/office/powerpoint/2010/main" val="2547499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you see a website?</a:t>
            </a:r>
          </a:p>
          <a:p>
            <a:r>
              <a:rPr lang="en-US" dirty="0"/>
              <a:t>What happens if you click youtube.com is:</a:t>
            </a:r>
          </a:p>
          <a:p>
            <a:pPr marL="228600" indent="-228600">
              <a:buFont typeface="+mj-lt"/>
              <a:buAutoNum type="arabicPeriod"/>
            </a:pPr>
            <a:r>
              <a:rPr lang="en-US" dirty="0"/>
              <a:t>Your web browser (Chrome, Firefox, Safari, Opera, Brave, Tor) sends a request to YouTube’s servers</a:t>
            </a:r>
          </a:p>
          <a:p>
            <a:pPr marL="685800" lvl="1" indent="-228600">
              <a:buFont typeface="+mj-lt"/>
              <a:buAutoNum type="arabicPeriod"/>
            </a:pPr>
            <a:r>
              <a:rPr lang="en-US" dirty="0"/>
              <a:t>A server is just another name for a computer. Your laptop is a computer, a desktop is a computer, a servers are computers that typically don’t have screens</a:t>
            </a:r>
          </a:p>
          <a:p>
            <a:pPr marL="228600" indent="-228600">
              <a:buFont typeface="+mj-lt"/>
              <a:buAutoNum type="arabicPeriod"/>
            </a:pPr>
            <a:r>
              <a:rPr lang="en-US" dirty="0"/>
              <a:t>The code that is found on the server is sent back to you.</a:t>
            </a:r>
          </a:p>
          <a:p>
            <a:pPr marL="228600" indent="-228600">
              <a:buFont typeface="+mj-lt"/>
              <a:buAutoNum type="arabicPeriod"/>
            </a:pPr>
            <a:r>
              <a:rPr lang="en-US" dirty="0"/>
              <a:t>Your web browser renders the code and shows you an text, images, videos etc.</a:t>
            </a:r>
          </a:p>
        </p:txBody>
      </p:sp>
      <p:sp>
        <p:nvSpPr>
          <p:cNvPr id="4" name="Slide Number Placeholder 3"/>
          <p:cNvSpPr>
            <a:spLocks noGrp="1"/>
          </p:cNvSpPr>
          <p:nvPr>
            <p:ph type="sldNum" sz="quarter" idx="5"/>
          </p:nvPr>
        </p:nvSpPr>
        <p:spPr/>
        <p:txBody>
          <a:bodyPr/>
          <a:lstStyle/>
          <a:p>
            <a:fld id="{27071FB0-44EB-4E17-A60E-C5C41354761A}" type="slidenum">
              <a:rPr lang="en-US" smtClean="0"/>
              <a:t>4</a:t>
            </a:fld>
            <a:endParaRPr lang="en-US"/>
          </a:p>
        </p:txBody>
      </p:sp>
    </p:spTree>
    <p:extLst>
      <p:ext uri="{BB962C8B-B14F-4D97-AF65-F5344CB8AC3E}">
        <p14:creationId xmlns:p14="http://schemas.microsoft.com/office/powerpoint/2010/main" val="495355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Front End vs Back End</a:t>
            </a:r>
          </a:p>
          <a:p>
            <a:r>
              <a:rPr lang="en-US" dirty="0"/>
              <a:t>What I said earlier about the server sending its code back to you, that’s only part true.</a:t>
            </a:r>
          </a:p>
          <a:p>
            <a:r>
              <a:rPr lang="en-US" dirty="0"/>
              <a:t>In reality, the server will send you what is called Front End code.</a:t>
            </a:r>
          </a:p>
          <a:p>
            <a:pPr marL="228600" indent="-228600">
              <a:buFont typeface="Arial" panose="020B0604020202020204" pitchFamily="34" charset="0"/>
              <a:buChar char="•"/>
            </a:pPr>
            <a:r>
              <a:rPr lang="en-US" dirty="0"/>
              <a:t>HTML, CSS, </a:t>
            </a:r>
            <a:r>
              <a:rPr lang="en-US" dirty="0" err="1"/>
              <a:t>Javascript</a:t>
            </a:r>
            <a:endParaRPr lang="en-US" dirty="0"/>
          </a:p>
          <a:p>
            <a:pPr marL="228600" indent="-228600">
              <a:buFont typeface="Arial" panose="020B0604020202020204" pitchFamily="34" charset="0"/>
              <a:buChar char="•"/>
            </a:pPr>
            <a:r>
              <a:rPr lang="en-US" dirty="0"/>
              <a:t>Inspect Element</a:t>
            </a:r>
          </a:p>
          <a:p>
            <a:pPr marL="0" indent="0">
              <a:buFont typeface="Arial" panose="020B0604020202020204" pitchFamily="34" charset="0"/>
              <a:buNone/>
            </a:pPr>
            <a:r>
              <a:rPr lang="en-US" dirty="0"/>
              <a:t>Meanwhile, there is still code that the server keeps and uses for other stuff, hence backend</a:t>
            </a:r>
          </a:p>
          <a:p>
            <a:pPr marL="171450" indent="-171450">
              <a:buFont typeface="Arial" panose="020B0604020202020204" pitchFamily="34" charset="0"/>
              <a:buChar char="•"/>
            </a:pPr>
            <a:r>
              <a:rPr lang="en-US" dirty="0"/>
              <a:t>Database – </a:t>
            </a:r>
            <a:r>
              <a:rPr lang="en-US" dirty="0" err="1"/>
              <a:t>mySQL</a:t>
            </a:r>
            <a:r>
              <a:rPr lang="en-US" dirty="0"/>
              <a:t>, </a:t>
            </a:r>
            <a:r>
              <a:rPr lang="en-US" dirty="0" err="1"/>
              <a:t>mongoDB</a:t>
            </a:r>
            <a:endParaRPr lang="en-US" dirty="0"/>
          </a:p>
          <a:p>
            <a:pPr marL="171450" indent="-171450" rtl="0">
              <a:buFont typeface="Arial" panose="020B0604020202020204" pitchFamily="34" charset="0"/>
              <a:buChar char="•"/>
            </a:pPr>
            <a:r>
              <a:rPr lang="en-US" dirty="0"/>
              <a:t>Make the website look pretty and do stuff (interact with the database, make the website interactive) – PHP, Ruby, NodeJS, Laravel, Django</a:t>
            </a:r>
          </a:p>
          <a:p>
            <a:pPr marL="171450" indent="-171450" rtl="0">
              <a:buFont typeface="Arial" panose="020B0604020202020204" pitchFamily="34" charset="0"/>
              <a:buChar char="•"/>
            </a:pPr>
            <a:r>
              <a:rPr lang="en-US" dirty="0"/>
              <a:t>Package all the code (</a:t>
            </a:r>
            <a:r>
              <a:rPr lang="en-US" dirty="0" err="1"/>
              <a:t>front&amp;backend</a:t>
            </a:r>
            <a:r>
              <a:rPr lang="en-US" dirty="0"/>
              <a:t>) in one place to deliver to users – Apache, Nginx</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7071FB0-44EB-4E17-A60E-C5C41354761A}" type="slidenum">
              <a:rPr lang="en-US" smtClean="0"/>
              <a:t>5</a:t>
            </a:fld>
            <a:endParaRPr lang="en-US"/>
          </a:p>
        </p:txBody>
      </p:sp>
    </p:spTree>
    <p:extLst>
      <p:ext uri="{BB962C8B-B14F-4D97-AF65-F5344CB8AC3E}">
        <p14:creationId xmlns:p14="http://schemas.microsoft.com/office/powerpoint/2010/main" val="1710437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9DDF1-9B3C-4497-93D6-BC11EE6EE0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725150-7ABE-4CF5-A5E3-F23B089690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B3ADBA-A25A-4F79-BB1D-9D0C86973289}"/>
              </a:ext>
            </a:extLst>
          </p:cNvPr>
          <p:cNvSpPr>
            <a:spLocks noGrp="1"/>
          </p:cNvSpPr>
          <p:nvPr>
            <p:ph type="dt" sz="half" idx="10"/>
          </p:nvPr>
        </p:nvSpPr>
        <p:spPr/>
        <p:txBody>
          <a:bodyPr/>
          <a:lstStyle/>
          <a:p>
            <a:fld id="{2BA6943D-0FED-4008-B5F7-CF1D808C0185}" type="datetimeFigureOut">
              <a:rPr lang="en-US" smtClean="0"/>
              <a:t>7/4/2020</a:t>
            </a:fld>
            <a:endParaRPr lang="en-US"/>
          </a:p>
        </p:txBody>
      </p:sp>
      <p:sp>
        <p:nvSpPr>
          <p:cNvPr id="5" name="Footer Placeholder 4">
            <a:extLst>
              <a:ext uri="{FF2B5EF4-FFF2-40B4-BE49-F238E27FC236}">
                <a16:creationId xmlns:a16="http://schemas.microsoft.com/office/drawing/2014/main" id="{0F0A383D-65D0-482E-9EBF-A6A97A97BC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640F65-C48A-4021-AD3D-26ED56ACD9D0}"/>
              </a:ext>
            </a:extLst>
          </p:cNvPr>
          <p:cNvSpPr>
            <a:spLocks noGrp="1"/>
          </p:cNvSpPr>
          <p:nvPr>
            <p:ph type="sldNum" sz="quarter" idx="12"/>
          </p:nvPr>
        </p:nvSpPr>
        <p:spPr/>
        <p:txBody>
          <a:bodyPr/>
          <a:lstStyle/>
          <a:p>
            <a:fld id="{EFDE081F-129C-438C-8AA1-B3D2BE5613B5}" type="slidenum">
              <a:rPr lang="en-US" smtClean="0"/>
              <a:t>‹#›</a:t>
            </a:fld>
            <a:endParaRPr lang="en-US"/>
          </a:p>
        </p:txBody>
      </p:sp>
    </p:spTree>
    <p:extLst>
      <p:ext uri="{BB962C8B-B14F-4D97-AF65-F5344CB8AC3E}">
        <p14:creationId xmlns:p14="http://schemas.microsoft.com/office/powerpoint/2010/main" val="3228872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25E2F-43DB-402D-BDB7-93F996ADF0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D6D0395-9658-432F-9891-6DE6B5102D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04D9CA-EEBA-4281-9EB3-2561DACC56E1}"/>
              </a:ext>
            </a:extLst>
          </p:cNvPr>
          <p:cNvSpPr>
            <a:spLocks noGrp="1"/>
          </p:cNvSpPr>
          <p:nvPr>
            <p:ph type="dt" sz="half" idx="10"/>
          </p:nvPr>
        </p:nvSpPr>
        <p:spPr/>
        <p:txBody>
          <a:bodyPr/>
          <a:lstStyle/>
          <a:p>
            <a:fld id="{2BA6943D-0FED-4008-B5F7-CF1D808C0185}" type="datetimeFigureOut">
              <a:rPr lang="en-US" smtClean="0"/>
              <a:t>7/4/2020</a:t>
            </a:fld>
            <a:endParaRPr lang="en-US"/>
          </a:p>
        </p:txBody>
      </p:sp>
      <p:sp>
        <p:nvSpPr>
          <p:cNvPr id="5" name="Footer Placeholder 4">
            <a:extLst>
              <a:ext uri="{FF2B5EF4-FFF2-40B4-BE49-F238E27FC236}">
                <a16:creationId xmlns:a16="http://schemas.microsoft.com/office/drawing/2014/main" id="{23844B3C-1B44-4285-BBEF-63918DD745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2B2E11-DC88-4069-A2AD-F4C45BA92A41}"/>
              </a:ext>
            </a:extLst>
          </p:cNvPr>
          <p:cNvSpPr>
            <a:spLocks noGrp="1"/>
          </p:cNvSpPr>
          <p:nvPr>
            <p:ph type="sldNum" sz="quarter" idx="12"/>
          </p:nvPr>
        </p:nvSpPr>
        <p:spPr/>
        <p:txBody>
          <a:bodyPr/>
          <a:lstStyle/>
          <a:p>
            <a:fld id="{EFDE081F-129C-438C-8AA1-B3D2BE5613B5}" type="slidenum">
              <a:rPr lang="en-US" smtClean="0"/>
              <a:t>‹#›</a:t>
            </a:fld>
            <a:endParaRPr lang="en-US"/>
          </a:p>
        </p:txBody>
      </p:sp>
    </p:spTree>
    <p:extLst>
      <p:ext uri="{BB962C8B-B14F-4D97-AF65-F5344CB8AC3E}">
        <p14:creationId xmlns:p14="http://schemas.microsoft.com/office/powerpoint/2010/main" val="1267500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623168-65A5-4C3A-994F-EBDF17D7029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0832F5-6A11-4E9B-A265-66AC9DDC12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FB277B-591B-48A7-B086-EE9135FD4601}"/>
              </a:ext>
            </a:extLst>
          </p:cNvPr>
          <p:cNvSpPr>
            <a:spLocks noGrp="1"/>
          </p:cNvSpPr>
          <p:nvPr>
            <p:ph type="dt" sz="half" idx="10"/>
          </p:nvPr>
        </p:nvSpPr>
        <p:spPr/>
        <p:txBody>
          <a:bodyPr/>
          <a:lstStyle/>
          <a:p>
            <a:fld id="{2BA6943D-0FED-4008-B5F7-CF1D808C0185}" type="datetimeFigureOut">
              <a:rPr lang="en-US" smtClean="0"/>
              <a:t>7/4/2020</a:t>
            </a:fld>
            <a:endParaRPr lang="en-US"/>
          </a:p>
        </p:txBody>
      </p:sp>
      <p:sp>
        <p:nvSpPr>
          <p:cNvPr id="5" name="Footer Placeholder 4">
            <a:extLst>
              <a:ext uri="{FF2B5EF4-FFF2-40B4-BE49-F238E27FC236}">
                <a16:creationId xmlns:a16="http://schemas.microsoft.com/office/drawing/2014/main" id="{157903D0-153D-4EC0-8258-070BF299F3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5E8AC3-F32D-4FBB-9E76-6E2BF12253DD}"/>
              </a:ext>
            </a:extLst>
          </p:cNvPr>
          <p:cNvSpPr>
            <a:spLocks noGrp="1"/>
          </p:cNvSpPr>
          <p:nvPr>
            <p:ph type="sldNum" sz="quarter" idx="12"/>
          </p:nvPr>
        </p:nvSpPr>
        <p:spPr/>
        <p:txBody>
          <a:bodyPr/>
          <a:lstStyle/>
          <a:p>
            <a:fld id="{EFDE081F-129C-438C-8AA1-B3D2BE5613B5}" type="slidenum">
              <a:rPr lang="en-US" smtClean="0"/>
              <a:t>‹#›</a:t>
            </a:fld>
            <a:endParaRPr lang="en-US"/>
          </a:p>
        </p:txBody>
      </p:sp>
    </p:spTree>
    <p:extLst>
      <p:ext uri="{BB962C8B-B14F-4D97-AF65-F5344CB8AC3E}">
        <p14:creationId xmlns:p14="http://schemas.microsoft.com/office/powerpoint/2010/main" val="2609613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D4F60-42FE-4F51-AAAF-1E96F03D74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9B1C17-714A-4F58-9609-9A70BABF61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3A80CB-A756-4874-AAA3-700DEBC5FAF9}"/>
              </a:ext>
            </a:extLst>
          </p:cNvPr>
          <p:cNvSpPr>
            <a:spLocks noGrp="1"/>
          </p:cNvSpPr>
          <p:nvPr>
            <p:ph type="dt" sz="half" idx="10"/>
          </p:nvPr>
        </p:nvSpPr>
        <p:spPr/>
        <p:txBody>
          <a:bodyPr/>
          <a:lstStyle/>
          <a:p>
            <a:fld id="{2BA6943D-0FED-4008-B5F7-CF1D808C0185}" type="datetimeFigureOut">
              <a:rPr lang="en-US" smtClean="0"/>
              <a:t>7/4/2020</a:t>
            </a:fld>
            <a:endParaRPr lang="en-US"/>
          </a:p>
        </p:txBody>
      </p:sp>
      <p:sp>
        <p:nvSpPr>
          <p:cNvPr id="5" name="Footer Placeholder 4">
            <a:extLst>
              <a:ext uri="{FF2B5EF4-FFF2-40B4-BE49-F238E27FC236}">
                <a16:creationId xmlns:a16="http://schemas.microsoft.com/office/drawing/2014/main" id="{D33FD8F0-5951-41B7-B6A8-2BCE63FE73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B0E8DB-CBA0-41E8-A31A-A8699F580796}"/>
              </a:ext>
            </a:extLst>
          </p:cNvPr>
          <p:cNvSpPr>
            <a:spLocks noGrp="1"/>
          </p:cNvSpPr>
          <p:nvPr>
            <p:ph type="sldNum" sz="quarter" idx="12"/>
          </p:nvPr>
        </p:nvSpPr>
        <p:spPr/>
        <p:txBody>
          <a:bodyPr/>
          <a:lstStyle/>
          <a:p>
            <a:fld id="{EFDE081F-129C-438C-8AA1-B3D2BE5613B5}" type="slidenum">
              <a:rPr lang="en-US" smtClean="0"/>
              <a:t>‹#›</a:t>
            </a:fld>
            <a:endParaRPr lang="en-US"/>
          </a:p>
        </p:txBody>
      </p:sp>
    </p:spTree>
    <p:extLst>
      <p:ext uri="{BB962C8B-B14F-4D97-AF65-F5344CB8AC3E}">
        <p14:creationId xmlns:p14="http://schemas.microsoft.com/office/powerpoint/2010/main" val="2741319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72DAD-EF3E-4F32-89B7-D95F07B34B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E06F84-D234-4CC9-A631-7B314FF073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EF4E28-037B-4457-9229-1BC44A2FB267}"/>
              </a:ext>
            </a:extLst>
          </p:cNvPr>
          <p:cNvSpPr>
            <a:spLocks noGrp="1"/>
          </p:cNvSpPr>
          <p:nvPr>
            <p:ph type="dt" sz="half" idx="10"/>
          </p:nvPr>
        </p:nvSpPr>
        <p:spPr/>
        <p:txBody>
          <a:bodyPr/>
          <a:lstStyle/>
          <a:p>
            <a:fld id="{2BA6943D-0FED-4008-B5F7-CF1D808C0185}" type="datetimeFigureOut">
              <a:rPr lang="en-US" smtClean="0"/>
              <a:t>7/4/2020</a:t>
            </a:fld>
            <a:endParaRPr lang="en-US"/>
          </a:p>
        </p:txBody>
      </p:sp>
      <p:sp>
        <p:nvSpPr>
          <p:cNvPr id="5" name="Footer Placeholder 4">
            <a:extLst>
              <a:ext uri="{FF2B5EF4-FFF2-40B4-BE49-F238E27FC236}">
                <a16:creationId xmlns:a16="http://schemas.microsoft.com/office/drawing/2014/main" id="{5E7E3953-9E65-4FD5-AB56-3AAA5C60B0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21202D-ED37-451A-9D03-2D215A6A6C81}"/>
              </a:ext>
            </a:extLst>
          </p:cNvPr>
          <p:cNvSpPr>
            <a:spLocks noGrp="1"/>
          </p:cNvSpPr>
          <p:nvPr>
            <p:ph type="sldNum" sz="quarter" idx="12"/>
          </p:nvPr>
        </p:nvSpPr>
        <p:spPr/>
        <p:txBody>
          <a:bodyPr/>
          <a:lstStyle/>
          <a:p>
            <a:fld id="{EFDE081F-129C-438C-8AA1-B3D2BE5613B5}" type="slidenum">
              <a:rPr lang="en-US" smtClean="0"/>
              <a:t>‹#›</a:t>
            </a:fld>
            <a:endParaRPr lang="en-US"/>
          </a:p>
        </p:txBody>
      </p:sp>
    </p:spTree>
    <p:extLst>
      <p:ext uri="{BB962C8B-B14F-4D97-AF65-F5344CB8AC3E}">
        <p14:creationId xmlns:p14="http://schemas.microsoft.com/office/powerpoint/2010/main" val="3271225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8314D-D6AA-4597-B224-AE47D33FEB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578A00-76A1-4AEB-8D05-43BA2F5281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96F4BA-9891-4092-ACDA-1DB9FCF5A4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100204-11ED-4B1E-9A98-758503FB1C3A}"/>
              </a:ext>
            </a:extLst>
          </p:cNvPr>
          <p:cNvSpPr>
            <a:spLocks noGrp="1"/>
          </p:cNvSpPr>
          <p:nvPr>
            <p:ph type="dt" sz="half" idx="10"/>
          </p:nvPr>
        </p:nvSpPr>
        <p:spPr/>
        <p:txBody>
          <a:bodyPr/>
          <a:lstStyle/>
          <a:p>
            <a:fld id="{2BA6943D-0FED-4008-B5F7-CF1D808C0185}" type="datetimeFigureOut">
              <a:rPr lang="en-US" smtClean="0"/>
              <a:t>7/4/2020</a:t>
            </a:fld>
            <a:endParaRPr lang="en-US"/>
          </a:p>
        </p:txBody>
      </p:sp>
      <p:sp>
        <p:nvSpPr>
          <p:cNvPr id="6" name="Footer Placeholder 5">
            <a:extLst>
              <a:ext uri="{FF2B5EF4-FFF2-40B4-BE49-F238E27FC236}">
                <a16:creationId xmlns:a16="http://schemas.microsoft.com/office/drawing/2014/main" id="{D6DCDA6C-04AD-44D9-BB1A-7282213C07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6DB0D0-E730-4818-9438-C10BF216EEA3}"/>
              </a:ext>
            </a:extLst>
          </p:cNvPr>
          <p:cNvSpPr>
            <a:spLocks noGrp="1"/>
          </p:cNvSpPr>
          <p:nvPr>
            <p:ph type="sldNum" sz="quarter" idx="12"/>
          </p:nvPr>
        </p:nvSpPr>
        <p:spPr/>
        <p:txBody>
          <a:bodyPr/>
          <a:lstStyle/>
          <a:p>
            <a:fld id="{EFDE081F-129C-438C-8AA1-B3D2BE5613B5}" type="slidenum">
              <a:rPr lang="en-US" smtClean="0"/>
              <a:t>‹#›</a:t>
            </a:fld>
            <a:endParaRPr lang="en-US"/>
          </a:p>
        </p:txBody>
      </p:sp>
    </p:spTree>
    <p:extLst>
      <p:ext uri="{BB962C8B-B14F-4D97-AF65-F5344CB8AC3E}">
        <p14:creationId xmlns:p14="http://schemas.microsoft.com/office/powerpoint/2010/main" val="282455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BCF25-3AEF-4866-A1D1-E4FA4DB14C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623BA79-89F4-4D96-A25F-5C8959DD1C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06D941-318C-4664-8C4E-EB01740265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A7C6442-17E1-483C-8246-443E432CBF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5CE694-3399-4E2C-B541-66E9D0F939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38946F-6597-4F9B-B262-9392AB837151}"/>
              </a:ext>
            </a:extLst>
          </p:cNvPr>
          <p:cNvSpPr>
            <a:spLocks noGrp="1"/>
          </p:cNvSpPr>
          <p:nvPr>
            <p:ph type="dt" sz="half" idx="10"/>
          </p:nvPr>
        </p:nvSpPr>
        <p:spPr/>
        <p:txBody>
          <a:bodyPr/>
          <a:lstStyle/>
          <a:p>
            <a:fld id="{2BA6943D-0FED-4008-B5F7-CF1D808C0185}" type="datetimeFigureOut">
              <a:rPr lang="en-US" smtClean="0"/>
              <a:t>7/4/2020</a:t>
            </a:fld>
            <a:endParaRPr lang="en-US"/>
          </a:p>
        </p:txBody>
      </p:sp>
      <p:sp>
        <p:nvSpPr>
          <p:cNvPr id="8" name="Footer Placeholder 7">
            <a:extLst>
              <a:ext uri="{FF2B5EF4-FFF2-40B4-BE49-F238E27FC236}">
                <a16:creationId xmlns:a16="http://schemas.microsoft.com/office/drawing/2014/main" id="{B578DC58-7DFE-42B3-AF50-2D3C725E35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5E3B3A-C43D-489F-B89E-A104EBC47363}"/>
              </a:ext>
            </a:extLst>
          </p:cNvPr>
          <p:cNvSpPr>
            <a:spLocks noGrp="1"/>
          </p:cNvSpPr>
          <p:nvPr>
            <p:ph type="sldNum" sz="quarter" idx="12"/>
          </p:nvPr>
        </p:nvSpPr>
        <p:spPr/>
        <p:txBody>
          <a:bodyPr/>
          <a:lstStyle/>
          <a:p>
            <a:fld id="{EFDE081F-129C-438C-8AA1-B3D2BE5613B5}" type="slidenum">
              <a:rPr lang="en-US" smtClean="0"/>
              <a:t>‹#›</a:t>
            </a:fld>
            <a:endParaRPr lang="en-US"/>
          </a:p>
        </p:txBody>
      </p:sp>
    </p:spTree>
    <p:extLst>
      <p:ext uri="{BB962C8B-B14F-4D97-AF65-F5344CB8AC3E}">
        <p14:creationId xmlns:p14="http://schemas.microsoft.com/office/powerpoint/2010/main" val="3421796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71F94-FEBA-4C64-80ED-169C0CF06B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C636E7-5BF8-4B8D-8D78-3AEADE23C86F}"/>
              </a:ext>
            </a:extLst>
          </p:cNvPr>
          <p:cNvSpPr>
            <a:spLocks noGrp="1"/>
          </p:cNvSpPr>
          <p:nvPr>
            <p:ph type="dt" sz="half" idx="10"/>
          </p:nvPr>
        </p:nvSpPr>
        <p:spPr/>
        <p:txBody>
          <a:bodyPr/>
          <a:lstStyle/>
          <a:p>
            <a:fld id="{2BA6943D-0FED-4008-B5F7-CF1D808C0185}" type="datetimeFigureOut">
              <a:rPr lang="en-US" smtClean="0"/>
              <a:t>7/4/2020</a:t>
            </a:fld>
            <a:endParaRPr lang="en-US"/>
          </a:p>
        </p:txBody>
      </p:sp>
      <p:sp>
        <p:nvSpPr>
          <p:cNvPr id="4" name="Footer Placeholder 3">
            <a:extLst>
              <a:ext uri="{FF2B5EF4-FFF2-40B4-BE49-F238E27FC236}">
                <a16:creationId xmlns:a16="http://schemas.microsoft.com/office/drawing/2014/main" id="{2F74E37A-3773-4006-A8A6-193C5667609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D18BEE-015D-418F-A0C1-EF948A9E7F2C}"/>
              </a:ext>
            </a:extLst>
          </p:cNvPr>
          <p:cNvSpPr>
            <a:spLocks noGrp="1"/>
          </p:cNvSpPr>
          <p:nvPr>
            <p:ph type="sldNum" sz="quarter" idx="12"/>
          </p:nvPr>
        </p:nvSpPr>
        <p:spPr/>
        <p:txBody>
          <a:bodyPr/>
          <a:lstStyle/>
          <a:p>
            <a:fld id="{EFDE081F-129C-438C-8AA1-B3D2BE5613B5}" type="slidenum">
              <a:rPr lang="en-US" smtClean="0"/>
              <a:t>‹#›</a:t>
            </a:fld>
            <a:endParaRPr lang="en-US"/>
          </a:p>
        </p:txBody>
      </p:sp>
    </p:spTree>
    <p:extLst>
      <p:ext uri="{BB962C8B-B14F-4D97-AF65-F5344CB8AC3E}">
        <p14:creationId xmlns:p14="http://schemas.microsoft.com/office/powerpoint/2010/main" val="1660250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0FFB47-5D1A-4E53-B287-5628488935ED}"/>
              </a:ext>
            </a:extLst>
          </p:cNvPr>
          <p:cNvSpPr>
            <a:spLocks noGrp="1"/>
          </p:cNvSpPr>
          <p:nvPr>
            <p:ph type="dt" sz="half" idx="10"/>
          </p:nvPr>
        </p:nvSpPr>
        <p:spPr/>
        <p:txBody>
          <a:bodyPr/>
          <a:lstStyle/>
          <a:p>
            <a:fld id="{2BA6943D-0FED-4008-B5F7-CF1D808C0185}" type="datetimeFigureOut">
              <a:rPr lang="en-US" smtClean="0"/>
              <a:t>7/4/2020</a:t>
            </a:fld>
            <a:endParaRPr lang="en-US"/>
          </a:p>
        </p:txBody>
      </p:sp>
      <p:sp>
        <p:nvSpPr>
          <p:cNvPr id="3" name="Footer Placeholder 2">
            <a:extLst>
              <a:ext uri="{FF2B5EF4-FFF2-40B4-BE49-F238E27FC236}">
                <a16:creationId xmlns:a16="http://schemas.microsoft.com/office/drawing/2014/main" id="{582B774B-95D9-4D93-9B43-2E51495F26D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5728D7-6190-405E-8AC4-E911416AA27D}"/>
              </a:ext>
            </a:extLst>
          </p:cNvPr>
          <p:cNvSpPr>
            <a:spLocks noGrp="1"/>
          </p:cNvSpPr>
          <p:nvPr>
            <p:ph type="sldNum" sz="quarter" idx="12"/>
          </p:nvPr>
        </p:nvSpPr>
        <p:spPr/>
        <p:txBody>
          <a:bodyPr/>
          <a:lstStyle/>
          <a:p>
            <a:fld id="{EFDE081F-129C-438C-8AA1-B3D2BE5613B5}" type="slidenum">
              <a:rPr lang="en-US" smtClean="0"/>
              <a:t>‹#›</a:t>
            </a:fld>
            <a:endParaRPr lang="en-US"/>
          </a:p>
        </p:txBody>
      </p:sp>
    </p:spTree>
    <p:extLst>
      <p:ext uri="{BB962C8B-B14F-4D97-AF65-F5344CB8AC3E}">
        <p14:creationId xmlns:p14="http://schemas.microsoft.com/office/powerpoint/2010/main" val="3338941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A6CFA-6EEA-4DB1-B25B-893DE7BBB4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D5C7A5-A944-442B-AD45-37F1092760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F163EAB-A4E1-4E4A-BA2A-79EFDD2289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90A17C-2331-43A6-82E6-A6F929C3A708}"/>
              </a:ext>
            </a:extLst>
          </p:cNvPr>
          <p:cNvSpPr>
            <a:spLocks noGrp="1"/>
          </p:cNvSpPr>
          <p:nvPr>
            <p:ph type="dt" sz="half" idx="10"/>
          </p:nvPr>
        </p:nvSpPr>
        <p:spPr/>
        <p:txBody>
          <a:bodyPr/>
          <a:lstStyle/>
          <a:p>
            <a:fld id="{2BA6943D-0FED-4008-B5F7-CF1D808C0185}" type="datetimeFigureOut">
              <a:rPr lang="en-US" smtClean="0"/>
              <a:t>7/4/2020</a:t>
            </a:fld>
            <a:endParaRPr lang="en-US"/>
          </a:p>
        </p:txBody>
      </p:sp>
      <p:sp>
        <p:nvSpPr>
          <p:cNvPr id="6" name="Footer Placeholder 5">
            <a:extLst>
              <a:ext uri="{FF2B5EF4-FFF2-40B4-BE49-F238E27FC236}">
                <a16:creationId xmlns:a16="http://schemas.microsoft.com/office/drawing/2014/main" id="{BD37CA87-912C-4548-8DD3-473A69FD9B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87D723-0B27-4B85-A21E-2BB509481F07}"/>
              </a:ext>
            </a:extLst>
          </p:cNvPr>
          <p:cNvSpPr>
            <a:spLocks noGrp="1"/>
          </p:cNvSpPr>
          <p:nvPr>
            <p:ph type="sldNum" sz="quarter" idx="12"/>
          </p:nvPr>
        </p:nvSpPr>
        <p:spPr/>
        <p:txBody>
          <a:bodyPr/>
          <a:lstStyle/>
          <a:p>
            <a:fld id="{EFDE081F-129C-438C-8AA1-B3D2BE5613B5}" type="slidenum">
              <a:rPr lang="en-US" smtClean="0"/>
              <a:t>‹#›</a:t>
            </a:fld>
            <a:endParaRPr lang="en-US"/>
          </a:p>
        </p:txBody>
      </p:sp>
    </p:spTree>
    <p:extLst>
      <p:ext uri="{BB962C8B-B14F-4D97-AF65-F5344CB8AC3E}">
        <p14:creationId xmlns:p14="http://schemas.microsoft.com/office/powerpoint/2010/main" val="1177737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D4751-7AB4-4081-B469-E6D9CF1349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0AEA71D-5B60-4550-80F4-67F05766B7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859FD51-F3EA-4C3A-AA1B-414E3DCF9B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45C327-3EE8-4639-9539-6B00A2843B73}"/>
              </a:ext>
            </a:extLst>
          </p:cNvPr>
          <p:cNvSpPr>
            <a:spLocks noGrp="1"/>
          </p:cNvSpPr>
          <p:nvPr>
            <p:ph type="dt" sz="half" idx="10"/>
          </p:nvPr>
        </p:nvSpPr>
        <p:spPr/>
        <p:txBody>
          <a:bodyPr/>
          <a:lstStyle/>
          <a:p>
            <a:fld id="{2BA6943D-0FED-4008-B5F7-CF1D808C0185}" type="datetimeFigureOut">
              <a:rPr lang="en-US" smtClean="0"/>
              <a:t>7/4/2020</a:t>
            </a:fld>
            <a:endParaRPr lang="en-US"/>
          </a:p>
        </p:txBody>
      </p:sp>
      <p:sp>
        <p:nvSpPr>
          <p:cNvPr id="6" name="Footer Placeholder 5">
            <a:extLst>
              <a:ext uri="{FF2B5EF4-FFF2-40B4-BE49-F238E27FC236}">
                <a16:creationId xmlns:a16="http://schemas.microsoft.com/office/drawing/2014/main" id="{B7CDA616-FFE5-4EC2-BA06-5CBEBB9A0D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242D81-4868-484B-A05D-3B65F0BE51F8}"/>
              </a:ext>
            </a:extLst>
          </p:cNvPr>
          <p:cNvSpPr>
            <a:spLocks noGrp="1"/>
          </p:cNvSpPr>
          <p:nvPr>
            <p:ph type="sldNum" sz="quarter" idx="12"/>
          </p:nvPr>
        </p:nvSpPr>
        <p:spPr/>
        <p:txBody>
          <a:bodyPr/>
          <a:lstStyle/>
          <a:p>
            <a:fld id="{EFDE081F-129C-438C-8AA1-B3D2BE5613B5}" type="slidenum">
              <a:rPr lang="en-US" smtClean="0"/>
              <a:t>‹#›</a:t>
            </a:fld>
            <a:endParaRPr lang="en-US"/>
          </a:p>
        </p:txBody>
      </p:sp>
    </p:spTree>
    <p:extLst>
      <p:ext uri="{BB962C8B-B14F-4D97-AF65-F5344CB8AC3E}">
        <p14:creationId xmlns:p14="http://schemas.microsoft.com/office/powerpoint/2010/main" val="4199468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9B009C-5558-493A-8724-335B49978B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3A1215-A506-4F6B-BCA0-DB96E1B271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94EC45-85CD-42B1-8A43-0517B66EA4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A6943D-0FED-4008-B5F7-CF1D808C0185}" type="datetimeFigureOut">
              <a:rPr lang="en-US" smtClean="0"/>
              <a:t>7/4/2020</a:t>
            </a:fld>
            <a:endParaRPr lang="en-US"/>
          </a:p>
        </p:txBody>
      </p:sp>
      <p:sp>
        <p:nvSpPr>
          <p:cNvPr id="5" name="Footer Placeholder 4">
            <a:extLst>
              <a:ext uri="{FF2B5EF4-FFF2-40B4-BE49-F238E27FC236}">
                <a16:creationId xmlns:a16="http://schemas.microsoft.com/office/drawing/2014/main" id="{62746F56-3CAD-46E7-BA66-FDBD361906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52B46BE-734F-4C02-AAF7-F7C8395A72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DE081F-129C-438C-8AA1-B3D2BE5613B5}" type="slidenum">
              <a:rPr lang="en-US" smtClean="0"/>
              <a:t>‹#›</a:t>
            </a:fld>
            <a:endParaRPr lang="en-US"/>
          </a:p>
        </p:txBody>
      </p:sp>
    </p:spTree>
    <p:extLst>
      <p:ext uri="{BB962C8B-B14F-4D97-AF65-F5344CB8AC3E}">
        <p14:creationId xmlns:p14="http://schemas.microsoft.com/office/powerpoint/2010/main" val="14955914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3" Type="http://schemas.openxmlformats.org/officeDocument/2006/relationships/image" Target="../media/image1.png"/><Relationship Id="rId7" Type="http://schemas.openxmlformats.org/officeDocument/2006/relationships/image" Target="../media/image5.jpeg"/><Relationship Id="rId12"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svg"/><Relationship Id="rId11" Type="http://schemas.openxmlformats.org/officeDocument/2006/relationships/image" Target="../media/image9.sv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svg"/><Relationship Id="rId9" Type="http://schemas.openxmlformats.org/officeDocument/2006/relationships/image" Target="../media/image7.svg"/><Relationship Id="rId1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hyperlink" Target="https://medium.com/@sagarajkt/the-fundamentals-of-front-end-and-back-end-development-5973ac0910cf#:~:text=Front%2Dend%20is%20also%20referred,HTML%2C%20CSS%2C%20and%20JavaScript." TargetMode="Externa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EDD119B-6BFA-4C3F-90CE-97DAFD604E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00"/>
          </a:p>
        </p:txBody>
      </p:sp>
      <p:sp>
        <p:nvSpPr>
          <p:cNvPr id="2" name="Title 1">
            <a:extLst>
              <a:ext uri="{FF2B5EF4-FFF2-40B4-BE49-F238E27FC236}">
                <a16:creationId xmlns:a16="http://schemas.microsoft.com/office/drawing/2014/main" id="{D510981B-E788-4067-9E42-5D35006E0C19}"/>
              </a:ext>
            </a:extLst>
          </p:cNvPr>
          <p:cNvSpPr>
            <a:spLocks noGrp="1"/>
          </p:cNvSpPr>
          <p:nvPr>
            <p:ph type="ctrTitle"/>
          </p:nvPr>
        </p:nvSpPr>
        <p:spPr>
          <a:xfrm>
            <a:off x="1071514" y="965198"/>
            <a:ext cx="6766078" cy="4927601"/>
          </a:xfrm>
        </p:spPr>
        <p:txBody>
          <a:bodyPr anchor="ctr">
            <a:normAutofit/>
          </a:bodyPr>
          <a:lstStyle/>
          <a:p>
            <a:pPr algn="r"/>
            <a:r>
              <a:rPr lang="en-US" sz="9600" dirty="0">
                <a:solidFill>
                  <a:schemeClr val="bg1"/>
                </a:solidFill>
                <a:latin typeface="Futura"/>
              </a:rPr>
              <a:t>SIGSAC</a:t>
            </a:r>
            <a:endParaRPr lang="en-US" sz="13800" dirty="0">
              <a:solidFill>
                <a:schemeClr val="bg1"/>
              </a:solidFill>
              <a:latin typeface="Futura"/>
            </a:endParaRPr>
          </a:p>
        </p:txBody>
      </p:sp>
      <p:sp>
        <p:nvSpPr>
          <p:cNvPr id="3" name="Subtitle 2">
            <a:extLst>
              <a:ext uri="{FF2B5EF4-FFF2-40B4-BE49-F238E27FC236}">
                <a16:creationId xmlns:a16="http://schemas.microsoft.com/office/drawing/2014/main" id="{02AEB817-BC0A-41D9-80FA-7B37B30FCF35}"/>
              </a:ext>
            </a:extLst>
          </p:cNvPr>
          <p:cNvSpPr>
            <a:spLocks noGrp="1"/>
          </p:cNvSpPr>
          <p:nvPr>
            <p:ph type="subTitle" idx="1"/>
          </p:nvPr>
        </p:nvSpPr>
        <p:spPr>
          <a:xfrm>
            <a:off x="8438729" y="965198"/>
            <a:ext cx="2707937" cy="4927602"/>
          </a:xfrm>
        </p:spPr>
        <p:txBody>
          <a:bodyPr anchor="ctr">
            <a:normAutofit/>
          </a:bodyPr>
          <a:lstStyle/>
          <a:p>
            <a:pPr algn="l"/>
            <a:r>
              <a:rPr lang="en-US" sz="3200" dirty="0">
                <a:solidFill>
                  <a:schemeClr val="accent5">
                    <a:lumMod val="60000"/>
                    <a:lumOff val="40000"/>
                  </a:schemeClr>
                </a:solidFill>
              </a:rPr>
              <a:t>Let’s get to it</a:t>
            </a:r>
          </a:p>
        </p:txBody>
      </p:sp>
      <p:cxnSp>
        <p:nvCxnSpPr>
          <p:cNvPr id="10" name="Straight Connector 9">
            <a:extLst>
              <a:ext uri="{FF2B5EF4-FFF2-40B4-BE49-F238E27FC236}">
                <a16:creationId xmlns:a16="http://schemas.microsoft.com/office/drawing/2014/main" id="{DC1572D0-F0FD-4D84-8F82-DC59140EB9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8160" y="2057399"/>
            <a:ext cx="0" cy="2743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0259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A781E-4064-4D83-947A-B6E74A3AC4EC}"/>
              </a:ext>
            </a:extLst>
          </p:cNvPr>
          <p:cNvSpPr>
            <a:spLocks noGrp="1"/>
          </p:cNvSpPr>
          <p:nvPr>
            <p:ph type="title"/>
          </p:nvPr>
        </p:nvSpPr>
        <p:spPr>
          <a:xfrm>
            <a:off x="804673" y="1445494"/>
            <a:ext cx="3616856" cy="4376572"/>
          </a:xfrm>
        </p:spPr>
        <p:txBody>
          <a:bodyPr vert="horz" lIns="91440" tIns="45720" rIns="91440" bIns="45720" rtlCol="0" anchor="ctr">
            <a:normAutofit/>
          </a:bodyPr>
          <a:lstStyle/>
          <a:p>
            <a:r>
              <a:rPr lang="en-US" sz="4800" kern="1200" dirty="0">
                <a:solidFill>
                  <a:schemeClr val="tx1"/>
                </a:solidFill>
                <a:latin typeface="+mj-lt"/>
                <a:ea typeface="+mj-ea"/>
                <a:cs typeface="+mj-cs"/>
              </a:rPr>
              <a:t>Additional Resources</a:t>
            </a:r>
          </a:p>
        </p:txBody>
      </p:sp>
      <p:sp>
        <p:nvSpPr>
          <p:cNvPr id="3" name="Vertical Text Placeholder 2">
            <a:extLst>
              <a:ext uri="{FF2B5EF4-FFF2-40B4-BE49-F238E27FC236}">
                <a16:creationId xmlns:a16="http://schemas.microsoft.com/office/drawing/2014/main" id="{E22C2862-EA30-418A-A838-068B5D8EE2A6}"/>
              </a:ext>
            </a:extLst>
          </p:cNvPr>
          <p:cNvSpPr>
            <a:spLocks noGrp="1"/>
          </p:cNvSpPr>
          <p:nvPr>
            <p:ph type="body" orient="vert" idx="1"/>
          </p:nvPr>
        </p:nvSpPr>
        <p:spPr>
          <a:xfrm>
            <a:off x="6096000" y="1399032"/>
            <a:ext cx="5501834" cy="4471416"/>
          </a:xfrm>
        </p:spPr>
        <p:txBody>
          <a:bodyPr vert="horz" lIns="91440" tIns="45720" rIns="91440" bIns="45720" rtlCol="0" anchor="ctr">
            <a:normAutofit/>
          </a:bodyPr>
          <a:lstStyle/>
          <a:p>
            <a:endParaRPr lang="en-US" sz="2200">
              <a:solidFill>
                <a:schemeClr val="bg1"/>
              </a:solidFill>
            </a:endParaRPr>
          </a:p>
        </p:txBody>
      </p:sp>
    </p:spTree>
    <p:extLst>
      <p:ext uri="{BB962C8B-B14F-4D97-AF65-F5344CB8AC3E}">
        <p14:creationId xmlns:p14="http://schemas.microsoft.com/office/powerpoint/2010/main" val="1989320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3" name="Freeform: Shape 32">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510981B-E788-4067-9E42-5D35006E0C19}"/>
              </a:ext>
            </a:extLst>
          </p:cNvPr>
          <p:cNvSpPr>
            <a:spLocks noGrp="1"/>
          </p:cNvSpPr>
          <p:nvPr>
            <p:ph type="title"/>
          </p:nvPr>
        </p:nvSpPr>
        <p:spPr>
          <a:xfrm>
            <a:off x="2311147" y="365760"/>
            <a:ext cx="7569706" cy="1288238"/>
          </a:xfrm>
        </p:spPr>
        <p:txBody>
          <a:bodyPr anchor="ctr">
            <a:normAutofit/>
          </a:bodyPr>
          <a:lstStyle/>
          <a:p>
            <a:pPr algn="ctr"/>
            <a:r>
              <a:rPr lang="en-US"/>
              <a:t>Agenda</a:t>
            </a:r>
          </a:p>
        </p:txBody>
      </p:sp>
      <p:sp>
        <p:nvSpPr>
          <p:cNvPr id="5" name="Content Placeholder 4">
            <a:extLst>
              <a:ext uri="{FF2B5EF4-FFF2-40B4-BE49-F238E27FC236}">
                <a16:creationId xmlns:a16="http://schemas.microsoft.com/office/drawing/2014/main" id="{EAC78294-B743-4998-871C-4913672E2C85}"/>
              </a:ext>
            </a:extLst>
          </p:cNvPr>
          <p:cNvSpPr>
            <a:spLocks noGrp="1"/>
          </p:cNvSpPr>
          <p:nvPr>
            <p:ph idx="1"/>
          </p:nvPr>
        </p:nvSpPr>
        <p:spPr>
          <a:xfrm>
            <a:off x="2165569" y="1956816"/>
            <a:ext cx="7860863" cy="4024884"/>
          </a:xfrm>
        </p:spPr>
        <p:txBody>
          <a:bodyPr anchor="t">
            <a:normAutofit/>
          </a:bodyPr>
          <a:lstStyle/>
          <a:p>
            <a:pPr marL="0" indent="0">
              <a:buNone/>
            </a:pPr>
            <a:r>
              <a:rPr lang="en-US" sz="5400" b="1" dirty="0"/>
              <a:t>Lesson</a:t>
            </a:r>
            <a:r>
              <a:rPr lang="en-US" sz="5400" dirty="0"/>
              <a:t>: Websites</a:t>
            </a:r>
          </a:p>
          <a:p>
            <a:pPr marL="0" indent="0">
              <a:buNone/>
            </a:pPr>
            <a:r>
              <a:rPr lang="en-US" sz="5400" b="1" dirty="0"/>
              <a:t>Exercise</a:t>
            </a:r>
            <a:r>
              <a:rPr lang="en-US" sz="5400" dirty="0"/>
              <a:t>: Setup your own webserver</a:t>
            </a:r>
          </a:p>
          <a:p>
            <a:pPr marL="0" indent="0">
              <a:buNone/>
            </a:pPr>
            <a:r>
              <a:rPr lang="en-US" sz="5400" b="1" dirty="0"/>
              <a:t>Practical</a:t>
            </a:r>
            <a:r>
              <a:rPr lang="en-US" sz="5400" dirty="0"/>
              <a:t>: html/</a:t>
            </a:r>
            <a:r>
              <a:rPr lang="en-US" sz="5400" dirty="0" err="1"/>
              <a:t>css</a:t>
            </a:r>
            <a:endParaRPr lang="en-US" sz="5400" dirty="0"/>
          </a:p>
        </p:txBody>
      </p:sp>
    </p:spTree>
    <p:extLst>
      <p:ext uri="{BB962C8B-B14F-4D97-AF65-F5344CB8AC3E}">
        <p14:creationId xmlns:p14="http://schemas.microsoft.com/office/powerpoint/2010/main" val="147530572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7FF8027-192F-4296-A711-D89D498BF214}"/>
              </a:ext>
            </a:extLst>
          </p:cNvPr>
          <p:cNvGrpSpPr/>
          <p:nvPr/>
        </p:nvGrpSpPr>
        <p:grpSpPr>
          <a:xfrm>
            <a:off x="0" y="0"/>
            <a:ext cx="12192000" cy="6858000"/>
            <a:chOff x="-1" y="0"/>
            <a:chExt cx="12258957" cy="6858000"/>
          </a:xfrm>
        </p:grpSpPr>
        <p:sp>
          <p:nvSpPr>
            <p:cNvPr id="45" name="Rectangle 44">
              <a:extLst>
                <a:ext uri="{FF2B5EF4-FFF2-40B4-BE49-F238E27FC236}">
                  <a16:creationId xmlns:a16="http://schemas.microsoft.com/office/drawing/2014/main" id="{FE366285-5A7F-4B88-9B74-F31F33074259}"/>
                </a:ext>
              </a:extLst>
            </p:cNvPr>
            <p:cNvSpPr/>
            <p:nvPr/>
          </p:nvSpPr>
          <p:spPr>
            <a:xfrm>
              <a:off x="-1" y="0"/>
              <a:ext cx="6133491" cy="6858000"/>
            </a:xfrm>
            <a:prstGeom prst="rect">
              <a:avLst/>
            </a:prstGeom>
            <a:solidFill>
              <a:schemeClr val="accent5">
                <a:lumMod val="20000"/>
                <a:lumOff val="80000"/>
                <a:alpha val="86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65270CA5-3275-4FA2-A90B-8AC5987C6380}"/>
                </a:ext>
              </a:extLst>
            </p:cNvPr>
            <p:cNvSpPr/>
            <p:nvPr/>
          </p:nvSpPr>
          <p:spPr>
            <a:xfrm>
              <a:off x="6133490" y="0"/>
              <a:ext cx="6125466" cy="6858000"/>
            </a:xfrm>
            <a:prstGeom prst="rect">
              <a:avLst/>
            </a:prstGeom>
            <a:solidFill>
              <a:schemeClr val="accent4">
                <a:lumMod val="20000"/>
                <a:lumOff val="80000"/>
                <a:alpha val="86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7" name="Graphic 16" descr="World">
            <a:extLst>
              <a:ext uri="{FF2B5EF4-FFF2-40B4-BE49-F238E27FC236}">
                <a16:creationId xmlns:a16="http://schemas.microsoft.com/office/drawing/2014/main" id="{39A24303-EC55-4114-898D-8BFEC2A8ADA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49835" y="162323"/>
            <a:ext cx="2159285" cy="2159285"/>
          </a:xfrm>
          <a:prstGeom prst="rect">
            <a:avLst/>
          </a:prstGeom>
        </p:spPr>
      </p:pic>
      <p:sp>
        <p:nvSpPr>
          <p:cNvPr id="33" name="Arrow: Circular 32">
            <a:extLst>
              <a:ext uri="{FF2B5EF4-FFF2-40B4-BE49-F238E27FC236}">
                <a16:creationId xmlns:a16="http://schemas.microsoft.com/office/drawing/2014/main" id="{E4B891E9-9D1B-428A-84D5-587AF731197B}"/>
              </a:ext>
            </a:extLst>
          </p:cNvPr>
          <p:cNvSpPr/>
          <p:nvPr/>
        </p:nvSpPr>
        <p:spPr>
          <a:xfrm rot="15353498">
            <a:off x="3920140" y="630597"/>
            <a:ext cx="2408648" cy="3855262"/>
          </a:xfrm>
          <a:prstGeom prst="circularArrow">
            <a:avLst>
              <a:gd name="adj1" fmla="val 12500"/>
              <a:gd name="adj2" fmla="val 1142319"/>
              <a:gd name="adj3" fmla="val 20457681"/>
              <a:gd name="adj4" fmla="val 16535285"/>
              <a:gd name="adj5" fmla="val 12500"/>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Arrow: Circular 34">
            <a:extLst>
              <a:ext uri="{FF2B5EF4-FFF2-40B4-BE49-F238E27FC236}">
                <a16:creationId xmlns:a16="http://schemas.microsoft.com/office/drawing/2014/main" id="{1C6341A5-AE9E-4FB0-94B6-277D1DFDABD9}"/>
              </a:ext>
            </a:extLst>
          </p:cNvPr>
          <p:cNvSpPr/>
          <p:nvPr/>
        </p:nvSpPr>
        <p:spPr>
          <a:xfrm rot="6246502" flipH="1">
            <a:off x="6554737" y="102476"/>
            <a:ext cx="2408648" cy="3855262"/>
          </a:xfrm>
          <a:prstGeom prst="circularArrow">
            <a:avLst>
              <a:gd name="adj1" fmla="val 12500"/>
              <a:gd name="adj2" fmla="val 1142319"/>
              <a:gd name="adj3" fmla="val 20457681"/>
              <a:gd name="adj4" fmla="val 16535285"/>
              <a:gd name="adj5" fmla="val 12500"/>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6" name="Arrow: Circular 35">
            <a:extLst>
              <a:ext uri="{FF2B5EF4-FFF2-40B4-BE49-F238E27FC236}">
                <a16:creationId xmlns:a16="http://schemas.microsoft.com/office/drawing/2014/main" id="{CD504F75-2952-43EE-B165-5AF42DDCA29F}"/>
              </a:ext>
            </a:extLst>
          </p:cNvPr>
          <p:cNvSpPr/>
          <p:nvPr/>
        </p:nvSpPr>
        <p:spPr>
          <a:xfrm rot="1467387" flipH="1">
            <a:off x="2557729" y="717875"/>
            <a:ext cx="2408648" cy="3855262"/>
          </a:xfrm>
          <a:prstGeom prst="circularArrow">
            <a:avLst>
              <a:gd name="adj1" fmla="val 12500"/>
              <a:gd name="adj2" fmla="val 1142319"/>
              <a:gd name="adj3" fmla="val 20457681"/>
              <a:gd name="adj4" fmla="val 16535285"/>
              <a:gd name="adj5" fmla="val 12500"/>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Arrow: Circular 36">
            <a:extLst>
              <a:ext uri="{FF2B5EF4-FFF2-40B4-BE49-F238E27FC236}">
                <a16:creationId xmlns:a16="http://schemas.microsoft.com/office/drawing/2014/main" id="{3BBDF568-DEC9-4063-A92F-A7F8EAF02EC9}"/>
              </a:ext>
            </a:extLst>
          </p:cNvPr>
          <p:cNvSpPr/>
          <p:nvPr/>
        </p:nvSpPr>
        <p:spPr>
          <a:xfrm rot="20132613">
            <a:off x="6925890" y="1296460"/>
            <a:ext cx="2408648" cy="3855262"/>
          </a:xfrm>
          <a:prstGeom prst="circularArrow">
            <a:avLst>
              <a:gd name="adj1" fmla="val 12500"/>
              <a:gd name="adj2" fmla="val 1142319"/>
              <a:gd name="adj3" fmla="val 20457681"/>
              <a:gd name="adj4" fmla="val 16535285"/>
              <a:gd name="adj5" fmla="val 12500"/>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15" name="Graphic 14" descr="Browser window">
            <a:extLst>
              <a:ext uri="{FF2B5EF4-FFF2-40B4-BE49-F238E27FC236}">
                <a16:creationId xmlns:a16="http://schemas.microsoft.com/office/drawing/2014/main" id="{7BEBC28D-DA9A-4343-B4DF-2D99343EE7D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491984" y="3080132"/>
            <a:ext cx="2269362" cy="2281325"/>
          </a:xfrm>
          <a:prstGeom prst="rect">
            <a:avLst/>
          </a:prstGeom>
        </p:spPr>
      </p:pic>
      <p:pic>
        <p:nvPicPr>
          <p:cNvPr id="1026" name="Picture 2" descr="I Can Has Cheezburger Blog Leads to a Web Empire - The New York Times">
            <a:extLst>
              <a:ext uri="{FF2B5EF4-FFF2-40B4-BE49-F238E27FC236}">
                <a16:creationId xmlns:a16="http://schemas.microsoft.com/office/drawing/2014/main" id="{C74E1733-5A97-46F2-AC5B-2407DEADD0D3}"/>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b="32625"/>
          <a:stretch/>
        </p:blipFill>
        <p:spPr bwMode="auto">
          <a:xfrm>
            <a:off x="9151647" y="3882951"/>
            <a:ext cx="950033" cy="933075"/>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A28C8041-C325-4F7C-A659-5C299E6D7570}"/>
              </a:ext>
            </a:extLst>
          </p:cNvPr>
          <p:cNvGrpSpPr/>
          <p:nvPr/>
        </p:nvGrpSpPr>
        <p:grpSpPr>
          <a:xfrm>
            <a:off x="7921155" y="2727331"/>
            <a:ext cx="3411019" cy="3968346"/>
            <a:chOff x="7921155" y="2727331"/>
            <a:chExt cx="3411019" cy="3968346"/>
          </a:xfrm>
        </p:grpSpPr>
        <p:pic>
          <p:nvPicPr>
            <p:cNvPr id="11" name="Graphic 10" descr="Monitor">
              <a:extLst>
                <a:ext uri="{FF2B5EF4-FFF2-40B4-BE49-F238E27FC236}">
                  <a16:creationId xmlns:a16="http://schemas.microsoft.com/office/drawing/2014/main" id="{09DDFC0B-EB5B-4CD0-9EB2-7DF138F624F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921155" y="2727331"/>
              <a:ext cx="3411019" cy="3429000"/>
            </a:xfrm>
            <a:prstGeom prst="rect">
              <a:avLst/>
            </a:prstGeom>
          </p:spPr>
        </p:pic>
        <p:sp>
          <p:nvSpPr>
            <p:cNvPr id="34" name="TextBox 33">
              <a:extLst>
                <a:ext uri="{FF2B5EF4-FFF2-40B4-BE49-F238E27FC236}">
                  <a16:creationId xmlns:a16="http://schemas.microsoft.com/office/drawing/2014/main" id="{3FA23277-1192-4C58-81CA-F1A9573A1A1E}"/>
                </a:ext>
              </a:extLst>
            </p:cNvPr>
            <p:cNvSpPr txBox="1"/>
            <p:nvPr/>
          </p:nvSpPr>
          <p:spPr>
            <a:xfrm>
              <a:off x="8536402" y="5864680"/>
              <a:ext cx="2180525" cy="830997"/>
            </a:xfrm>
            <a:prstGeom prst="rect">
              <a:avLst/>
            </a:prstGeom>
            <a:noFill/>
          </p:spPr>
          <p:txBody>
            <a:bodyPr wrap="square" rtlCol="0">
              <a:spAutoFit/>
            </a:bodyPr>
            <a:lstStyle/>
            <a:p>
              <a:pPr algn="ctr"/>
              <a:r>
                <a:rPr lang="en-US" sz="4800" b="1" dirty="0">
                  <a:latin typeface="Futura"/>
                </a:rPr>
                <a:t>CLIENT</a:t>
              </a:r>
            </a:p>
          </p:txBody>
        </p:sp>
      </p:grpSp>
      <p:pic>
        <p:nvPicPr>
          <p:cNvPr id="13" name="Graphic 12" descr="Web design">
            <a:extLst>
              <a:ext uri="{FF2B5EF4-FFF2-40B4-BE49-F238E27FC236}">
                <a16:creationId xmlns:a16="http://schemas.microsoft.com/office/drawing/2014/main" id="{C2B03671-FD18-45FC-B832-3D7B7B891AA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88999" y="1271016"/>
            <a:ext cx="1998144" cy="1998144"/>
          </a:xfrm>
          <a:prstGeom prst="rect">
            <a:avLst/>
          </a:prstGeom>
        </p:spPr>
      </p:pic>
      <p:grpSp>
        <p:nvGrpSpPr>
          <p:cNvPr id="50" name="Group 49">
            <a:extLst>
              <a:ext uri="{FF2B5EF4-FFF2-40B4-BE49-F238E27FC236}">
                <a16:creationId xmlns:a16="http://schemas.microsoft.com/office/drawing/2014/main" id="{036ADA3F-CEC7-47F8-8C1F-C78B3D1C044C}"/>
              </a:ext>
            </a:extLst>
          </p:cNvPr>
          <p:cNvGrpSpPr/>
          <p:nvPr/>
        </p:nvGrpSpPr>
        <p:grpSpPr>
          <a:xfrm>
            <a:off x="859827" y="2494517"/>
            <a:ext cx="4319704" cy="4201160"/>
            <a:chOff x="859827" y="2494517"/>
            <a:chExt cx="4319704" cy="4201160"/>
          </a:xfrm>
        </p:grpSpPr>
        <p:pic>
          <p:nvPicPr>
            <p:cNvPr id="40" name="Graphic 39" descr="Computer">
              <a:extLst>
                <a:ext uri="{FF2B5EF4-FFF2-40B4-BE49-F238E27FC236}">
                  <a16:creationId xmlns:a16="http://schemas.microsoft.com/office/drawing/2014/main" id="{4BC477D0-5D3E-4D5C-94FA-B70AD50B04E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59827" y="2494517"/>
              <a:ext cx="4319704" cy="3964982"/>
            </a:xfrm>
            <a:prstGeom prst="rect">
              <a:avLst/>
            </a:prstGeom>
          </p:spPr>
        </p:pic>
        <p:sp>
          <p:nvSpPr>
            <p:cNvPr id="42" name="TextBox 41">
              <a:extLst>
                <a:ext uri="{FF2B5EF4-FFF2-40B4-BE49-F238E27FC236}">
                  <a16:creationId xmlns:a16="http://schemas.microsoft.com/office/drawing/2014/main" id="{F6F673EF-1135-4063-88AF-78CCA51CC363}"/>
                </a:ext>
              </a:extLst>
            </p:cNvPr>
            <p:cNvSpPr txBox="1"/>
            <p:nvPr/>
          </p:nvSpPr>
          <p:spPr>
            <a:xfrm>
              <a:off x="1867744" y="5864680"/>
              <a:ext cx="2303869" cy="830997"/>
            </a:xfrm>
            <a:prstGeom prst="rect">
              <a:avLst/>
            </a:prstGeom>
            <a:noFill/>
          </p:spPr>
          <p:txBody>
            <a:bodyPr wrap="square" rtlCol="0">
              <a:spAutoFit/>
            </a:bodyPr>
            <a:lstStyle/>
            <a:p>
              <a:pPr algn="ctr"/>
              <a:r>
                <a:rPr lang="en-US" sz="4800" b="1" dirty="0">
                  <a:latin typeface="Futura"/>
                </a:rPr>
                <a:t>SERVER</a:t>
              </a:r>
            </a:p>
          </p:txBody>
        </p:sp>
      </p:grpSp>
      <p:sp>
        <p:nvSpPr>
          <p:cNvPr id="51" name="Rectangle 50">
            <a:extLst>
              <a:ext uri="{FF2B5EF4-FFF2-40B4-BE49-F238E27FC236}">
                <a16:creationId xmlns:a16="http://schemas.microsoft.com/office/drawing/2014/main" id="{91F7C806-9FD0-47C6-AC48-1D87DE17E756}"/>
              </a:ext>
            </a:extLst>
          </p:cNvPr>
          <p:cNvSpPr/>
          <p:nvPr/>
        </p:nvSpPr>
        <p:spPr>
          <a:xfrm>
            <a:off x="451656" y="920357"/>
            <a:ext cx="1350050" cy="584775"/>
          </a:xfrm>
          <a:prstGeom prst="rect">
            <a:avLst/>
          </a:prstGeom>
        </p:spPr>
        <p:txBody>
          <a:bodyPr wrap="none">
            <a:spAutoFit/>
          </a:bodyPr>
          <a:lstStyle/>
          <a:p>
            <a:r>
              <a:rPr lang="en-US" sz="3200" b="1" dirty="0">
                <a:latin typeface="Futura"/>
              </a:rPr>
              <a:t>CODE</a:t>
            </a:r>
            <a:endParaRPr lang="en-US" sz="3200" dirty="0"/>
          </a:p>
        </p:txBody>
      </p:sp>
      <p:sp>
        <p:nvSpPr>
          <p:cNvPr id="23" name="Rectangle 22">
            <a:extLst>
              <a:ext uri="{FF2B5EF4-FFF2-40B4-BE49-F238E27FC236}">
                <a16:creationId xmlns:a16="http://schemas.microsoft.com/office/drawing/2014/main" id="{4E70A64D-0397-4400-9073-D71583F6169C}"/>
              </a:ext>
            </a:extLst>
          </p:cNvPr>
          <p:cNvSpPr/>
          <p:nvPr/>
        </p:nvSpPr>
        <p:spPr>
          <a:xfrm>
            <a:off x="10101680" y="259463"/>
            <a:ext cx="2040943" cy="1077218"/>
          </a:xfrm>
          <a:prstGeom prst="rect">
            <a:avLst/>
          </a:prstGeom>
        </p:spPr>
        <p:txBody>
          <a:bodyPr wrap="none">
            <a:spAutoFit/>
          </a:bodyPr>
          <a:lstStyle/>
          <a:p>
            <a:pPr algn="r"/>
            <a:r>
              <a:rPr lang="en-US" sz="3200" b="1" dirty="0">
                <a:latin typeface="Futura"/>
              </a:rPr>
              <a:t>WEB</a:t>
            </a:r>
          </a:p>
          <a:p>
            <a:pPr algn="r"/>
            <a:r>
              <a:rPr lang="en-US" sz="3200" b="1" dirty="0">
                <a:latin typeface="Futura"/>
              </a:rPr>
              <a:t>BROWSER</a:t>
            </a:r>
            <a:endParaRPr lang="en-US" sz="3200" dirty="0"/>
          </a:p>
        </p:txBody>
      </p:sp>
      <p:pic>
        <p:nvPicPr>
          <p:cNvPr id="25" name="Picture 24" descr="Google Chrome - Wikipedia">
            <a:extLst>
              <a:ext uri="{FF2B5EF4-FFF2-40B4-BE49-F238E27FC236}">
                <a16:creationId xmlns:a16="http://schemas.microsoft.com/office/drawing/2014/main" id="{808117C4-FB33-4BCA-820F-1F2184B7825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910721" y="3498954"/>
            <a:ext cx="1431883" cy="1431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3917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33333E-6 -3.33333E-6 L 0.12748 -0.3118 " pathEditMode="relative" rAng="0" ptsTypes="AA">
                                      <p:cBhvr>
                                        <p:cTn id="6" dur="2000" fill="hold"/>
                                        <p:tgtEl>
                                          <p:spTgt spid="25"/>
                                        </p:tgtEl>
                                        <p:attrNameLst>
                                          <p:attrName>ppt_x</p:attrName>
                                          <p:attrName>ppt_y</p:attrName>
                                        </p:attrNameLst>
                                      </p:cBhvr>
                                      <p:rCtr x="6367" y="-15602"/>
                                    </p:animMotion>
                                  </p:childTnLst>
                                </p:cTn>
                              </p:par>
                              <p:par>
                                <p:cTn id="7" presetID="10" presetClass="entr" presetSubtype="0" fill="hold" grpId="0" nodeType="withEffect">
                                  <p:stCondLst>
                                    <p:cond delay="1000"/>
                                  </p:stCondLst>
                                  <p:childTnLst>
                                    <p:set>
                                      <p:cBhvr>
                                        <p:cTn id="8" dur="1" fill="hold">
                                          <p:stCondLst>
                                            <p:cond delay="0"/>
                                          </p:stCondLst>
                                        </p:cTn>
                                        <p:tgtEl>
                                          <p:spTgt spid="23"/>
                                        </p:tgtEl>
                                        <p:attrNameLst>
                                          <p:attrName>style.visibility</p:attrName>
                                        </p:attrNameLst>
                                      </p:cBhvr>
                                      <p:to>
                                        <p:strVal val="visible"/>
                                      </p:to>
                                    </p:set>
                                    <p:animEffect transition="in" filter="fade">
                                      <p:cBhvr>
                                        <p:cTn id="9" dur="1000"/>
                                        <p:tgtEl>
                                          <p:spTgt spid="23"/>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5"/>
                                        </p:tgtEl>
                                        <p:attrNameLst>
                                          <p:attrName>style.visibility</p:attrName>
                                        </p:attrNameLst>
                                      </p:cBhvr>
                                      <p:to>
                                        <p:strVal val="visible"/>
                                      </p:to>
                                    </p:set>
                                  </p:childTnLst>
                                </p:cTn>
                              </p:par>
                              <p:par>
                                <p:cTn id="14" presetID="1" presetClass="entr" presetSubtype="0" fill="hold" grpId="0" nodeType="withEffect">
                                  <p:stCondLst>
                                    <p:cond delay="500"/>
                                  </p:stCondLst>
                                  <p:childTnLst>
                                    <p:set>
                                      <p:cBhvr>
                                        <p:cTn id="15" dur="1" fill="hold">
                                          <p:stCondLst>
                                            <p:cond delay="0"/>
                                          </p:stCondLst>
                                        </p:cTn>
                                        <p:tgtEl>
                                          <p:spTgt spid="3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0" nodeType="clickEffect">
                                  <p:stCondLst>
                                    <p:cond delay="0"/>
                                  </p:stCondLst>
                                  <p:childTnLst>
                                    <p:animEffect transition="out" filter="fade">
                                      <p:cBhvr>
                                        <p:cTn id="19" dur="500"/>
                                        <p:tgtEl>
                                          <p:spTgt spid="51"/>
                                        </p:tgtEl>
                                      </p:cBhvr>
                                    </p:animEffect>
                                    <p:set>
                                      <p:cBhvr>
                                        <p:cTn id="20" dur="1" fill="hold">
                                          <p:stCondLst>
                                            <p:cond delay="499"/>
                                          </p:stCondLst>
                                        </p:cTn>
                                        <p:tgtEl>
                                          <p:spTgt spid="51"/>
                                        </p:tgtEl>
                                        <p:attrNameLst>
                                          <p:attrName>style.visibility</p:attrName>
                                        </p:attrNameLst>
                                      </p:cBhvr>
                                      <p:to>
                                        <p:strVal val="hidden"/>
                                      </p:to>
                                    </p:set>
                                  </p:childTnLst>
                                </p:cTn>
                              </p:par>
                              <p:par>
                                <p:cTn id="21" presetID="42" presetClass="path" presetSubtype="0" accel="50000" decel="50000" fill="hold" nodeType="withEffect">
                                  <p:stCondLst>
                                    <p:cond delay="0"/>
                                  </p:stCondLst>
                                  <p:childTnLst>
                                    <p:animMotion origin="layout" path="M 1.04167E-6 1.48148E-6 L 0.08203 0.28657 " pathEditMode="relative" rAng="0" ptsTypes="AA">
                                      <p:cBhvr>
                                        <p:cTn id="22" dur="2000" fill="hold"/>
                                        <p:tgtEl>
                                          <p:spTgt spid="13"/>
                                        </p:tgtEl>
                                        <p:attrNameLst>
                                          <p:attrName>ppt_x</p:attrName>
                                          <p:attrName>ppt_y</p:attrName>
                                        </p:attrNameLst>
                                      </p:cBhvr>
                                      <p:rCtr x="4102" y="14329"/>
                                    </p:animMotion>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grpId="0" nodeType="withEffect">
                                  <p:stCondLst>
                                    <p:cond delay="50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nodeType="withEffect">
                                  <p:stCondLst>
                                    <p:cond delay="1000"/>
                                  </p:stCondLst>
                                  <p:childTnLst>
                                    <p:set>
                                      <p:cBhvr>
                                        <p:cTn id="30" dur="1" fill="hold">
                                          <p:stCondLst>
                                            <p:cond delay="0"/>
                                          </p:stCondLst>
                                        </p:cTn>
                                        <p:tgtEl>
                                          <p:spTgt spid="15"/>
                                        </p:tgtEl>
                                        <p:attrNameLst>
                                          <p:attrName>style.visibility</p:attrName>
                                        </p:attrNameLst>
                                      </p:cBhvr>
                                      <p:to>
                                        <p:strVal val="visible"/>
                                      </p:to>
                                    </p:set>
                                  </p:childTnLst>
                                </p:cTn>
                              </p:par>
                              <p:par>
                                <p:cTn id="31" presetID="10" presetClass="entr" presetSubtype="0" fill="hold" nodeType="withEffect">
                                  <p:stCondLst>
                                    <p:cond delay="1000"/>
                                  </p:stCondLst>
                                  <p:childTnLst>
                                    <p:set>
                                      <p:cBhvr>
                                        <p:cTn id="32" dur="1" fill="hold">
                                          <p:stCondLst>
                                            <p:cond delay="0"/>
                                          </p:stCondLst>
                                        </p:cTn>
                                        <p:tgtEl>
                                          <p:spTgt spid="1026"/>
                                        </p:tgtEl>
                                        <p:attrNameLst>
                                          <p:attrName>style.visibility</p:attrName>
                                        </p:attrNameLst>
                                      </p:cBhvr>
                                      <p:to>
                                        <p:strVal val="visible"/>
                                      </p:to>
                                    </p:set>
                                    <p:animEffect transition="in" filter="fade">
                                      <p:cBhvr>
                                        <p:cTn id="33"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5" grpId="0" animBg="1"/>
      <p:bldP spid="36" grpId="0" animBg="1"/>
      <p:bldP spid="37" grpId="0" animBg="1"/>
      <p:bldP spid="51" grpId="0"/>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Monitor">
            <a:extLst>
              <a:ext uri="{FF2B5EF4-FFF2-40B4-BE49-F238E27FC236}">
                <a16:creationId xmlns:a16="http://schemas.microsoft.com/office/drawing/2014/main" id="{16B5978C-7DC9-40E2-88B0-7703C67CD22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21155" y="2727331"/>
            <a:ext cx="3411019" cy="3429000"/>
          </a:xfrm>
          <a:prstGeom prst="rect">
            <a:avLst/>
          </a:prstGeom>
        </p:spPr>
      </p:pic>
      <p:sp>
        <p:nvSpPr>
          <p:cNvPr id="6" name="TextBox 5">
            <a:extLst>
              <a:ext uri="{FF2B5EF4-FFF2-40B4-BE49-F238E27FC236}">
                <a16:creationId xmlns:a16="http://schemas.microsoft.com/office/drawing/2014/main" id="{BFE6266C-F4CE-435D-8963-BB184F3C3BD5}"/>
              </a:ext>
            </a:extLst>
          </p:cNvPr>
          <p:cNvSpPr txBox="1"/>
          <p:nvPr/>
        </p:nvSpPr>
        <p:spPr>
          <a:xfrm>
            <a:off x="8536402" y="5864680"/>
            <a:ext cx="2180525" cy="830997"/>
          </a:xfrm>
          <a:prstGeom prst="rect">
            <a:avLst/>
          </a:prstGeom>
          <a:noFill/>
        </p:spPr>
        <p:txBody>
          <a:bodyPr wrap="square" rtlCol="0">
            <a:spAutoFit/>
          </a:bodyPr>
          <a:lstStyle/>
          <a:p>
            <a:pPr algn="ctr"/>
            <a:r>
              <a:rPr lang="en-US" sz="4800" b="1" dirty="0">
                <a:latin typeface="Futura"/>
              </a:rPr>
              <a:t>CLIENT</a:t>
            </a:r>
          </a:p>
        </p:txBody>
      </p:sp>
      <p:pic>
        <p:nvPicPr>
          <p:cNvPr id="8" name="Graphic 7" descr="Computer">
            <a:extLst>
              <a:ext uri="{FF2B5EF4-FFF2-40B4-BE49-F238E27FC236}">
                <a16:creationId xmlns:a16="http://schemas.microsoft.com/office/drawing/2014/main" id="{B634BC15-0D51-48BF-A06D-0C9A24B1AFB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59827" y="2494517"/>
            <a:ext cx="4319704" cy="3964982"/>
          </a:xfrm>
          <a:prstGeom prst="rect">
            <a:avLst/>
          </a:prstGeom>
        </p:spPr>
      </p:pic>
      <p:sp>
        <p:nvSpPr>
          <p:cNvPr id="9" name="TextBox 8">
            <a:extLst>
              <a:ext uri="{FF2B5EF4-FFF2-40B4-BE49-F238E27FC236}">
                <a16:creationId xmlns:a16="http://schemas.microsoft.com/office/drawing/2014/main" id="{4173D1F6-F637-4F67-82D4-5EE8697E660B}"/>
              </a:ext>
            </a:extLst>
          </p:cNvPr>
          <p:cNvSpPr txBox="1"/>
          <p:nvPr/>
        </p:nvSpPr>
        <p:spPr>
          <a:xfrm>
            <a:off x="1867744" y="5864680"/>
            <a:ext cx="2303869" cy="830997"/>
          </a:xfrm>
          <a:prstGeom prst="rect">
            <a:avLst/>
          </a:prstGeom>
          <a:noFill/>
        </p:spPr>
        <p:txBody>
          <a:bodyPr wrap="square" rtlCol="0">
            <a:spAutoFit/>
          </a:bodyPr>
          <a:lstStyle/>
          <a:p>
            <a:pPr algn="ctr"/>
            <a:r>
              <a:rPr lang="en-US" sz="4800" b="1" dirty="0">
                <a:latin typeface="Futura"/>
              </a:rPr>
              <a:t>SERVER</a:t>
            </a:r>
          </a:p>
        </p:txBody>
      </p:sp>
    </p:spTree>
    <p:extLst>
      <p:ext uri="{BB962C8B-B14F-4D97-AF65-F5344CB8AC3E}">
        <p14:creationId xmlns:p14="http://schemas.microsoft.com/office/powerpoint/2010/main" val="1862280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A781E-4064-4D83-947A-B6E74A3AC4EC}"/>
              </a:ext>
            </a:extLst>
          </p:cNvPr>
          <p:cNvSpPr>
            <a:spLocks noGrp="1"/>
          </p:cNvSpPr>
          <p:nvPr>
            <p:ph type="title"/>
          </p:nvPr>
        </p:nvSpPr>
        <p:spPr>
          <a:xfrm>
            <a:off x="804673" y="1445494"/>
            <a:ext cx="3616856" cy="4376572"/>
          </a:xfrm>
        </p:spPr>
        <p:txBody>
          <a:bodyPr vert="horz" lIns="91440" tIns="45720" rIns="91440" bIns="45720" rtlCol="0" anchor="ctr">
            <a:normAutofit/>
          </a:bodyPr>
          <a:lstStyle/>
          <a:p>
            <a:r>
              <a:rPr lang="en-US" sz="4800" kern="1200" dirty="0">
                <a:solidFill>
                  <a:schemeClr val="tx1"/>
                </a:solidFill>
                <a:latin typeface="+mj-lt"/>
                <a:ea typeface="+mj-ea"/>
                <a:cs typeface="+mj-cs"/>
              </a:rPr>
              <a:t>Additional Resources</a:t>
            </a:r>
          </a:p>
        </p:txBody>
      </p:sp>
      <p:sp>
        <p:nvSpPr>
          <p:cNvPr id="8"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a:extLst>
              <a:ext uri="{FF2B5EF4-FFF2-40B4-BE49-F238E27FC236}">
                <a16:creationId xmlns:a16="http://schemas.microsoft.com/office/drawing/2014/main" id="{E22C2862-EA30-418A-A838-068B5D8EE2A6}"/>
              </a:ext>
            </a:extLst>
          </p:cNvPr>
          <p:cNvSpPr>
            <a:spLocks noGrp="1"/>
          </p:cNvSpPr>
          <p:nvPr>
            <p:ph type="body" orient="vert" idx="1"/>
          </p:nvPr>
        </p:nvSpPr>
        <p:spPr>
          <a:xfrm>
            <a:off x="6096000" y="1399032"/>
            <a:ext cx="5501834" cy="4471416"/>
          </a:xfrm>
        </p:spPr>
        <p:txBody>
          <a:bodyPr vert="horz" lIns="91440" tIns="45720" rIns="91440" bIns="45720" rtlCol="0" anchor="ctr">
            <a:normAutofit/>
          </a:bodyPr>
          <a:lstStyle/>
          <a:p>
            <a:r>
              <a:rPr lang="en-US" sz="2200" dirty="0">
                <a:solidFill>
                  <a:schemeClr val="bg1"/>
                </a:solidFill>
              </a:rPr>
              <a:t>w3schools.com – Everything you need to know about html/</a:t>
            </a:r>
            <a:r>
              <a:rPr lang="en-US" sz="2200" dirty="0" err="1">
                <a:solidFill>
                  <a:schemeClr val="bg1"/>
                </a:solidFill>
              </a:rPr>
              <a:t>css</a:t>
            </a:r>
            <a:endParaRPr lang="en-US" sz="2200" dirty="0">
              <a:solidFill>
                <a:schemeClr val="bg1"/>
              </a:solidFill>
            </a:endParaRPr>
          </a:p>
          <a:p>
            <a:r>
              <a:rPr lang="en-US" sz="2200" dirty="0">
                <a:solidFill>
                  <a:schemeClr val="bg1"/>
                </a:solidFill>
              </a:rPr>
              <a:t>Frameworks</a:t>
            </a:r>
          </a:p>
          <a:p>
            <a:pPr lvl="1"/>
            <a:r>
              <a:rPr lang="en-US" sz="1800" dirty="0">
                <a:solidFill>
                  <a:schemeClr val="bg1"/>
                </a:solidFill>
              </a:rPr>
              <a:t>Meteor – You will learn this for CY355</a:t>
            </a:r>
          </a:p>
          <a:p>
            <a:pPr lvl="1"/>
            <a:r>
              <a:rPr lang="en-US" sz="1800" dirty="0">
                <a:solidFill>
                  <a:schemeClr val="bg1"/>
                </a:solidFill>
              </a:rPr>
              <a:t>Django – You will learn this for IT392</a:t>
            </a:r>
          </a:p>
          <a:p>
            <a:pPr lvl="1"/>
            <a:r>
              <a:rPr lang="en-US" sz="1800" dirty="0">
                <a:solidFill>
                  <a:schemeClr val="bg1"/>
                </a:solidFill>
              </a:rPr>
              <a:t>Angular</a:t>
            </a:r>
          </a:p>
          <a:p>
            <a:pPr lvl="1"/>
            <a:r>
              <a:rPr lang="en-US" sz="1800" dirty="0">
                <a:solidFill>
                  <a:schemeClr val="bg1"/>
                </a:solidFill>
              </a:rPr>
              <a:t>Laravel</a:t>
            </a:r>
          </a:p>
        </p:txBody>
      </p:sp>
    </p:spTree>
    <p:extLst>
      <p:ext uri="{BB962C8B-B14F-4D97-AF65-F5344CB8AC3E}">
        <p14:creationId xmlns:p14="http://schemas.microsoft.com/office/powerpoint/2010/main" val="325276086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A781E-4064-4D83-947A-B6E74A3AC4EC}"/>
              </a:ext>
            </a:extLst>
          </p:cNvPr>
          <p:cNvSpPr>
            <a:spLocks noGrp="1"/>
          </p:cNvSpPr>
          <p:nvPr>
            <p:ph type="title"/>
          </p:nvPr>
        </p:nvSpPr>
        <p:spPr>
          <a:xfrm>
            <a:off x="804673" y="1445494"/>
            <a:ext cx="3616856" cy="4376572"/>
          </a:xfrm>
        </p:spPr>
        <p:txBody>
          <a:bodyPr vert="horz" lIns="91440" tIns="45720" rIns="91440" bIns="45720" rtlCol="0" anchor="ctr">
            <a:normAutofit/>
          </a:bodyPr>
          <a:lstStyle/>
          <a:p>
            <a:r>
              <a:rPr lang="en-US" sz="4800" dirty="0"/>
              <a:t>Works Cited</a:t>
            </a:r>
            <a:endParaRPr lang="en-US" sz="4800" kern="1200" dirty="0">
              <a:solidFill>
                <a:schemeClr val="tx1"/>
              </a:solidFill>
              <a:latin typeface="+mj-lt"/>
              <a:ea typeface="+mj-ea"/>
              <a:cs typeface="+mj-cs"/>
            </a:endParaRPr>
          </a:p>
        </p:txBody>
      </p:sp>
      <p:sp>
        <p:nvSpPr>
          <p:cNvPr id="3" name="Vertical Text Placeholder 2">
            <a:extLst>
              <a:ext uri="{FF2B5EF4-FFF2-40B4-BE49-F238E27FC236}">
                <a16:creationId xmlns:a16="http://schemas.microsoft.com/office/drawing/2014/main" id="{E22C2862-EA30-418A-A838-068B5D8EE2A6}"/>
              </a:ext>
            </a:extLst>
          </p:cNvPr>
          <p:cNvSpPr>
            <a:spLocks noGrp="1"/>
          </p:cNvSpPr>
          <p:nvPr>
            <p:ph type="body" orient="vert" idx="1"/>
          </p:nvPr>
        </p:nvSpPr>
        <p:spPr>
          <a:xfrm>
            <a:off x="6096000" y="1399032"/>
            <a:ext cx="5501834" cy="4471416"/>
          </a:xfrm>
        </p:spPr>
        <p:txBody>
          <a:bodyPr vert="horz" lIns="91440" tIns="45720" rIns="91440" bIns="45720" rtlCol="0" anchor="ctr">
            <a:normAutofit/>
          </a:bodyPr>
          <a:lstStyle/>
          <a:p>
            <a:r>
              <a:rPr lang="en-US" sz="2400" dirty="0">
                <a:hlinkClick r:id="rId2"/>
              </a:rPr>
              <a:t>https://medium.com/@sagarajkt/the-fundamentals-of-front-end-and-back-end-development-5973ac0910cf#:~:text=Front%2Dend%20is%20also%20referred,HTML%2C%20CSS%2C%20and%20JavaScript.</a:t>
            </a:r>
            <a:endParaRPr lang="en-US" sz="1800" dirty="0">
              <a:solidFill>
                <a:schemeClr val="bg1"/>
              </a:solidFill>
            </a:endParaRPr>
          </a:p>
        </p:txBody>
      </p:sp>
    </p:spTree>
    <p:extLst>
      <p:ext uri="{BB962C8B-B14F-4D97-AF65-F5344CB8AC3E}">
        <p14:creationId xmlns:p14="http://schemas.microsoft.com/office/powerpoint/2010/main" val="542968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2EC67-9441-4FB1-85EE-889DA3E9B50E}"/>
              </a:ext>
            </a:extLst>
          </p:cNvPr>
          <p:cNvSpPr>
            <a:spLocks noGrp="1"/>
          </p:cNvSpPr>
          <p:nvPr>
            <p:ph type="title"/>
          </p:nvPr>
        </p:nvSpPr>
        <p:spPr>
          <a:xfrm>
            <a:off x="804673" y="1445494"/>
            <a:ext cx="3616856" cy="4376572"/>
          </a:xfrm>
        </p:spPr>
        <p:txBody>
          <a:bodyPr anchor="ctr">
            <a:normAutofit/>
          </a:bodyPr>
          <a:lstStyle/>
          <a:p>
            <a:r>
              <a:rPr lang="en-US" sz="4800"/>
              <a:t>Lessons</a:t>
            </a:r>
          </a:p>
        </p:txBody>
      </p:sp>
      <p:sp>
        <p:nvSpPr>
          <p:cNvPr id="8"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EC1F758-E39A-4B4E-BBCD-6BEA902E48D4}"/>
              </a:ext>
            </a:extLst>
          </p:cNvPr>
          <p:cNvSpPr>
            <a:spLocks noGrp="1"/>
          </p:cNvSpPr>
          <p:nvPr>
            <p:ph idx="1"/>
          </p:nvPr>
        </p:nvSpPr>
        <p:spPr>
          <a:xfrm>
            <a:off x="6096000" y="1399032"/>
            <a:ext cx="5501834" cy="4471416"/>
          </a:xfrm>
        </p:spPr>
        <p:txBody>
          <a:bodyPr anchor="ctr">
            <a:normAutofit fontScale="92500" lnSpcReduction="10000"/>
          </a:bodyPr>
          <a:lstStyle/>
          <a:p>
            <a:r>
              <a:rPr lang="en-US" sz="3200" dirty="0">
                <a:solidFill>
                  <a:schemeClr val="bg1"/>
                </a:solidFill>
              </a:rPr>
              <a:t>Website</a:t>
            </a:r>
          </a:p>
          <a:p>
            <a:pPr lvl="1"/>
            <a:r>
              <a:rPr lang="en-US" sz="3200" dirty="0">
                <a:solidFill>
                  <a:schemeClr val="bg1"/>
                </a:solidFill>
              </a:rPr>
              <a:t>Lessons</a:t>
            </a:r>
          </a:p>
          <a:p>
            <a:pPr lvl="1"/>
            <a:r>
              <a:rPr lang="en-US" sz="3200" dirty="0">
                <a:solidFill>
                  <a:schemeClr val="bg1"/>
                </a:solidFill>
              </a:rPr>
              <a:t>Photos about SIGSAC</a:t>
            </a:r>
          </a:p>
          <a:p>
            <a:pPr lvl="1"/>
            <a:r>
              <a:rPr lang="en-US" sz="3200" dirty="0">
                <a:solidFill>
                  <a:schemeClr val="bg1"/>
                </a:solidFill>
              </a:rPr>
              <a:t>Videos about SIGSAC</a:t>
            </a:r>
          </a:p>
          <a:p>
            <a:pPr lvl="1"/>
            <a:r>
              <a:rPr lang="en-US" sz="3200" dirty="0">
                <a:solidFill>
                  <a:schemeClr val="bg1"/>
                </a:solidFill>
              </a:rPr>
              <a:t>Logo</a:t>
            </a:r>
          </a:p>
          <a:p>
            <a:r>
              <a:rPr lang="en-US" sz="3200" dirty="0">
                <a:solidFill>
                  <a:schemeClr val="bg1"/>
                </a:solidFill>
              </a:rPr>
              <a:t>Meeting</a:t>
            </a:r>
          </a:p>
          <a:p>
            <a:pPr lvl="1"/>
            <a:r>
              <a:rPr lang="en-US" sz="3200" dirty="0">
                <a:solidFill>
                  <a:schemeClr val="bg1"/>
                </a:solidFill>
              </a:rPr>
              <a:t>Presentation – 10 minutes</a:t>
            </a:r>
          </a:p>
          <a:p>
            <a:pPr lvl="1"/>
            <a:r>
              <a:rPr lang="en-US" sz="3200" dirty="0">
                <a:solidFill>
                  <a:schemeClr val="bg1"/>
                </a:solidFill>
              </a:rPr>
              <a:t>Exercise – 35 minutes</a:t>
            </a:r>
          </a:p>
          <a:p>
            <a:pPr lvl="1"/>
            <a:r>
              <a:rPr lang="en-US" sz="3200" dirty="0">
                <a:solidFill>
                  <a:schemeClr val="bg1"/>
                </a:solidFill>
              </a:rPr>
              <a:t>Practicable Application – 15 minutes</a:t>
            </a:r>
          </a:p>
        </p:txBody>
      </p:sp>
    </p:spTree>
    <p:extLst>
      <p:ext uri="{BB962C8B-B14F-4D97-AF65-F5344CB8AC3E}">
        <p14:creationId xmlns:p14="http://schemas.microsoft.com/office/powerpoint/2010/main" val="3428270124"/>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F0D3AC58085F04F8E96853F08A30F2B" ma:contentTypeVersion="13" ma:contentTypeDescription="Create a new document." ma:contentTypeScope="" ma:versionID="a0827451f0d91b5bcace5940412ca534">
  <xsd:schema xmlns:xsd="http://www.w3.org/2001/XMLSchema" xmlns:xs="http://www.w3.org/2001/XMLSchema" xmlns:p="http://schemas.microsoft.com/office/2006/metadata/properties" xmlns:ns3="b223b62c-a937-4bca-ad8a-f65eba266e5f" xmlns:ns4="cb4d3b21-ccbf-4786-ba37-110921545913" targetNamespace="http://schemas.microsoft.com/office/2006/metadata/properties" ma:root="true" ma:fieldsID="51bd1e280165e7c627ef164f3c9e0eb3" ns3:_="" ns4:_="">
    <xsd:import namespace="b223b62c-a937-4bca-ad8a-f65eba266e5f"/>
    <xsd:import namespace="cb4d3b21-ccbf-4786-ba37-110921545913"/>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DateTaken" minOccurs="0"/>
                <xsd:element ref="ns3:MediaServiceOCR" minOccurs="0"/>
                <xsd:element ref="ns3:MediaServiceLocation" minOccurs="0"/>
                <xsd:element ref="ns4:SharedWithUsers" minOccurs="0"/>
                <xsd:element ref="ns4:SharedWithDetails" minOccurs="0"/>
                <xsd:element ref="ns4:SharingHintHash" minOccurs="0"/>
                <xsd:element ref="ns3:MediaServiceAutoKeyPoints" minOccurs="0"/>
                <xsd:element ref="ns3:MediaServiceKeyPoints"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223b62c-a937-4bca-ad8a-f65eba266e5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b4d3b21-ccbf-4786-ba37-110921545913"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D16F514-4A3B-42C6-9A47-289586AEB5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223b62c-a937-4bca-ad8a-f65eba266e5f"/>
    <ds:schemaRef ds:uri="cb4d3b21-ccbf-4786-ba37-1109215459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269129-05FE-4CA5-92E4-E0B615AADC14}">
  <ds:schemaRefs>
    <ds:schemaRef ds:uri="http://purl.org/dc/terms/"/>
    <ds:schemaRef ds:uri="http://purl.org/dc/dcmitype/"/>
    <ds:schemaRef ds:uri="http://www.w3.org/XML/1998/namespace"/>
    <ds:schemaRef ds:uri="http://schemas.microsoft.com/office/2006/documentManagement/types"/>
    <ds:schemaRef ds:uri="http://schemas.microsoft.com/office/infopath/2007/PartnerControls"/>
    <ds:schemaRef ds:uri="cb4d3b21-ccbf-4786-ba37-110921545913"/>
    <ds:schemaRef ds:uri="http://purl.org/dc/elements/1.1/"/>
    <ds:schemaRef ds:uri="http://schemas.openxmlformats.org/package/2006/metadata/core-properties"/>
    <ds:schemaRef ds:uri="b223b62c-a937-4bca-ad8a-f65eba266e5f"/>
    <ds:schemaRef ds:uri="http://schemas.microsoft.com/office/2006/metadata/properties"/>
  </ds:schemaRefs>
</ds:datastoreItem>
</file>

<file path=customXml/itemProps3.xml><?xml version="1.0" encoding="utf-8"?>
<ds:datastoreItem xmlns:ds="http://schemas.openxmlformats.org/officeDocument/2006/customXml" ds:itemID="{58272E05-1918-4B65-96FE-66CCAB828AB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447</TotalTime>
  <Words>389</Words>
  <Application>Microsoft Office PowerPoint</Application>
  <PresentationFormat>Widescreen</PresentationFormat>
  <Paragraphs>52</Paragraphs>
  <Slides>8</Slides>
  <Notes>3</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Futura</vt:lpstr>
      <vt:lpstr>Arial</vt:lpstr>
      <vt:lpstr>Calibri</vt:lpstr>
      <vt:lpstr>Calibri Light</vt:lpstr>
      <vt:lpstr>Office Theme</vt:lpstr>
      <vt:lpstr>SIGSAC</vt:lpstr>
      <vt:lpstr>Additional Resources</vt:lpstr>
      <vt:lpstr>Agenda</vt:lpstr>
      <vt:lpstr>PowerPoint Presentation</vt:lpstr>
      <vt:lpstr>PowerPoint Presentation</vt:lpstr>
      <vt:lpstr>Additional Resources</vt:lpstr>
      <vt:lpstr>Works Cited</vt:lpstr>
      <vt:lpstr>Lessons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SIGSAC</dc:title>
  <dc:creator>Tan, Paul B CDT 2022</dc:creator>
  <cp:lastModifiedBy>Tan, Paul B CDT 2022</cp:lastModifiedBy>
  <cp:revision>6</cp:revision>
  <dcterms:created xsi:type="dcterms:W3CDTF">2020-07-05T12:48:07Z</dcterms:created>
  <dcterms:modified xsi:type="dcterms:W3CDTF">2020-07-05T20:16:01Z</dcterms:modified>
</cp:coreProperties>
</file>