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0898ce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898ce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898ce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898ce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0898ce0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0898ce0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0898ce0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898ce0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0898ce08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898ce0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0898ce08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898ce08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s.google.com/earth-engine/datasets/catalog/MODIS_006_MOD09A1" TargetMode="External"/><Relationship Id="rId4" Type="http://schemas.openxmlformats.org/officeDocument/2006/relationships/hyperlink" Target="https://developers.google.com/earth-engine/datasets/catalog/MODIS_051_MCD12Q1" TargetMode="External"/><Relationship Id="rId5" Type="http://schemas.openxmlformats.org/officeDocument/2006/relationships/hyperlink" Target="https://developers.google.com/earth-engine/datasets/catalog/MODIS_006_MYD11A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Crop Yield Prediction</a:t>
            </a:r>
            <a:endParaRPr/>
          </a:p>
        </p:txBody>
      </p:sp>
      <p:sp>
        <p:nvSpPr>
          <p:cNvPr id="87" name="Google Shape;87;p13"/>
          <p:cNvSpPr txBox="1"/>
          <p:nvPr>
            <p:ph idx="1" type="subTitle"/>
          </p:nvPr>
        </p:nvSpPr>
        <p:spPr>
          <a:xfrm>
            <a:off x="2687250" y="2710400"/>
            <a:ext cx="3769500" cy="22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Presented </a:t>
            </a:r>
            <a:r>
              <a:rPr lang="en">
                <a:solidFill>
                  <a:srgbClr val="000000"/>
                </a:solidFill>
              </a:rPr>
              <a:t>By</a:t>
            </a:r>
            <a:r>
              <a:rPr lang="en">
                <a:solidFill>
                  <a:srgbClr val="000000"/>
                </a:solidFill>
              </a:rPr>
              <a:t> - </a:t>
            </a:r>
            <a:endParaRPr>
              <a:solidFill>
                <a:srgbClr val="000000"/>
              </a:solidFill>
            </a:endParaRPr>
          </a:p>
          <a:p>
            <a:pPr indent="0" lvl="0" marL="0" rtl="0" algn="l">
              <a:spcBef>
                <a:spcPts val="0"/>
              </a:spcBef>
              <a:spcAft>
                <a:spcPts val="0"/>
              </a:spcAft>
              <a:buNone/>
            </a:pPr>
            <a:r>
              <a:t/>
            </a:r>
            <a:endParaRPr>
              <a:solidFill>
                <a:srgbClr val="000000"/>
              </a:solidFill>
            </a:endParaRPr>
          </a:p>
          <a:p>
            <a:pPr indent="457200" lvl="0" marL="0" rtl="0" algn="l">
              <a:spcBef>
                <a:spcPts val="0"/>
              </a:spcBef>
              <a:spcAft>
                <a:spcPts val="0"/>
              </a:spcAft>
              <a:buNone/>
            </a:pPr>
            <a:r>
              <a:rPr lang="en">
                <a:solidFill>
                  <a:srgbClr val="000000"/>
                </a:solidFill>
              </a:rPr>
              <a:t>Kavish Agnihotri  ( Team Leader )</a:t>
            </a:r>
            <a:endParaRPr>
              <a:solidFill>
                <a:srgbClr val="000000"/>
              </a:solidFill>
            </a:endParaRPr>
          </a:p>
          <a:p>
            <a:pPr indent="457200" lvl="0" marL="0" rtl="0" algn="l">
              <a:spcBef>
                <a:spcPts val="0"/>
              </a:spcBef>
              <a:spcAft>
                <a:spcPts val="0"/>
              </a:spcAft>
              <a:buNone/>
            </a:pPr>
            <a:r>
              <a:rPr lang="en">
                <a:solidFill>
                  <a:srgbClr val="000000"/>
                </a:solidFill>
              </a:rPr>
              <a:t>Jagmeet Singh</a:t>
            </a:r>
            <a:endParaRPr>
              <a:solidFill>
                <a:srgbClr val="000000"/>
              </a:solidFill>
            </a:endParaRPr>
          </a:p>
          <a:p>
            <a:pPr indent="457200" lvl="0" marL="0" rtl="0" algn="l">
              <a:spcBef>
                <a:spcPts val="0"/>
              </a:spcBef>
              <a:spcAft>
                <a:spcPts val="0"/>
              </a:spcAft>
              <a:buNone/>
            </a:pPr>
            <a:r>
              <a:rPr lang="en">
                <a:solidFill>
                  <a:srgbClr val="000000"/>
                </a:solidFill>
              </a:rPr>
              <a:t>Shefali Bedarkar</a:t>
            </a:r>
            <a:endParaRPr>
              <a:solidFill>
                <a:srgbClr val="000000"/>
              </a:solidFill>
            </a:endParaRPr>
          </a:p>
          <a:p>
            <a:pPr indent="457200" lvl="0" marL="0" rtl="0" algn="l">
              <a:spcBef>
                <a:spcPts val="0"/>
              </a:spcBef>
              <a:spcAft>
                <a:spcPts val="0"/>
              </a:spcAft>
              <a:buNone/>
            </a:pPr>
            <a:r>
              <a:rPr lang="en">
                <a:solidFill>
                  <a:srgbClr val="000000"/>
                </a:solidFill>
              </a:rPr>
              <a:t>Amandeep Goyal</a:t>
            </a:r>
            <a:endParaRPr>
              <a:solidFill>
                <a:srgbClr val="000000"/>
              </a:solidFill>
            </a:endParaRPr>
          </a:p>
          <a:p>
            <a:pPr indent="457200" lvl="0" marL="0" rtl="0" algn="l">
              <a:spcBef>
                <a:spcPts val="0"/>
              </a:spcBef>
              <a:spcAft>
                <a:spcPts val="0"/>
              </a:spcAft>
              <a:buNone/>
            </a:pPr>
            <a:r>
              <a:rPr lang="en">
                <a:solidFill>
                  <a:srgbClr val="000000"/>
                </a:solidFill>
              </a:rPr>
              <a:t>Jitesh Nemade</a:t>
            </a:r>
            <a:endParaRPr>
              <a:solidFill>
                <a:srgbClr val="000000"/>
              </a:solidFill>
            </a:endParaRPr>
          </a:p>
          <a:p>
            <a:pPr indent="457200" lvl="0" marL="0" rtl="0" algn="l">
              <a:spcBef>
                <a:spcPts val="0"/>
              </a:spcBef>
              <a:spcAft>
                <a:spcPts val="0"/>
              </a:spcAft>
              <a:buNone/>
            </a:pPr>
            <a:r>
              <a:rPr lang="en">
                <a:solidFill>
                  <a:srgbClr val="000000"/>
                </a:solidFill>
              </a:rPr>
              <a:t>Harshkumar Padhya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nvSpPr>
        <p:spPr>
          <a:xfrm>
            <a:off x="1032900" y="1966375"/>
            <a:ext cx="7427400" cy="25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Lato"/>
                <a:ea typeface="Lato"/>
                <a:cs typeface="Lato"/>
                <a:sym typeface="Lato"/>
              </a:rPr>
              <a:t>Here we are presenting and suggesting an scalable, accurate, and inexpensive method </a:t>
            </a:r>
            <a:r>
              <a:rPr lang="en" sz="1500">
                <a:latin typeface="Lato"/>
                <a:ea typeface="Lato"/>
                <a:cs typeface="Lato"/>
                <a:sym typeface="Lato"/>
              </a:rPr>
              <a:t>to p</a:t>
            </a:r>
            <a:r>
              <a:rPr lang="en" sz="1500">
                <a:latin typeface="Lato"/>
                <a:ea typeface="Lato"/>
                <a:cs typeface="Lato"/>
                <a:sym typeface="Lato"/>
              </a:rPr>
              <a:t>redict crop yields using publicly available remote sensing data.</a:t>
            </a:r>
            <a:endParaRPr sz="1500">
              <a:latin typeface="Lato"/>
              <a:ea typeface="Lato"/>
              <a:cs typeface="Lato"/>
              <a:sym typeface="Lato"/>
            </a:endParaRPr>
          </a:p>
          <a:p>
            <a:pPr indent="0" lvl="0" marL="0" rtl="0" algn="l">
              <a:lnSpc>
                <a:spcPct val="115000"/>
              </a:lnSpc>
              <a:spcBef>
                <a:spcPts val="1600"/>
              </a:spcBef>
              <a:spcAft>
                <a:spcPts val="0"/>
              </a:spcAft>
              <a:buNone/>
            </a:pPr>
            <a:r>
              <a:rPr lang="en" sz="1500">
                <a:latin typeface="Lato"/>
                <a:ea typeface="Lato"/>
                <a:cs typeface="Lato"/>
                <a:sym typeface="Lato"/>
              </a:rPr>
              <a:t>Crop Yield Prediction is very much required in developing countries for improving food security. However, information about weather, soil properties, and precise land cover data are typically not available in developing countries like india.</a:t>
            </a:r>
            <a:endParaRPr sz="1500">
              <a:latin typeface="Lato"/>
              <a:ea typeface="Lato"/>
              <a:cs typeface="Lato"/>
              <a:sym typeface="Lato"/>
            </a:endParaRPr>
          </a:p>
          <a:p>
            <a:pPr indent="0" lvl="0" marL="0" rtl="0" algn="l">
              <a:lnSpc>
                <a:spcPct val="115000"/>
              </a:lnSpc>
              <a:spcBef>
                <a:spcPts val="1600"/>
              </a:spcBef>
              <a:spcAft>
                <a:spcPts val="1600"/>
              </a:spcAft>
              <a:buNone/>
            </a:pPr>
            <a:r>
              <a:rPr lang="en" sz="1500">
                <a:latin typeface="Lato"/>
                <a:ea typeface="Lato"/>
                <a:cs typeface="Lato"/>
                <a:sym typeface="Lato"/>
              </a:rPr>
              <a:t>So we are here with best solution for </a:t>
            </a:r>
            <a:r>
              <a:rPr lang="en" sz="1500">
                <a:latin typeface="Lato"/>
                <a:ea typeface="Lato"/>
                <a:cs typeface="Lato"/>
                <a:sym typeface="Lato"/>
              </a:rPr>
              <a:t>Developing</a:t>
            </a:r>
            <a:r>
              <a:rPr lang="en" sz="1500">
                <a:latin typeface="Lato"/>
                <a:ea typeface="Lato"/>
                <a:cs typeface="Lato"/>
                <a:sym typeface="Lato"/>
              </a:rPr>
              <a:t> countries with minimal needs.</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99" name="Google Shape;99;p15"/>
          <p:cNvSpPr txBox="1"/>
          <p:nvPr>
            <p:ph idx="1" type="body"/>
          </p:nvPr>
        </p:nvSpPr>
        <p:spPr>
          <a:xfrm>
            <a:off x="729450" y="3597075"/>
            <a:ext cx="8217000" cy="14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get sequence of images for corresponding location and year from google earth engine. And </a:t>
            </a:r>
            <a:r>
              <a:rPr lang="en"/>
              <a:t>Corresponding</a:t>
            </a:r>
            <a:r>
              <a:rPr lang="en"/>
              <a:t> ground truth value from govt.gov.in . We will train our model</a:t>
            </a:r>
            <a:r>
              <a:rPr lang="en"/>
              <a:t> using deep learning algorithms (CNN and RNN)</a:t>
            </a:r>
            <a:endParaRPr/>
          </a:p>
          <a:p>
            <a:pPr indent="0" lvl="0" marL="0" rtl="0" algn="l">
              <a:spcBef>
                <a:spcPts val="1600"/>
              </a:spcBef>
              <a:spcAft>
                <a:spcPts val="1600"/>
              </a:spcAft>
              <a:buNone/>
            </a:pPr>
            <a:r>
              <a:rPr lang="en"/>
              <a:t>This Approa</a:t>
            </a:r>
            <a:r>
              <a:rPr lang="en"/>
              <a:t>ch</a:t>
            </a:r>
            <a:r>
              <a:rPr lang="en"/>
              <a:t> does not explicitly account for spatio-temporal dependencies between data points, e.g., due to common soil properties. To overcome this limitation paper suggests incorporating a Gaussian Process layer.</a:t>
            </a:r>
            <a:endParaRPr/>
          </a:p>
        </p:txBody>
      </p:sp>
      <p:sp>
        <p:nvSpPr>
          <p:cNvPr id="100" name="Google Shape;100;p15"/>
          <p:cNvSpPr txBox="1"/>
          <p:nvPr>
            <p:ph type="title"/>
          </p:nvPr>
        </p:nvSpPr>
        <p:spPr>
          <a:xfrm>
            <a:off x="727650" y="3052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pic>
        <p:nvPicPr>
          <p:cNvPr id="101" name="Google Shape;101;p15"/>
          <p:cNvPicPr preferRelativeResize="0"/>
          <p:nvPr/>
        </p:nvPicPr>
        <p:blipFill>
          <a:blip r:embed="rId3">
            <a:alphaModFix/>
          </a:blip>
          <a:stretch>
            <a:fillRect/>
          </a:stretch>
        </p:blipFill>
        <p:spPr>
          <a:xfrm>
            <a:off x="2968125" y="2090738"/>
            <a:ext cx="3435650" cy="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2307325" y="3130175"/>
            <a:ext cx="661200" cy="7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108" name="Google Shape;108;p16"/>
          <p:cNvPicPr preferRelativeResize="0"/>
          <p:nvPr/>
        </p:nvPicPr>
        <p:blipFill rotWithShape="1">
          <a:blip r:embed="rId3">
            <a:alphaModFix/>
          </a:blip>
          <a:srcRect b="0" l="15190" r="15064" t="0"/>
          <a:stretch/>
        </p:blipFill>
        <p:spPr>
          <a:xfrm>
            <a:off x="2968525" y="1994525"/>
            <a:ext cx="3776800" cy="3000025"/>
          </a:xfrm>
          <a:prstGeom prst="rect">
            <a:avLst/>
          </a:prstGeom>
          <a:noFill/>
          <a:ln>
            <a:noFill/>
          </a:ln>
        </p:spPr>
      </p:pic>
      <p:sp>
        <p:nvSpPr>
          <p:cNvPr id="109" name="Google Shape;109;p16"/>
          <p:cNvSpPr txBox="1"/>
          <p:nvPr/>
        </p:nvSpPr>
        <p:spPr>
          <a:xfrm>
            <a:off x="2307325" y="3297113"/>
            <a:ext cx="6612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Input</a:t>
            </a:r>
            <a:endParaRPr>
              <a:latin typeface="Lato"/>
              <a:ea typeface="Lato"/>
              <a:cs typeface="Lato"/>
              <a:sym typeface="Lato"/>
            </a:endParaRPr>
          </a:p>
        </p:txBody>
      </p:sp>
      <p:sp>
        <p:nvSpPr>
          <p:cNvPr id="110" name="Google Shape;110;p16"/>
          <p:cNvSpPr/>
          <p:nvPr/>
        </p:nvSpPr>
        <p:spPr>
          <a:xfrm>
            <a:off x="6730625" y="3130175"/>
            <a:ext cx="940500" cy="7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6730625" y="3303295"/>
            <a:ext cx="9405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Analytics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6750" y="1364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7" name="Google Shape;117;p17"/>
          <p:cNvSpPr txBox="1"/>
          <p:nvPr>
            <p:ph idx="1" type="body"/>
          </p:nvPr>
        </p:nvSpPr>
        <p:spPr>
          <a:xfrm>
            <a:off x="670525" y="1984300"/>
            <a:ext cx="7688700" cy="30123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500">
                <a:solidFill>
                  <a:srgbClr val="202124"/>
                </a:solidFill>
                <a:latin typeface="Arial"/>
                <a:ea typeface="Arial"/>
                <a:cs typeface="Arial"/>
                <a:sym typeface="Arial"/>
              </a:rPr>
              <a:t>MOD09A1.006 Terra Surface Reflectance 8-Day Global 500m</a:t>
            </a:r>
            <a:endParaRPr sz="1500">
              <a:solidFill>
                <a:srgbClr val="202124"/>
              </a:solidFill>
              <a:latin typeface="Arial"/>
              <a:ea typeface="Arial"/>
              <a:cs typeface="Arial"/>
              <a:sym typeface="Arial"/>
            </a:endParaRPr>
          </a:p>
          <a:p>
            <a:pPr indent="0" lvl="0" marL="0" rtl="0" algn="l">
              <a:lnSpc>
                <a:spcPct val="125000"/>
              </a:lnSpc>
              <a:spcBef>
                <a:spcPts val="1800"/>
              </a:spcBef>
              <a:spcAft>
                <a:spcPts val="0"/>
              </a:spcAft>
              <a:buNone/>
            </a:pPr>
            <a:r>
              <a:rPr lang="en" sz="1100" u="sng">
                <a:solidFill>
                  <a:schemeClr val="hlink"/>
                </a:solidFill>
                <a:latin typeface="Arial"/>
                <a:ea typeface="Arial"/>
                <a:cs typeface="Arial"/>
                <a:sym typeface="Arial"/>
                <a:hlinkClick r:id="rId3"/>
              </a:rPr>
              <a:t>https://developers.google.com/earth-engine/datasets/catalog/MODIS_006_MOD09A1</a:t>
            </a:r>
            <a:endParaRPr sz="1400">
              <a:solidFill>
                <a:srgbClr val="000000"/>
              </a:solidFill>
              <a:latin typeface="Arial"/>
              <a:ea typeface="Arial"/>
              <a:cs typeface="Arial"/>
              <a:sym typeface="Arial"/>
            </a:endParaRPr>
          </a:p>
          <a:p>
            <a:pPr indent="0" lvl="0" marL="0" rtl="0" algn="l">
              <a:lnSpc>
                <a:spcPct val="125000"/>
              </a:lnSpc>
              <a:spcBef>
                <a:spcPts val="1800"/>
              </a:spcBef>
              <a:spcAft>
                <a:spcPts val="0"/>
              </a:spcAft>
              <a:buNone/>
            </a:pPr>
            <a:r>
              <a:rPr lang="en" sz="1500">
                <a:solidFill>
                  <a:srgbClr val="202124"/>
                </a:solidFill>
                <a:latin typeface="Arial"/>
                <a:ea typeface="Arial"/>
                <a:cs typeface="Arial"/>
                <a:sym typeface="Arial"/>
              </a:rPr>
              <a:t>MCD12Q1.051 Land Cover Type Yearly Global 500m</a:t>
            </a:r>
            <a:endParaRPr sz="1500">
              <a:solidFill>
                <a:srgbClr val="202124"/>
              </a:solidFill>
              <a:latin typeface="Arial"/>
              <a:ea typeface="Arial"/>
              <a:cs typeface="Arial"/>
              <a:sym typeface="Arial"/>
            </a:endParaRPr>
          </a:p>
          <a:p>
            <a:pPr indent="0" lvl="0" marL="0" rtl="0" algn="l">
              <a:lnSpc>
                <a:spcPct val="125000"/>
              </a:lnSpc>
              <a:spcBef>
                <a:spcPts val="1800"/>
              </a:spcBef>
              <a:spcAft>
                <a:spcPts val="0"/>
              </a:spcAft>
              <a:buNone/>
            </a:pPr>
            <a:r>
              <a:rPr lang="en" sz="1100" u="sng">
                <a:solidFill>
                  <a:schemeClr val="hlink"/>
                </a:solidFill>
                <a:latin typeface="Arial"/>
                <a:ea typeface="Arial"/>
                <a:cs typeface="Arial"/>
                <a:sym typeface="Arial"/>
                <a:hlinkClick r:id="rId4"/>
              </a:rPr>
              <a:t>https://developers.google.com/earth-engine/datasets/catalog/MODIS_051_MCD12Q1</a:t>
            </a:r>
            <a:endParaRPr sz="2400">
              <a:solidFill>
                <a:srgbClr val="202124"/>
              </a:solidFill>
              <a:latin typeface="Arial"/>
              <a:ea typeface="Arial"/>
              <a:cs typeface="Arial"/>
              <a:sym typeface="Arial"/>
            </a:endParaRPr>
          </a:p>
          <a:p>
            <a:pPr indent="0" lvl="0" marL="0" rtl="0" algn="l">
              <a:lnSpc>
                <a:spcPct val="125000"/>
              </a:lnSpc>
              <a:spcBef>
                <a:spcPts val="1800"/>
              </a:spcBef>
              <a:spcAft>
                <a:spcPts val="0"/>
              </a:spcAft>
              <a:buNone/>
            </a:pPr>
            <a:r>
              <a:rPr lang="en" sz="1500">
                <a:solidFill>
                  <a:srgbClr val="202124"/>
                </a:solidFill>
                <a:latin typeface="Arial"/>
                <a:ea typeface="Arial"/>
                <a:cs typeface="Arial"/>
                <a:sym typeface="Arial"/>
              </a:rPr>
              <a:t>MYD11A2.006 Aqua Land Surface Temperature and Emissivity 8-Day Global 1km</a:t>
            </a:r>
            <a:endParaRPr sz="1500">
              <a:solidFill>
                <a:srgbClr val="202124"/>
              </a:solidFill>
              <a:latin typeface="Arial"/>
              <a:ea typeface="Arial"/>
              <a:cs typeface="Arial"/>
              <a:sym typeface="Arial"/>
            </a:endParaRPr>
          </a:p>
          <a:p>
            <a:pPr indent="0" lvl="0" marL="0" rtl="0" algn="l">
              <a:lnSpc>
                <a:spcPct val="125000"/>
              </a:lnSpc>
              <a:spcBef>
                <a:spcPts val="1800"/>
              </a:spcBef>
              <a:spcAft>
                <a:spcPts val="0"/>
              </a:spcAft>
              <a:buNone/>
            </a:pPr>
            <a:r>
              <a:rPr lang="en" sz="1100" u="sng">
                <a:solidFill>
                  <a:schemeClr val="hlink"/>
                </a:solidFill>
                <a:latin typeface="Arial"/>
                <a:ea typeface="Arial"/>
                <a:cs typeface="Arial"/>
                <a:sym typeface="Arial"/>
                <a:hlinkClick r:id="rId5"/>
              </a:rPr>
              <a:t>https://developers.google.com/earth-engine/datasets/catalog/MODIS_006_MYD11A2</a:t>
            </a:r>
            <a:endParaRPr sz="2400">
              <a:solidFill>
                <a:srgbClr val="202124"/>
              </a:solidFill>
              <a:latin typeface="Arial"/>
              <a:ea typeface="Arial"/>
              <a:cs typeface="Arial"/>
              <a:sym typeface="Arial"/>
            </a:endParaRPr>
          </a:p>
          <a:p>
            <a:pPr indent="0" lvl="0" marL="0" rtl="0" algn="l">
              <a:lnSpc>
                <a:spcPct val="125000"/>
              </a:lnSpc>
              <a:spcBef>
                <a:spcPts val="1800"/>
              </a:spcBef>
              <a:spcAft>
                <a:spcPts val="0"/>
              </a:spcAft>
              <a:buNone/>
            </a:pPr>
            <a:r>
              <a:t/>
            </a:r>
            <a:endParaRPr sz="1400">
              <a:solidFill>
                <a:srgbClr val="000000"/>
              </a:solidFill>
              <a:latin typeface="Arial"/>
              <a:ea typeface="Arial"/>
              <a:cs typeface="Arial"/>
              <a:sym typeface="Arial"/>
            </a:endParaRPr>
          </a:p>
          <a:p>
            <a:pPr indent="0" lvl="0" marL="0" rtl="0" algn="l">
              <a:spcBef>
                <a:spcPts val="1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 Modular</a:t>
            </a:r>
            <a:endParaRPr/>
          </a:p>
        </p:txBody>
      </p:sp>
      <p:sp>
        <p:nvSpPr>
          <p:cNvPr id="123" name="Google Shape;123;p18"/>
          <p:cNvSpPr txBox="1"/>
          <p:nvPr>
            <p:ph idx="1" type="body"/>
          </p:nvPr>
        </p:nvSpPr>
        <p:spPr>
          <a:xfrm>
            <a:off x="3183150" y="2028300"/>
            <a:ext cx="2196600" cy="25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Create </a:t>
            </a:r>
            <a:r>
              <a:rPr lang="en" sz="1700">
                <a:solidFill>
                  <a:srgbClr val="000000"/>
                </a:solidFill>
              </a:rPr>
              <a:t>Pipeline :</a:t>
            </a:r>
            <a:endParaRPr sz="1700">
              <a:solidFill>
                <a:srgbClr val="000000"/>
              </a:solidFill>
            </a:endParaRPr>
          </a:p>
          <a:p>
            <a:pPr indent="-336550" lvl="0" marL="457200" rtl="0" algn="l">
              <a:spcBef>
                <a:spcPts val="1600"/>
              </a:spcBef>
              <a:spcAft>
                <a:spcPts val="0"/>
              </a:spcAft>
              <a:buClr>
                <a:srgbClr val="000000"/>
              </a:buClr>
              <a:buSzPts val="1700"/>
              <a:buAutoNum type="arabicPeriod"/>
            </a:pPr>
            <a:r>
              <a:rPr lang="en" sz="1700">
                <a:solidFill>
                  <a:srgbClr val="000000"/>
                </a:solidFill>
              </a:rPr>
              <a:t>Export</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Process</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Engineer</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Train CNN</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Train RNN</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Analysis</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47475" y="24738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