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3"/>
    <p:sldId id="424" r:id="rId4"/>
    <p:sldId id="263" r:id="rId5"/>
    <p:sldId id="384" r:id="rId6"/>
    <p:sldId id="470" r:id="rId7"/>
    <p:sldId id="471" r:id="rId8"/>
    <p:sldId id="472" r:id="rId9"/>
    <p:sldId id="425" r:id="rId10"/>
    <p:sldId id="515" r:id="rId11"/>
    <p:sldId id="516" r:id="rId12"/>
    <p:sldId id="477" r:id="rId13"/>
    <p:sldId id="517" r:id="rId15"/>
    <p:sldId id="479" r:id="rId16"/>
    <p:sldId id="482" r:id="rId17"/>
    <p:sldId id="546" r:id="rId18"/>
    <p:sldId id="483" r:id="rId19"/>
    <p:sldId id="436" r:id="rId20"/>
    <p:sldId id="480" r:id="rId21"/>
    <p:sldId id="484" r:id="rId22"/>
    <p:sldId id="440" r:id="rId23"/>
    <p:sldId id="467" r:id="rId24"/>
    <p:sldId id="485" r:id="rId25"/>
    <p:sldId id="547" r:id="rId26"/>
    <p:sldId id="487" r:id="rId27"/>
    <p:sldId id="488" r:id="rId28"/>
    <p:sldId id="501" r:id="rId29"/>
    <p:sldId id="518" r:id="rId30"/>
    <p:sldId id="491" r:id="rId31"/>
    <p:sldId id="492" r:id="rId32"/>
    <p:sldId id="493" r:id="rId33"/>
    <p:sldId id="494" r:id="rId34"/>
    <p:sldId id="495" r:id="rId35"/>
    <p:sldId id="496" r:id="rId36"/>
    <p:sldId id="502" r:id="rId37"/>
    <p:sldId id="497" r:id="rId38"/>
    <p:sldId id="504" r:id="rId39"/>
    <p:sldId id="498" r:id="rId40"/>
    <p:sldId id="503" r:id="rId41"/>
    <p:sldId id="379" r:id="rId42"/>
  </p:sldIdLst>
  <p:sldSz cx="12192000" cy="6858000"/>
  <p:notesSz cx="6858000" cy="9144000"/>
  <p:embeddedFontLst>
    <p:embeddedFont>
      <p:font typeface="隶书" panose="02010509060101010101" pitchFamily="49" charset="-122"/>
      <p:regular r:id="rId46"/>
    </p:embeddedFont>
    <p:embeddedFont>
      <p:font typeface="微软雅黑" panose="020B0503020204020204" pitchFamily="34" charset="-122"/>
      <p:regular r:id="rId47"/>
    </p:embeddedFont>
    <p:embeddedFont>
      <p:font typeface="Calibri" panose="020F0502020204030204" charset="0"/>
      <p:regular r:id="rId48"/>
      <p:bold r:id="rId49"/>
      <p:italic r:id="rId50"/>
      <p:boldItalic r:id="rId51"/>
    </p:embeddedFont>
    <p:embeddedFont>
      <p:font typeface="黑体" panose="02010609060101010101" charset="-122"/>
      <p:regular r:id="rId52"/>
    </p:embeddedFont>
    <p:embeddedFont>
      <p:font typeface="华文琥珀" panose="02010800040101010101" pitchFamily="2" charset="-122"/>
      <p:regular r:id="rId53"/>
    </p:embeddedFont>
    <p:embeddedFont>
      <p:font typeface="经典特宋简" panose="02010600030101010101" pitchFamily="49" charset="-122"/>
      <p:regular r:id="rId54"/>
    </p:embeddedFont>
    <p:embeddedFont>
      <p:font typeface="Berlin Sans FB Demi" panose="020E0802020502020306" pitchFamily="34" charset="0"/>
      <p:bold r:id="rId55"/>
    </p:embeddedFont>
    <p:embeddedFont>
      <p:font typeface="Calibri Light" panose="020F0302020204030204" charset="0"/>
      <p:regular r:id="rId56"/>
      <p:italic r:id="rId5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007"/>
    <a:srgbClr val="BF6D07"/>
    <a:srgbClr val="0D0D0D"/>
    <a:srgbClr val="404040"/>
    <a:srgbClr val="F5F5F5"/>
    <a:srgbClr val="F93D32"/>
    <a:srgbClr val="202022"/>
    <a:srgbClr val="5A9ED6"/>
    <a:srgbClr val="F1F1F1"/>
    <a:srgbClr val="F73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85316" autoAdjust="0"/>
  </p:normalViewPr>
  <p:slideViewPr>
    <p:cSldViewPr snapToGrid="0" showGuides="1">
      <p:cViewPr varScale="1">
        <p:scale>
          <a:sx n="38" d="100"/>
          <a:sy n="38" d="100"/>
        </p:scale>
        <p:origin x="1110" y="42"/>
      </p:cViewPr>
      <p:guideLst>
        <p:guide orient="horz" pos="1094"/>
        <p:guide pos="325"/>
        <p:guide orient="horz" pos="4065"/>
        <p:guide pos="7106"/>
        <p:guide pos="18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font" Target="fonts/font12.fntdata"/><Relationship Id="rId56" Type="http://schemas.openxmlformats.org/officeDocument/2006/relationships/font" Target="fonts/font11.fntdata"/><Relationship Id="rId55" Type="http://schemas.openxmlformats.org/officeDocument/2006/relationships/font" Target="fonts/font10.fntdata"/><Relationship Id="rId54" Type="http://schemas.openxmlformats.org/officeDocument/2006/relationships/font" Target="fonts/font9.fntdata"/><Relationship Id="rId53" Type="http://schemas.openxmlformats.org/officeDocument/2006/relationships/font" Target="fonts/font8.fntdata"/><Relationship Id="rId52" Type="http://schemas.openxmlformats.org/officeDocument/2006/relationships/font" Target="fonts/font7.fntdata"/><Relationship Id="rId51" Type="http://schemas.openxmlformats.org/officeDocument/2006/relationships/font" Target="fonts/font6.fntdata"/><Relationship Id="rId50" Type="http://schemas.openxmlformats.org/officeDocument/2006/relationships/font" Target="fonts/font5.fntdata"/><Relationship Id="rId5" Type="http://schemas.openxmlformats.org/officeDocument/2006/relationships/slide" Target="slides/slide3.xml"/><Relationship Id="rId49" Type="http://schemas.openxmlformats.org/officeDocument/2006/relationships/font" Target="fonts/font4.fntdata"/><Relationship Id="rId48" Type="http://schemas.openxmlformats.org/officeDocument/2006/relationships/font" Target="fonts/font3.fntdata"/><Relationship Id="rId47" Type="http://schemas.openxmlformats.org/officeDocument/2006/relationships/font" Target="fonts/font2.fntdata"/><Relationship Id="rId46" Type="http://schemas.openxmlformats.org/officeDocument/2006/relationships/font" Target="fonts/font1.fntdata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87EB66-2EB9-44FB-BDE3-207EEAD179C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F7349B-C67A-4862-BB85-6690C35B1C96}">
      <dgm:prSet phldrT="[文本]"/>
      <dgm:spPr/>
      <dgm:t>
        <a:bodyPr/>
        <a:lstStyle/>
        <a:p>
          <a:r>
            <a:rPr lang="zh-CN" altLang="en-US" b="1" dirty="0">
              <a:solidFill>
                <a:schemeClr val="tx1"/>
              </a:solidFill>
              <a:latin typeface="华康俪金黑W8(P)"/>
            </a:rPr>
            <a:t>诊断</a:t>
          </a:r>
        </a:p>
      </dgm:t>
    </dgm:pt>
    <dgm:pt modelId="{C1A19B4A-C24F-4765-9F08-6FFD850F8210}" cxnId="{ACBBAF89-8347-40ED-AE50-CCA7EE47AE03}" type="parTrans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华康俪金黑W8(P)"/>
          </a:endParaRPr>
        </a:p>
      </dgm:t>
    </dgm:pt>
    <dgm:pt modelId="{5F48B56E-C6E9-478C-83C6-BFABE2B6E824}" cxnId="{ACBBAF89-8347-40ED-AE50-CCA7EE47AE03}" type="sibTrans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华康俪金黑W8(P)"/>
          </a:endParaRPr>
        </a:p>
      </dgm:t>
    </dgm:pt>
    <dgm:pt modelId="{3E609A3C-A2AC-4ACB-9857-49835D806273}">
      <dgm:prSet phldrT="[文本]" custT="1"/>
      <dgm:spPr/>
      <dgm:t>
        <a:bodyPr/>
        <a:lstStyle/>
        <a:p>
          <a:r>
            <a:rPr lang="zh-CN" altLang="en-US" sz="2800" b="1" dirty="0">
              <a:solidFill>
                <a:schemeClr val="tx1"/>
              </a:solidFill>
              <a:latin typeface="华康俪金黑W8(P)"/>
            </a:rPr>
            <a:t>准确定位痛点</a:t>
          </a:r>
        </a:p>
      </dgm:t>
    </dgm:pt>
    <dgm:pt modelId="{C9231E62-7391-4E5B-A6CB-552D940A0AB9}" cxnId="{A17329A2-C2B0-40D3-B0AC-745C061D961E}" type="parTrans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华康俪金黑W8(P)"/>
          </a:endParaRPr>
        </a:p>
      </dgm:t>
    </dgm:pt>
    <dgm:pt modelId="{B1A27E6D-2B9D-40C6-AB8B-3F7E3889F4DE}" cxnId="{A17329A2-C2B0-40D3-B0AC-745C061D961E}" type="sibTrans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华康俪金黑W8(P)"/>
          </a:endParaRPr>
        </a:p>
      </dgm:t>
    </dgm:pt>
    <dgm:pt modelId="{062ECF6E-2B6B-4BF8-958E-1FA379DE6C5D}">
      <dgm:prSet phldrT="[文本]"/>
      <dgm:spPr/>
      <dgm:t>
        <a:bodyPr/>
        <a:lstStyle/>
        <a:p>
          <a:r>
            <a:rPr lang="zh-CN" altLang="en-US" b="1" dirty="0">
              <a:solidFill>
                <a:schemeClr val="tx1"/>
              </a:solidFill>
              <a:latin typeface="华康俪金黑W8(P)"/>
            </a:rPr>
            <a:t>开方</a:t>
          </a:r>
        </a:p>
      </dgm:t>
    </dgm:pt>
    <dgm:pt modelId="{BC782BDE-8B55-42A9-B877-C11BB2B7865A}" cxnId="{E03658BD-B7F9-43CA-B765-D7554CC787A3}" type="parTrans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华康俪金黑W8(P)"/>
          </a:endParaRPr>
        </a:p>
      </dgm:t>
    </dgm:pt>
    <dgm:pt modelId="{C46E646A-1DC2-40F9-9114-FF0760D97841}" cxnId="{E03658BD-B7F9-43CA-B765-D7554CC787A3}" type="sibTrans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华康俪金黑W8(P)"/>
          </a:endParaRPr>
        </a:p>
      </dgm:t>
    </dgm:pt>
    <dgm:pt modelId="{5296B032-3D43-485C-AC4F-A093DDE4601F}">
      <dgm:prSet phldrT="[文本]" custT="1"/>
      <dgm:spPr/>
      <dgm:t>
        <a:bodyPr/>
        <a:lstStyle/>
        <a:p>
          <a:r>
            <a:rPr lang="zh-CN" altLang="en-US" sz="2800" b="1" dirty="0">
              <a:solidFill>
                <a:schemeClr val="tx1"/>
              </a:solidFill>
              <a:latin typeface="华康俪金黑W8(P)"/>
            </a:rPr>
            <a:t>提出合理解决方案</a:t>
          </a:r>
        </a:p>
      </dgm:t>
    </dgm:pt>
    <dgm:pt modelId="{F13CAAB0-AC78-4220-B800-90E007CCA568}" cxnId="{67BD58CF-54FA-45CC-A170-6CF6A4C3EEF4}" type="parTrans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华康俪金黑W8(P)"/>
          </a:endParaRPr>
        </a:p>
      </dgm:t>
    </dgm:pt>
    <dgm:pt modelId="{A9E770A3-F7CB-4290-A0E0-497FC4E3C750}" cxnId="{67BD58CF-54FA-45CC-A170-6CF6A4C3EEF4}" type="sibTrans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华康俪金黑W8(P)"/>
          </a:endParaRPr>
        </a:p>
      </dgm:t>
    </dgm:pt>
    <dgm:pt modelId="{4A1A6CA0-FFE9-4317-B035-89337C1CCD2C}">
      <dgm:prSet phldrT="[文本]"/>
      <dgm:spPr/>
      <dgm:t>
        <a:bodyPr/>
        <a:lstStyle/>
        <a:p>
          <a:r>
            <a:rPr lang="zh-CN" altLang="en-US" b="1" dirty="0">
              <a:solidFill>
                <a:schemeClr val="tx1"/>
              </a:solidFill>
              <a:latin typeface="华康俪金黑W8(P)"/>
            </a:rPr>
            <a:t>配药</a:t>
          </a:r>
        </a:p>
      </dgm:t>
    </dgm:pt>
    <dgm:pt modelId="{507CC9C8-1FB0-4187-A06B-130A43AE0E54}" cxnId="{2425A577-275E-4417-B1FB-F60FB250E301}" type="parTrans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华康俪金黑W8(P)"/>
          </a:endParaRPr>
        </a:p>
      </dgm:t>
    </dgm:pt>
    <dgm:pt modelId="{7B6FE1BF-848A-4F76-AC2B-1139F81FAB2C}" cxnId="{2425A577-275E-4417-B1FB-F60FB250E301}" type="sibTrans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华康俪金黑W8(P)"/>
          </a:endParaRPr>
        </a:p>
      </dgm:t>
    </dgm:pt>
    <dgm:pt modelId="{A81F8F70-5E8D-4B3E-8F89-FE47186960C2}">
      <dgm:prSet phldrT="[文本]"/>
      <dgm:spPr/>
      <dgm:t>
        <a:bodyPr/>
        <a:lstStyle/>
        <a:p>
          <a:r>
            <a:rPr lang="zh-CN" altLang="en-US" b="1" dirty="0">
              <a:solidFill>
                <a:schemeClr val="tx1"/>
              </a:solidFill>
              <a:latin typeface="华康俪金黑W8(P)"/>
            </a:rPr>
            <a:t>治疗</a:t>
          </a:r>
        </a:p>
      </dgm:t>
    </dgm:pt>
    <dgm:pt modelId="{F3296350-9D9D-4E99-BB1A-B57E5451E98A}" cxnId="{3EA29B0D-6167-4EAC-98AA-966FE9725B10}" type="parTrans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华康俪金黑W8(P)"/>
          </a:endParaRPr>
        </a:p>
      </dgm:t>
    </dgm:pt>
    <dgm:pt modelId="{736A98DA-6A99-4BF0-A2FF-57A99E27BA83}" cxnId="{3EA29B0D-6167-4EAC-98AA-966FE9725B10}" type="sibTrans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华康俪金黑W8(P)"/>
          </a:endParaRPr>
        </a:p>
      </dgm:t>
    </dgm:pt>
    <dgm:pt modelId="{5FAB027A-278E-4AB4-98EA-9B9BB7432D4C}">
      <dgm:prSet phldrT="[文本]" custT="1"/>
      <dgm:spPr/>
      <dgm:t>
        <a:bodyPr/>
        <a:lstStyle/>
        <a:p>
          <a:r>
            <a:rPr lang="zh-CN" altLang="en-US" sz="2800" b="1" dirty="0">
              <a:solidFill>
                <a:schemeClr val="tx1"/>
              </a:solidFill>
              <a:latin typeface="华康俪金黑W8(P)"/>
            </a:rPr>
            <a:t>设计开发软件系统</a:t>
          </a:r>
        </a:p>
      </dgm:t>
    </dgm:pt>
    <dgm:pt modelId="{5CA422FB-E4E5-4A03-8770-9CCC5EFE4A5C}" cxnId="{D57EB0D3-CA34-4AD9-8FDB-E5773C235150}" type="parTrans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华康俪金黑W8(P)"/>
          </a:endParaRPr>
        </a:p>
      </dgm:t>
    </dgm:pt>
    <dgm:pt modelId="{768F023E-6382-4A37-84FB-DB280BEC0759}" cxnId="{D57EB0D3-CA34-4AD9-8FDB-E5773C235150}" type="sibTrans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华康俪金黑W8(P)"/>
          </a:endParaRPr>
        </a:p>
      </dgm:t>
    </dgm:pt>
    <dgm:pt modelId="{449B0010-8BF7-4F0C-BEF1-6D2869F4A322}">
      <dgm:prSet phldrT="[文本]" custT="1"/>
      <dgm:spPr/>
      <dgm:t>
        <a:bodyPr/>
        <a:lstStyle/>
        <a:p>
          <a:r>
            <a:rPr lang="zh-CN" altLang="en-US" sz="2800" b="1" dirty="0">
              <a:solidFill>
                <a:schemeClr val="tx1"/>
              </a:solidFill>
              <a:latin typeface="华康俪金黑W8(P)"/>
            </a:rPr>
            <a:t>实施维护软件系统</a:t>
          </a:r>
        </a:p>
      </dgm:t>
    </dgm:pt>
    <dgm:pt modelId="{D3946E6C-0ADA-415B-9A0F-86E263E99B02}" cxnId="{EEA78D89-52D0-438D-9873-4EDA924181E5}" type="parTrans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华康俪金黑W8(P)"/>
          </a:endParaRPr>
        </a:p>
      </dgm:t>
    </dgm:pt>
    <dgm:pt modelId="{9CD27C80-AC2E-4620-B6FA-BDFEA0BE484F}" cxnId="{EEA78D89-52D0-438D-9873-4EDA924181E5}" type="sibTrans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华康俪金黑W8(P)"/>
          </a:endParaRPr>
        </a:p>
      </dgm:t>
    </dgm:pt>
    <dgm:pt modelId="{E82536D0-067E-433F-8602-B520B7230312}" type="pres">
      <dgm:prSet presAssocID="{8387EB66-2EB9-44FB-BDE3-207EEAD179C9}" presName="linearFlow" presStyleCnt="0">
        <dgm:presLayoutVars>
          <dgm:dir/>
          <dgm:animLvl val="lvl"/>
          <dgm:resizeHandles val="exact"/>
        </dgm:presLayoutVars>
      </dgm:prSet>
      <dgm:spPr/>
    </dgm:pt>
    <dgm:pt modelId="{176009C6-0D40-426A-A5E7-90A6E6AC5057}" type="pres">
      <dgm:prSet presAssocID="{FCF7349B-C67A-4862-BB85-6690C35B1C96}" presName="composite" presStyleCnt="0"/>
      <dgm:spPr/>
    </dgm:pt>
    <dgm:pt modelId="{24CEA544-E0EF-4AC7-9AA7-8D83E7CA0F0A}" type="pres">
      <dgm:prSet presAssocID="{FCF7349B-C67A-4862-BB85-6690C35B1C96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68AF5A80-EF42-4AED-BC1D-8F9EB6AE9BF5}" type="pres">
      <dgm:prSet presAssocID="{FCF7349B-C67A-4862-BB85-6690C35B1C96}" presName="descendantText" presStyleLbl="alignAcc1" presStyleIdx="0" presStyleCnt="4">
        <dgm:presLayoutVars>
          <dgm:bulletEnabled val="1"/>
        </dgm:presLayoutVars>
      </dgm:prSet>
      <dgm:spPr/>
    </dgm:pt>
    <dgm:pt modelId="{56FCE015-0DB5-4D74-9CC4-2A0EA6958D74}" type="pres">
      <dgm:prSet presAssocID="{5F48B56E-C6E9-478C-83C6-BFABE2B6E824}" presName="sp" presStyleCnt="0"/>
      <dgm:spPr/>
    </dgm:pt>
    <dgm:pt modelId="{7BBAA337-97A4-4E53-8CCB-FD57D9B95A1C}" type="pres">
      <dgm:prSet presAssocID="{062ECF6E-2B6B-4BF8-958E-1FA379DE6C5D}" presName="composite" presStyleCnt="0"/>
      <dgm:spPr/>
    </dgm:pt>
    <dgm:pt modelId="{A570785C-59E2-4EF1-A8AA-1EBED734FBB7}" type="pres">
      <dgm:prSet presAssocID="{062ECF6E-2B6B-4BF8-958E-1FA379DE6C5D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EA1EF20B-419E-4880-9C30-DC94AC8D69C7}" type="pres">
      <dgm:prSet presAssocID="{062ECF6E-2B6B-4BF8-958E-1FA379DE6C5D}" presName="descendantText" presStyleLbl="alignAcc1" presStyleIdx="1" presStyleCnt="4">
        <dgm:presLayoutVars>
          <dgm:bulletEnabled val="1"/>
        </dgm:presLayoutVars>
      </dgm:prSet>
      <dgm:spPr/>
    </dgm:pt>
    <dgm:pt modelId="{9431BFEA-1870-4243-AAA2-9BED5998F7F2}" type="pres">
      <dgm:prSet presAssocID="{C46E646A-1DC2-40F9-9114-FF0760D97841}" presName="sp" presStyleCnt="0"/>
      <dgm:spPr/>
    </dgm:pt>
    <dgm:pt modelId="{089876A3-B92C-4122-B74F-B745C1A0E360}" type="pres">
      <dgm:prSet presAssocID="{4A1A6CA0-FFE9-4317-B035-89337C1CCD2C}" presName="composite" presStyleCnt="0"/>
      <dgm:spPr/>
    </dgm:pt>
    <dgm:pt modelId="{1B453154-CBB2-4470-AC37-1A1E79EA4B2F}" type="pres">
      <dgm:prSet presAssocID="{4A1A6CA0-FFE9-4317-B035-89337C1CCD2C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FCFF4C28-C682-4B63-B069-150DBD2FD9C6}" type="pres">
      <dgm:prSet presAssocID="{4A1A6CA0-FFE9-4317-B035-89337C1CCD2C}" presName="descendantText" presStyleLbl="alignAcc1" presStyleIdx="2" presStyleCnt="4">
        <dgm:presLayoutVars>
          <dgm:bulletEnabled val="1"/>
        </dgm:presLayoutVars>
      </dgm:prSet>
      <dgm:spPr/>
    </dgm:pt>
    <dgm:pt modelId="{BC1C8DAB-6F54-4400-A214-66983DC7FB34}" type="pres">
      <dgm:prSet presAssocID="{7B6FE1BF-848A-4F76-AC2B-1139F81FAB2C}" presName="sp" presStyleCnt="0"/>
      <dgm:spPr/>
    </dgm:pt>
    <dgm:pt modelId="{9377C3F4-A920-4362-A9B4-5C747D1B2EBC}" type="pres">
      <dgm:prSet presAssocID="{A81F8F70-5E8D-4B3E-8F89-FE47186960C2}" presName="composite" presStyleCnt="0"/>
      <dgm:spPr/>
    </dgm:pt>
    <dgm:pt modelId="{37D6BDAA-776C-476D-8ADB-CEDA5E6143F4}" type="pres">
      <dgm:prSet presAssocID="{A81F8F70-5E8D-4B3E-8F89-FE47186960C2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2707C44F-CAEC-4AF9-8387-1BB2EC18CE99}" type="pres">
      <dgm:prSet presAssocID="{A81F8F70-5E8D-4B3E-8F89-FE47186960C2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3EA29B0D-6167-4EAC-98AA-966FE9725B10}" srcId="{8387EB66-2EB9-44FB-BDE3-207EEAD179C9}" destId="{A81F8F70-5E8D-4B3E-8F89-FE47186960C2}" srcOrd="3" destOrd="0" parTransId="{F3296350-9D9D-4E99-BB1A-B57E5451E98A}" sibTransId="{736A98DA-6A99-4BF0-A2FF-57A99E27BA83}"/>
    <dgm:cxn modelId="{2E74B713-1203-4C54-BA0D-957F5F56CBDC}" type="presOf" srcId="{A81F8F70-5E8D-4B3E-8F89-FE47186960C2}" destId="{37D6BDAA-776C-476D-8ADB-CEDA5E6143F4}" srcOrd="0" destOrd="0" presId="urn:microsoft.com/office/officeart/2005/8/layout/chevron2"/>
    <dgm:cxn modelId="{44BFC619-32B6-4090-8C2F-9F8D1C7BAC0F}" type="presOf" srcId="{FCF7349B-C67A-4862-BB85-6690C35B1C96}" destId="{24CEA544-E0EF-4AC7-9AA7-8D83E7CA0F0A}" srcOrd="0" destOrd="0" presId="urn:microsoft.com/office/officeart/2005/8/layout/chevron2"/>
    <dgm:cxn modelId="{91F1E223-C3B0-49F0-BA93-83838922A24C}" type="presOf" srcId="{449B0010-8BF7-4F0C-BEF1-6D2869F4A322}" destId="{2707C44F-CAEC-4AF9-8387-1BB2EC18CE99}" srcOrd="0" destOrd="0" presId="urn:microsoft.com/office/officeart/2005/8/layout/chevron2"/>
    <dgm:cxn modelId="{DD15666C-D87C-43A2-A8A8-79B99DCDBBB8}" type="presOf" srcId="{5FAB027A-278E-4AB4-98EA-9B9BB7432D4C}" destId="{FCFF4C28-C682-4B63-B069-150DBD2FD9C6}" srcOrd="0" destOrd="0" presId="urn:microsoft.com/office/officeart/2005/8/layout/chevron2"/>
    <dgm:cxn modelId="{855AF152-104B-4688-9D74-55743B56B65C}" type="presOf" srcId="{062ECF6E-2B6B-4BF8-958E-1FA379DE6C5D}" destId="{A570785C-59E2-4EF1-A8AA-1EBED734FBB7}" srcOrd="0" destOrd="0" presId="urn:microsoft.com/office/officeart/2005/8/layout/chevron2"/>
    <dgm:cxn modelId="{2425A577-275E-4417-B1FB-F60FB250E301}" srcId="{8387EB66-2EB9-44FB-BDE3-207EEAD179C9}" destId="{4A1A6CA0-FFE9-4317-B035-89337C1CCD2C}" srcOrd="2" destOrd="0" parTransId="{507CC9C8-1FB0-4187-A06B-130A43AE0E54}" sibTransId="{7B6FE1BF-848A-4F76-AC2B-1139F81FAB2C}"/>
    <dgm:cxn modelId="{EEA78D89-52D0-438D-9873-4EDA924181E5}" srcId="{A81F8F70-5E8D-4B3E-8F89-FE47186960C2}" destId="{449B0010-8BF7-4F0C-BEF1-6D2869F4A322}" srcOrd="0" destOrd="0" parTransId="{D3946E6C-0ADA-415B-9A0F-86E263E99B02}" sibTransId="{9CD27C80-AC2E-4620-B6FA-BDFEA0BE484F}"/>
    <dgm:cxn modelId="{ACBBAF89-8347-40ED-AE50-CCA7EE47AE03}" srcId="{8387EB66-2EB9-44FB-BDE3-207EEAD179C9}" destId="{FCF7349B-C67A-4862-BB85-6690C35B1C96}" srcOrd="0" destOrd="0" parTransId="{C1A19B4A-C24F-4765-9F08-6FFD850F8210}" sibTransId="{5F48B56E-C6E9-478C-83C6-BFABE2B6E824}"/>
    <dgm:cxn modelId="{EDC06B8A-DB09-4301-8D86-03643C917BDA}" type="presOf" srcId="{3E609A3C-A2AC-4ACB-9857-49835D806273}" destId="{68AF5A80-EF42-4AED-BC1D-8F9EB6AE9BF5}" srcOrd="0" destOrd="0" presId="urn:microsoft.com/office/officeart/2005/8/layout/chevron2"/>
    <dgm:cxn modelId="{A17329A2-C2B0-40D3-B0AC-745C061D961E}" srcId="{FCF7349B-C67A-4862-BB85-6690C35B1C96}" destId="{3E609A3C-A2AC-4ACB-9857-49835D806273}" srcOrd="0" destOrd="0" parTransId="{C9231E62-7391-4E5B-A6CB-552D940A0AB9}" sibTransId="{B1A27E6D-2B9D-40C6-AB8B-3F7E3889F4DE}"/>
    <dgm:cxn modelId="{E03658BD-B7F9-43CA-B765-D7554CC787A3}" srcId="{8387EB66-2EB9-44FB-BDE3-207EEAD179C9}" destId="{062ECF6E-2B6B-4BF8-958E-1FA379DE6C5D}" srcOrd="1" destOrd="0" parTransId="{BC782BDE-8B55-42A9-B877-C11BB2B7865A}" sibTransId="{C46E646A-1DC2-40F9-9114-FF0760D97841}"/>
    <dgm:cxn modelId="{67BD58CF-54FA-45CC-A170-6CF6A4C3EEF4}" srcId="{062ECF6E-2B6B-4BF8-958E-1FA379DE6C5D}" destId="{5296B032-3D43-485C-AC4F-A093DDE4601F}" srcOrd="0" destOrd="0" parTransId="{F13CAAB0-AC78-4220-B800-90E007CCA568}" sibTransId="{A9E770A3-F7CB-4290-A0E0-497FC4E3C750}"/>
    <dgm:cxn modelId="{D57EB0D3-CA34-4AD9-8FDB-E5773C235150}" srcId="{4A1A6CA0-FFE9-4317-B035-89337C1CCD2C}" destId="{5FAB027A-278E-4AB4-98EA-9B9BB7432D4C}" srcOrd="0" destOrd="0" parTransId="{5CA422FB-E4E5-4A03-8770-9CCC5EFE4A5C}" sibTransId="{768F023E-6382-4A37-84FB-DB280BEC0759}"/>
    <dgm:cxn modelId="{0026E7D5-9C2B-4621-A6AE-943078580F8E}" type="presOf" srcId="{5296B032-3D43-485C-AC4F-A093DDE4601F}" destId="{EA1EF20B-419E-4880-9C30-DC94AC8D69C7}" srcOrd="0" destOrd="0" presId="urn:microsoft.com/office/officeart/2005/8/layout/chevron2"/>
    <dgm:cxn modelId="{22C08CE1-53BE-4241-9398-5DE40CB48C79}" type="presOf" srcId="{8387EB66-2EB9-44FB-BDE3-207EEAD179C9}" destId="{E82536D0-067E-433F-8602-B520B7230312}" srcOrd="0" destOrd="0" presId="urn:microsoft.com/office/officeart/2005/8/layout/chevron2"/>
    <dgm:cxn modelId="{313C33FE-3017-4B60-9574-75DFCCB4F88A}" type="presOf" srcId="{4A1A6CA0-FFE9-4317-B035-89337C1CCD2C}" destId="{1B453154-CBB2-4470-AC37-1A1E79EA4B2F}" srcOrd="0" destOrd="0" presId="urn:microsoft.com/office/officeart/2005/8/layout/chevron2"/>
    <dgm:cxn modelId="{CCC772F8-6FEF-41D7-B0E4-B485D5397301}" type="presParOf" srcId="{E82536D0-067E-433F-8602-B520B7230312}" destId="{176009C6-0D40-426A-A5E7-90A6E6AC5057}" srcOrd="0" destOrd="0" presId="urn:microsoft.com/office/officeart/2005/8/layout/chevron2"/>
    <dgm:cxn modelId="{2A4ABAD4-6831-4AE5-BAD2-97C163827A8B}" type="presParOf" srcId="{176009C6-0D40-426A-A5E7-90A6E6AC5057}" destId="{24CEA544-E0EF-4AC7-9AA7-8D83E7CA0F0A}" srcOrd="0" destOrd="0" presId="urn:microsoft.com/office/officeart/2005/8/layout/chevron2"/>
    <dgm:cxn modelId="{8D14F59D-E98E-4FAD-820F-CCC5DA587ADE}" type="presParOf" srcId="{176009C6-0D40-426A-A5E7-90A6E6AC5057}" destId="{68AF5A80-EF42-4AED-BC1D-8F9EB6AE9BF5}" srcOrd="1" destOrd="0" presId="urn:microsoft.com/office/officeart/2005/8/layout/chevron2"/>
    <dgm:cxn modelId="{C6369919-E2E1-4EC8-A2CB-CE7A6974025E}" type="presParOf" srcId="{E82536D0-067E-433F-8602-B520B7230312}" destId="{56FCE015-0DB5-4D74-9CC4-2A0EA6958D74}" srcOrd="1" destOrd="0" presId="urn:microsoft.com/office/officeart/2005/8/layout/chevron2"/>
    <dgm:cxn modelId="{1832792F-A13C-401D-BE97-EE42CD3F6588}" type="presParOf" srcId="{E82536D0-067E-433F-8602-B520B7230312}" destId="{7BBAA337-97A4-4E53-8CCB-FD57D9B95A1C}" srcOrd="2" destOrd="0" presId="urn:microsoft.com/office/officeart/2005/8/layout/chevron2"/>
    <dgm:cxn modelId="{1CAABF50-FDE7-4904-8FF7-07B6456CC752}" type="presParOf" srcId="{7BBAA337-97A4-4E53-8CCB-FD57D9B95A1C}" destId="{A570785C-59E2-4EF1-A8AA-1EBED734FBB7}" srcOrd="0" destOrd="0" presId="urn:microsoft.com/office/officeart/2005/8/layout/chevron2"/>
    <dgm:cxn modelId="{17DC80E2-E9A5-4A76-A943-21B04F32A9A5}" type="presParOf" srcId="{7BBAA337-97A4-4E53-8CCB-FD57D9B95A1C}" destId="{EA1EF20B-419E-4880-9C30-DC94AC8D69C7}" srcOrd="1" destOrd="0" presId="urn:microsoft.com/office/officeart/2005/8/layout/chevron2"/>
    <dgm:cxn modelId="{766D2460-9C12-42B9-9133-A7B19B3A5E46}" type="presParOf" srcId="{E82536D0-067E-433F-8602-B520B7230312}" destId="{9431BFEA-1870-4243-AAA2-9BED5998F7F2}" srcOrd="3" destOrd="0" presId="urn:microsoft.com/office/officeart/2005/8/layout/chevron2"/>
    <dgm:cxn modelId="{BCFAC0E1-AAD0-4711-BFE4-0F24122B176D}" type="presParOf" srcId="{E82536D0-067E-433F-8602-B520B7230312}" destId="{089876A3-B92C-4122-B74F-B745C1A0E360}" srcOrd="4" destOrd="0" presId="urn:microsoft.com/office/officeart/2005/8/layout/chevron2"/>
    <dgm:cxn modelId="{BE20DAC6-D902-4DD5-969C-AB661714080C}" type="presParOf" srcId="{089876A3-B92C-4122-B74F-B745C1A0E360}" destId="{1B453154-CBB2-4470-AC37-1A1E79EA4B2F}" srcOrd="0" destOrd="0" presId="urn:microsoft.com/office/officeart/2005/8/layout/chevron2"/>
    <dgm:cxn modelId="{839E6142-28E0-4507-8D3F-4A1F578DD62A}" type="presParOf" srcId="{089876A3-B92C-4122-B74F-B745C1A0E360}" destId="{FCFF4C28-C682-4B63-B069-150DBD2FD9C6}" srcOrd="1" destOrd="0" presId="urn:microsoft.com/office/officeart/2005/8/layout/chevron2"/>
    <dgm:cxn modelId="{067873B6-933E-47BA-AF22-08229FBDE935}" type="presParOf" srcId="{E82536D0-067E-433F-8602-B520B7230312}" destId="{BC1C8DAB-6F54-4400-A214-66983DC7FB34}" srcOrd="5" destOrd="0" presId="urn:microsoft.com/office/officeart/2005/8/layout/chevron2"/>
    <dgm:cxn modelId="{0C96C9AD-38DA-406B-AD1A-48429C22707F}" type="presParOf" srcId="{E82536D0-067E-433F-8602-B520B7230312}" destId="{9377C3F4-A920-4362-A9B4-5C747D1B2EBC}" srcOrd="6" destOrd="0" presId="urn:microsoft.com/office/officeart/2005/8/layout/chevron2"/>
    <dgm:cxn modelId="{98A90B69-D6A2-4950-931D-7389016D945D}" type="presParOf" srcId="{9377C3F4-A920-4362-A9B4-5C747D1B2EBC}" destId="{37D6BDAA-776C-476D-8ADB-CEDA5E6143F4}" srcOrd="0" destOrd="0" presId="urn:microsoft.com/office/officeart/2005/8/layout/chevron2"/>
    <dgm:cxn modelId="{E736123B-5D07-47F1-8391-31D85BC3B40D}" type="presParOf" srcId="{9377C3F4-A920-4362-A9B4-5C747D1B2EBC}" destId="{2707C44F-CAEC-4AF9-8387-1BB2EC18CE9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8AF464-D5DB-44E1-9C78-72CADC1BA900}" type="doc">
      <dgm:prSet loTypeId="urn:microsoft.com/office/officeart/2005/8/layout/hProcess11" loCatId="process" qsTypeId="urn:microsoft.com/office/officeart/2005/8/quickstyle/simple1" qsCatId="simple" csTypeId="urn:microsoft.com/office/officeart/2005/8/colors/colorful5" csCatId="colorful" phldr="1"/>
      <dgm:spPr/>
    </dgm:pt>
    <dgm:pt modelId="{4815DCBD-5120-47EC-B278-A8CE200D182E}">
      <dgm:prSet phldrT="[文本]" custT="1"/>
      <dgm:spPr/>
      <dgm:t>
        <a:bodyPr/>
        <a:lstStyle/>
        <a:p>
          <a:r>
            <a:rPr lang="zh-CN" altLang="en-US" sz="2000" dirty="0"/>
            <a:t>早期：挖不出需求</a:t>
          </a:r>
        </a:p>
      </dgm:t>
    </dgm:pt>
    <dgm:pt modelId="{DD1B27A4-3BD7-4A4B-ACE4-D8E9322D50E0}" cxnId="{A71994A6-F34C-4C78-B14F-0F7197FC30E4}" type="parTrans">
      <dgm:prSet/>
      <dgm:spPr/>
      <dgm:t>
        <a:bodyPr/>
        <a:lstStyle/>
        <a:p>
          <a:endParaRPr lang="zh-CN" altLang="en-US"/>
        </a:p>
      </dgm:t>
    </dgm:pt>
    <dgm:pt modelId="{AD5EC185-0C3E-4CB9-9DFC-8CF66A720FF9}" cxnId="{A71994A6-F34C-4C78-B14F-0F7197FC30E4}" type="sibTrans">
      <dgm:prSet/>
      <dgm:spPr/>
      <dgm:t>
        <a:bodyPr/>
        <a:lstStyle/>
        <a:p>
          <a:endParaRPr lang="zh-CN" altLang="en-US"/>
        </a:p>
      </dgm:t>
    </dgm:pt>
    <dgm:pt modelId="{A7DA8423-00C7-4E93-9229-3C13AF94587F}">
      <dgm:prSet phldrT="[文本]" custT="1"/>
      <dgm:spPr/>
      <dgm:t>
        <a:bodyPr/>
        <a:lstStyle/>
        <a:p>
          <a:r>
            <a:rPr lang="zh-CN" altLang="en-US" sz="2000" dirty="0"/>
            <a:t>中期：需求像洪水猛兽</a:t>
          </a:r>
        </a:p>
      </dgm:t>
    </dgm:pt>
    <dgm:pt modelId="{2489775F-81E7-4828-A7DF-D420FBE2B71A}" cxnId="{052FAAD0-3612-4A61-92C3-0AF8EE7EF20F}" type="parTrans">
      <dgm:prSet/>
      <dgm:spPr/>
      <dgm:t>
        <a:bodyPr/>
        <a:lstStyle/>
        <a:p>
          <a:endParaRPr lang="zh-CN" altLang="en-US"/>
        </a:p>
      </dgm:t>
    </dgm:pt>
    <dgm:pt modelId="{1A14A12A-1763-4A13-B19A-693CF7F3BDE8}" cxnId="{052FAAD0-3612-4A61-92C3-0AF8EE7EF20F}" type="sibTrans">
      <dgm:prSet/>
      <dgm:spPr/>
      <dgm:t>
        <a:bodyPr/>
        <a:lstStyle/>
        <a:p>
          <a:endParaRPr lang="zh-CN" altLang="en-US"/>
        </a:p>
      </dgm:t>
    </dgm:pt>
    <dgm:pt modelId="{E5B4460D-02BE-4F29-ADC2-871A429EC4A5}">
      <dgm:prSet phldrT="[文本]" custT="1"/>
      <dgm:spPr/>
      <dgm:t>
        <a:bodyPr/>
        <a:lstStyle/>
        <a:p>
          <a:r>
            <a:rPr lang="zh-CN" altLang="en-US" sz="2000" dirty="0"/>
            <a:t>晚期：像癌症晚期一样</a:t>
          </a:r>
        </a:p>
      </dgm:t>
    </dgm:pt>
    <dgm:pt modelId="{2D9FB5B4-69D0-434B-97EC-66D9F3CF9B57}" cxnId="{211B2A52-5C31-40EF-B114-91489367E0D2}" type="parTrans">
      <dgm:prSet/>
      <dgm:spPr/>
      <dgm:t>
        <a:bodyPr/>
        <a:lstStyle/>
        <a:p>
          <a:endParaRPr lang="zh-CN" altLang="en-US"/>
        </a:p>
      </dgm:t>
    </dgm:pt>
    <dgm:pt modelId="{223082B1-7B04-4DB6-B04D-491ECA064BD3}" cxnId="{211B2A52-5C31-40EF-B114-91489367E0D2}" type="sibTrans">
      <dgm:prSet/>
      <dgm:spPr/>
      <dgm:t>
        <a:bodyPr/>
        <a:lstStyle/>
        <a:p>
          <a:endParaRPr lang="zh-CN" altLang="en-US"/>
        </a:p>
      </dgm:t>
    </dgm:pt>
    <dgm:pt modelId="{FBA8A870-6B23-4605-980C-77B493724E43}" type="pres">
      <dgm:prSet presAssocID="{A58AF464-D5DB-44E1-9C78-72CADC1BA900}" presName="Name0" presStyleCnt="0">
        <dgm:presLayoutVars>
          <dgm:dir/>
          <dgm:resizeHandles val="exact"/>
        </dgm:presLayoutVars>
      </dgm:prSet>
      <dgm:spPr/>
    </dgm:pt>
    <dgm:pt modelId="{0F7CD7EC-0EB9-4C1B-AF3B-BDD24EFEA889}" type="pres">
      <dgm:prSet presAssocID="{A58AF464-D5DB-44E1-9C78-72CADC1BA900}" presName="arrow" presStyleLbl="bgShp" presStyleIdx="0" presStyleCnt="1"/>
      <dgm:spPr/>
    </dgm:pt>
    <dgm:pt modelId="{5E6A8CE9-ADCB-46F1-8C94-34E6753BED25}" type="pres">
      <dgm:prSet presAssocID="{A58AF464-D5DB-44E1-9C78-72CADC1BA900}" presName="points" presStyleCnt="0"/>
      <dgm:spPr/>
    </dgm:pt>
    <dgm:pt modelId="{BEF5B8FE-91EA-44FD-8724-E58C4C09027C}" type="pres">
      <dgm:prSet presAssocID="{4815DCBD-5120-47EC-B278-A8CE200D182E}" presName="compositeA" presStyleCnt="0"/>
      <dgm:spPr/>
    </dgm:pt>
    <dgm:pt modelId="{5BB18918-E96F-4F0C-9087-0251B42BE6DF}" type="pres">
      <dgm:prSet presAssocID="{4815DCBD-5120-47EC-B278-A8CE200D182E}" presName="textA" presStyleLbl="revTx" presStyleIdx="0" presStyleCnt="3">
        <dgm:presLayoutVars>
          <dgm:bulletEnabled val="1"/>
        </dgm:presLayoutVars>
      </dgm:prSet>
      <dgm:spPr/>
    </dgm:pt>
    <dgm:pt modelId="{3F1099F9-27AA-45E8-AD7F-6BF61FE7B2F0}" type="pres">
      <dgm:prSet presAssocID="{4815DCBD-5120-47EC-B278-A8CE200D182E}" presName="circleA" presStyleLbl="node1" presStyleIdx="0" presStyleCnt="3"/>
      <dgm:spPr/>
    </dgm:pt>
    <dgm:pt modelId="{92CD6235-7EA2-495A-B34B-23CFC8EA088E}" type="pres">
      <dgm:prSet presAssocID="{4815DCBD-5120-47EC-B278-A8CE200D182E}" presName="spaceA" presStyleCnt="0"/>
      <dgm:spPr/>
    </dgm:pt>
    <dgm:pt modelId="{2CBE5117-0659-4326-89BE-E1A3B86DADFD}" type="pres">
      <dgm:prSet presAssocID="{AD5EC185-0C3E-4CB9-9DFC-8CF66A720FF9}" presName="space" presStyleCnt="0"/>
      <dgm:spPr/>
    </dgm:pt>
    <dgm:pt modelId="{00B20AFF-734E-4179-A0BC-5F489A1EE304}" type="pres">
      <dgm:prSet presAssocID="{A7DA8423-00C7-4E93-9229-3C13AF94587F}" presName="compositeB" presStyleCnt="0"/>
      <dgm:spPr/>
    </dgm:pt>
    <dgm:pt modelId="{F39F4ED7-C3C6-4EFA-AB81-CBDA19BEF63C}" type="pres">
      <dgm:prSet presAssocID="{A7DA8423-00C7-4E93-9229-3C13AF94587F}" presName="textB" presStyleLbl="revTx" presStyleIdx="1" presStyleCnt="3" custScaleX="124883">
        <dgm:presLayoutVars>
          <dgm:bulletEnabled val="1"/>
        </dgm:presLayoutVars>
      </dgm:prSet>
      <dgm:spPr/>
    </dgm:pt>
    <dgm:pt modelId="{F37110D6-ACF0-4F9B-9805-6B4ACB0EC892}" type="pres">
      <dgm:prSet presAssocID="{A7DA8423-00C7-4E93-9229-3C13AF94587F}" presName="circleB" presStyleLbl="node1" presStyleIdx="1" presStyleCnt="3"/>
      <dgm:spPr/>
    </dgm:pt>
    <dgm:pt modelId="{2BD9AC21-587E-435A-B263-854E2F45A2BE}" type="pres">
      <dgm:prSet presAssocID="{A7DA8423-00C7-4E93-9229-3C13AF94587F}" presName="spaceB" presStyleCnt="0"/>
      <dgm:spPr/>
    </dgm:pt>
    <dgm:pt modelId="{B54C757B-20CF-48D9-B453-98CB649E6F81}" type="pres">
      <dgm:prSet presAssocID="{1A14A12A-1763-4A13-B19A-693CF7F3BDE8}" presName="space" presStyleCnt="0"/>
      <dgm:spPr/>
    </dgm:pt>
    <dgm:pt modelId="{DCE690E3-C1F6-42A2-9AA1-23CBE4C8D67D}" type="pres">
      <dgm:prSet presAssocID="{E5B4460D-02BE-4F29-ADC2-871A429EC4A5}" presName="compositeA" presStyleCnt="0"/>
      <dgm:spPr/>
    </dgm:pt>
    <dgm:pt modelId="{AB28DF79-0511-4665-A83F-1CEB1B2A3AD1}" type="pres">
      <dgm:prSet presAssocID="{E5B4460D-02BE-4F29-ADC2-871A429EC4A5}" presName="textA" presStyleLbl="revTx" presStyleIdx="2" presStyleCnt="3" custScaleX="128227">
        <dgm:presLayoutVars>
          <dgm:bulletEnabled val="1"/>
        </dgm:presLayoutVars>
      </dgm:prSet>
      <dgm:spPr/>
    </dgm:pt>
    <dgm:pt modelId="{15821B24-86E6-4FD3-AEDC-3F2C839F6C88}" type="pres">
      <dgm:prSet presAssocID="{E5B4460D-02BE-4F29-ADC2-871A429EC4A5}" presName="circleA" presStyleLbl="node1" presStyleIdx="2" presStyleCnt="3"/>
      <dgm:spPr/>
    </dgm:pt>
    <dgm:pt modelId="{AAE2E1EC-C7A6-4532-ACE6-B5C9833D7A8E}" type="pres">
      <dgm:prSet presAssocID="{E5B4460D-02BE-4F29-ADC2-871A429EC4A5}" presName="spaceA" presStyleCnt="0"/>
      <dgm:spPr/>
    </dgm:pt>
  </dgm:ptLst>
  <dgm:cxnLst>
    <dgm:cxn modelId="{682DDF39-ACF0-4FF8-9AC2-0BD5D41846FF}" type="presOf" srcId="{4815DCBD-5120-47EC-B278-A8CE200D182E}" destId="{5BB18918-E96F-4F0C-9087-0251B42BE6DF}" srcOrd="0" destOrd="0" presId="urn:microsoft.com/office/officeart/2005/8/layout/hProcess11"/>
    <dgm:cxn modelId="{24988460-FD06-450C-82FC-6FD3F79072E5}" type="presOf" srcId="{E5B4460D-02BE-4F29-ADC2-871A429EC4A5}" destId="{AB28DF79-0511-4665-A83F-1CEB1B2A3AD1}" srcOrd="0" destOrd="0" presId="urn:microsoft.com/office/officeart/2005/8/layout/hProcess11"/>
    <dgm:cxn modelId="{211B2A52-5C31-40EF-B114-91489367E0D2}" srcId="{A58AF464-D5DB-44E1-9C78-72CADC1BA900}" destId="{E5B4460D-02BE-4F29-ADC2-871A429EC4A5}" srcOrd="2" destOrd="0" parTransId="{2D9FB5B4-69D0-434B-97EC-66D9F3CF9B57}" sibTransId="{223082B1-7B04-4DB6-B04D-491ECA064BD3}"/>
    <dgm:cxn modelId="{CE056092-A028-4F4B-96AB-E7E5C8086F70}" type="presOf" srcId="{A58AF464-D5DB-44E1-9C78-72CADC1BA900}" destId="{FBA8A870-6B23-4605-980C-77B493724E43}" srcOrd="0" destOrd="0" presId="urn:microsoft.com/office/officeart/2005/8/layout/hProcess11"/>
    <dgm:cxn modelId="{A71994A6-F34C-4C78-B14F-0F7197FC30E4}" srcId="{A58AF464-D5DB-44E1-9C78-72CADC1BA900}" destId="{4815DCBD-5120-47EC-B278-A8CE200D182E}" srcOrd="0" destOrd="0" parTransId="{DD1B27A4-3BD7-4A4B-ACE4-D8E9322D50E0}" sibTransId="{AD5EC185-0C3E-4CB9-9DFC-8CF66A720FF9}"/>
    <dgm:cxn modelId="{A81C9ABE-BC4C-443B-9FFC-BEC85502FF52}" type="presOf" srcId="{A7DA8423-00C7-4E93-9229-3C13AF94587F}" destId="{F39F4ED7-C3C6-4EFA-AB81-CBDA19BEF63C}" srcOrd="0" destOrd="0" presId="urn:microsoft.com/office/officeart/2005/8/layout/hProcess11"/>
    <dgm:cxn modelId="{052FAAD0-3612-4A61-92C3-0AF8EE7EF20F}" srcId="{A58AF464-D5DB-44E1-9C78-72CADC1BA900}" destId="{A7DA8423-00C7-4E93-9229-3C13AF94587F}" srcOrd="1" destOrd="0" parTransId="{2489775F-81E7-4828-A7DF-D420FBE2B71A}" sibTransId="{1A14A12A-1763-4A13-B19A-693CF7F3BDE8}"/>
    <dgm:cxn modelId="{2E7DDF4C-D127-46A5-9230-E93FE3A955D4}" type="presParOf" srcId="{FBA8A870-6B23-4605-980C-77B493724E43}" destId="{0F7CD7EC-0EB9-4C1B-AF3B-BDD24EFEA889}" srcOrd="0" destOrd="0" presId="urn:microsoft.com/office/officeart/2005/8/layout/hProcess11"/>
    <dgm:cxn modelId="{4929DBCB-1503-4FC0-A57E-3E80FE62CBE7}" type="presParOf" srcId="{FBA8A870-6B23-4605-980C-77B493724E43}" destId="{5E6A8CE9-ADCB-46F1-8C94-34E6753BED25}" srcOrd="1" destOrd="0" presId="urn:microsoft.com/office/officeart/2005/8/layout/hProcess11"/>
    <dgm:cxn modelId="{CC6682F9-0784-47C2-9EBA-015D4F6F86C2}" type="presParOf" srcId="{5E6A8CE9-ADCB-46F1-8C94-34E6753BED25}" destId="{BEF5B8FE-91EA-44FD-8724-E58C4C09027C}" srcOrd="0" destOrd="0" presId="urn:microsoft.com/office/officeart/2005/8/layout/hProcess11"/>
    <dgm:cxn modelId="{4D072C4A-40AA-4C5A-86EB-82C6961E75A3}" type="presParOf" srcId="{BEF5B8FE-91EA-44FD-8724-E58C4C09027C}" destId="{5BB18918-E96F-4F0C-9087-0251B42BE6DF}" srcOrd="0" destOrd="0" presId="urn:microsoft.com/office/officeart/2005/8/layout/hProcess11"/>
    <dgm:cxn modelId="{37559DA0-0A1E-473F-80AD-FD260948787D}" type="presParOf" srcId="{BEF5B8FE-91EA-44FD-8724-E58C4C09027C}" destId="{3F1099F9-27AA-45E8-AD7F-6BF61FE7B2F0}" srcOrd="1" destOrd="0" presId="urn:microsoft.com/office/officeart/2005/8/layout/hProcess11"/>
    <dgm:cxn modelId="{46A7D781-E2C9-40EA-B9FB-4DE2BD157205}" type="presParOf" srcId="{BEF5B8FE-91EA-44FD-8724-E58C4C09027C}" destId="{92CD6235-7EA2-495A-B34B-23CFC8EA088E}" srcOrd="2" destOrd="0" presId="urn:microsoft.com/office/officeart/2005/8/layout/hProcess11"/>
    <dgm:cxn modelId="{440178B7-D848-4906-8B13-5E3B803422F6}" type="presParOf" srcId="{5E6A8CE9-ADCB-46F1-8C94-34E6753BED25}" destId="{2CBE5117-0659-4326-89BE-E1A3B86DADFD}" srcOrd="1" destOrd="0" presId="urn:microsoft.com/office/officeart/2005/8/layout/hProcess11"/>
    <dgm:cxn modelId="{B1D69146-406A-4E50-88F8-38DFD8FDF743}" type="presParOf" srcId="{5E6A8CE9-ADCB-46F1-8C94-34E6753BED25}" destId="{00B20AFF-734E-4179-A0BC-5F489A1EE304}" srcOrd="2" destOrd="0" presId="urn:microsoft.com/office/officeart/2005/8/layout/hProcess11"/>
    <dgm:cxn modelId="{44185F9F-4491-42D7-93FF-52522896586D}" type="presParOf" srcId="{00B20AFF-734E-4179-A0BC-5F489A1EE304}" destId="{F39F4ED7-C3C6-4EFA-AB81-CBDA19BEF63C}" srcOrd="0" destOrd="0" presId="urn:microsoft.com/office/officeart/2005/8/layout/hProcess11"/>
    <dgm:cxn modelId="{127E01D2-84E0-4F77-8C07-EF3DC547B4B5}" type="presParOf" srcId="{00B20AFF-734E-4179-A0BC-5F489A1EE304}" destId="{F37110D6-ACF0-4F9B-9805-6B4ACB0EC892}" srcOrd="1" destOrd="0" presId="urn:microsoft.com/office/officeart/2005/8/layout/hProcess11"/>
    <dgm:cxn modelId="{E36B3A12-D01A-4C60-8E4F-3BB5147F6F82}" type="presParOf" srcId="{00B20AFF-734E-4179-A0BC-5F489A1EE304}" destId="{2BD9AC21-587E-435A-B263-854E2F45A2BE}" srcOrd="2" destOrd="0" presId="urn:microsoft.com/office/officeart/2005/8/layout/hProcess11"/>
    <dgm:cxn modelId="{2D654863-3172-4A4F-BAB1-725BBD4ABCD9}" type="presParOf" srcId="{5E6A8CE9-ADCB-46F1-8C94-34E6753BED25}" destId="{B54C757B-20CF-48D9-B453-98CB649E6F81}" srcOrd="3" destOrd="0" presId="urn:microsoft.com/office/officeart/2005/8/layout/hProcess11"/>
    <dgm:cxn modelId="{BA2FF5A5-D911-4012-9D1B-93583D95A97F}" type="presParOf" srcId="{5E6A8CE9-ADCB-46F1-8C94-34E6753BED25}" destId="{DCE690E3-C1F6-42A2-9AA1-23CBE4C8D67D}" srcOrd="4" destOrd="0" presId="urn:microsoft.com/office/officeart/2005/8/layout/hProcess11"/>
    <dgm:cxn modelId="{C675D76F-F6A9-4369-B0A6-C907750BE392}" type="presParOf" srcId="{DCE690E3-C1F6-42A2-9AA1-23CBE4C8D67D}" destId="{AB28DF79-0511-4665-A83F-1CEB1B2A3AD1}" srcOrd="0" destOrd="0" presId="urn:microsoft.com/office/officeart/2005/8/layout/hProcess11"/>
    <dgm:cxn modelId="{A2A9ECD7-20A3-4ECE-9558-708026BECAF8}" type="presParOf" srcId="{DCE690E3-C1F6-42A2-9AA1-23CBE4C8D67D}" destId="{15821B24-86E6-4FD3-AEDC-3F2C839F6C88}" srcOrd="1" destOrd="0" presId="urn:microsoft.com/office/officeart/2005/8/layout/hProcess11"/>
    <dgm:cxn modelId="{7B67103A-8336-4F46-8B3F-78AAEC0B28F7}" type="presParOf" srcId="{DCE690E3-C1F6-42A2-9AA1-23CBE4C8D67D}" destId="{AAE2E1EC-C7A6-4532-ACE6-B5C9833D7A8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A67C6B-BE64-43AD-A373-D1B48140E2E7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67B81689-C780-439A-AFB7-EC58ADC7D738}">
      <dgm:prSet phldrT="[文本]" custT="1"/>
      <dgm:spPr/>
      <dgm:t>
        <a:bodyPr/>
        <a:lstStyle/>
        <a:p>
          <a:r>
            <a:rPr lang="zh-CN" altLang="en-US" sz="2800" dirty="0">
              <a:solidFill>
                <a:schemeClr val="tx1"/>
              </a:solidFill>
            </a:rPr>
            <a:t>需求调查</a:t>
          </a:r>
        </a:p>
      </dgm:t>
    </dgm:pt>
    <dgm:pt modelId="{2120F71E-B0A2-4563-8B4A-EA725F37A32F}" cxnId="{559CE718-5FFC-4DFE-B74D-5C4FF1AFAFE8}" type="parTrans">
      <dgm:prSet/>
      <dgm:spPr/>
      <dgm:t>
        <a:bodyPr/>
        <a:lstStyle/>
        <a:p>
          <a:endParaRPr lang="zh-CN" altLang="en-US" sz="1400">
            <a:solidFill>
              <a:schemeClr val="tx1"/>
            </a:solidFill>
          </a:endParaRPr>
        </a:p>
      </dgm:t>
    </dgm:pt>
    <dgm:pt modelId="{E7C4852E-B2ED-4B1C-B7DA-DD8C1CCE3787}" cxnId="{559CE718-5FFC-4DFE-B74D-5C4FF1AFAFE8}" type="sibTrans">
      <dgm:prSet/>
      <dgm:spPr/>
      <dgm:t>
        <a:bodyPr/>
        <a:lstStyle/>
        <a:p>
          <a:endParaRPr lang="zh-CN" altLang="en-US" sz="1400">
            <a:solidFill>
              <a:schemeClr val="tx1"/>
            </a:solidFill>
          </a:endParaRPr>
        </a:p>
      </dgm:t>
    </dgm:pt>
    <dgm:pt modelId="{B918FABD-203B-485F-B9EF-C18E53076AAA}">
      <dgm:prSet phldrT="[文本]" custT="1"/>
      <dgm:spPr/>
      <dgm:t>
        <a:bodyPr/>
        <a:lstStyle/>
        <a:p>
          <a:r>
            <a:rPr lang="zh-CN" altLang="en-US" sz="2800" dirty="0">
              <a:solidFill>
                <a:schemeClr val="tx1"/>
              </a:solidFill>
            </a:rPr>
            <a:t>需求分析</a:t>
          </a:r>
        </a:p>
      </dgm:t>
    </dgm:pt>
    <dgm:pt modelId="{1A964A76-5D14-4F70-AAEF-047E2F8A8EE4}" cxnId="{B6057C8F-75F1-4D17-950F-C54DE3A90972}" type="parTrans">
      <dgm:prSet/>
      <dgm:spPr/>
      <dgm:t>
        <a:bodyPr/>
        <a:lstStyle/>
        <a:p>
          <a:endParaRPr lang="zh-CN" altLang="en-US" sz="1400">
            <a:solidFill>
              <a:schemeClr val="tx1"/>
            </a:solidFill>
          </a:endParaRPr>
        </a:p>
      </dgm:t>
    </dgm:pt>
    <dgm:pt modelId="{57E8C08F-B179-46EB-A5DA-8028A5043B99}" cxnId="{B6057C8F-75F1-4D17-950F-C54DE3A90972}" type="sibTrans">
      <dgm:prSet/>
      <dgm:spPr/>
      <dgm:t>
        <a:bodyPr/>
        <a:lstStyle/>
        <a:p>
          <a:endParaRPr lang="zh-CN" altLang="en-US" sz="1400">
            <a:solidFill>
              <a:schemeClr val="tx1"/>
            </a:solidFill>
          </a:endParaRPr>
        </a:p>
      </dgm:t>
    </dgm:pt>
    <dgm:pt modelId="{ED3B0BBF-8788-4B36-9D73-88FC94F68F11}">
      <dgm:prSet phldrT="[文本]" custT="1"/>
      <dgm:spPr/>
      <dgm:t>
        <a:bodyPr/>
        <a:lstStyle/>
        <a:p>
          <a:r>
            <a:rPr lang="zh-CN" altLang="en-US" sz="2800" dirty="0">
              <a:solidFill>
                <a:schemeClr val="tx1"/>
              </a:solidFill>
            </a:rPr>
            <a:t>需求定义</a:t>
          </a:r>
        </a:p>
      </dgm:t>
    </dgm:pt>
    <dgm:pt modelId="{7C462D65-0723-41D0-AA0E-BD8F55994420}" cxnId="{98D88641-4082-4AA4-8C82-C8ACDE881EBC}" type="parTrans">
      <dgm:prSet/>
      <dgm:spPr/>
      <dgm:t>
        <a:bodyPr/>
        <a:lstStyle/>
        <a:p>
          <a:endParaRPr lang="zh-CN" altLang="en-US" sz="1400">
            <a:solidFill>
              <a:schemeClr val="tx1"/>
            </a:solidFill>
          </a:endParaRPr>
        </a:p>
      </dgm:t>
    </dgm:pt>
    <dgm:pt modelId="{28DC67E6-D835-42B9-A4DA-D803DCFC38D4}" cxnId="{98D88641-4082-4AA4-8C82-C8ACDE881EBC}" type="sibTrans">
      <dgm:prSet/>
      <dgm:spPr/>
      <dgm:t>
        <a:bodyPr/>
        <a:lstStyle/>
        <a:p>
          <a:endParaRPr lang="zh-CN" altLang="en-US" sz="1400">
            <a:solidFill>
              <a:schemeClr val="tx1"/>
            </a:solidFill>
          </a:endParaRPr>
        </a:p>
      </dgm:t>
    </dgm:pt>
    <dgm:pt modelId="{2F0DD128-5518-48CD-B4E0-230D77163B5D}" type="pres">
      <dgm:prSet presAssocID="{17A67C6B-BE64-43AD-A373-D1B48140E2E7}" presName="Name0" presStyleCnt="0">
        <dgm:presLayoutVars>
          <dgm:dir/>
          <dgm:animLvl val="lvl"/>
          <dgm:resizeHandles val="exact"/>
        </dgm:presLayoutVars>
      </dgm:prSet>
      <dgm:spPr/>
    </dgm:pt>
    <dgm:pt modelId="{19E5B55A-8891-4E78-B1D7-30577F5D5B23}" type="pres">
      <dgm:prSet presAssocID="{67B81689-C780-439A-AFB7-EC58ADC7D73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E38CAF-BA07-4528-9E85-BD4E872A580D}" type="pres">
      <dgm:prSet presAssocID="{E7C4852E-B2ED-4B1C-B7DA-DD8C1CCE3787}" presName="parTxOnlySpace" presStyleCnt="0"/>
      <dgm:spPr/>
    </dgm:pt>
    <dgm:pt modelId="{ACE07256-2A99-45EB-B365-42ED1962F541}" type="pres">
      <dgm:prSet presAssocID="{B918FABD-203B-485F-B9EF-C18E53076AA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F8A5E4D-7A4F-4376-816B-B1997D96CB09}" type="pres">
      <dgm:prSet presAssocID="{57E8C08F-B179-46EB-A5DA-8028A5043B99}" presName="parTxOnlySpace" presStyleCnt="0"/>
      <dgm:spPr/>
    </dgm:pt>
    <dgm:pt modelId="{6FCA77A9-FB19-4FCD-8A37-99799A5BF684}" type="pres">
      <dgm:prSet presAssocID="{ED3B0BBF-8788-4B36-9D73-88FC94F68F1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59CE718-5FFC-4DFE-B74D-5C4FF1AFAFE8}" srcId="{17A67C6B-BE64-43AD-A373-D1B48140E2E7}" destId="{67B81689-C780-439A-AFB7-EC58ADC7D738}" srcOrd="0" destOrd="0" parTransId="{2120F71E-B0A2-4563-8B4A-EA725F37A32F}" sibTransId="{E7C4852E-B2ED-4B1C-B7DA-DD8C1CCE3787}"/>
    <dgm:cxn modelId="{C84CAD83-4CB9-4F00-96D9-0416C38FBA4E}" type="presOf" srcId="{B918FABD-203B-485F-B9EF-C18E53076AAA}" destId="{ACE07256-2A99-45EB-B365-42ED1962F541}" srcOrd="0" destOrd="0" presId="urn:microsoft.com/office/officeart/2005/8/layout/chevron1"/>
    <dgm:cxn modelId="{98D88641-4082-4AA4-8C82-C8ACDE881EBC}" srcId="{17A67C6B-BE64-43AD-A373-D1B48140E2E7}" destId="{ED3B0BBF-8788-4B36-9D73-88FC94F68F11}" srcOrd="2" destOrd="0" parTransId="{7C462D65-0723-41D0-AA0E-BD8F55994420}" sibTransId="{28DC67E6-D835-42B9-A4DA-D803DCFC38D4}"/>
    <dgm:cxn modelId="{BA537482-8E5A-4A00-8483-310E14D78A1F}" type="presOf" srcId="{ED3B0BBF-8788-4B36-9D73-88FC94F68F11}" destId="{6FCA77A9-FB19-4FCD-8A37-99799A5BF684}" srcOrd="0" destOrd="0" presId="urn:microsoft.com/office/officeart/2005/8/layout/chevron1"/>
    <dgm:cxn modelId="{95EB9A83-6F67-4F78-9BEE-569201B30F2F}" type="presOf" srcId="{67B81689-C780-439A-AFB7-EC58ADC7D738}" destId="{19E5B55A-8891-4E78-B1D7-30577F5D5B23}" srcOrd="0" destOrd="0" presId="urn:microsoft.com/office/officeart/2005/8/layout/chevron1"/>
    <dgm:cxn modelId="{B6057C8F-75F1-4D17-950F-C54DE3A90972}" srcId="{17A67C6B-BE64-43AD-A373-D1B48140E2E7}" destId="{B918FABD-203B-485F-B9EF-C18E53076AAA}" srcOrd="1" destOrd="0" parTransId="{1A964A76-5D14-4F70-AAEF-047E2F8A8EE4}" sibTransId="{57E8C08F-B179-46EB-A5DA-8028A5043B99}"/>
    <dgm:cxn modelId="{6CA1D5ED-1780-4A87-86FA-1E6EE67F06A5}" type="presOf" srcId="{17A67C6B-BE64-43AD-A373-D1B48140E2E7}" destId="{2F0DD128-5518-48CD-B4E0-230D77163B5D}" srcOrd="0" destOrd="0" presId="urn:microsoft.com/office/officeart/2005/8/layout/chevron1"/>
    <dgm:cxn modelId="{155C2DB5-EC0F-4770-8536-58F209DE373B}" type="presParOf" srcId="{2F0DD128-5518-48CD-B4E0-230D77163B5D}" destId="{19E5B55A-8891-4E78-B1D7-30577F5D5B23}" srcOrd="0" destOrd="0" presId="urn:microsoft.com/office/officeart/2005/8/layout/chevron1"/>
    <dgm:cxn modelId="{916164D5-2CE7-4FAD-A05D-DAC9F4816FF6}" type="presParOf" srcId="{2F0DD128-5518-48CD-B4E0-230D77163B5D}" destId="{4BE38CAF-BA07-4528-9E85-BD4E872A580D}" srcOrd="1" destOrd="0" presId="urn:microsoft.com/office/officeart/2005/8/layout/chevron1"/>
    <dgm:cxn modelId="{EB763B5C-6DD9-49E1-AAB4-B6D0EEDDA0AC}" type="presParOf" srcId="{2F0DD128-5518-48CD-B4E0-230D77163B5D}" destId="{ACE07256-2A99-45EB-B365-42ED1962F541}" srcOrd="2" destOrd="0" presId="urn:microsoft.com/office/officeart/2005/8/layout/chevron1"/>
    <dgm:cxn modelId="{F46CBDD7-2810-4F0E-A02D-181CA6D69CAA}" type="presParOf" srcId="{2F0DD128-5518-48CD-B4E0-230D77163B5D}" destId="{0F8A5E4D-7A4F-4376-816B-B1997D96CB09}" srcOrd="3" destOrd="0" presId="urn:microsoft.com/office/officeart/2005/8/layout/chevron1"/>
    <dgm:cxn modelId="{46113114-D914-41A8-8B48-C0B47EE31AB4}" type="presParOf" srcId="{2F0DD128-5518-48CD-B4E0-230D77163B5D}" destId="{6FCA77A9-FB19-4FCD-8A37-99799A5BF68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EA544-E0EF-4AC7-9AA7-8D83E7CA0F0A}">
      <dsp:nvSpPr>
        <dsp:cNvPr id="0" name=""/>
        <dsp:cNvSpPr/>
      </dsp:nvSpPr>
      <dsp:spPr>
        <a:xfrm rot="5400000">
          <a:off x="-219471" y="219479"/>
          <a:ext cx="1463145" cy="1024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1" kern="1200" dirty="0">
              <a:solidFill>
                <a:schemeClr val="tx1"/>
              </a:solidFill>
              <a:latin typeface="华康俪金黑W8(P)"/>
            </a:rPr>
            <a:t>诊断</a:t>
          </a:r>
        </a:p>
      </dsp:txBody>
      <dsp:txXfrm rot="-5400000">
        <a:off x="1" y="512108"/>
        <a:ext cx="1024202" cy="438943"/>
      </dsp:txXfrm>
    </dsp:sp>
    <dsp:sp modelId="{68AF5A80-EF42-4AED-BC1D-8F9EB6AE9BF5}">
      <dsp:nvSpPr>
        <dsp:cNvPr id="0" name=""/>
        <dsp:cNvSpPr/>
      </dsp:nvSpPr>
      <dsp:spPr>
        <a:xfrm rot="5400000">
          <a:off x="2360967" y="-1336757"/>
          <a:ext cx="951044" cy="36245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b="1" kern="1200" dirty="0">
              <a:solidFill>
                <a:schemeClr val="tx1"/>
              </a:solidFill>
              <a:latin typeface="华康俪金黑W8(P)"/>
            </a:rPr>
            <a:t>准确定位痛点</a:t>
          </a:r>
        </a:p>
      </dsp:txBody>
      <dsp:txXfrm rot="-5400000">
        <a:off x="1024202" y="46434"/>
        <a:ext cx="3578149" cy="858192"/>
      </dsp:txXfrm>
    </dsp:sp>
    <dsp:sp modelId="{A570785C-59E2-4EF1-A8AA-1EBED734FBB7}">
      <dsp:nvSpPr>
        <dsp:cNvPr id="0" name=""/>
        <dsp:cNvSpPr/>
      </dsp:nvSpPr>
      <dsp:spPr>
        <a:xfrm rot="5400000">
          <a:off x="-219471" y="1537981"/>
          <a:ext cx="1463145" cy="1024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1" kern="1200" dirty="0">
              <a:solidFill>
                <a:schemeClr val="tx1"/>
              </a:solidFill>
              <a:latin typeface="华康俪金黑W8(P)"/>
            </a:rPr>
            <a:t>开方</a:t>
          </a:r>
        </a:p>
      </dsp:txBody>
      <dsp:txXfrm rot="-5400000">
        <a:off x="1" y="1830610"/>
        <a:ext cx="1024202" cy="438943"/>
      </dsp:txXfrm>
    </dsp:sp>
    <dsp:sp modelId="{EA1EF20B-419E-4880-9C30-DC94AC8D69C7}">
      <dsp:nvSpPr>
        <dsp:cNvPr id="0" name=""/>
        <dsp:cNvSpPr/>
      </dsp:nvSpPr>
      <dsp:spPr>
        <a:xfrm rot="5400000">
          <a:off x="2360967" y="-18255"/>
          <a:ext cx="951044" cy="36245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b="1" kern="1200" dirty="0">
              <a:solidFill>
                <a:schemeClr val="tx1"/>
              </a:solidFill>
              <a:latin typeface="华康俪金黑W8(P)"/>
            </a:rPr>
            <a:t>提出合理解决方案</a:t>
          </a:r>
        </a:p>
      </dsp:txBody>
      <dsp:txXfrm rot="-5400000">
        <a:off x="1024202" y="1364936"/>
        <a:ext cx="3578149" cy="858192"/>
      </dsp:txXfrm>
    </dsp:sp>
    <dsp:sp modelId="{1B453154-CBB2-4470-AC37-1A1E79EA4B2F}">
      <dsp:nvSpPr>
        <dsp:cNvPr id="0" name=""/>
        <dsp:cNvSpPr/>
      </dsp:nvSpPr>
      <dsp:spPr>
        <a:xfrm rot="5400000">
          <a:off x="-219471" y="2856483"/>
          <a:ext cx="1463145" cy="1024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1" kern="1200" dirty="0">
              <a:solidFill>
                <a:schemeClr val="tx1"/>
              </a:solidFill>
              <a:latin typeface="华康俪金黑W8(P)"/>
            </a:rPr>
            <a:t>配药</a:t>
          </a:r>
        </a:p>
      </dsp:txBody>
      <dsp:txXfrm rot="-5400000">
        <a:off x="1" y="3149112"/>
        <a:ext cx="1024202" cy="438943"/>
      </dsp:txXfrm>
    </dsp:sp>
    <dsp:sp modelId="{FCFF4C28-C682-4B63-B069-150DBD2FD9C6}">
      <dsp:nvSpPr>
        <dsp:cNvPr id="0" name=""/>
        <dsp:cNvSpPr/>
      </dsp:nvSpPr>
      <dsp:spPr>
        <a:xfrm rot="5400000">
          <a:off x="2360967" y="1300245"/>
          <a:ext cx="951044" cy="36245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b="1" kern="1200" dirty="0">
              <a:solidFill>
                <a:schemeClr val="tx1"/>
              </a:solidFill>
              <a:latin typeface="华康俪金黑W8(P)"/>
            </a:rPr>
            <a:t>设计开发软件系统</a:t>
          </a:r>
        </a:p>
      </dsp:txBody>
      <dsp:txXfrm rot="-5400000">
        <a:off x="1024202" y="2683436"/>
        <a:ext cx="3578149" cy="858192"/>
      </dsp:txXfrm>
    </dsp:sp>
    <dsp:sp modelId="{37D6BDAA-776C-476D-8ADB-CEDA5E6143F4}">
      <dsp:nvSpPr>
        <dsp:cNvPr id="0" name=""/>
        <dsp:cNvSpPr/>
      </dsp:nvSpPr>
      <dsp:spPr>
        <a:xfrm rot="5400000">
          <a:off x="-219471" y="4174985"/>
          <a:ext cx="1463145" cy="1024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1" kern="1200" dirty="0">
              <a:solidFill>
                <a:schemeClr val="tx1"/>
              </a:solidFill>
              <a:latin typeface="华康俪金黑W8(P)"/>
            </a:rPr>
            <a:t>治疗</a:t>
          </a:r>
        </a:p>
      </dsp:txBody>
      <dsp:txXfrm rot="-5400000">
        <a:off x="1" y="4467614"/>
        <a:ext cx="1024202" cy="438943"/>
      </dsp:txXfrm>
    </dsp:sp>
    <dsp:sp modelId="{2707C44F-CAEC-4AF9-8387-1BB2EC18CE99}">
      <dsp:nvSpPr>
        <dsp:cNvPr id="0" name=""/>
        <dsp:cNvSpPr/>
      </dsp:nvSpPr>
      <dsp:spPr>
        <a:xfrm rot="5400000">
          <a:off x="2360967" y="2618747"/>
          <a:ext cx="951044" cy="36245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b="1" kern="1200" dirty="0">
              <a:solidFill>
                <a:schemeClr val="tx1"/>
              </a:solidFill>
              <a:latin typeface="华康俪金黑W8(P)"/>
            </a:rPr>
            <a:t>实施维护软件系统</a:t>
          </a:r>
        </a:p>
      </dsp:txBody>
      <dsp:txXfrm rot="-5400000">
        <a:off x="1024202" y="4001938"/>
        <a:ext cx="3578149" cy="858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CD7EC-0EB9-4C1B-AF3B-BDD24EFEA889}">
      <dsp:nvSpPr>
        <dsp:cNvPr id="0" name=""/>
        <dsp:cNvSpPr/>
      </dsp:nvSpPr>
      <dsp:spPr>
        <a:xfrm>
          <a:off x="0" y="717753"/>
          <a:ext cx="9692334" cy="957004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18918-E96F-4F0C-9087-0251B42BE6DF}">
      <dsp:nvSpPr>
        <dsp:cNvPr id="0" name=""/>
        <dsp:cNvSpPr/>
      </dsp:nvSpPr>
      <dsp:spPr>
        <a:xfrm>
          <a:off x="126" y="0"/>
          <a:ext cx="2402260" cy="957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早期：挖不出需求</a:t>
          </a:r>
        </a:p>
      </dsp:txBody>
      <dsp:txXfrm>
        <a:off x="126" y="0"/>
        <a:ext cx="2402260" cy="957004"/>
      </dsp:txXfrm>
    </dsp:sp>
    <dsp:sp modelId="{3F1099F9-27AA-45E8-AD7F-6BF61FE7B2F0}">
      <dsp:nvSpPr>
        <dsp:cNvPr id="0" name=""/>
        <dsp:cNvSpPr/>
      </dsp:nvSpPr>
      <dsp:spPr>
        <a:xfrm>
          <a:off x="1081631" y="1076630"/>
          <a:ext cx="239251" cy="23925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F4ED7-C3C6-4EFA-AB81-CBDA19BEF63C}">
      <dsp:nvSpPr>
        <dsp:cNvPr id="0" name=""/>
        <dsp:cNvSpPr/>
      </dsp:nvSpPr>
      <dsp:spPr>
        <a:xfrm>
          <a:off x="2522500" y="1435507"/>
          <a:ext cx="3000014" cy="957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中期：需求像洪水猛兽</a:t>
          </a:r>
        </a:p>
      </dsp:txBody>
      <dsp:txXfrm>
        <a:off x="2522500" y="1435507"/>
        <a:ext cx="3000014" cy="957004"/>
      </dsp:txXfrm>
    </dsp:sp>
    <dsp:sp modelId="{F37110D6-ACF0-4F9B-9805-6B4ACB0EC892}">
      <dsp:nvSpPr>
        <dsp:cNvPr id="0" name=""/>
        <dsp:cNvSpPr/>
      </dsp:nvSpPr>
      <dsp:spPr>
        <a:xfrm>
          <a:off x="3902881" y="1076630"/>
          <a:ext cx="239251" cy="239251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8DF79-0511-4665-A83F-1CEB1B2A3AD1}">
      <dsp:nvSpPr>
        <dsp:cNvPr id="0" name=""/>
        <dsp:cNvSpPr/>
      </dsp:nvSpPr>
      <dsp:spPr>
        <a:xfrm>
          <a:off x="5642627" y="0"/>
          <a:ext cx="3080346" cy="957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晚期：像癌症晚期一样</a:t>
          </a:r>
        </a:p>
      </dsp:txBody>
      <dsp:txXfrm>
        <a:off x="5642627" y="0"/>
        <a:ext cx="3080346" cy="957004"/>
      </dsp:txXfrm>
    </dsp:sp>
    <dsp:sp modelId="{15821B24-86E6-4FD3-AEDC-3F2C839F6C88}">
      <dsp:nvSpPr>
        <dsp:cNvPr id="0" name=""/>
        <dsp:cNvSpPr/>
      </dsp:nvSpPr>
      <dsp:spPr>
        <a:xfrm>
          <a:off x="7063175" y="1076630"/>
          <a:ext cx="239251" cy="239251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5B55A-8891-4E78-B1D7-30577F5D5B23}">
      <dsp:nvSpPr>
        <dsp:cNvPr id="0" name=""/>
        <dsp:cNvSpPr/>
      </dsp:nvSpPr>
      <dsp:spPr>
        <a:xfrm>
          <a:off x="2381" y="0"/>
          <a:ext cx="2901156" cy="50365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tx1"/>
              </a:solidFill>
            </a:rPr>
            <a:t>需求调查</a:t>
          </a:r>
        </a:p>
      </dsp:txBody>
      <dsp:txXfrm>
        <a:off x="254209" y="0"/>
        <a:ext cx="2397500" cy="503656"/>
      </dsp:txXfrm>
    </dsp:sp>
    <dsp:sp modelId="{ACE07256-2A99-45EB-B365-42ED1962F541}">
      <dsp:nvSpPr>
        <dsp:cNvPr id="0" name=""/>
        <dsp:cNvSpPr/>
      </dsp:nvSpPr>
      <dsp:spPr>
        <a:xfrm>
          <a:off x="2613421" y="0"/>
          <a:ext cx="2901156" cy="503656"/>
        </a:xfrm>
        <a:prstGeom prst="chevr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tx1"/>
              </a:solidFill>
            </a:rPr>
            <a:t>需求分析</a:t>
          </a:r>
        </a:p>
      </dsp:txBody>
      <dsp:txXfrm>
        <a:off x="2865249" y="0"/>
        <a:ext cx="2397500" cy="503656"/>
      </dsp:txXfrm>
    </dsp:sp>
    <dsp:sp modelId="{6FCA77A9-FB19-4FCD-8A37-99799A5BF684}">
      <dsp:nvSpPr>
        <dsp:cNvPr id="0" name=""/>
        <dsp:cNvSpPr/>
      </dsp:nvSpPr>
      <dsp:spPr>
        <a:xfrm>
          <a:off x="5224462" y="0"/>
          <a:ext cx="2901156" cy="503656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tx1"/>
              </a:solidFill>
            </a:rPr>
            <a:t>需求定义</a:t>
          </a:r>
        </a:p>
      </dsp:txBody>
      <dsp:txXfrm>
        <a:off x="5476290" y="0"/>
        <a:ext cx="2397500" cy="503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type="notchedRightArrow" r:blip="" rot="180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b"/>
                  <dgm:param type="txAnchorVert" val="b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t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C0826-6BC5-4534-8F91-2515044AF1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4993C-2851-4B37-8A50-837DDC8B7B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https://www.infoq.com/articles/standish-chaos-2015/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4993C-2851-4B37-8A50-837DDC8B7B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4993C-2851-4B37-8A50-837DDC8B7B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4993C-2851-4B37-8A50-837DDC8B7B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4993C-2851-4B37-8A50-837DDC8B7B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4993C-2851-4B37-8A50-837DDC8B7B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要从公司的</a:t>
            </a:r>
            <a:r>
              <a:rPr lang="zh-CN" altLang="en-US" dirty="0">
                <a:solidFill>
                  <a:srgbClr val="FF0000"/>
                </a:solidFill>
              </a:rPr>
              <a:t>战略高度</a:t>
            </a:r>
            <a:r>
              <a:rPr lang="zh-CN" altLang="en-US" dirty="0"/>
              <a:t>看待愿景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B9895-7A6E-44E3-810E-C8FBEE467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要从公司的</a:t>
            </a:r>
            <a:r>
              <a:rPr lang="zh-CN" altLang="en-US" dirty="0">
                <a:solidFill>
                  <a:srgbClr val="FF0000"/>
                </a:solidFill>
              </a:rPr>
              <a:t>战略高度</a:t>
            </a:r>
            <a:r>
              <a:rPr lang="zh-CN" altLang="en-US" dirty="0"/>
              <a:t>看待愿景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B9895-7A6E-44E3-810E-C8FBEE467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B9895-7A6E-44E3-810E-C8FBEE467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6555346"/>
            <a:ext cx="12192000" cy="302654"/>
          </a:xfrm>
          <a:prstGeom prst="rect">
            <a:avLst/>
          </a:prstGeom>
          <a:gradFill>
            <a:gsLst>
              <a:gs pos="0">
                <a:srgbClr val="404040"/>
              </a:gs>
              <a:gs pos="94000">
                <a:srgbClr val="0D0D0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6465194"/>
            <a:ext cx="2305316" cy="39280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gradFill flip="none" rotWithShape="1">
            <a:gsLst>
              <a:gs pos="0">
                <a:srgbClr val="F5715B"/>
              </a:gs>
              <a:gs pos="71000">
                <a:srgbClr val="B82E2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image" Target="../media/image2.jpeg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59000"/>
                </a:schemeClr>
              </a:gs>
              <a:gs pos="0">
                <a:schemeClr val="bg1">
                  <a:alpha val="3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55346"/>
            <a:ext cx="12192000" cy="302654"/>
          </a:xfrm>
          <a:prstGeom prst="rect">
            <a:avLst/>
          </a:prstGeom>
          <a:gradFill>
            <a:gsLst>
              <a:gs pos="0">
                <a:srgbClr val="404040"/>
              </a:gs>
              <a:gs pos="94000">
                <a:srgbClr val="0D0D0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6465194"/>
            <a:ext cx="2305316" cy="39280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gradFill flip="none" rotWithShape="1">
            <a:gsLst>
              <a:gs pos="0">
                <a:srgbClr val="F93D32"/>
              </a:gs>
              <a:gs pos="91000">
                <a:srgbClr val="BE100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567314"/>
            <a:ext cx="167640" cy="45376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solidFill>
            <a:srgbClr val="F93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21.jpeg"/><Relationship Id="rId7" Type="http://schemas.openxmlformats.org/officeDocument/2006/relationships/hyperlink" Target="http://image.baidu.com/i?ct=503316480&amp;z=0&amp;tn=baiduimagedetail&amp;word=%B2%C6%CE%F1%C8%ED%BC%FE&amp;in=14994&amp;cl=2&amp;lm=-1&amp;pn=21&amp;rn=1&amp;di=2359508070&amp;ln=1&amp;fr=&amp;ic=0&amp;s=0&amp;se=&amp;sme=0&amp;tab=&amp;width=&amp;height=&amp;face=0&amp;fb=0" TargetMode="External"/><Relationship Id="rId6" Type="http://schemas.openxmlformats.org/officeDocument/2006/relationships/image" Target="../media/image20.jpeg"/><Relationship Id="rId5" Type="http://schemas.openxmlformats.org/officeDocument/2006/relationships/hyperlink" Target="http://image.baidu.com/i?ct=503316480&amp;z=0&amp;tn=baiduimagedetail&amp;word=%BF%CD%BB%A7%B9%DC%C0%ED%CF%B5%CD%B3&amp;in=22868&amp;cl=2&amp;lm=-1&amp;pn=16&amp;rn=1&amp;di=43325423205&amp;ln=1&amp;fr=&amp;ic=0&amp;s=0&amp;se=1&amp;sme=0&amp;tab=&amp;width=&amp;height=&amp;face=0&amp;fb=0" TargetMode="External"/><Relationship Id="rId4" Type="http://schemas.openxmlformats.org/officeDocument/2006/relationships/image" Target="../media/image19.jpe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722772" y="3245476"/>
            <a:ext cx="5469228" cy="64394"/>
          </a:xfrm>
          <a:prstGeom prst="rect">
            <a:avLst/>
          </a:prstGeom>
          <a:solidFill>
            <a:srgbClr val="B8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72585" y="2613640"/>
            <a:ext cx="5569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BE1007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第二章  踏上</a:t>
            </a:r>
            <a:r>
              <a:rPr lang="en-US" altLang="zh-CN" sz="2800" b="1" dirty="0">
                <a:solidFill>
                  <a:srgbClr val="BE1007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ICONIX</a:t>
            </a:r>
            <a:r>
              <a:rPr lang="zh-CN" altLang="en-US" sz="2800" b="1" dirty="0">
                <a:solidFill>
                  <a:srgbClr val="BE1007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软件过程之路</a:t>
            </a:r>
            <a:endParaRPr lang="zh-CN" altLang="en-US" sz="2800" b="1" dirty="0">
              <a:solidFill>
                <a:srgbClr val="BE1007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1175657" y="2738846"/>
            <a:ext cx="10316614" cy="19986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74320" y="44959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可怕的“需求噩梦”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4020205" y="602363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8885357" y="797309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63575" y="1222375"/>
            <a:ext cx="111785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需求是软件成功的基础，但是：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有时对需求的</a:t>
            </a:r>
            <a:r>
              <a:rPr lang="zh-CN" altLang="en-US" sz="2400" b="1" dirty="0">
                <a:solidFill>
                  <a:srgbClr val="FF0000"/>
                </a:solidFill>
              </a:rPr>
              <a:t>重要性</a:t>
            </a:r>
            <a:r>
              <a:rPr lang="zh-CN" altLang="en-US" sz="2400" b="1" dirty="0"/>
              <a:t>认识不够，有经验的软件工作人员，都经历过“</a:t>
            </a:r>
            <a:r>
              <a:rPr lang="zh-CN" altLang="en-US" sz="2400" b="1" dirty="0">
                <a:solidFill>
                  <a:srgbClr val="FF0000"/>
                </a:solidFill>
              </a:rPr>
              <a:t>需求噩梦</a:t>
            </a:r>
            <a:r>
              <a:rPr lang="zh-CN" altLang="en-US" sz="2400" b="1" dirty="0"/>
              <a:t>”</a:t>
            </a:r>
            <a:endParaRPr lang="zh-CN" altLang="en-US" sz="2400" b="1" dirty="0"/>
          </a:p>
        </p:txBody>
      </p:sp>
      <p:graphicFrame>
        <p:nvGraphicFramePr>
          <p:cNvPr id="27" name="图示 26"/>
          <p:cNvGraphicFramePr/>
          <p:nvPr/>
        </p:nvGraphicFramePr>
        <p:xfrm>
          <a:off x="1327497" y="2559666"/>
          <a:ext cx="9692334" cy="2392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175529" y="5276334"/>
            <a:ext cx="83515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 dirty="0">
                <a:sym typeface="+mn-ea"/>
              </a:rPr>
              <a:t>需求十分重要，并且贯穿整个软件开发的整个过程，需要引起足够的重视</a:t>
            </a:r>
            <a:endParaRPr lang="zh-CN" altLang="en-US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项目失败的因素分析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82765" y="1408610"/>
          <a:ext cx="3889828" cy="447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15530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失败因素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权重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不完整的需求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13.1%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缺乏用户参与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12.4%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资源不足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10.6%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不切实际的用户期望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9.9%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缺乏执行层的支持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9.3%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需求变更频繁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8.7%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规划不足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8.1%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提供了不再需要的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7.5%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缺乏</a:t>
                      </a:r>
                      <a:r>
                        <a:rPr lang="en-US" altLang="zh-CN" dirty="0"/>
                        <a:t>IT</a:t>
                      </a:r>
                      <a:r>
                        <a:rPr lang="zh-CN" altLang="en-US" dirty="0"/>
                        <a:t>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6.2%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技术能力缺乏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4.3%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9.9%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889513" y="6088908"/>
            <a:ext cx="403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Standish Group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公司的调查结果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83074" y="1737360"/>
            <a:ext cx="6681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导致项目失败的因素中，与需求相关的比例最高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85357" y="80075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268300" y="598631"/>
            <a:ext cx="491490" cy="318085"/>
            <a:chOff x="3017520" y="601990"/>
            <a:chExt cx="491490" cy="414010"/>
          </a:xfrm>
        </p:grpSpPr>
        <p:sp>
          <p:nvSpPr>
            <p:cNvPr id="14" name="燕尾形 13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51567" y="3161211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怎么办！</a:t>
            </a:r>
            <a:endParaRPr lang="zh-CN" altLang="en-US" sz="7200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134" y="781810"/>
            <a:ext cx="9209524" cy="60761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4320" y="44959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围绕需求开展整个软件过程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499406" y="588916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8885357" y="81242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形标注 12"/>
          <p:cNvSpPr/>
          <p:nvPr/>
        </p:nvSpPr>
        <p:spPr>
          <a:xfrm>
            <a:off x="378823" y="3618411"/>
            <a:ext cx="2246811" cy="1136469"/>
          </a:xfrm>
          <a:prstGeom prst="wedgeEllipseCallout">
            <a:avLst>
              <a:gd name="adj1" fmla="val 150679"/>
              <a:gd name="adj2" fmla="val -34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需求工程出现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需求工程是解决需求噩梦的手段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内容占位符 5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4" b="2315"/>
          <a:stretch>
            <a:fillRect/>
          </a:stretch>
        </p:blipFill>
        <p:spPr>
          <a:xfrm>
            <a:off x="2100461" y="1038763"/>
            <a:ext cx="7352789" cy="4506890"/>
          </a:xfrm>
          <a:prstGeom prst="rect">
            <a:avLst/>
          </a:prstGeom>
        </p:spPr>
      </p:pic>
      <p:sp>
        <p:nvSpPr>
          <p:cNvPr id="17" name="内容占位符 2"/>
          <p:cNvSpPr txBox="1"/>
          <p:nvPr/>
        </p:nvSpPr>
        <p:spPr>
          <a:xfrm>
            <a:off x="9083081" y="3183618"/>
            <a:ext cx="3108919" cy="21721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需求管理（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Requirement Management, RM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）的目的在客户与开发方之间建立对需求的共同理解，维护需求与其他工作成果的一致性，并控制需求的变更。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85357" y="816311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244755" y="601481"/>
            <a:ext cx="491490" cy="318085"/>
            <a:chOff x="3017520" y="601990"/>
            <a:chExt cx="491490" cy="414010"/>
          </a:xfrm>
        </p:grpSpPr>
        <p:sp>
          <p:nvSpPr>
            <p:cNvPr id="14" name="燕尾形 13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燕尾形 17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0" y="3183617"/>
            <a:ext cx="3148149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需求开发（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Requirement Development, RD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）的目的是通过调查与分析，获取用户需求并定义产品需求。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需求开发的方法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85357" y="797309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AutoShape 9"/>
          <p:cNvSpPr>
            <a:spLocks noChangeArrowheads="1"/>
          </p:cNvSpPr>
          <p:nvPr/>
        </p:nvSpPr>
        <p:spPr bwMode="gray">
          <a:xfrm>
            <a:off x="1311978" y="1477576"/>
            <a:ext cx="1870364" cy="5277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>
                <a:ea typeface="宋体" panose="02010600030101010101" pitchFamily="2" charset="-122"/>
              </a:rPr>
              <a:t>需求开发工作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617928" y="603952"/>
            <a:ext cx="491490" cy="318085"/>
            <a:chOff x="3017520" y="601990"/>
            <a:chExt cx="491490" cy="414010"/>
          </a:xfrm>
        </p:grpSpPr>
        <p:sp>
          <p:nvSpPr>
            <p:cNvPr id="22" name="燕尾形 2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燕尾形 2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燕尾形 23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" name="图示 3"/>
          <p:cNvGraphicFramePr/>
          <p:nvPr/>
        </p:nvGraphicFramePr>
        <p:xfrm>
          <a:off x="1311978" y="2448550"/>
          <a:ext cx="8128000" cy="503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1517368" y="3158808"/>
            <a:ext cx="1402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研究文档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访谈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现场观察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问卷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原型法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…… </a:t>
            </a:r>
            <a:endParaRPr lang="en-US" altLang="zh-CN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4693052" y="3158808"/>
            <a:ext cx="140294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定义愿景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业务建模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用例分析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960225" y="3158807"/>
            <a:ext cx="210025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需求规格说明书</a:t>
            </a:r>
            <a:endParaRPr lang="en-US" altLang="zh-CN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功能需求</a:t>
            </a:r>
            <a:endParaRPr lang="en-US" altLang="zh-CN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非功能需求</a:t>
            </a:r>
            <a:endParaRPr lang="en-US" altLang="zh-CN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010358" y="5559465"/>
            <a:ext cx="6636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不同的软件过程，需求阶段都很重要，但方法是不一样的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浅谈需求调查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949773" y="614490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内容占位符 2"/>
          <p:cNvSpPr txBox="1"/>
          <p:nvPr/>
        </p:nvSpPr>
        <p:spPr>
          <a:xfrm>
            <a:off x="393700" y="1423761"/>
            <a:ext cx="11375934" cy="46635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注意：需求调查是尽可能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全面、准确地听到客户原始声音。作为需求分析的依据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思考：调查下面三类人的需求时，有什么不同吗？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318" y="2907576"/>
            <a:ext cx="2409825" cy="1905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714" y="2901045"/>
            <a:ext cx="1066800" cy="1828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085" y="2901045"/>
            <a:ext cx="1028700" cy="20097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715064" y="491082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老板</a:t>
            </a:r>
            <a:endParaRPr lang="zh-CN" altLang="en-US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5380949" y="491000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中层经理</a:t>
            </a:r>
            <a:endParaRPr lang="zh-CN" altLang="en-US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8311812" y="497240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一线员工</a:t>
            </a:r>
            <a:endParaRPr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927463" y="568234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企业战略、开源节流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573035" y="568234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简化管理、优化流程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8218607" y="56823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工作简单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从需求调查到需求分析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4562673" y="611264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内容占位符 2"/>
          <p:cNvSpPr txBox="1"/>
          <p:nvPr/>
        </p:nvSpPr>
        <p:spPr>
          <a:xfrm>
            <a:off x="393700" y="1423761"/>
            <a:ext cx="11375934" cy="46635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0960" y="1517178"/>
            <a:ext cx="2409825" cy="1905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356" y="1510647"/>
            <a:ext cx="1066800" cy="1828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727" y="1510647"/>
            <a:ext cx="1028700" cy="20097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182706" y="352042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老板</a:t>
            </a:r>
            <a:endParaRPr lang="zh-CN" altLang="en-US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6848591" y="3519607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中层经理</a:t>
            </a:r>
            <a:endParaRPr lang="zh-CN" altLang="en-US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9779454" y="358200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一线员工</a:t>
            </a:r>
            <a:endParaRPr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2395105" y="408293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企业战略、开源节流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040677" y="408293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简化管理、优化流程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686249" y="40829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工作简单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972186" y="54378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定义愿景</a:t>
            </a:r>
            <a:endParaRPr lang="zh-CN" altLang="en-US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617758" y="54378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业务建模</a:t>
            </a:r>
            <a:endParaRPr lang="zh-CN" altLang="en-US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809637" y="54378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用例分析</a:t>
            </a:r>
            <a:endParaRPr lang="zh-CN" altLang="en-US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4544" y="3381107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需求调查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94544" y="5066473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需求分析</a:t>
            </a:r>
            <a:endParaRPr lang="zh-CN" altLang="en-US" dirty="0"/>
          </a:p>
        </p:txBody>
      </p:sp>
      <p:sp>
        <p:nvSpPr>
          <p:cNvPr id="13" name="虚尾箭头 12"/>
          <p:cNvSpPr/>
          <p:nvPr/>
        </p:nvSpPr>
        <p:spPr>
          <a:xfrm rot="5400000">
            <a:off x="431072" y="4572000"/>
            <a:ext cx="587829" cy="3788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虚尾箭头 31"/>
          <p:cNvSpPr/>
          <p:nvPr/>
        </p:nvSpPr>
        <p:spPr>
          <a:xfrm rot="5400000">
            <a:off x="3221621" y="4556772"/>
            <a:ext cx="587829" cy="3788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虚尾箭头 32"/>
          <p:cNvSpPr/>
          <p:nvPr/>
        </p:nvSpPr>
        <p:spPr>
          <a:xfrm rot="5400000">
            <a:off x="6877841" y="4583147"/>
            <a:ext cx="587829" cy="3788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虚尾箭头 33"/>
          <p:cNvSpPr/>
          <p:nvPr/>
        </p:nvSpPr>
        <p:spPr>
          <a:xfrm rot="5400000">
            <a:off x="9941706" y="4556771"/>
            <a:ext cx="587829" cy="3788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32" grpId="0" animBg="1"/>
      <p:bldP spid="33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27388" y="2082800"/>
            <a:ext cx="6501248" cy="723900"/>
            <a:chOff x="3328988" y="2082800"/>
            <a:chExt cx="6501248" cy="723900"/>
          </a:xfrm>
        </p:grpSpPr>
        <p:sp>
          <p:nvSpPr>
            <p:cNvPr id="2" name="矩形 1"/>
            <p:cNvSpPr/>
            <p:nvPr/>
          </p:nvSpPr>
          <p:spPr>
            <a:xfrm>
              <a:off x="3328988" y="20828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192588" y="208280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328988" y="26670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92587" y="26670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60225" y="21748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27388" y="3028950"/>
            <a:ext cx="6501248" cy="723900"/>
            <a:chOff x="3328988" y="3028950"/>
            <a:chExt cx="6501248" cy="723900"/>
          </a:xfrm>
        </p:grpSpPr>
        <p:sp>
          <p:nvSpPr>
            <p:cNvPr id="45" name="矩形 44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192588" y="302895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92588" y="36131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27388" y="3975100"/>
            <a:ext cx="6501248" cy="723900"/>
            <a:chOff x="3328988" y="3975100"/>
            <a:chExt cx="6501248" cy="723900"/>
          </a:xfrm>
        </p:grpSpPr>
        <p:sp>
          <p:nvSpPr>
            <p:cNvPr id="51" name="矩形 50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192588" y="3975100"/>
              <a:ext cx="5637648" cy="723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92587" y="45593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227388" y="4921250"/>
            <a:ext cx="6501248" cy="723900"/>
            <a:chOff x="3328988" y="4921250"/>
            <a:chExt cx="6501248" cy="723900"/>
          </a:xfrm>
        </p:grpSpPr>
        <p:sp>
          <p:nvSpPr>
            <p:cNvPr id="57" name="矩形 56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192587" y="4921250"/>
              <a:ext cx="5637649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192588" y="55054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4372451" y="217484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站在客户的角度思考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372451" y="311599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需求工程概述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372451" y="499421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好项目是从愿景开始的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372451" y="4060048"/>
            <a:ext cx="3443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ICONIX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软件过程的需求阶段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3343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ICONIX</a:t>
            </a:r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过程总览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内容占位符 14" descr="map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93347" y="1476103"/>
            <a:ext cx="11412228" cy="4057681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5865518" y="1279753"/>
            <a:ext cx="12768" cy="4559344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AutoShape 9"/>
          <p:cNvSpPr>
            <a:spLocks noChangeArrowheads="1"/>
          </p:cNvSpPr>
          <p:nvPr/>
        </p:nvSpPr>
        <p:spPr bwMode="gray">
          <a:xfrm>
            <a:off x="2840332" y="5657690"/>
            <a:ext cx="1870364" cy="5277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ea typeface="宋体" panose="02010600030101010101" pitchFamily="2" charset="-122"/>
              </a:rPr>
              <a:t>需求开发</a:t>
            </a:r>
            <a:endParaRPr lang="en-US" altLang="zh-CN" sz="2000" b="1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gray">
          <a:xfrm>
            <a:off x="8480035" y="5657690"/>
            <a:ext cx="1962765" cy="5277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ea typeface="宋体" panose="02010600030101010101" pitchFamily="2" charset="-122"/>
              </a:rPr>
              <a:t>设计实现</a:t>
            </a:r>
            <a:endParaRPr lang="en-US" altLang="zh-CN" sz="2000" b="1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617928" y="603952"/>
            <a:ext cx="491490" cy="318085"/>
            <a:chOff x="3017520" y="601990"/>
            <a:chExt cx="491490" cy="414010"/>
          </a:xfrm>
        </p:grpSpPr>
        <p:sp>
          <p:nvSpPr>
            <p:cNvPr id="22" name="燕尾形 2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燕尾形 2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燕尾形 23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3343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ICONIX</a:t>
            </a:r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过程特点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3617928" y="603952"/>
            <a:ext cx="491490" cy="318085"/>
            <a:chOff x="3017520" y="601990"/>
            <a:chExt cx="491490" cy="414010"/>
          </a:xfrm>
        </p:grpSpPr>
        <p:sp>
          <p:nvSpPr>
            <p:cNvPr id="22" name="燕尾形 2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燕尾形 2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燕尾形 23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内容占位符 2"/>
          <p:cNvSpPr txBox="1"/>
          <p:nvPr/>
        </p:nvSpPr>
        <p:spPr>
          <a:xfrm>
            <a:off x="393700" y="1180283"/>
            <a:ext cx="11375934" cy="46635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尽早进入编码阶段，缩短分析设计周期的软件开发方法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合理的简化统一过程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(RUP)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基于敏捷软件开发的思想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相比，是轻量级的过程。与敏捷相比，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ICONIX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提供充足的需求和设计文档，但不过度分析设计。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ICONIX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过程从把需求文档变成可运作的代码过程只需四步，使用四类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序列图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健壮性图（非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回顾：软件工程三要素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4547388" y="626647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2"/>
          <p:cNvSpPr txBox="1"/>
          <p:nvPr/>
        </p:nvSpPr>
        <p:spPr>
          <a:xfrm>
            <a:off x="393700" y="1158874"/>
            <a:ext cx="11261271" cy="5038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Picture 2" descr="PMT.png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1709649"/>
            <a:ext cx="4957936" cy="372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" t="5790" r="4317"/>
          <a:stretch>
            <a:fillRect/>
          </a:stretch>
        </p:blipFill>
        <p:spPr>
          <a:xfrm>
            <a:off x="5676782" y="1256052"/>
            <a:ext cx="3200968" cy="197047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277" y="1256053"/>
            <a:ext cx="2529265" cy="1970474"/>
          </a:xfrm>
          <a:prstGeom prst="rect">
            <a:avLst/>
          </a:prstGeom>
        </p:spPr>
      </p:pic>
      <p:pic>
        <p:nvPicPr>
          <p:cNvPr id="20" name="Picture 2" descr="H:\as\zz2_08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35" y="3300959"/>
            <a:ext cx="3834980" cy="1663638"/>
          </a:xfrm>
          <a:prstGeom prst="rect">
            <a:avLst/>
          </a:prstGeom>
          <a:noFill/>
          <a:ln w="57150">
            <a:solidFill>
              <a:srgbClr val="602E0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:\as\zz2_08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791" y="5117407"/>
            <a:ext cx="4816867" cy="1713867"/>
          </a:xfrm>
          <a:prstGeom prst="rect">
            <a:avLst/>
          </a:prstGeom>
          <a:noFill/>
          <a:ln w="57150">
            <a:solidFill>
              <a:srgbClr val="602E0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左大括号 13"/>
          <p:cNvSpPr/>
          <p:nvPr/>
        </p:nvSpPr>
        <p:spPr>
          <a:xfrm>
            <a:off x="5458846" y="2241289"/>
            <a:ext cx="732455" cy="4211762"/>
          </a:xfrm>
          <a:prstGeom prst="leftBrace">
            <a:avLst>
              <a:gd name="adj1" fmla="val 8333"/>
              <a:gd name="adj2" fmla="val 58994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27388" y="2082800"/>
            <a:ext cx="6501248" cy="723900"/>
            <a:chOff x="3328988" y="2082800"/>
            <a:chExt cx="6501248" cy="723900"/>
          </a:xfrm>
        </p:grpSpPr>
        <p:sp>
          <p:nvSpPr>
            <p:cNvPr id="2" name="矩形 1"/>
            <p:cNvSpPr/>
            <p:nvPr/>
          </p:nvSpPr>
          <p:spPr>
            <a:xfrm>
              <a:off x="3328988" y="20828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192588" y="208280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328988" y="26670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92587" y="26670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60225" y="21748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27388" y="3028950"/>
            <a:ext cx="6501248" cy="723900"/>
            <a:chOff x="3328988" y="3028950"/>
            <a:chExt cx="6501248" cy="723900"/>
          </a:xfrm>
        </p:grpSpPr>
        <p:sp>
          <p:nvSpPr>
            <p:cNvPr id="45" name="矩形 44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192588" y="302895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92588" y="36131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27388" y="3975100"/>
            <a:ext cx="6501248" cy="723900"/>
            <a:chOff x="3328988" y="3975100"/>
            <a:chExt cx="6501248" cy="723900"/>
          </a:xfrm>
        </p:grpSpPr>
        <p:sp>
          <p:nvSpPr>
            <p:cNvPr id="51" name="矩形 50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192588" y="397510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92587" y="45593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227388" y="4921250"/>
            <a:ext cx="6501248" cy="723900"/>
            <a:chOff x="3328988" y="4921250"/>
            <a:chExt cx="6501248" cy="723900"/>
          </a:xfrm>
        </p:grpSpPr>
        <p:sp>
          <p:nvSpPr>
            <p:cNvPr id="57" name="矩形 56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192587" y="4921250"/>
              <a:ext cx="5637649" cy="723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192588" y="55054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4372451" y="217484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站在客户的角度思考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372451" y="312099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需求工程概述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372451" y="499421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好项目是从愿景开始的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372451" y="4060048"/>
            <a:ext cx="3443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ICONIX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软件过程的需求阶段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谁的意见更重要？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617195" y="575315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0960" y="1517178"/>
            <a:ext cx="2409825" cy="1905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356" y="1510647"/>
            <a:ext cx="1066800" cy="1828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727" y="1510647"/>
            <a:ext cx="1028700" cy="20097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182706" y="352042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老板</a:t>
            </a:r>
            <a:endParaRPr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6848591" y="3519607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中层经理</a:t>
            </a:r>
            <a:endParaRPr lang="zh-CN" altLang="en-US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9779454" y="358200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一线员工</a:t>
            </a:r>
            <a:endParaRPr lang="zh-CN" altLang="en-US" b="1" dirty="0"/>
          </a:p>
        </p:txBody>
      </p:sp>
      <p:sp>
        <p:nvSpPr>
          <p:cNvPr id="15" name="虚尾箭头 14"/>
          <p:cNvSpPr/>
          <p:nvPr/>
        </p:nvSpPr>
        <p:spPr>
          <a:xfrm rot="5400000">
            <a:off x="3291840" y="4127863"/>
            <a:ext cx="618725" cy="44413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892679" y="4810109"/>
            <a:ext cx="4600940" cy="875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老板花钱购买软件的目的就是愿景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愿景的高度和重要性决定了老板投入的力度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获取愿景的三步曲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770511" y="588916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内容占位符 2"/>
          <p:cNvSpPr txBox="1"/>
          <p:nvPr/>
        </p:nvSpPr>
        <p:spPr>
          <a:xfrm>
            <a:off x="393700" y="1345383"/>
            <a:ext cx="11375934" cy="466353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第一步：找到软件项目的“老大”；</a:t>
            </a:r>
            <a:endParaRPr lang="en-US" altLang="zh-CN" dirty="0"/>
          </a:p>
          <a:p>
            <a:r>
              <a:rPr lang="zh-CN" altLang="en-US" dirty="0"/>
              <a:t>第二步：得到“老大”对项目的期望（愿景）；</a:t>
            </a:r>
            <a:endParaRPr lang="en-US" altLang="zh-CN" dirty="0"/>
          </a:p>
          <a:p>
            <a:r>
              <a:rPr lang="zh-CN" altLang="en-US" dirty="0"/>
              <a:t>第三步：描述出愿景的度量指标；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34" y="1495770"/>
            <a:ext cx="8643966" cy="4389120"/>
          </a:xfrm>
        </p:spPr>
        <p:txBody>
          <a:bodyPr/>
          <a:lstStyle/>
          <a:p>
            <a:r>
              <a:rPr lang="zh-CN" altLang="en-US" dirty="0"/>
              <a:t>你认为谁是老大？</a:t>
            </a:r>
            <a:endParaRPr lang="zh-CN" altLang="en-US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rcRect l="13832" t="5829" r="7786" b="6735"/>
          <a:stretch>
            <a:fillRect/>
          </a:stretch>
        </p:blipFill>
        <p:spPr bwMode="auto">
          <a:xfrm>
            <a:off x="1787048" y="3497177"/>
            <a:ext cx="753794" cy="13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86438" y="3568614"/>
            <a:ext cx="772510" cy="122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956" r="5420" b="2901"/>
          <a:stretch>
            <a:fillRect/>
          </a:stretch>
        </p:blipFill>
        <p:spPr bwMode="auto">
          <a:xfrm>
            <a:off x="7430650" y="3568614"/>
            <a:ext cx="75379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云形标注 15"/>
          <p:cNvSpPr/>
          <p:nvPr/>
        </p:nvSpPr>
        <p:spPr>
          <a:xfrm>
            <a:off x="2429990" y="2211292"/>
            <a:ext cx="2286016" cy="1285884"/>
          </a:xfrm>
          <a:prstGeom prst="cloudCallout">
            <a:avLst>
              <a:gd name="adj1" fmla="val -43182"/>
              <a:gd name="adj2" fmla="val 71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b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市场总监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云形标注 18"/>
          <p:cNvSpPr/>
          <p:nvPr/>
        </p:nvSpPr>
        <p:spPr>
          <a:xfrm>
            <a:off x="5216072" y="2282730"/>
            <a:ext cx="2286016" cy="1285884"/>
          </a:xfrm>
          <a:prstGeom prst="cloudCallout">
            <a:avLst>
              <a:gd name="adj1" fmla="val -43182"/>
              <a:gd name="adj2" fmla="val 71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b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财务总监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云形标注 19"/>
          <p:cNvSpPr/>
          <p:nvPr/>
        </p:nvSpPr>
        <p:spPr>
          <a:xfrm>
            <a:off x="8002122" y="2282730"/>
            <a:ext cx="2286016" cy="1285884"/>
          </a:xfrm>
          <a:prstGeom prst="cloudCallout">
            <a:avLst>
              <a:gd name="adj1" fmla="val -43182"/>
              <a:gd name="adj2" fmla="val 71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老总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4320" y="44959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第一步：找“老大”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3935135" y="608150"/>
            <a:ext cx="491490" cy="318085"/>
            <a:chOff x="3017520" y="601990"/>
            <a:chExt cx="491490" cy="414010"/>
          </a:xfrm>
        </p:grpSpPr>
        <p:sp>
          <p:nvSpPr>
            <p:cNvPr id="14" name="燕尾形 13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燕尾形 17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351584" y="4978246"/>
            <a:ext cx="50577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要点：系统要改善哪个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的流程？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老大就是要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改善的组织中最有权力的干系人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40842" y="6008914"/>
            <a:ext cx="5995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谁是老大？强化客户管理、提升财务效率、优化公司资源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74320" y="449590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第二步：得到“老大”对项目的期望（愿景）</a:t>
            </a:r>
            <a:endParaRPr lang="zh-CN" altLang="en-US" sz="24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6614517" y="608150"/>
            <a:ext cx="491490" cy="318085"/>
            <a:chOff x="3017520" y="601990"/>
            <a:chExt cx="491490" cy="414010"/>
          </a:xfrm>
        </p:grpSpPr>
        <p:sp>
          <p:nvSpPr>
            <p:cNvPr id="12" name="燕尾形 1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266460" y="2444571"/>
            <a:ext cx="1182422" cy="1655216"/>
            <a:chOff x="214282" y="3643314"/>
            <a:chExt cx="1182422" cy="1655216"/>
          </a:xfrm>
        </p:grpSpPr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1">
              <a:clrChange>
                <a:clrFrom>
                  <a:srgbClr val="FEFFFF"/>
                </a:clrFrom>
                <a:clrTo>
                  <a:srgbClr val="FEFFFF">
                    <a:alpha val="0"/>
                  </a:srgbClr>
                </a:clrTo>
              </a:clrChange>
            </a:blip>
            <a:srcRect l="13832" t="5829" r="7786" b="6735"/>
            <a:stretch>
              <a:fillRect/>
            </a:stretch>
          </p:blipFill>
          <p:spPr bwMode="auto">
            <a:xfrm>
              <a:off x="642910" y="3643314"/>
              <a:ext cx="753794" cy="133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6" name="TextBox 5"/>
            <p:cNvSpPr txBox="1"/>
            <p:nvPr/>
          </p:nvSpPr>
          <p:spPr>
            <a:xfrm>
              <a:off x="214282" y="492919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charset="-122"/>
                  <a:ea typeface="黑体" panose="02010609060101010101" charset="-122"/>
                </a:rPr>
                <a:t>市场总监</a:t>
              </a:r>
              <a:endParaRPr lang="zh-CN" altLang="en-US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479341" y="2451418"/>
            <a:ext cx="1107996" cy="1583778"/>
            <a:chOff x="3161734" y="4714884"/>
            <a:chExt cx="1107996" cy="1583778"/>
          </a:xfrm>
        </p:grpSpPr>
        <p:pic>
          <p:nvPicPr>
            <p:cNvPr id="30" name="Picture 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42300" y="4714884"/>
              <a:ext cx="772510" cy="1229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1" name="TextBox 8"/>
            <p:cNvSpPr txBox="1"/>
            <p:nvPr/>
          </p:nvSpPr>
          <p:spPr>
            <a:xfrm>
              <a:off x="3161734" y="592933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charset="-122"/>
                  <a:ea typeface="黑体" panose="02010609060101010101" charset="-122"/>
                </a:rPr>
                <a:t>财务总监</a:t>
              </a:r>
              <a:endParaRPr lang="zh-CN" altLang="en-US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281794" y="2373132"/>
            <a:ext cx="1107996" cy="1655216"/>
            <a:chOff x="6000760" y="4643446"/>
            <a:chExt cx="1107996" cy="1655216"/>
          </a:xfrm>
        </p:grpSpPr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9956" r="5420" b="2901"/>
            <a:stretch>
              <a:fillRect/>
            </a:stretch>
          </p:blipFill>
          <p:spPr bwMode="auto">
            <a:xfrm>
              <a:off x="6286512" y="4643446"/>
              <a:ext cx="753794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6" name="TextBox 11"/>
            <p:cNvSpPr txBox="1"/>
            <p:nvPr/>
          </p:nvSpPr>
          <p:spPr>
            <a:xfrm>
              <a:off x="6000760" y="592933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charset="-122"/>
                  <a:ea typeface="黑体" panose="02010609060101010101" charset="-122"/>
                </a:rPr>
                <a:t>公司老总</a:t>
              </a:r>
              <a:endParaRPr lang="zh-CN" altLang="en-US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37" name="内容占位符 2"/>
          <p:cNvSpPr txBox="1"/>
          <p:nvPr/>
        </p:nvSpPr>
        <p:spPr>
          <a:xfrm>
            <a:off x="762000" y="1484474"/>
            <a:ext cx="10972800" cy="438912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软件项目的愿景是“老大”愿意掏钱开发这个系统的目的。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8288527" y="3547268"/>
            <a:ext cx="1858909" cy="2640082"/>
            <a:chOff x="8288527" y="3547268"/>
            <a:chExt cx="1858909" cy="2640082"/>
          </a:xfrm>
        </p:grpSpPr>
        <p:pic>
          <p:nvPicPr>
            <p:cNvPr id="1026" name="Picture 2" descr="http://img1.makepolo.net/images/formals/img/product/482/950/34aa943e2e6305228daff42e87c61fac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71"/>
            <a:stretch>
              <a:fillRect/>
            </a:stretch>
          </p:blipFill>
          <p:spPr bwMode="auto">
            <a:xfrm>
              <a:off x="8288527" y="3547268"/>
              <a:ext cx="1702359" cy="2167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8568158" y="5818018"/>
              <a:ext cx="15792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/>
                <a:t>优化公司资源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218805" y="3536155"/>
            <a:ext cx="2015252" cy="2769902"/>
            <a:chOff x="2218805" y="3536155"/>
            <a:chExt cx="2015252" cy="2769902"/>
          </a:xfrm>
        </p:grpSpPr>
        <p:pic>
          <p:nvPicPr>
            <p:cNvPr id="28" name="Picture 4" descr="http://t1.baidu.com/it/u=2400376608,4076490763&amp;fm=0&amp;gp=0.jpg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218805" y="3536155"/>
              <a:ext cx="1914531" cy="2397476"/>
            </a:xfrm>
            <a:prstGeom prst="rect">
              <a:avLst/>
            </a:prstGeom>
            <a:noFill/>
          </p:spPr>
        </p:pic>
        <p:sp>
          <p:nvSpPr>
            <p:cNvPr id="8" name="矩形 7"/>
            <p:cNvSpPr/>
            <p:nvPr/>
          </p:nvSpPr>
          <p:spPr>
            <a:xfrm>
              <a:off x="2654779" y="5936725"/>
              <a:ext cx="15792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/>
                <a:t>强化客户管理</a:t>
              </a:r>
              <a:endParaRPr lang="zh-CN" altLang="en-US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352322" y="3595501"/>
            <a:ext cx="1685717" cy="2591849"/>
            <a:chOff x="5352322" y="3595501"/>
            <a:chExt cx="1685717" cy="2591849"/>
          </a:xfrm>
        </p:grpSpPr>
        <p:pic>
          <p:nvPicPr>
            <p:cNvPr id="23" name="Picture 2" descr="http://t1.baidu.com/it/u=817552532,883220518&amp;fm=0&amp;gp=0.jpg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352322" y="3595501"/>
              <a:ext cx="1571636" cy="2222517"/>
            </a:xfrm>
            <a:prstGeom prst="rect">
              <a:avLst/>
            </a:prstGeom>
            <a:noFill/>
          </p:spPr>
        </p:pic>
        <p:sp>
          <p:nvSpPr>
            <p:cNvPr id="38" name="矩形 37"/>
            <p:cNvSpPr/>
            <p:nvPr/>
          </p:nvSpPr>
          <p:spPr>
            <a:xfrm>
              <a:off x="5458761" y="5818018"/>
              <a:ext cx="15792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/>
                <a:t>提升财务效率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gray">
          <a:xfrm rot="39573186">
            <a:off x="6139657" y="2260753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 rot="3465783">
            <a:off x="6139657" y="4424516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 rot="35969022">
            <a:off x="4920457" y="2336953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 rot="7535209">
            <a:off x="4882357" y="4391178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>
            <a:off x="6718301" y="3388672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gray">
          <a:xfrm rot="-10800000">
            <a:off x="4308475" y="3382322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029076" y="3244090"/>
            <a:ext cx="3743325" cy="519351"/>
          </a:xfrm>
          <a:prstGeom prst="ellipse">
            <a:avLst/>
          </a:prstGeom>
          <a:noFill/>
          <a:ln w="38100" algn="ctr">
            <a:solidFill>
              <a:schemeClr val="bg2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 bwMode="auto">
          <a:xfrm>
            <a:off x="4791076" y="1678934"/>
            <a:ext cx="360363" cy="360362"/>
            <a:chOff x="1973" y="1706"/>
            <a:chExt cx="227" cy="227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gray">
            <a:xfrm>
              <a:off x="1973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gray">
            <a:xfrm>
              <a:off x="1983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13"/>
          <p:cNvGrpSpPr/>
          <p:nvPr/>
        </p:nvGrpSpPr>
        <p:grpSpPr bwMode="auto">
          <a:xfrm>
            <a:off x="3846513" y="3334697"/>
            <a:ext cx="360362" cy="360363"/>
            <a:chOff x="1565" y="2659"/>
            <a:chExt cx="227" cy="227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gray">
            <a:xfrm>
              <a:off x="1565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gray">
            <a:xfrm>
              <a:off x="1575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16"/>
          <p:cNvGrpSpPr/>
          <p:nvPr/>
        </p:nvGrpSpPr>
        <p:grpSpPr bwMode="auto">
          <a:xfrm>
            <a:off x="4710113" y="4877747"/>
            <a:ext cx="360362" cy="360363"/>
            <a:chOff x="2109" y="3612"/>
            <a:chExt cx="227" cy="227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gray">
            <a:xfrm>
              <a:off x="2109" y="361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gray">
            <a:xfrm>
              <a:off x="2119" y="3631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19"/>
          <p:cNvGrpSpPr/>
          <p:nvPr/>
        </p:nvGrpSpPr>
        <p:grpSpPr bwMode="auto">
          <a:xfrm>
            <a:off x="6640513" y="1658297"/>
            <a:ext cx="360362" cy="360363"/>
            <a:chOff x="3470" y="1706"/>
            <a:chExt cx="227" cy="227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gray">
            <a:xfrm>
              <a:off x="3470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gray">
            <a:xfrm>
              <a:off x="3480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22"/>
          <p:cNvGrpSpPr/>
          <p:nvPr/>
        </p:nvGrpSpPr>
        <p:grpSpPr bwMode="auto">
          <a:xfrm>
            <a:off x="7589838" y="3334697"/>
            <a:ext cx="360362" cy="360363"/>
            <a:chOff x="3923" y="2659"/>
            <a:chExt cx="227" cy="227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gray">
            <a:xfrm>
              <a:off x="3923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gray">
            <a:xfrm>
              <a:off x="3933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25"/>
          <p:cNvGrpSpPr/>
          <p:nvPr/>
        </p:nvGrpSpPr>
        <p:grpSpPr bwMode="auto">
          <a:xfrm>
            <a:off x="6696076" y="4934897"/>
            <a:ext cx="360363" cy="360363"/>
            <a:chOff x="3515" y="3521"/>
            <a:chExt cx="227" cy="227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gray">
            <a:xfrm>
              <a:off x="3515" y="352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gray">
            <a:xfrm>
              <a:off x="3525" y="3540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Oval 28"/>
          <p:cNvSpPr>
            <a:spLocks noChangeArrowheads="1"/>
          </p:cNvSpPr>
          <p:nvPr/>
        </p:nvSpPr>
        <p:spPr bwMode="gray">
          <a:xfrm>
            <a:off x="4986338" y="3285365"/>
            <a:ext cx="259766" cy="519351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gray">
          <a:xfrm>
            <a:off x="4979988" y="3269490"/>
            <a:ext cx="259766" cy="519351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38100" algn="ctr">
            <a:noFill/>
            <a:rou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gray">
          <a:xfrm>
            <a:off x="5113339" y="3285365"/>
            <a:ext cx="1690687" cy="519351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gray">
          <a:xfrm>
            <a:off x="5095875" y="3258378"/>
            <a:ext cx="1690688" cy="519351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gray">
          <a:xfrm>
            <a:off x="5197476" y="3285365"/>
            <a:ext cx="1522413" cy="519351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gray">
          <a:xfrm>
            <a:off x="5219701" y="2802884"/>
            <a:ext cx="1471613" cy="147320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gray">
          <a:xfrm>
            <a:off x="5237164" y="2812409"/>
            <a:ext cx="1438275" cy="14351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gray">
          <a:xfrm>
            <a:off x="5253039" y="2826696"/>
            <a:ext cx="1366837" cy="13414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gray">
          <a:xfrm>
            <a:off x="5334000" y="2863209"/>
            <a:ext cx="1214438" cy="1090612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gray">
          <a:xfrm>
            <a:off x="5206936" y="3196033"/>
            <a:ext cx="1475083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提高防汛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决策准确度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7077076" y="1605909"/>
            <a:ext cx="1218603" cy="338554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600" b="1" dirty="0">
                <a:solidFill>
                  <a:schemeClr val="tx2"/>
                </a:solidFill>
                <a:ea typeface="宋体" panose="02010600030101010101" pitchFamily="2" charset="-122"/>
              </a:rPr>
              <a:t>查看天气图</a:t>
            </a:r>
            <a:endParaRPr lang="en-US" altLang="zh-CN" sz="1600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3747516" y="1605909"/>
            <a:ext cx="1011815" cy="338554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1600" b="1" dirty="0">
                <a:solidFill>
                  <a:schemeClr val="tx2"/>
                </a:solidFill>
                <a:ea typeface="宋体" panose="02010600030101010101" pitchFamily="2" charset="-122"/>
              </a:rPr>
              <a:t>查看云图</a:t>
            </a:r>
            <a:endParaRPr lang="en-US" altLang="zh-CN" sz="1600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7991476" y="3358509"/>
            <a:ext cx="1838965" cy="338554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600" b="1" dirty="0">
                <a:solidFill>
                  <a:schemeClr val="tx2"/>
                </a:solidFill>
                <a:ea typeface="宋体" panose="02010600030101010101" pitchFamily="2" charset="-122"/>
              </a:rPr>
              <a:t>上报水库运行情况</a:t>
            </a:r>
            <a:endParaRPr lang="en-US" altLang="zh-CN" sz="1600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7077076" y="4958709"/>
            <a:ext cx="1838965" cy="338554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600" b="1" dirty="0">
                <a:solidFill>
                  <a:schemeClr val="tx2"/>
                </a:solidFill>
                <a:ea typeface="宋体" panose="02010600030101010101" pitchFamily="2" charset="-122"/>
              </a:rPr>
              <a:t>上报河道运行情况</a:t>
            </a:r>
            <a:endParaRPr lang="en-US" altLang="zh-CN" sz="1600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2833113" y="3358509"/>
            <a:ext cx="1011815" cy="338554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1600" b="1" dirty="0">
                <a:solidFill>
                  <a:schemeClr val="tx2"/>
                </a:solidFill>
                <a:ea typeface="宋体" panose="02010600030101010101" pitchFamily="2" charset="-122"/>
              </a:rPr>
              <a:t>调度分析</a:t>
            </a:r>
            <a:endParaRPr lang="en-US" altLang="zh-CN" sz="1600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3671313" y="4896796"/>
            <a:ext cx="1011815" cy="338554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1600" b="1" dirty="0">
                <a:solidFill>
                  <a:schemeClr val="tx2"/>
                </a:solidFill>
                <a:ea typeface="宋体" panose="02010600030101010101" pitchFamily="2" charset="-122"/>
              </a:rPr>
              <a:t>水位分析</a:t>
            </a:r>
            <a:endParaRPr lang="en-US" altLang="zh-CN" sz="1600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74320" y="44959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注意：愿景不是功能</a:t>
            </a:r>
            <a:endParaRPr lang="zh-CN" altLang="en-US" sz="28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3685730" y="602020"/>
            <a:ext cx="491490" cy="318085"/>
            <a:chOff x="3017520" y="601990"/>
            <a:chExt cx="491490" cy="414010"/>
          </a:xfrm>
        </p:grpSpPr>
        <p:sp>
          <p:nvSpPr>
            <p:cNvPr id="48" name="燕尾形 4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燕尾形 4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燕尾形 4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12094"/>
            <a:ext cx="109728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愿景必须指出度量指标。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不是做具体的事，是</a:t>
            </a:r>
            <a:r>
              <a:rPr lang="zh-CN" altLang="en-US" dirty="0">
                <a:solidFill>
                  <a:srgbClr val="FF0000"/>
                </a:solidFill>
              </a:rPr>
              <a:t>改善</a:t>
            </a:r>
            <a:r>
              <a:rPr lang="zh-CN" altLang="en-US" dirty="0"/>
              <a:t>组织的指标。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238876" y="3275958"/>
            <a:ext cx="3583316" cy="2428892"/>
            <a:chOff x="774370" y="2928934"/>
            <a:chExt cx="3583316" cy="3362620"/>
          </a:xfrm>
        </p:grpSpPr>
        <p:sp>
          <p:nvSpPr>
            <p:cNvPr id="5" name="剪去同侧角的矩形 4"/>
            <p:cNvSpPr/>
            <p:nvPr/>
          </p:nvSpPr>
          <p:spPr>
            <a:xfrm>
              <a:off x="774370" y="2944173"/>
              <a:ext cx="3571900" cy="3347381"/>
            </a:xfrm>
            <a:prstGeom prst="snip2SameRect">
              <a:avLst>
                <a:gd name="adj1" fmla="val 8711"/>
                <a:gd name="adj2" fmla="val 0"/>
              </a:avLst>
            </a:prstGeom>
            <a:noFill/>
            <a:ln>
              <a:solidFill>
                <a:srgbClr val="0070C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内容占位符 2"/>
            <p:cNvSpPr txBox="1"/>
            <p:nvPr/>
          </p:nvSpPr>
          <p:spPr>
            <a:xfrm>
              <a:off x="785786" y="2928934"/>
              <a:ext cx="3571900" cy="3357586"/>
            </a:xfrm>
            <a:prstGeom prst="rect">
              <a:avLst/>
            </a:prstGeo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altLang="zh-CN" sz="2000" b="1" dirty="0">
                <a:latin typeface="经典特宋简" panose="02010600030101010101" pitchFamily="49" charset="-122"/>
                <a:ea typeface="经典特宋简" panose="02010600030101010101" pitchFamily="49" charset="-122"/>
              </a:endParaRPr>
            </a:p>
            <a:p>
              <a:pPr algn="ctr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2000" dirty="0">
                  <a:latin typeface="经典特宋简" panose="02010600030101010101" pitchFamily="49" charset="-122"/>
                  <a:ea typeface="经典特宋简" panose="02010600030101010101" pitchFamily="49" charset="-122"/>
                </a:rPr>
                <a:t>减少采集数据所花费的时间</a:t>
              </a:r>
              <a:endParaRPr lang="en-US" altLang="zh-CN" sz="2000" dirty="0">
                <a:latin typeface="经典特宋简" panose="02010600030101010101" pitchFamily="49" charset="-122"/>
                <a:ea typeface="经典特宋简" panose="02010600030101010101" pitchFamily="49" charset="-122"/>
              </a:endParaRPr>
            </a:p>
            <a:p>
              <a:pPr algn="ctr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2000" dirty="0">
                  <a:latin typeface="经典特宋简" panose="02010600030101010101" pitchFamily="49" charset="-122"/>
                  <a:ea typeface="经典特宋简" panose="02010600030101010101" pitchFamily="49" charset="-122"/>
                </a:rPr>
                <a:t>提高动画的速度</a:t>
              </a:r>
              <a:endParaRPr lang="en-US" altLang="zh-CN" sz="2000" dirty="0">
                <a:latin typeface="经典特宋简" panose="02010600030101010101" pitchFamily="49" charset="-122"/>
                <a:ea typeface="经典特宋简" panose="02010600030101010101" pitchFamily="49" charset="-122"/>
              </a:endParaRPr>
            </a:p>
            <a:p>
              <a:pPr algn="ctr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2000" dirty="0">
                  <a:latin typeface="经典特宋简" panose="02010600030101010101" pitchFamily="49" charset="-122"/>
                  <a:ea typeface="经典特宋简" panose="02010600030101010101" pitchFamily="49" charset="-122"/>
                </a:rPr>
                <a:t>缩短订单的处理周期</a:t>
              </a:r>
              <a:endParaRPr lang="zh-CN" altLang="en-US" sz="2000" dirty="0">
                <a:latin typeface="经典特宋简" panose="02010600030101010101" pitchFamily="49" charset="-122"/>
                <a:ea typeface="经典特宋简" panose="02010600030101010101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66910" y="3275958"/>
            <a:ext cx="3590964" cy="2428892"/>
            <a:chOff x="4748186" y="2928934"/>
            <a:chExt cx="3590964" cy="3362620"/>
          </a:xfrm>
        </p:grpSpPr>
        <p:sp>
          <p:nvSpPr>
            <p:cNvPr id="4" name="剪去同侧角的矩形 3"/>
            <p:cNvSpPr/>
            <p:nvPr/>
          </p:nvSpPr>
          <p:spPr>
            <a:xfrm>
              <a:off x="4767250" y="2944173"/>
              <a:ext cx="3571900" cy="3347381"/>
            </a:xfrm>
            <a:prstGeom prst="snip2SameRect">
              <a:avLst>
                <a:gd name="adj1" fmla="val 8711"/>
                <a:gd name="adj2" fmla="val 0"/>
              </a:avLst>
            </a:prstGeom>
            <a:noFill/>
            <a:ln>
              <a:solidFill>
                <a:srgbClr val="0070C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内容占位符 2"/>
            <p:cNvSpPr txBox="1"/>
            <p:nvPr/>
          </p:nvSpPr>
          <p:spPr>
            <a:xfrm>
              <a:off x="4748186" y="2928934"/>
              <a:ext cx="3571900" cy="3357586"/>
            </a:xfrm>
            <a:prstGeom prst="rect">
              <a:avLst/>
            </a:prstGeo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altLang="zh-CN" sz="2000" b="1" dirty="0">
                <a:latin typeface="经典特宋简" panose="02010600030101010101" pitchFamily="49" charset="-122"/>
                <a:ea typeface="经典特宋简" panose="02010600030101010101" pitchFamily="49" charset="-122"/>
              </a:endParaRPr>
            </a:p>
            <a:p>
              <a:pPr algn="ctr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2000" dirty="0">
                  <a:latin typeface="经典特宋简" panose="02010600030101010101" pitchFamily="49" charset="-122"/>
                  <a:ea typeface="经典特宋简" panose="02010600030101010101" pitchFamily="49" charset="-122"/>
                </a:rPr>
                <a:t>建立一个</a:t>
              </a:r>
              <a:r>
                <a:rPr lang="en-US" altLang="zh-CN" sz="2000" dirty="0">
                  <a:latin typeface="经典特宋简" panose="02010600030101010101" pitchFamily="49" charset="-122"/>
                  <a:ea typeface="经典特宋简" panose="02010600030101010101" pitchFamily="49" charset="-122"/>
                </a:rPr>
                <a:t>CRM</a:t>
              </a:r>
              <a:r>
                <a:rPr lang="zh-CN" altLang="en-US" sz="2000" dirty="0">
                  <a:latin typeface="经典特宋简" panose="02010600030101010101" pitchFamily="49" charset="-122"/>
                  <a:ea typeface="经典特宋简" panose="02010600030101010101" pitchFamily="49" charset="-122"/>
                </a:rPr>
                <a:t>系统</a:t>
              </a:r>
              <a:endParaRPr lang="en-US" altLang="zh-CN" sz="2000" dirty="0">
                <a:latin typeface="经典特宋简" panose="02010600030101010101" pitchFamily="49" charset="-122"/>
                <a:ea typeface="经典特宋简" panose="02010600030101010101" pitchFamily="49" charset="-122"/>
              </a:endParaRPr>
            </a:p>
            <a:p>
              <a:pPr algn="ctr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2000" dirty="0">
                  <a:latin typeface="经典特宋简" panose="02010600030101010101" pitchFamily="49" charset="-122"/>
                  <a:ea typeface="经典特宋简" panose="02010600030101010101" pitchFamily="49" charset="-122"/>
                </a:rPr>
                <a:t>提供在线定机票功能</a:t>
              </a:r>
              <a:endParaRPr lang="en-US" altLang="zh-CN" sz="2000" dirty="0">
                <a:latin typeface="经典特宋简" panose="02010600030101010101" pitchFamily="49" charset="-122"/>
                <a:ea typeface="经典特宋简" panose="02010600030101010101" pitchFamily="49" charset="-122"/>
              </a:endParaRPr>
            </a:p>
            <a:p>
              <a:pPr algn="ctr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2000" dirty="0">
                  <a:latin typeface="经典特宋简" panose="02010600030101010101" pitchFamily="49" charset="-122"/>
                  <a:ea typeface="经典特宋简" panose="02010600030101010101" pitchFamily="49" charset="-122"/>
                </a:rPr>
                <a:t>能够进行风险评估</a:t>
              </a:r>
              <a:endParaRPr lang="zh-CN" altLang="en-US" sz="2000" dirty="0">
                <a:latin typeface="经典特宋简" panose="02010600030101010101" pitchFamily="49" charset="-122"/>
                <a:ea typeface="经典特宋简" panose="0201060003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453322" y="4418966"/>
            <a:ext cx="144462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√</a:t>
            </a:r>
            <a:endParaRPr lang="zh-CN" altLang="en-US" sz="12000" b="1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24167" y="4490404"/>
            <a:ext cx="172996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×</a:t>
            </a:r>
            <a:endParaRPr lang="zh-CN" altLang="en-US" sz="12000" b="1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453190" y="4143380"/>
            <a:ext cx="1214446" cy="1001720"/>
            <a:chOff x="4929190" y="4143380"/>
            <a:chExt cx="1214446" cy="100172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929190" y="4143380"/>
              <a:ext cx="571504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572132" y="4641858"/>
              <a:ext cx="571504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357818" y="5143512"/>
              <a:ext cx="571504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文本框 18"/>
          <p:cNvSpPr txBox="1"/>
          <p:nvPr/>
        </p:nvSpPr>
        <p:spPr>
          <a:xfrm>
            <a:off x="274320" y="449590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第三步：描述出愿景的度量指标</a:t>
            </a:r>
            <a:endParaRPr lang="zh-CN" altLang="en-US" sz="28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5627630" y="588916"/>
            <a:ext cx="491490" cy="318085"/>
            <a:chOff x="3017520" y="601990"/>
            <a:chExt cx="491490" cy="414010"/>
          </a:xfrm>
        </p:grpSpPr>
        <p:sp>
          <p:nvSpPr>
            <p:cNvPr id="22" name="燕尾形 2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燕尾形 2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燕尾形 23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qile\Desktop\软件过程\更新图片资源\试讲图片\价值-利润.png价值-利润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24109" y="1587044"/>
            <a:ext cx="8195911" cy="4076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2238348" y="5773184"/>
            <a:ext cx="79816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要点：买了这个系统对组织有什么好的用处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4320" y="44959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愿景的度量指标主要关注</a:t>
            </a:r>
            <a:endParaRPr lang="zh-CN" altLang="en-US" sz="28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520252" y="55999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30443" y="1365468"/>
            <a:ext cx="8322151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4"/>
          <p:cNvSpPr txBox="1"/>
          <p:nvPr/>
        </p:nvSpPr>
        <p:spPr>
          <a:xfrm>
            <a:off x="274320" y="44959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练习一</a:t>
            </a:r>
            <a:endParaRPr lang="zh-CN" altLang="en-US" sz="28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1661133" y="586898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30443" y="5504208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错误：把功能当度量指标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74320" y="44959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修改示例</a:t>
            </a:r>
            <a:endParaRPr lang="zh-CN" altLang="en-US" sz="28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95350" y="1596039"/>
            <a:ext cx="8429684" cy="4149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连接符 6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908802" y="588957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27388" y="2082800"/>
            <a:ext cx="6501248" cy="723900"/>
            <a:chOff x="3328988" y="2082800"/>
            <a:chExt cx="6501248" cy="723900"/>
          </a:xfrm>
        </p:grpSpPr>
        <p:sp>
          <p:nvSpPr>
            <p:cNvPr id="2" name="矩形 1"/>
            <p:cNvSpPr/>
            <p:nvPr/>
          </p:nvSpPr>
          <p:spPr>
            <a:xfrm>
              <a:off x="3328988" y="208280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192588" y="2082800"/>
              <a:ext cx="5637648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328988" y="26670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92587" y="26670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60225" y="21748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474051" y="2174845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站在客户的角度思考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27388" y="3028950"/>
            <a:ext cx="6501248" cy="723900"/>
            <a:chOff x="3328988" y="3028950"/>
            <a:chExt cx="6501248" cy="723900"/>
          </a:xfrm>
        </p:grpSpPr>
        <p:sp>
          <p:nvSpPr>
            <p:cNvPr id="45" name="矩形 44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192588" y="3028950"/>
              <a:ext cx="5637648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92588" y="36131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27388" y="3123393"/>
            <a:ext cx="6501248" cy="1575607"/>
            <a:chOff x="3328988" y="3123393"/>
            <a:chExt cx="6501248" cy="1575607"/>
          </a:xfrm>
        </p:grpSpPr>
        <p:sp>
          <p:nvSpPr>
            <p:cNvPr id="51" name="矩形 50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192588" y="3975100"/>
              <a:ext cx="5637648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92587" y="45593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511817" y="3123393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需求工程概述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227388" y="4921250"/>
            <a:ext cx="6501248" cy="723900"/>
            <a:chOff x="3328988" y="4921250"/>
            <a:chExt cx="6501248" cy="723900"/>
          </a:xfrm>
        </p:grpSpPr>
        <p:sp>
          <p:nvSpPr>
            <p:cNvPr id="57" name="矩形 56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192587" y="4921250"/>
              <a:ext cx="5637649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192588" y="55054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74051" y="4994215"/>
              <a:ext cx="2749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好项目是从愿景开始的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4372451" y="4060048"/>
            <a:ext cx="3443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ICONIX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软件过程的需求阶段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95350" y="1400164"/>
            <a:ext cx="8429684" cy="4476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4"/>
          <p:cNvSpPr txBox="1"/>
          <p:nvPr/>
        </p:nvSpPr>
        <p:spPr>
          <a:xfrm>
            <a:off x="274320" y="44959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练习二</a:t>
            </a:r>
            <a:endParaRPr lang="zh-CN" altLang="en-US" sz="28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1661133" y="586898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508158" y="5876797"/>
            <a:ext cx="4206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错误：把组织目标当度量指标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43585" y="1504666"/>
            <a:ext cx="830483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连接符 6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908802" y="588957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74320" y="44959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修改示例</a:t>
            </a:r>
            <a:endParaRPr lang="zh-CN" altLang="en-US" sz="28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竖卷形 5"/>
          <p:cNvSpPr/>
          <p:nvPr/>
        </p:nvSpPr>
        <p:spPr>
          <a:xfrm>
            <a:off x="1828924" y="1329063"/>
            <a:ext cx="8534152" cy="5013176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市人才交流中心一直负责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市的人才中介工作，求职者可以在人才交流中心发布求职信息或查看招聘信息，招聘的公司也可以在人才中心发布招聘信息或查看求职信息，随着互联网技术的发展，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才交流中心也想要一套软件系统，使得求职者和招聘公司能自助发布求职和招聘信息，这样即可以提高员工的工作效率，精简负责普通招聘工作的人员，又可以缩减求职者和招聘公司排队等候时间，说干就干，开发一套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市人才交流中心自己的求职招聘网站。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1908802" y="588957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4320" y="44959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课堂训练</a:t>
            </a:r>
            <a:endParaRPr lang="zh-CN" altLang="en-US" sz="28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74320" y="44959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第一步：寻找“老大”</a:t>
            </a:r>
            <a:endParaRPr lang="zh-CN" altLang="en-US" sz="28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965" y="1637330"/>
            <a:ext cx="4119925" cy="2883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38965" y="4683106"/>
            <a:ext cx="4132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市人才交流中心主任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3924972" y="618364"/>
            <a:ext cx="491490" cy="318085"/>
            <a:chOff x="3017520" y="601990"/>
            <a:chExt cx="491490" cy="414010"/>
          </a:xfrm>
        </p:grpSpPr>
        <p:sp>
          <p:nvSpPr>
            <p:cNvPr id="10" name="燕尾形 9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74320" y="449590"/>
            <a:ext cx="4960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第二步： 得到“老大”的期望</a:t>
            </a:r>
            <a:endParaRPr lang="zh-CN" altLang="en-US" sz="28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2204864"/>
            <a:ext cx="288032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23593" y="4437112"/>
            <a:ext cx="4132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市人才交流中心主任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6240016" y="1916832"/>
            <a:ext cx="3888432" cy="1548752"/>
          </a:xfrm>
          <a:prstGeom prst="cloudCallout">
            <a:avLst>
              <a:gd name="adj1" fmla="val -57723"/>
              <a:gd name="adj2" fmla="val 7749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让求职者和招聘公司能随时随地求职和招聘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5259540" y="552157"/>
            <a:ext cx="491490" cy="318085"/>
            <a:chOff x="3017520" y="601990"/>
            <a:chExt cx="491490" cy="414010"/>
          </a:xfrm>
        </p:grpSpPr>
        <p:sp>
          <p:nvSpPr>
            <p:cNvPr id="10" name="燕尾形 9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739516" y="1610343"/>
          <a:ext cx="8712968" cy="393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7344816"/>
              </a:tblGrid>
              <a:tr h="9922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老大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</a:t>
                      </a: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市人才交流中心主任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927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愿景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让求职者和招聘公司能随时随地求职和招聘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176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度量</a:t>
                      </a:r>
                      <a:br>
                        <a:rPr lang="en-US" altLang="zh-CN" sz="2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14350" marR="0" indent="-514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endParaRPr lang="en-US" altLang="zh-CN" sz="2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74320" y="44959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第三步：可度量指标描述愿景</a:t>
            </a:r>
            <a:endParaRPr lang="zh-CN" altLang="en-US" sz="28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5101264" y="579228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248734" y="3579271"/>
            <a:ext cx="69664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缩短求职者和招聘公司的求职和招聘等待时间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小时不间断服务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减少员工的工作量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4320" y="44959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看似简单，其实最重要</a:t>
            </a:r>
            <a:endParaRPr lang="zh-CN" altLang="en-US" sz="28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4049713" y="564474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2"/>
          <p:cNvSpPr txBox="1"/>
          <p:nvPr/>
        </p:nvSpPr>
        <p:spPr>
          <a:xfrm>
            <a:off x="393700" y="1345383"/>
            <a:ext cx="11375934" cy="466353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企业的组织结构和人体类似：老大是大脑，管理层是中枢神经，执行层是肢</a:t>
            </a:r>
            <a:endParaRPr lang="en-US" altLang="zh-CN" dirty="0"/>
          </a:p>
          <a:p>
            <a:r>
              <a:rPr lang="zh-CN" altLang="en-US" dirty="0"/>
              <a:t>大脑统领一切，但大脑的想法最难获得</a:t>
            </a:r>
            <a:endParaRPr lang="en-US" altLang="zh-CN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43" y="2367287"/>
            <a:ext cx="6506370" cy="410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226" y="1263365"/>
            <a:ext cx="8593807" cy="490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74320" y="449590"/>
            <a:ext cx="4431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DEMO:EA</a:t>
            </a:r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中进行愿景建模</a:t>
            </a:r>
            <a:endParaRPr lang="zh-CN" altLang="en-US" sz="28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4731398" y="576671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4320" y="44959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8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1276830" y="588916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2"/>
          <p:cNvSpPr txBox="1"/>
          <p:nvPr/>
        </p:nvSpPr>
        <p:spPr>
          <a:xfrm>
            <a:off x="393700" y="1345383"/>
            <a:ext cx="11375934" cy="46635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客户为什么要花钱购买软件？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为什么说“需求是软件成功的基础”？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ICONIX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过程中如何完成需求开发工作？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如何做好需求分析第一步：定义愿景？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722772" y="3245476"/>
            <a:ext cx="5469228" cy="64394"/>
          </a:xfrm>
          <a:prstGeom prst="rect">
            <a:avLst/>
          </a:prstGeom>
          <a:solidFill>
            <a:srgbClr val="B8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529588" y="1982450"/>
            <a:ext cx="53832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rgbClr val="B82E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6000" b="1" dirty="0">
              <a:solidFill>
                <a:srgbClr val="1413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27388" y="2082800"/>
            <a:ext cx="6501248" cy="723900"/>
            <a:chOff x="3328988" y="2082800"/>
            <a:chExt cx="6501248" cy="723900"/>
          </a:xfrm>
        </p:grpSpPr>
        <p:sp>
          <p:nvSpPr>
            <p:cNvPr id="2" name="矩形 1"/>
            <p:cNvSpPr/>
            <p:nvPr/>
          </p:nvSpPr>
          <p:spPr>
            <a:xfrm>
              <a:off x="3328988" y="208280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192588" y="2082800"/>
              <a:ext cx="5637648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328988" y="26670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92587" y="26670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60225" y="21748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27388" y="3028950"/>
            <a:ext cx="6501248" cy="723900"/>
            <a:chOff x="3328988" y="3028950"/>
            <a:chExt cx="6501248" cy="723900"/>
          </a:xfrm>
        </p:grpSpPr>
        <p:sp>
          <p:nvSpPr>
            <p:cNvPr id="45" name="矩形 44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192588" y="302895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92588" y="36131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27388" y="3975100"/>
            <a:ext cx="6501248" cy="723900"/>
            <a:chOff x="3328988" y="3975100"/>
            <a:chExt cx="6501248" cy="723900"/>
          </a:xfrm>
        </p:grpSpPr>
        <p:sp>
          <p:nvSpPr>
            <p:cNvPr id="51" name="矩形 50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192588" y="397510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92587" y="45593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227388" y="4921250"/>
            <a:ext cx="6501248" cy="723900"/>
            <a:chOff x="3328988" y="4921250"/>
            <a:chExt cx="6501248" cy="723900"/>
          </a:xfrm>
        </p:grpSpPr>
        <p:sp>
          <p:nvSpPr>
            <p:cNvPr id="57" name="矩形 56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192587" y="4921250"/>
              <a:ext cx="5637649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192588" y="55054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4372451" y="312559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需求工程概述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4372451" y="499421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好项目是从愿景开始的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372451" y="217484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站在客户的角度思考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372451" y="4060048"/>
            <a:ext cx="3443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ICONIX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软件过程的需求阶段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383030" y="607151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内容占位符 2"/>
          <p:cNvSpPr txBox="1"/>
          <p:nvPr/>
        </p:nvSpPr>
        <p:spPr>
          <a:xfrm>
            <a:off x="393701" y="1423761"/>
            <a:ext cx="8964096" cy="40757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企业客户为什么会掏钱购买我们的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软件？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（注：我们先分析企业类客户，个人用户在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Scrum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过程时再探讨）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797" y="1299573"/>
            <a:ext cx="2590800" cy="5016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了解企业的生命线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770511" y="595536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91614" y="17568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企业生存</a:t>
            </a:r>
            <a:endParaRPr lang="zh-CN" altLang="en-US" sz="2800" dirty="0"/>
          </a:p>
        </p:txBody>
      </p:sp>
      <p:sp>
        <p:nvSpPr>
          <p:cNvPr id="15" name="虚尾箭头 14"/>
          <p:cNvSpPr/>
          <p:nvPr/>
        </p:nvSpPr>
        <p:spPr>
          <a:xfrm flipH="1">
            <a:off x="2664822" y="1869141"/>
            <a:ext cx="365760" cy="29866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344743" y="175686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盈利（赚钱）</a:t>
            </a:r>
            <a:endParaRPr lang="zh-CN" altLang="en-US" sz="2800" dirty="0"/>
          </a:p>
        </p:txBody>
      </p:sp>
      <p:sp>
        <p:nvSpPr>
          <p:cNvPr id="16" name="左大括号 15"/>
          <p:cNvSpPr/>
          <p:nvPr/>
        </p:nvSpPr>
        <p:spPr>
          <a:xfrm rot="5400000">
            <a:off x="3652456" y="1933303"/>
            <a:ext cx="287383" cy="133241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559923" y="28532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增加收入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3897029" y="28532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降低成本</a:t>
            </a:r>
            <a:endParaRPr lang="zh-CN" altLang="en-US" sz="2000" dirty="0"/>
          </a:p>
        </p:txBody>
      </p:sp>
      <p:sp>
        <p:nvSpPr>
          <p:cNvPr id="23" name="左大括号 22"/>
          <p:cNvSpPr/>
          <p:nvPr/>
        </p:nvSpPr>
        <p:spPr>
          <a:xfrm rot="16200000" flipV="1">
            <a:off x="3656754" y="2906875"/>
            <a:ext cx="287383" cy="133241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38492" y="3914297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不断面对挑战和问题</a:t>
            </a:r>
            <a:endParaRPr lang="en-US" altLang="zh-CN" dirty="0"/>
          </a:p>
          <a:p>
            <a:pPr algn="ctr"/>
            <a:r>
              <a:rPr lang="zh-CN" altLang="en-US" dirty="0"/>
              <a:t>（客户的痛点）</a:t>
            </a:r>
            <a:endParaRPr lang="zh-CN" altLang="en-US" dirty="0"/>
          </a:p>
        </p:txBody>
      </p:sp>
      <p:sp>
        <p:nvSpPr>
          <p:cNvPr id="22" name="虚尾箭头 21"/>
          <p:cNvSpPr/>
          <p:nvPr/>
        </p:nvSpPr>
        <p:spPr>
          <a:xfrm flipH="1">
            <a:off x="5107617" y="3885212"/>
            <a:ext cx="522514" cy="381597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899864" y="3837353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企业投入（花钱）</a:t>
            </a:r>
            <a:endParaRPr lang="zh-CN" altLang="en-US" sz="2800" dirty="0"/>
          </a:p>
        </p:txBody>
      </p:sp>
      <p:sp>
        <p:nvSpPr>
          <p:cNvPr id="24" name="椭圆形标注 23"/>
          <p:cNvSpPr/>
          <p:nvPr/>
        </p:nvSpPr>
        <p:spPr>
          <a:xfrm>
            <a:off x="765822" y="5079048"/>
            <a:ext cx="2337993" cy="992777"/>
          </a:xfrm>
          <a:prstGeom prst="wedgeEllipseCallout">
            <a:avLst>
              <a:gd name="adj1" fmla="val 66221"/>
              <a:gd name="adj2" fmla="val -10723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如果能解决好这里，客户就愿意付费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582918" y="5550205"/>
            <a:ext cx="5416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结论：如果能帮助客户“开源、节流”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客户就愿意购买我们的软件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需要注意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129036" y="596074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内容占位符 2"/>
          <p:cNvSpPr txBox="1"/>
          <p:nvPr/>
        </p:nvSpPr>
        <p:spPr>
          <a:xfrm>
            <a:off x="393700" y="1423761"/>
            <a:ext cx="6242231" cy="46635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企业的运作是个复杂系统，无法通过一种方法或一个软件解决所有问题。只能不断优化局部，而实现整体的进步。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每一个软件系统都解决企业某方面的痛点，这个痛点直接或间接地与企业的“开源、节流”相关。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21" y="1253943"/>
            <a:ext cx="5790700" cy="500316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31520" y="5316584"/>
            <a:ext cx="4572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思考：如何能准确定位客户的痛点呢？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27388" y="2082800"/>
            <a:ext cx="6501248" cy="723900"/>
            <a:chOff x="3328988" y="2082800"/>
            <a:chExt cx="6501248" cy="723900"/>
          </a:xfrm>
        </p:grpSpPr>
        <p:sp>
          <p:nvSpPr>
            <p:cNvPr id="2" name="矩形 1"/>
            <p:cNvSpPr/>
            <p:nvPr/>
          </p:nvSpPr>
          <p:spPr>
            <a:xfrm>
              <a:off x="3328988" y="20828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192588" y="208280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328988" y="26670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92587" y="26670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60225" y="21748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27388" y="3028950"/>
            <a:ext cx="6501248" cy="723900"/>
            <a:chOff x="3328988" y="3028950"/>
            <a:chExt cx="6501248" cy="723900"/>
          </a:xfrm>
        </p:grpSpPr>
        <p:sp>
          <p:nvSpPr>
            <p:cNvPr id="45" name="矩形 44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192588" y="3028950"/>
              <a:ext cx="5637648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92588" y="36131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27388" y="3975100"/>
            <a:ext cx="6501248" cy="723900"/>
            <a:chOff x="3328988" y="3975100"/>
            <a:chExt cx="6501248" cy="723900"/>
          </a:xfrm>
        </p:grpSpPr>
        <p:sp>
          <p:nvSpPr>
            <p:cNvPr id="51" name="矩形 50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192588" y="397510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92587" y="45593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227388" y="4921250"/>
            <a:ext cx="6501248" cy="723900"/>
            <a:chOff x="3328988" y="4921250"/>
            <a:chExt cx="6501248" cy="723900"/>
          </a:xfrm>
        </p:grpSpPr>
        <p:sp>
          <p:nvSpPr>
            <p:cNvPr id="57" name="矩形 56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192587" y="4921250"/>
              <a:ext cx="5637649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192588" y="55054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88849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4372451" y="312099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需求工程概述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372451" y="499421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好项目是从愿景开始的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372451" y="217484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站在客户的角度思考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372451" y="4060048"/>
            <a:ext cx="3443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ICONIX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软件过程的需求阶段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像医生一样解决客户的痛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4964867" y="594359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图示 23"/>
          <p:cNvGraphicFramePr/>
          <p:nvPr/>
        </p:nvGraphicFramePr>
        <p:xfrm>
          <a:off x="955188" y="1155094"/>
          <a:ext cx="464877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3" name="右大括号 12"/>
          <p:cNvSpPr/>
          <p:nvPr/>
        </p:nvSpPr>
        <p:spPr>
          <a:xfrm>
            <a:off x="5917474" y="1632857"/>
            <a:ext cx="404949" cy="1306286"/>
          </a:xfrm>
          <a:prstGeom prst="rightBrac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466984" y="2101334"/>
            <a:ext cx="4055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在软件过程中，称为“</a:t>
            </a:r>
            <a:r>
              <a:rPr lang="zh-CN" altLang="en-US" sz="2000" b="1" dirty="0">
                <a:solidFill>
                  <a:srgbClr val="FF0000"/>
                </a:solidFill>
              </a:rPr>
              <a:t>需求开发</a:t>
            </a:r>
            <a:r>
              <a:rPr lang="zh-CN" altLang="en-US" sz="2000" b="1" dirty="0"/>
              <a:t>”</a:t>
            </a:r>
            <a:endParaRPr lang="zh-CN" altLang="en-US" sz="20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6494924" y="3980934"/>
            <a:ext cx="27355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 dirty="0">
                <a:sym typeface="+mn-ea"/>
              </a:rPr>
              <a:t>需求是软件成功的基础</a:t>
            </a:r>
            <a:endParaRPr lang="zh-CN" altLang="en-US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/>
      <p:bldP spid="1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2453</Words>
  <Application>WPS 演示</Application>
  <PresentationFormat>宽屏</PresentationFormat>
  <Paragraphs>431</Paragraphs>
  <Slides>39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5" baseType="lpstr">
      <vt:lpstr>Arial</vt:lpstr>
      <vt:lpstr>宋体</vt:lpstr>
      <vt:lpstr>Wingdings</vt:lpstr>
      <vt:lpstr>隶书</vt:lpstr>
      <vt:lpstr>微软雅黑</vt:lpstr>
      <vt:lpstr>华康俪金黑W8(P)</vt:lpstr>
      <vt:lpstr>华康俪金黑W8(P)</vt:lpstr>
      <vt:lpstr>Calibri</vt:lpstr>
      <vt:lpstr>黑体</vt:lpstr>
      <vt:lpstr>Arial Unicode MS</vt:lpstr>
      <vt:lpstr>华文琥珀</vt:lpstr>
      <vt:lpstr>经典特宋简</vt:lpstr>
      <vt:lpstr>Berlin Sans FB Demi</vt:lpstr>
      <vt:lpstr>Times New Roman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胡占利</dc:creator>
  <cp:lastModifiedBy>qile</cp:lastModifiedBy>
  <cp:revision>337</cp:revision>
  <dcterms:created xsi:type="dcterms:W3CDTF">2013-08-14T15:08:00Z</dcterms:created>
  <dcterms:modified xsi:type="dcterms:W3CDTF">2018-09-17T01:20:27Z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