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379" r:id="rId2"/>
    <p:sldId id="380" r:id="rId3"/>
    <p:sldId id="381" r:id="rId4"/>
    <p:sldId id="261" r:id="rId5"/>
    <p:sldId id="413" r:id="rId6"/>
    <p:sldId id="414" r:id="rId7"/>
    <p:sldId id="415" r:id="rId8"/>
    <p:sldId id="416" r:id="rId9"/>
    <p:sldId id="388" r:id="rId10"/>
    <p:sldId id="417" r:id="rId11"/>
    <p:sldId id="418" r:id="rId12"/>
    <p:sldId id="419" r:id="rId13"/>
    <p:sldId id="405" r:id="rId14"/>
    <p:sldId id="420" r:id="rId15"/>
    <p:sldId id="421" r:id="rId16"/>
    <p:sldId id="422" r:id="rId17"/>
    <p:sldId id="301" r:id="rId18"/>
    <p:sldId id="423" r:id="rId19"/>
    <p:sldId id="426" r:id="rId20"/>
    <p:sldId id="424" r:id="rId21"/>
    <p:sldId id="425" r:id="rId22"/>
    <p:sldId id="427" r:id="rId23"/>
    <p:sldId id="428" r:id="rId24"/>
    <p:sldId id="411" r:id="rId25"/>
    <p:sldId id="392" r:id="rId26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8300"/>
    <a:srgbClr val="00823E"/>
    <a:srgbClr val="44C51B"/>
    <a:srgbClr val="258903"/>
    <a:srgbClr val="8BB703"/>
    <a:srgbClr val="94C022"/>
    <a:srgbClr val="006A32"/>
    <a:srgbClr val="315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5"/>
    <p:restoredTop sz="89369" autoAdjust="0"/>
  </p:normalViewPr>
  <p:slideViewPr>
    <p:cSldViewPr snapToGrid="0">
      <p:cViewPr varScale="1">
        <p:scale>
          <a:sx n="66" d="100"/>
          <a:sy n="66" d="100"/>
        </p:scale>
        <p:origin x="9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68E8D44-CA76-4361-9518-CEF5EECC60D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8380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有人将之前的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注入称之为静态注入，而将这个称为动态注入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253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有人将之前的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注入称之为静态注入，而将这个称为动态注入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3511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有人将之前的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注入称之为静态注入，而将这个称为动态注入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5618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有人将之前的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注入称之为静态注入，而将这个称为动态注入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565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有人将之前的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注入称之为静态注入，而将这个称为动态注入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0516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有人将之前的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注入称之为静态注入，而将这个称为动态注入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868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有人将之前的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注入称之为静态注入，而将这个称为动态注入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4232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有人将之前的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注入称之为静态注入，而将这个称为动态注入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16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有人将之前的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注入称之为静态注入，而将这个称为动态注入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869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9DEF05-6CBA-49C3-A72C-C46B0CEFFF56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2018/3/4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5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21105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311775" y="2286000"/>
            <a:ext cx="6391275" cy="193899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zh-CN" altLang="en-US" sz="6000" b="1" dirty="0" smtClean="0">
                <a:solidFill>
                  <a:srgbClr val="1E8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数据验证和</a:t>
            </a:r>
            <a:r>
              <a:rPr lang="en-US" altLang="zh-CN" sz="6000" b="1" dirty="0" err="1" smtClean="0">
                <a:solidFill>
                  <a:srgbClr val="1E8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SpringEL</a:t>
            </a:r>
            <a:endParaRPr lang="zh-CN" altLang="en-US" sz="6000" b="1" dirty="0">
              <a:solidFill>
                <a:srgbClr val="1E8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900" y="1262063"/>
            <a:ext cx="1385888" cy="622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4673600" y="3381375"/>
            <a:ext cx="1155700" cy="33131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rcRect l="5457"/>
          <a:stretch>
            <a:fillRect/>
          </a:stretch>
        </p:blipFill>
        <p:spPr>
          <a:xfrm>
            <a:off x="0" y="0"/>
            <a:ext cx="57626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9244361" y="314325"/>
            <a:ext cx="2498377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5400" b="1" dirty="0" smtClean="0">
                <a:solidFill>
                  <a:srgbClr val="1E8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endParaRPr lang="zh-CN" altLang="en-US" sz="5400" b="1" dirty="0">
              <a:solidFill>
                <a:srgbClr val="1E8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293350" y="5003800"/>
            <a:ext cx="1350963" cy="1304925"/>
            <a:chOff x="10293507" y="5003677"/>
            <a:chExt cx="1351508" cy="1305637"/>
          </a:xfrm>
        </p:grpSpPr>
        <p:sp>
          <p:nvSpPr>
            <p:cNvPr id="7" name="椭圆 6"/>
            <p:cNvSpPr/>
            <p:nvPr/>
          </p:nvSpPr>
          <p:spPr>
            <a:xfrm>
              <a:off x="10293507" y="5003677"/>
              <a:ext cx="1305637" cy="1305637"/>
            </a:xfrm>
            <a:prstGeom prst="ellipse">
              <a:avLst/>
            </a:prstGeom>
            <a:solidFill>
              <a:srgbClr val="1E8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348" name="文本框 15"/>
            <p:cNvSpPr txBox="1"/>
            <p:nvPr/>
          </p:nvSpPr>
          <p:spPr>
            <a:xfrm>
              <a:off x="10376992" y="5439945"/>
              <a:ext cx="1268023" cy="82340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eaLnBrk="1" hangingPunct="1"/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089115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SpringEL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表达式语言（简称</a:t>
            </a:r>
            <a:r>
              <a:rPr lang="en-US" altLang="zh-CN" dirty="0" err="1" smtClean="0"/>
              <a:t>SpEL</a:t>
            </a:r>
            <a:r>
              <a:rPr lang="zh-CN" altLang="en-US" dirty="0" smtClean="0"/>
              <a:t>）</a:t>
            </a:r>
            <a:r>
              <a:rPr lang="zh-CN" altLang="en-US" dirty="0"/>
              <a:t>是一个支持查询和操作运行时对象导航图功能的强大的表达式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r>
              <a:rPr lang="zh-CN" altLang="en-US" dirty="0"/>
              <a:t>它的语法类似于传统</a:t>
            </a:r>
            <a:r>
              <a:rPr lang="en-US" altLang="zh-CN" dirty="0"/>
              <a:t>EL</a:t>
            </a:r>
            <a:r>
              <a:rPr lang="zh-CN" altLang="en-US" dirty="0"/>
              <a:t>，但提供额外的功能，最出色的就是函数</a:t>
            </a:r>
            <a:r>
              <a:rPr lang="zh-CN" altLang="en-US" dirty="0" smtClean="0"/>
              <a:t>调用</a:t>
            </a:r>
            <a:r>
              <a:rPr lang="zh-CN" altLang="en-US" dirty="0"/>
              <a:t>和简单字符串的模板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/>
              <a:t>虽然</a:t>
            </a:r>
            <a:r>
              <a:rPr lang="en-US" altLang="zh-CN" dirty="0" err="1"/>
              <a:t>SpEL</a:t>
            </a:r>
            <a:r>
              <a:rPr lang="zh-CN" altLang="en-US" dirty="0"/>
              <a:t>引擎作为</a:t>
            </a:r>
            <a:r>
              <a:rPr lang="en-US" altLang="zh-CN" dirty="0"/>
              <a:t>Spring </a:t>
            </a:r>
            <a:r>
              <a:rPr lang="zh-CN" altLang="en-US" dirty="0"/>
              <a:t>组合里的表达式解析的基础 ，但它不直接依赖于</a:t>
            </a:r>
            <a:r>
              <a:rPr lang="en-US" altLang="zh-CN" dirty="0"/>
              <a:t>Spring,</a:t>
            </a:r>
            <a:r>
              <a:rPr lang="zh-CN" altLang="en-US" dirty="0"/>
              <a:t>可独立使用</a:t>
            </a:r>
          </a:p>
        </p:txBody>
      </p:sp>
    </p:spTree>
    <p:extLst>
      <p:ext uri="{BB962C8B-B14F-4D97-AF65-F5344CB8AC3E}">
        <p14:creationId xmlns:p14="http://schemas.microsoft.com/office/powerpoint/2010/main" val="372916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089115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SpringEL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SpEL</a:t>
            </a:r>
            <a:r>
              <a:rPr lang="zh-CN" altLang="en-US" dirty="0" smtClean="0"/>
              <a:t>支持以下功能：</a:t>
            </a:r>
            <a:endParaRPr lang="en-US" altLang="zh-CN" dirty="0" smtClean="0"/>
          </a:p>
          <a:p>
            <a:pPr lvl="1"/>
            <a:r>
              <a:rPr lang="zh-CN" altLang="en-US" dirty="0"/>
              <a:t>文字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		</a:t>
            </a:r>
            <a:r>
              <a:rPr lang="zh-CN" altLang="en-US" dirty="0" smtClean="0"/>
              <a:t>布尔</a:t>
            </a:r>
            <a:r>
              <a:rPr lang="zh-CN" altLang="en-US" dirty="0"/>
              <a:t>和关系</a:t>
            </a:r>
            <a:r>
              <a:rPr lang="zh-CN" altLang="en-US" dirty="0" smtClean="0"/>
              <a:t>运算符</a:t>
            </a: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正则表达式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类表达式</a:t>
            </a:r>
            <a:r>
              <a:rPr lang="en-US" altLang="zh-CN" dirty="0" smtClean="0"/>
              <a:t>		</a:t>
            </a:r>
            <a:r>
              <a:rPr lang="zh-CN" altLang="en-US" dirty="0" smtClean="0"/>
              <a:t>访问 </a:t>
            </a:r>
            <a:r>
              <a:rPr lang="en-US" altLang="zh-CN" dirty="0"/>
              <a:t>properties, arrays, lists, maps</a:t>
            </a:r>
          </a:p>
          <a:p>
            <a:pPr lvl="1"/>
            <a:r>
              <a:rPr lang="zh-CN" altLang="en-US" dirty="0"/>
              <a:t>方法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		</a:t>
            </a:r>
            <a:r>
              <a:rPr lang="zh-CN" altLang="en-US" dirty="0" smtClean="0"/>
              <a:t>关系运算符</a:t>
            </a:r>
            <a:r>
              <a:rPr lang="en-US" altLang="zh-CN" dirty="0" smtClean="0"/>
              <a:t>			</a:t>
            </a:r>
            <a:r>
              <a:rPr lang="zh-CN" altLang="en-US" dirty="0" smtClean="0"/>
              <a:t>调用</a:t>
            </a:r>
            <a:r>
              <a:rPr lang="zh-CN" altLang="en-US" dirty="0"/>
              <a:t>构造函数</a:t>
            </a:r>
          </a:p>
          <a:p>
            <a:pPr lvl="1"/>
            <a:r>
              <a:rPr lang="en-US" altLang="zh-CN" dirty="0"/>
              <a:t>Bean</a:t>
            </a:r>
            <a:r>
              <a:rPr lang="zh-CN" altLang="en-US" dirty="0" smtClean="0"/>
              <a:t>引用</a:t>
            </a:r>
            <a:r>
              <a:rPr lang="en-US" altLang="zh-CN" dirty="0" smtClean="0"/>
              <a:t>		</a:t>
            </a:r>
            <a:r>
              <a:rPr lang="zh-CN" altLang="en-US" dirty="0" smtClean="0"/>
              <a:t>构造</a:t>
            </a:r>
            <a:r>
              <a:rPr lang="en-US" altLang="zh-CN" dirty="0" smtClean="0"/>
              <a:t>Array			</a:t>
            </a:r>
            <a:r>
              <a:rPr lang="zh-CN" altLang="en-US" dirty="0" smtClean="0"/>
              <a:t>内</a:t>
            </a:r>
            <a:r>
              <a:rPr lang="zh-CN" altLang="en-US" dirty="0"/>
              <a:t>嵌</a:t>
            </a:r>
            <a:r>
              <a:rPr lang="en-US" altLang="zh-CN" dirty="0"/>
              <a:t>lists</a:t>
            </a:r>
          </a:p>
          <a:p>
            <a:pPr lvl="1"/>
            <a:r>
              <a:rPr lang="zh-CN" altLang="en-US" dirty="0"/>
              <a:t>内嵌</a:t>
            </a:r>
            <a:r>
              <a:rPr lang="en-US" altLang="zh-CN" dirty="0" smtClean="0"/>
              <a:t>maps		</a:t>
            </a:r>
            <a:r>
              <a:rPr lang="zh-CN" altLang="en-US" dirty="0" smtClean="0"/>
              <a:t>三</a:t>
            </a:r>
            <a:r>
              <a:rPr lang="zh-CN" altLang="en-US" dirty="0"/>
              <a:t>元</a:t>
            </a:r>
            <a:r>
              <a:rPr lang="zh-CN" altLang="en-US" dirty="0" smtClean="0"/>
              <a:t>运算符</a:t>
            </a:r>
            <a:r>
              <a:rPr lang="en-US" altLang="zh-CN" dirty="0" smtClean="0"/>
              <a:t>			</a:t>
            </a:r>
            <a:r>
              <a:rPr lang="zh-CN" altLang="en-US" dirty="0" smtClean="0"/>
              <a:t>用户</a:t>
            </a:r>
            <a:r>
              <a:rPr lang="zh-CN" altLang="en-US" dirty="0"/>
              <a:t>定义的函数</a:t>
            </a:r>
          </a:p>
          <a:p>
            <a:pPr lvl="1"/>
            <a:r>
              <a:rPr lang="zh-CN" altLang="en-US" dirty="0"/>
              <a:t>集合</a:t>
            </a:r>
            <a:r>
              <a:rPr lang="zh-CN" altLang="en-US" dirty="0" smtClean="0"/>
              <a:t>投影</a:t>
            </a:r>
            <a:r>
              <a:rPr lang="en-US" altLang="zh-CN" dirty="0" smtClean="0"/>
              <a:t>		</a:t>
            </a:r>
            <a:r>
              <a:rPr lang="zh-CN" altLang="en-US" dirty="0" smtClean="0"/>
              <a:t>集合筛选</a:t>
            </a:r>
            <a:r>
              <a:rPr lang="en-US" altLang="zh-CN" dirty="0" smtClean="0"/>
              <a:t>			</a:t>
            </a:r>
            <a:r>
              <a:rPr lang="zh-CN" altLang="en-US" dirty="0" smtClean="0"/>
              <a:t>模板</a:t>
            </a:r>
            <a:r>
              <a:rPr lang="zh-CN" altLang="en-US" dirty="0"/>
              <a:t>表达式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884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7353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SpringEL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接口</a:t>
            </a:r>
            <a:r>
              <a:rPr lang="en-US" altLang="zh-CN" dirty="0" err="1"/>
              <a:t>ExpressionParser</a:t>
            </a:r>
            <a:r>
              <a:rPr lang="zh-CN" altLang="en-US" dirty="0"/>
              <a:t>负责解析表达式</a:t>
            </a:r>
            <a:r>
              <a:rPr lang="zh-CN" altLang="en-US" dirty="0" smtClean="0"/>
              <a:t>字符串，例如：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96" y="2483649"/>
            <a:ext cx="9243080" cy="12604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296" y="4396848"/>
            <a:ext cx="10248503" cy="112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0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4800" b="1" dirty="0" err="1" smtClean="0">
                <a:solidFill>
                  <a:srgbClr val="00823E"/>
                </a:solidFill>
                <a:latin typeface="微软雅黑" panose="020B0503020204020204" pitchFamily="34" charset="-122"/>
              </a:rPr>
              <a:t>SpringEL</a:t>
            </a:r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</a:rPr>
              <a:t>使用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30730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633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7353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SpringEL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err="1"/>
              <a:t>SpEL</a:t>
            </a:r>
            <a:r>
              <a:rPr lang="zh-CN" altLang="en-US" dirty="0"/>
              <a:t>是类似于</a:t>
            </a:r>
            <a:r>
              <a:rPr lang="en-US" altLang="zh-CN" dirty="0"/>
              <a:t>OGNL</a:t>
            </a:r>
            <a:r>
              <a:rPr lang="zh-CN" altLang="en-US" dirty="0"/>
              <a:t>和</a:t>
            </a:r>
            <a:r>
              <a:rPr lang="en-US" altLang="zh-CN" dirty="0"/>
              <a:t>JSF EL</a:t>
            </a:r>
            <a:r>
              <a:rPr lang="zh-CN" altLang="en-US" dirty="0"/>
              <a:t>的表达式语言，能够在运行时构建复杂表达式，存取对象属性、对象方法</a:t>
            </a:r>
            <a:r>
              <a:rPr lang="zh-CN" altLang="en-US" dirty="0" smtClean="0"/>
              <a:t>调用</a:t>
            </a:r>
            <a:endParaRPr lang="en-US" altLang="zh-CN" dirty="0" smtClean="0"/>
          </a:p>
          <a:p>
            <a:r>
              <a:rPr lang="en-US" altLang="zh-CN" dirty="0" err="1"/>
              <a:t>SpEL</a:t>
            </a:r>
            <a:r>
              <a:rPr lang="zh-CN" altLang="en-US" dirty="0"/>
              <a:t>表达式可以与</a:t>
            </a:r>
            <a:r>
              <a:rPr lang="en-US" altLang="zh-CN" dirty="0"/>
              <a:t>XML</a:t>
            </a:r>
            <a:r>
              <a:rPr lang="zh-CN" altLang="en-US" dirty="0"/>
              <a:t>或</a:t>
            </a:r>
            <a:r>
              <a:rPr lang="zh-CN" altLang="en-US" dirty="0" smtClean="0"/>
              <a:t>基于</a:t>
            </a:r>
            <a:r>
              <a:rPr lang="zh-CN" altLang="en-US" dirty="0"/>
              <a:t>注解</a:t>
            </a:r>
            <a:r>
              <a:rPr lang="zh-CN" altLang="en-US" dirty="0" smtClean="0"/>
              <a:t>的</a:t>
            </a:r>
            <a:r>
              <a:rPr lang="zh-CN" altLang="en-US" dirty="0"/>
              <a:t>配置元数据</a:t>
            </a:r>
            <a:r>
              <a:rPr lang="zh-CN" altLang="en-US" dirty="0" smtClean="0"/>
              <a:t>使用定义</a:t>
            </a:r>
            <a:endParaRPr lang="en-US" altLang="zh-CN" dirty="0"/>
          </a:p>
          <a:p>
            <a:r>
              <a:rPr lang="zh-CN" altLang="en-US" dirty="0" smtClean="0"/>
              <a:t>定义表达式的语法形式：</a:t>
            </a:r>
            <a:r>
              <a:rPr lang="en-US" altLang="zh-CN" dirty="0" smtClean="0"/>
              <a:t>#{&lt;</a:t>
            </a:r>
            <a:r>
              <a:rPr lang="zh-CN" altLang="en-US" dirty="0" smtClean="0"/>
              <a:t>表达式字符串</a:t>
            </a:r>
            <a:r>
              <a:rPr lang="en-US" altLang="zh-CN" dirty="0" smtClean="0"/>
              <a:t>&gt;}</a:t>
            </a:r>
          </a:p>
        </p:txBody>
      </p:sp>
    </p:spTree>
    <p:extLst>
      <p:ext uri="{BB962C8B-B14F-4D97-AF65-F5344CB8AC3E}">
        <p14:creationId xmlns:p14="http://schemas.microsoft.com/office/powerpoint/2010/main" val="214064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547703" cy="698148"/>
            <a:chOff x="3572099" y="2059582"/>
            <a:chExt cx="4547881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3450182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SpringEL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HelloWorld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XML</a:t>
            </a:r>
            <a:r>
              <a:rPr lang="zh-CN" altLang="en-US" dirty="0"/>
              <a:t>的配置</a:t>
            </a:r>
            <a:r>
              <a:rPr lang="zh-CN" altLang="en-US" dirty="0" smtClean="0"/>
              <a:t>元数据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297" y="2359311"/>
            <a:ext cx="10371428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3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547703" cy="698148"/>
            <a:chOff x="3572099" y="2059582"/>
            <a:chExt cx="4547881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3450182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SpringEL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HelloWorld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基于注解的</a:t>
            </a:r>
            <a:r>
              <a:rPr lang="zh-CN" altLang="en-US" dirty="0"/>
              <a:t>配置</a:t>
            </a:r>
            <a:r>
              <a:rPr lang="zh-CN" altLang="en-US" dirty="0" smtClean="0"/>
              <a:t>元数据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297" y="2354008"/>
            <a:ext cx="7125033" cy="271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5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9" name="组合 61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63" name="圆角矩形 62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441" name="文本框 63"/>
            <p:cNvSpPr txBox="1"/>
            <p:nvPr/>
          </p:nvSpPr>
          <p:spPr>
            <a:xfrm>
              <a:off x="4669798" y="2231967"/>
              <a:ext cx="2744770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SpringEL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使用实例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42" name="文本框 64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8443" name="图片 6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8444" name="文本框 66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803275" y="1958974"/>
            <a:ext cx="4478338" cy="967035"/>
            <a:chOff x="803786" y="1959667"/>
            <a:chExt cx="4477634" cy="966929"/>
          </a:xfrm>
        </p:grpSpPr>
        <p:sp>
          <p:nvSpPr>
            <p:cNvPr id="52" name="Rounded Rectangle 5@|1FFC:7355919|FBC:16777215|LFC:16777215|LBC:16777215"/>
            <p:cNvSpPr/>
            <p:nvPr/>
          </p:nvSpPr>
          <p:spPr>
            <a:xfrm>
              <a:off x="1127615" y="1959667"/>
              <a:ext cx="4153804" cy="483518"/>
            </a:xfrm>
            <a:prstGeom prst="roundRect">
              <a:avLst>
                <a:gd name="adj" fmla="val 0"/>
              </a:avLst>
            </a:prstGeom>
            <a:solidFill>
              <a:srgbClr val="94C022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" pitchFamily="34" charset="-52"/>
                <a:ea typeface="+mn-ea"/>
                <a:cs typeface="+mn-cs"/>
              </a:endParaRPr>
            </a:p>
          </p:txBody>
        </p:sp>
        <p:sp>
          <p:nvSpPr>
            <p:cNvPr id="54" name="Rectangle 31@|1FFC:16777215|FBC:16777215|LFC:16777215|LBC:16777215"/>
            <p:cNvSpPr/>
            <p:nvPr/>
          </p:nvSpPr>
          <p:spPr>
            <a:xfrm>
              <a:off x="1405098" y="2530056"/>
              <a:ext cx="3876322" cy="3965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i="0" u="none" strike="noStrike" kern="1200" cap="none" spc="10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在</a:t>
              </a:r>
              <a:r>
                <a:rPr kumimoji="0" lang="en-US" altLang="zh-CN" i="0" u="none" strike="noStrike" kern="1200" cap="none" spc="10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SpringEL</a:t>
              </a:r>
              <a:r>
                <a:rPr kumimoji="0" lang="zh-CN" altLang="en-US" i="0" u="none" strike="noStrike" kern="1200" cap="none" spc="10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中调用方法</a:t>
              </a:r>
              <a:endParaRPr kumimoji="0" lang="en-US" altLang="zh-CN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56" name="Rectangle 35@|1FFC:16777215|FBC:16777215|LFC:16777215|LBC:16777215"/>
            <p:cNvSpPr/>
            <p:nvPr/>
          </p:nvSpPr>
          <p:spPr>
            <a:xfrm>
              <a:off x="1405097" y="2017025"/>
              <a:ext cx="278731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2000" b="1" dirty="0" smtClean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方法</a:t>
              </a:r>
              <a:endParaRPr lang="zh-CN" altLang="en-US" sz="20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8" name="Rectangle 1@|1FFC:3289814|FBC:16777215|LFC:16777215|LBC:16777215"/>
            <p:cNvSpPr/>
            <p:nvPr/>
          </p:nvSpPr>
          <p:spPr>
            <a:xfrm>
              <a:off x="803786" y="1959667"/>
              <a:ext cx="499711" cy="483518"/>
            </a:xfrm>
            <a:prstGeom prst="rect">
              <a:avLst/>
            </a:prstGeom>
            <a:solidFill>
              <a:srgbClr val="1E8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Rectangle 39@|1FFC:16777215|FBC:16777215|LFC:16777215|LBC:16777215"/>
            <p:cNvSpPr/>
            <p:nvPr/>
          </p:nvSpPr>
          <p:spPr>
            <a:xfrm>
              <a:off x="835519" y="1976721"/>
              <a:ext cx="43624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803275" y="3976690"/>
            <a:ext cx="4530725" cy="1691909"/>
            <a:chOff x="803786" y="3976022"/>
            <a:chExt cx="4530350" cy="1691792"/>
          </a:xfrm>
        </p:grpSpPr>
        <p:sp>
          <p:nvSpPr>
            <p:cNvPr id="61" name="Rounded Rectangle 7@|1FFC:7355919|FBC:16777215|LFC:16777215|LBC:16777215"/>
            <p:cNvSpPr/>
            <p:nvPr/>
          </p:nvSpPr>
          <p:spPr>
            <a:xfrm>
              <a:off x="1127615" y="3976022"/>
              <a:ext cx="4153804" cy="483518"/>
            </a:xfrm>
            <a:prstGeom prst="roundRect">
              <a:avLst>
                <a:gd name="adj" fmla="val 0"/>
              </a:avLst>
            </a:prstGeom>
            <a:solidFill>
              <a:srgbClr val="94C022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" pitchFamily="34" charset="-52"/>
                <a:ea typeface="+mn-ea"/>
                <a:cs typeface="+mn-cs"/>
              </a:endParaRPr>
            </a:p>
          </p:txBody>
        </p:sp>
        <p:sp>
          <p:nvSpPr>
            <p:cNvPr id="62" name="Rectangle 33@|1FFC:16777215|FBC:16777215|LFC:16777215|LBC:16777215"/>
            <p:cNvSpPr/>
            <p:nvPr/>
          </p:nvSpPr>
          <p:spPr>
            <a:xfrm>
              <a:off x="1379697" y="4606507"/>
              <a:ext cx="3954439" cy="10613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0" i="0" u="none" strike="noStrike" kern="1200" cap="none" spc="10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在</a:t>
              </a:r>
              <a:r>
                <a:rPr kumimoji="0" lang="en-US" altLang="zh-CN" b="0" i="0" u="none" strike="noStrike" kern="1200" cap="none" spc="10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SpringEL</a:t>
              </a:r>
              <a:r>
                <a:rPr kumimoji="0" lang="zh-CN" altLang="en-US" b="0" i="0" u="none" strike="noStrike" kern="1200" cap="none" spc="10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中调用各种操作符，比如算数运算符、关系运算符、逻辑运算符等等</a:t>
              </a:r>
              <a:endParaRPr kumimoji="0" lang="en-US" altLang="zh-CN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64" name="Rectangle 37@|1FFC:16777215|FBC:16777215|LFC:16777215|LBC:16777215"/>
            <p:cNvSpPr/>
            <p:nvPr/>
          </p:nvSpPr>
          <p:spPr>
            <a:xfrm>
              <a:off x="1405097" y="4014553"/>
              <a:ext cx="278731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操作符</a:t>
              </a:r>
              <a:endParaRPr lang="zh-CN" altLang="en-US" sz="20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5" name="Rectangle 40@|1FFC:3289814|FBC:16777215|LFC:16777215|LBC:16777215"/>
            <p:cNvSpPr/>
            <p:nvPr/>
          </p:nvSpPr>
          <p:spPr>
            <a:xfrm>
              <a:off x="803786" y="3976022"/>
              <a:ext cx="499711" cy="483518"/>
            </a:xfrm>
            <a:prstGeom prst="rect">
              <a:avLst/>
            </a:prstGeom>
            <a:solidFill>
              <a:srgbClr val="1E8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Rectangle 41@|1FFC:16777215|FBC:16777215|LFC:16777215|LBC:16777215"/>
            <p:cNvSpPr/>
            <p:nvPr/>
          </p:nvSpPr>
          <p:spPr>
            <a:xfrm>
              <a:off x="835519" y="3993076"/>
              <a:ext cx="43624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688138" y="1958974"/>
            <a:ext cx="4456112" cy="1008332"/>
            <a:chOff x="6688049" y="1959667"/>
            <a:chExt cx="4456377" cy="1007450"/>
          </a:xfrm>
        </p:grpSpPr>
        <p:sp>
          <p:nvSpPr>
            <p:cNvPr id="68" name="Rounded Rectangle 9@|1FFC:7355919|FBC:16777215|LFC:16777215|LBC:16777215"/>
            <p:cNvSpPr/>
            <p:nvPr/>
          </p:nvSpPr>
          <p:spPr>
            <a:xfrm>
              <a:off x="6937905" y="1959667"/>
              <a:ext cx="4153804" cy="483518"/>
            </a:xfrm>
            <a:prstGeom prst="roundRect">
              <a:avLst>
                <a:gd name="adj" fmla="val 0"/>
              </a:avLst>
            </a:prstGeom>
            <a:solidFill>
              <a:srgbClr val="94C022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" pitchFamily="34" charset="-52"/>
                <a:ea typeface="+mn-ea"/>
                <a:cs typeface="+mn-cs"/>
              </a:endParaRPr>
            </a:p>
          </p:txBody>
        </p:sp>
        <p:sp>
          <p:nvSpPr>
            <p:cNvPr id="69" name="Rectangle 32@|1FFC:16777215|FBC:16777215|LFC:16777215|LBC:16777215"/>
            <p:cNvSpPr/>
            <p:nvPr/>
          </p:nvSpPr>
          <p:spPr>
            <a:xfrm>
              <a:off x="7189987" y="2542756"/>
              <a:ext cx="3954439" cy="4243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0" i="0" u="none" strike="noStrike" kern="1200" cap="none" spc="10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在</a:t>
              </a:r>
              <a:r>
                <a:rPr kumimoji="0" lang="en-US" altLang="zh-CN" b="0" i="0" u="none" strike="noStrike" kern="1200" cap="none" spc="10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SpringEL</a:t>
              </a:r>
              <a:r>
                <a:rPr kumimoji="0" lang="zh-CN" altLang="en-US" b="0" i="0" u="none" strike="noStrike" kern="1200" cap="none" spc="10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中调用构造方法</a:t>
              </a:r>
              <a:endParaRPr kumimoji="0" lang="en-US" altLang="zh-CN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70" name="Rectangle 36@|1FFC:16777215|FBC:16777215|LFC:16777215|LBC:16777215"/>
            <p:cNvSpPr/>
            <p:nvPr/>
          </p:nvSpPr>
          <p:spPr>
            <a:xfrm>
              <a:off x="7202687" y="2017026"/>
              <a:ext cx="278731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构造</a:t>
              </a:r>
              <a:endParaRPr lang="zh-CN" altLang="en-US" sz="20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1" name="Rectangle 42@|1FFC:3289814|FBC:16777215|LFC:16777215|LBC:16777215"/>
            <p:cNvSpPr/>
            <p:nvPr/>
          </p:nvSpPr>
          <p:spPr>
            <a:xfrm>
              <a:off x="6688049" y="1959667"/>
              <a:ext cx="499711" cy="483518"/>
            </a:xfrm>
            <a:prstGeom prst="rect">
              <a:avLst/>
            </a:prstGeom>
            <a:solidFill>
              <a:srgbClr val="1E8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2" name="Rectangle 43@|1FFC:16777215|FBC:16777215|LFC:16777215|LBC:16777215"/>
            <p:cNvSpPr/>
            <p:nvPr/>
          </p:nvSpPr>
          <p:spPr>
            <a:xfrm>
              <a:off x="6719782" y="1976721"/>
              <a:ext cx="43624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688138" y="3976691"/>
            <a:ext cx="4418012" cy="1387659"/>
            <a:chOff x="6688049" y="3976022"/>
            <a:chExt cx="4418277" cy="1387563"/>
          </a:xfrm>
        </p:grpSpPr>
        <p:sp>
          <p:nvSpPr>
            <p:cNvPr id="74" name="Rounded Rectangle 11@|1FFC:7355919|FBC:16777215|LFC:16777215|LBC:16777215"/>
            <p:cNvSpPr/>
            <p:nvPr/>
          </p:nvSpPr>
          <p:spPr>
            <a:xfrm>
              <a:off x="6937905" y="3976022"/>
              <a:ext cx="4153804" cy="483518"/>
            </a:xfrm>
            <a:prstGeom prst="roundRect">
              <a:avLst>
                <a:gd name="adj" fmla="val 0"/>
              </a:avLst>
            </a:prstGeom>
            <a:solidFill>
              <a:srgbClr val="94C022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" pitchFamily="34" charset="-52"/>
                <a:ea typeface="+mn-ea"/>
                <a:cs typeface="+mn-cs"/>
              </a:endParaRPr>
            </a:p>
          </p:txBody>
        </p:sp>
        <p:sp>
          <p:nvSpPr>
            <p:cNvPr id="75" name="Rectangle 34@|1FFC:16777215|FBC:16777215|LFC:16777215|LBC:16777215"/>
            <p:cNvSpPr/>
            <p:nvPr/>
          </p:nvSpPr>
          <p:spPr>
            <a:xfrm>
              <a:off x="7151887" y="4606507"/>
              <a:ext cx="3954439" cy="7570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0" i="0" u="none" strike="noStrike" kern="1200" cap="none" spc="10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在</a:t>
              </a:r>
              <a:r>
                <a:rPr kumimoji="0" lang="en-US" altLang="zh-CN" b="0" i="0" u="none" strike="noStrike" kern="1200" cap="none" spc="10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SpringEL</a:t>
              </a:r>
              <a:r>
                <a:rPr kumimoji="0" lang="zh-CN" altLang="en-US" b="0" i="0" u="none" strike="noStrike" kern="1200" cap="none" spc="10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中操纵集合，可以做集合选择、集合投影等</a:t>
              </a:r>
              <a:endParaRPr kumimoji="0" lang="en-US" altLang="zh-CN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76" name="Rectangle 38@|1FFC:16777215|FBC:16777215|LFC:16777215|LBC:16777215"/>
            <p:cNvSpPr/>
            <p:nvPr/>
          </p:nvSpPr>
          <p:spPr>
            <a:xfrm>
              <a:off x="7202687" y="4014553"/>
              <a:ext cx="278731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2000" b="1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集合</a:t>
              </a:r>
              <a:endParaRPr lang="zh-CN" altLang="en-US" sz="20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7" name="Rectangle 44@|1FFC:3289814|FBC:16777215|LFC:16777215|LBC:16777215"/>
            <p:cNvSpPr/>
            <p:nvPr/>
          </p:nvSpPr>
          <p:spPr>
            <a:xfrm>
              <a:off x="6688049" y="3976022"/>
              <a:ext cx="499711" cy="483518"/>
            </a:xfrm>
            <a:prstGeom prst="rect">
              <a:avLst/>
            </a:prstGeom>
            <a:solidFill>
              <a:srgbClr val="1E8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8" name="Rectangle 45@|1FFC:16777215|FBC:16777215|LFC:16777215|LBC:16777215"/>
            <p:cNvSpPr/>
            <p:nvPr/>
          </p:nvSpPr>
          <p:spPr>
            <a:xfrm>
              <a:off x="6719782" y="3993076"/>
              <a:ext cx="43624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8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180490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SpringEL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SpringEL</a:t>
            </a:r>
            <a:r>
              <a:rPr lang="zh-CN" altLang="en-US" dirty="0" smtClean="0"/>
              <a:t>允许开发者将一个对象的属性注入给另一个对象属性，也可以调用一个对象的方法，并将返回值注入给另一个对象的属性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44" y="3024570"/>
            <a:ext cx="5450014" cy="329028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6058" y="3024570"/>
            <a:ext cx="5265371" cy="32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5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8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180490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SpringEL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构造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SpringEL</a:t>
            </a:r>
            <a:r>
              <a:rPr lang="zh-CN" altLang="en-US" dirty="0" smtClean="0"/>
              <a:t>允许开发者调用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关键字，实现构造方法调用，并实例化出对象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44" y="2661469"/>
            <a:ext cx="9880940" cy="267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8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7" y="0"/>
            <a:ext cx="573405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513" y="1096963"/>
            <a:ext cx="1385887" cy="6223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组合 2"/>
          <p:cNvGrpSpPr/>
          <p:nvPr/>
        </p:nvGrpSpPr>
        <p:grpSpPr>
          <a:xfrm>
            <a:off x="217488" y="2606675"/>
            <a:ext cx="2921000" cy="1446213"/>
            <a:chOff x="217483" y="2607045"/>
            <a:chExt cx="2921792" cy="1446550"/>
          </a:xfrm>
        </p:grpSpPr>
        <p:sp>
          <p:nvSpPr>
            <p:cNvPr id="15395" name="文本框 15"/>
            <p:cNvSpPr txBox="1"/>
            <p:nvPr/>
          </p:nvSpPr>
          <p:spPr>
            <a:xfrm>
              <a:off x="217483" y="2607045"/>
              <a:ext cx="2911030" cy="14465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8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ONTENTS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6" name="文本框 16"/>
            <p:cNvSpPr txBox="1"/>
            <p:nvPr/>
          </p:nvSpPr>
          <p:spPr>
            <a:xfrm>
              <a:off x="1325444" y="2750858"/>
              <a:ext cx="1813831" cy="7694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272213" y="1341437"/>
            <a:ext cx="4395787" cy="698501"/>
            <a:chOff x="3572099" y="2059582"/>
            <a:chExt cx="4395960" cy="698247"/>
          </a:xfrm>
        </p:grpSpPr>
        <p:sp>
          <p:nvSpPr>
            <p:cNvPr id="47" name="圆角矩形 46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91" name="文本框 48"/>
            <p:cNvSpPr txBox="1"/>
            <p:nvPr/>
          </p:nvSpPr>
          <p:spPr>
            <a:xfrm>
              <a:off x="4669798" y="2231967"/>
              <a:ext cx="1415828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数据验证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2" name="文本框 49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93" name="图片 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94" name="文本框 71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272213" y="2278062"/>
            <a:ext cx="4395787" cy="698501"/>
            <a:chOff x="3572099" y="2059582"/>
            <a:chExt cx="4395960" cy="698247"/>
          </a:xfrm>
        </p:grpSpPr>
        <p:sp>
          <p:nvSpPr>
            <p:cNvPr id="75" name="圆角矩形 74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86" name="文本框 75"/>
            <p:cNvSpPr txBox="1"/>
            <p:nvPr/>
          </p:nvSpPr>
          <p:spPr>
            <a:xfrm>
              <a:off x="4669798" y="2231967"/>
              <a:ext cx="2089115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SpringEL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7" name="文本框 76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88" name="图片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89" name="文本框 78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272213" y="3214687"/>
            <a:ext cx="4395787" cy="698501"/>
            <a:chOff x="3572099" y="2059582"/>
            <a:chExt cx="4395960" cy="698247"/>
          </a:xfrm>
        </p:grpSpPr>
        <p:sp>
          <p:nvSpPr>
            <p:cNvPr id="81" name="圆角矩形 80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81" name="文本框 81"/>
            <p:cNvSpPr txBox="1"/>
            <p:nvPr/>
          </p:nvSpPr>
          <p:spPr>
            <a:xfrm>
              <a:off x="4669798" y="2231967"/>
              <a:ext cx="2089115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SpringEL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2" name="文本框 82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83" name="图片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84" name="文本框 84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8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488279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SpringEL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操作符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SpringEL</a:t>
            </a:r>
            <a:r>
              <a:rPr lang="zh-CN" altLang="en-US" dirty="0" smtClean="0"/>
              <a:t>支持大多数的算数运算符、关系运算符、逻辑运算符、三元运算符等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44" y="2906409"/>
            <a:ext cx="3304762" cy="29809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9923" y="3639742"/>
            <a:ext cx="7238095" cy="1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5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8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170872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SpringEL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集合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SpringEL</a:t>
            </a:r>
            <a:r>
              <a:rPr lang="zh-CN" altLang="en-US" dirty="0" smtClean="0"/>
              <a:t>支持对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Properties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等集合的操作，还支持集合选择、集合投影等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44" y="2868313"/>
            <a:ext cx="5561905" cy="3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8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8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170872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SpringEL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集合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SpringEL</a:t>
            </a:r>
            <a:r>
              <a:rPr lang="zh-CN" altLang="en-US" dirty="0" smtClean="0"/>
              <a:t>集合选择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.?[]</a:t>
            </a:r>
            <a:r>
              <a:rPr lang="zh-CN" altLang="en-US" dirty="0" smtClean="0"/>
              <a:t>可以设置筛选条件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.^[]</a:t>
            </a:r>
            <a:r>
              <a:rPr lang="zh-CN" altLang="en-US" dirty="0" smtClean="0"/>
              <a:t>获取第一个匹配项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.$[]</a:t>
            </a:r>
            <a:r>
              <a:rPr lang="zh-CN" altLang="en-US" dirty="0" smtClean="0"/>
              <a:t>获取最后一个匹配项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44" y="3954028"/>
            <a:ext cx="7514286" cy="1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3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8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170872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SpringEL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集合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82806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SpringEL</a:t>
            </a:r>
            <a:r>
              <a:rPr lang="zh-CN" altLang="en-US" dirty="0" smtClean="0"/>
              <a:t>集合投影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</a:t>
            </a:r>
            <a:r>
              <a:rPr lang="en-US" altLang="zh-CN" dirty="0"/>
              <a:t>!</a:t>
            </a:r>
            <a:r>
              <a:rPr lang="en-US" altLang="zh-CN" dirty="0" smtClean="0"/>
              <a:t>[]</a:t>
            </a:r>
            <a:r>
              <a:rPr lang="zh-CN" altLang="en-US" dirty="0" smtClean="0"/>
              <a:t>可以选择特定属性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SpringEL</a:t>
            </a:r>
            <a:r>
              <a:rPr lang="en-US" altLang="zh-CN" dirty="0" smtClean="0"/>
              <a:t> </a:t>
            </a:r>
            <a:r>
              <a:rPr lang="zh-CN" altLang="en-US" dirty="0" smtClean="0"/>
              <a:t>集合选择和集合投影结合使用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44" y="2928685"/>
            <a:ext cx="7171428" cy="7809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044" y="5055516"/>
            <a:ext cx="9314286" cy="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8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800250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小结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了解</a:t>
            </a:r>
            <a:r>
              <a:rPr lang="en-US" altLang="zh-CN" dirty="0" smtClean="0">
                <a:latin typeface="+mn-ea"/>
              </a:rPr>
              <a:t>Spring</a:t>
            </a:r>
            <a:r>
              <a:rPr lang="zh-CN" altLang="en-US" dirty="0" smtClean="0">
                <a:latin typeface="+mn-ea"/>
              </a:rPr>
              <a:t>提供的数据验证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了解</a:t>
            </a:r>
            <a:r>
              <a:rPr lang="en-US" altLang="zh-CN" dirty="0" err="1" smtClean="0">
                <a:latin typeface="+mn-ea"/>
              </a:rPr>
              <a:t>SpringEL</a:t>
            </a:r>
            <a:r>
              <a:rPr lang="zh-CN" altLang="en-US" dirty="0" smtClean="0">
                <a:latin typeface="+mn-ea"/>
              </a:rPr>
              <a:t>概念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掌握</a:t>
            </a:r>
            <a:r>
              <a:rPr lang="en-US" altLang="zh-CN" dirty="0" err="1" smtClean="0">
                <a:latin typeface="+mn-ea"/>
              </a:rPr>
              <a:t>SpringEL</a:t>
            </a:r>
            <a:r>
              <a:rPr lang="zh-CN" altLang="en-US" dirty="0" smtClean="0">
                <a:latin typeface="+mn-ea"/>
              </a:rPr>
              <a:t>使用方法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652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" name="文本框 29"/>
          <p:cNvSpPr txBox="1"/>
          <p:nvPr/>
        </p:nvSpPr>
        <p:spPr>
          <a:xfrm>
            <a:off x="4157663" y="2243138"/>
            <a:ext cx="7156450" cy="1446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en-US" altLang="zh-CN" sz="8800" b="1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8800" b="1" dirty="0">
              <a:solidFill>
                <a:srgbClr val="006A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数据验证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8" name="组合 17"/>
          <p:cNvGrpSpPr/>
          <p:nvPr/>
        </p:nvGrpSpPr>
        <p:grpSpPr>
          <a:xfrm>
            <a:off x="7877178" y="3424236"/>
            <a:ext cx="1270905" cy="369332"/>
            <a:chOff x="6557818" y="5101878"/>
            <a:chExt cx="1270667" cy="368778"/>
          </a:xfrm>
        </p:grpSpPr>
        <p:sp>
          <p:nvSpPr>
            <p:cNvPr id="19" name="Oval 14@|1FFC:3382090|FBC:16777215|LFC:16777215|LBC:16777215"/>
            <p:cNvSpPr/>
            <p:nvPr/>
          </p:nvSpPr>
          <p:spPr>
            <a:xfrm>
              <a:off x="6557818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403" name="TextBox 15@|17FFC:16777215|FBC:16777215|LFC:16777215|LBC:16777215"/>
            <p:cNvSpPr txBox="1"/>
            <p:nvPr/>
          </p:nvSpPr>
          <p:spPr>
            <a:xfrm>
              <a:off x="6720697" y="5101878"/>
              <a:ext cx="1107788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dirty="0" smtClean="0">
                  <a:solidFill>
                    <a:srgbClr val="006A32"/>
                  </a:solidFill>
                  <a:latin typeface="微软雅黑" panose="020B0503020204020204" pitchFamily="34" charset="-122"/>
                </a:rPr>
                <a:t>案例分析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29183" y="3424238"/>
            <a:ext cx="809239" cy="369332"/>
            <a:chOff x="3610222" y="5101880"/>
            <a:chExt cx="809090" cy="368778"/>
          </a:xfrm>
        </p:grpSpPr>
        <p:sp>
          <p:nvSpPr>
            <p:cNvPr id="16400" name="TextBox 11@|17FFC:16777215|FBC:16777215|LFC:16777215|LBC:16777215"/>
            <p:cNvSpPr txBox="1"/>
            <p:nvPr/>
          </p:nvSpPr>
          <p:spPr>
            <a:xfrm>
              <a:off x="3773100" y="5101880"/>
              <a:ext cx="646212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dirty="0">
                  <a:solidFill>
                    <a:srgbClr val="006A32"/>
                  </a:solidFill>
                  <a:latin typeface="微软雅黑" panose="020B0503020204020204" pitchFamily="34" charset="-122"/>
                </a:rPr>
                <a:t>概念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16@|1FFC:3382090|FBC:16777215|LFC:16777215|LBC:16777215"/>
            <p:cNvSpPr/>
            <p:nvPr/>
          </p:nvSpPr>
          <p:spPr>
            <a:xfrm>
              <a:off x="3610222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16394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3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1582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数据验证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在企业级开发中很多场合，都需要数据验证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用户操作不当，输入错误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硬件出现问题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恶意用户蓄意破坏</a:t>
            </a:r>
            <a:endParaRPr lang="en-US" altLang="zh-CN" dirty="0" smtClean="0"/>
          </a:p>
          <a:p>
            <a:pPr lvl="1"/>
            <a:r>
              <a:rPr lang="en-US" altLang="zh-CN" dirty="0"/>
              <a:t>……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以上这些都会导致系统中断甚至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崩溃，或者数据库中存入了垃圾数据</a:t>
            </a:r>
            <a:endParaRPr lang="en-US" altLang="zh-CN" dirty="0"/>
          </a:p>
          <a:p>
            <a:r>
              <a:rPr lang="en-US" altLang="zh-CN" dirty="0" err="1" smtClean="0"/>
              <a:t>JavaEE</a:t>
            </a:r>
            <a:r>
              <a:rPr lang="zh-CN" altLang="en-US" dirty="0" smtClean="0"/>
              <a:t>中数据验证方式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前端的数据验证，比如表单验证等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后端的数据验证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120" y="3649266"/>
            <a:ext cx="5009524" cy="2238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1582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数据验证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数据验证不应该被限定在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层去处理，它应该在任何需要做数据验证的地方做验证</a:t>
            </a:r>
            <a:endParaRPr lang="en-US" altLang="zh-CN" dirty="0" smtClean="0"/>
          </a:p>
          <a:p>
            <a:r>
              <a:rPr lang="zh-CN" altLang="en-US" dirty="0" smtClean="0"/>
              <a:t>基于以上考虑，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设计了一个既方便又可以在所有层使用的</a:t>
            </a:r>
            <a:r>
              <a:rPr lang="en-US" altLang="zh-CN" dirty="0" smtClean="0"/>
              <a:t>Validator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7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418514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Validator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使用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" name="Picture 2" descr="“spring validator 接口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44" y="1201612"/>
            <a:ext cx="9950583" cy="459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14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418514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Validator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使用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提供了</a:t>
            </a:r>
            <a:r>
              <a:rPr lang="en-US" altLang="zh-CN" dirty="0" smtClean="0"/>
              <a:t>Validator</a:t>
            </a:r>
            <a:r>
              <a:rPr lang="zh-CN" altLang="en-US" dirty="0" smtClean="0"/>
              <a:t>接口来进行对对象的验证，该接口实现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个方法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6D180B"/>
                </a:solidFill>
                <a:latin typeface="Consolas" panose="020B0609020204030204" pitchFamily="49" charset="0"/>
              </a:rPr>
              <a:t>supports(Class</a:t>
            </a:r>
            <a:r>
              <a:rPr lang="en-US" altLang="zh-CN" dirty="0" smtClean="0">
                <a:solidFill>
                  <a:srgbClr val="6D180B"/>
                </a:solidFill>
                <a:latin typeface="Consolas" panose="020B0609020204030204" pitchFamily="49" charset="0"/>
              </a:rPr>
              <a:t>)-</a:t>
            </a:r>
            <a:r>
              <a:rPr lang="zh-CN" altLang="en-US" dirty="0" smtClean="0"/>
              <a:t>判断该</a:t>
            </a:r>
            <a:r>
              <a:rPr lang="en-US" altLang="zh-CN" dirty="0" smtClean="0"/>
              <a:t>validator</a:t>
            </a:r>
            <a:r>
              <a:rPr lang="zh-CN" altLang="en-US" dirty="0" smtClean="0"/>
              <a:t>是否能校验提供的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的实例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6D180B"/>
                </a:solidFill>
                <a:latin typeface="Consolas" panose="020B0609020204030204" pitchFamily="49" charset="0"/>
              </a:rPr>
              <a:t>validate(Object, </a:t>
            </a:r>
            <a:r>
              <a:rPr lang="en-US" altLang="zh-CN" dirty="0" err="1">
                <a:solidFill>
                  <a:srgbClr val="6D180B"/>
                </a:solidFill>
                <a:latin typeface="Consolas" panose="020B0609020204030204" pitchFamily="49" charset="0"/>
              </a:rPr>
              <a:t>org.springframework.validation.Errors</a:t>
            </a:r>
            <a:r>
              <a:rPr lang="en-US" altLang="zh-CN" dirty="0" smtClean="0">
                <a:solidFill>
                  <a:srgbClr val="6D180B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6D180B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 smtClean="0">
                <a:solidFill>
                  <a:srgbClr val="6D180B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/>
              <a:t>校验给定的对象，如果有校验失败信息，将其放入</a:t>
            </a:r>
            <a:r>
              <a:rPr lang="en-US" altLang="zh-CN" dirty="0"/>
              <a:t>Errors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179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1582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数据验证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另外，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还完全支持</a:t>
            </a:r>
            <a:r>
              <a:rPr lang="en-US" altLang="zh-CN" dirty="0" smtClean="0"/>
              <a:t>JSR-303 Bean Validation</a:t>
            </a:r>
          </a:p>
          <a:p>
            <a:pPr lvl="1"/>
            <a:r>
              <a:rPr lang="en-US" altLang="zh-CN" dirty="0" smtClean="0"/>
              <a:t>Hibernate Validation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Bean Validation</a:t>
            </a:r>
            <a:r>
              <a:rPr lang="zh-CN" altLang="en-US" dirty="0" smtClean="0"/>
              <a:t>的参考实现，提供了</a:t>
            </a:r>
            <a:r>
              <a:rPr lang="en-US" altLang="zh-CN" dirty="0" smtClean="0"/>
              <a:t>JSR-303</a:t>
            </a:r>
            <a:r>
              <a:rPr lang="zh-CN" altLang="en-US" dirty="0" smtClean="0"/>
              <a:t>规范的所有内置实现</a:t>
            </a:r>
            <a:endParaRPr lang="en-US" altLang="zh-CN" dirty="0" smtClean="0"/>
          </a:p>
          <a:p>
            <a:r>
              <a:rPr lang="en-US" altLang="zh-CN" dirty="0" err="1" smtClean="0"/>
              <a:t>SpringMVC</a:t>
            </a:r>
            <a:r>
              <a:rPr lang="zh-CN" altLang="en-US" dirty="0" smtClean="0"/>
              <a:t>还支持声明式验证</a:t>
            </a:r>
            <a:r>
              <a:rPr lang="en-US" altLang="zh-CN" dirty="0" smtClean="0"/>
              <a:t>@Controller</a:t>
            </a:r>
            <a:r>
              <a:rPr lang="zh-CN" altLang="en-US" dirty="0" smtClean="0"/>
              <a:t>输入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274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4800" b="1" dirty="0" err="1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SpringEL</a:t>
            </a:r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8" name="组合 17"/>
          <p:cNvGrpSpPr/>
          <p:nvPr/>
        </p:nvGrpSpPr>
        <p:grpSpPr>
          <a:xfrm>
            <a:off x="7877183" y="3424236"/>
            <a:ext cx="2683151" cy="369332"/>
            <a:chOff x="6557818" y="5101878"/>
            <a:chExt cx="2682647" cy="368778"/>
          </a:xfrm>
        </p:grpSpPr>
        <p:sp>
          <p:nvSpPr>
            <p:cNvPr id="19" name="Oval 14@|1FFC:3382090|FBC:16777215|LFC:16777215|LBC:16777215"/>
            <p:cNvSpPr/>
            <p:nvPr/>
          </p:nvSpPr>
          <p:spPr>
            <a:xfrm>
              <a:off x="6557818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571" name="TextBox 15@|17FFC:16777215|FBC:16777215|LFC:16777215|LBC:16777215"/>
            <p:cNvSpPr txBox="1"/>
            <p:nvPr/>
          </p:nvSpPr>
          <p:spPr>
            <a:xfrm>
              <a:off x="6720697" y="5101878"/>
              <a:ext cx="2519768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dirty="0" smtClean="0">
                  <a:solidFill>
                    <a:srgbClr val="006A32"/>
                  </a:solidFill>
                  <a:latin typeface="微软雅黑" panose="020B0503020204020204" pitchFamily="34" charset="-122"/>
                </a:rPr>
                <a:t>使用</a:t>
              </a:r>
              <a:r>
                <a:rPr lang="en-US" altLang="zh-CN" dirty="0" smtClean="0">
                  <a:solidFill>
                    <a:srgbClr val="006A32"/>
                  </a:solidFill>
                  <a:latin typeface="微软雅黑" panose="020B0503020204020204" pitchFamily="34" charset="-122"/>
                </a:rPr>
                <a:t>Spring</a:t>
              </a:r>
              <a:r>
                <a:rPr lang="zh-CN" altLang="en-US" dirty="0" smtClean="0">
                  <a:solidFill>
                    <a:srgbClr val="006A32"/>
                  </a:solidFill>
                  <a:latin typeface="微软雅黑" panose="020B0503020204020204" pitchFamily="34" charset="-122"/>
                </a:rPr>
                <a:t>表达式接口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29200" y="3424236"/>
            <a:ext cx="1774249" cy="369332"/>
            <a:chOff x="3610222" y="5101878"/>
            <a:chExt cx="1773915" cy="368778"/>
          </a:xfrm>
        </p:grpSpPr>
        <p:sp>
          <p:nvSpPr>
            <p:cNvPr id="23568" name="TextBox 11@|17FFC:16777215|FBC:16777215|LFC:16777215|LBC:16777215"/>
            <p:cNvSpPr txBox="1"/>
            <p:nvPr/>
          </p:nvSpPr>
          <p:spPr>
            <a:xfrm>
              <a:off x="3773101" y="5101878"/>
              <a:ext cx="1611036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dirty="0" err="1" smtClean="0">
                  <a:solidFill>
                    <a:srgbClr val="006A32"/>
                  </a:solidFill>
                  <a:latin typeface="微软雅黑" panose="020B0503020204020204" pitchFamily="34" charset="-122"/>
                </a:rPr>
                <a:t>SpringEL</a:t>
              </a:r>
              <a:r>
                <a:rPr lang="zh-CN" altLang="en-US" dirty="0">
                  <a:solidFill>
                    <a:srgbClr val="006A32"/>
                  </a:solidFill>
                  <a:latin typeface="微软雅黑" panose="020B0503020204020204" pitchFamily="34" charset="-122"/>
                </a:rPr>
                <a:t>概念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16@|1FFC:3382090|FBC:16777215|LFC:16777215|LBC:16777215"/>
            <p:cNvSpPr/>
            <p:nvPr/>
          </p:nvSpPr>
          <p:spPr>
            <a:xfrm>
              <a:off x="3610222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23562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9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</TotalTime>
  <Words>793</Words>
  <Application>Microsoft Office PowerPoint</Application>
  <PresentationFormat>宽屏</PresentationFormat>
  <Paragraphs>154</Paragraphs>
  <Slides>25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PT Sans</vt:lpstr>
      <vt:lpstr>等线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adi</cp:lastModifiedBy>
  <cp:revision>738</cp:revision>
  <dcterms:created xsi:type="dcterms:W3CDTF">2015-08-21T12:41:00Z</dcterms:created>
  <dcterms:modified xsi:type="dcterms:W3CDTF">2018-03-04T06:53:36Z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