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79" r:id="rId2"/>
    <p:sldId id="380" r:id="rId3"/>
    <p:sldId id="381" r:id="rId4"/>
    <p:sldId id="413" r:id="rId5"/>
    <p:sldId id="394" r:id="rId6"/>
    <p:sldId id="261" r:id="rId7"/>
    <p:sldId id="414" r:id="rId8"/>
    <p:sldId id="415" r:id="rId9"/>
    <p:sldId id="388" r:id="rId10"/>
    <p:sldId id="400" r:id="rId11"/>
    <p:sldId id="416" r:id="rId12"/>
    <p:sldId id="401" r:id="rId13"/>
    <p:sldId id="417" r:id="rId14"/>
    <p:sldId id="402" r:id="rId15"/>
    <p:sldId id="405" r:id="rId16"/>
    <p:sldId id="406" r:id="rId17"/>
    <p:sldId id="418" r:id="rId18"/>
    <p:sldId id="420" r:id="rId19"/>
    <p:sldId id="419" r:id="rId20"/>
    <p:sldId id="421" r:id="rId21"/>
    <p:sldId id="411" r:id="rId22"/>
    <p:sldId id="392" r:id="rId23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/>
    <p:restoredTop sz="87972"/>
  </p:normalViewPr>
  <p:slideViewPr>
    <p:cSldViewPr snapToGrid="0">
      <p:cViewPr varScale="1">
        <p:scale>
          <a:sx n="74" d="100"/>
          <a:sy n="74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2018/3/4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4994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简介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（</a:t>
            </a:r>
            <a:r>
              <a:rPr lang="en-US" altLang="zh-CN" dirty="0"/>
              <a:t> Aspect-Oriented Programming </a:t>
            </a:r>
            <a:r>
              <a:rPr lang="zh-CN" altLang="en-US" dirty="0" smtClean="0"/>
              <a:t>，面向切面编程）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提供了一种新的组织程序结构的思路</a:t>
            </a:r>
            <a:endParaRPr lang="en-US" altLang="zh-CN" dirty="0" smtClean="0"/>
          </a:p>
          <a:p>
            <a:pPr lvl="1"/>
            <a:r>
              <a:rPr lang="zh-CN" altLang="en-US" dirty="0"/>
              <a:t>是</a:t>
            </a:r>
            <a:r>
              <a:rPr lang="zh-CN" altLang="en-US" dirty="0" smtClean="0"/>
              <a:t>对</a:t>
            </a:r>
            <a:r>
              <a:rPr lang="en-US" altLang="zh-CN" dirty="0" smtClean="0"/>
              <a:t>OOP</a:t>
            </a:r>
            <a:r>
              <a:rPr lang="zh-CN" altLang="en-US" dirty="0" smtClean="0"/>
              <a:t>的补充，而不是替代，经常和</a:t>
            </a:r>
            <a:r>
              <a:rPr lang="en-US" altLang="zh-CN" dirty="0" smtClean="0"/>
              <a:t>OOP</a:t>
            </a:r>
            <a:r>
              <a:rPr lang="zh-CN" altLang="en-US" dirty="0" smtClean="0"/>
              <a:t>一起使用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OOP</a:t>
            </a:r>
            <a:r>
              <a:rPr lang="zh-CN" altLang="en-US" dirty="0" smtClean="0"/>
              <a:t>的核心单位是类，而</a:t>
            </a:r>
            <a:r>
              <a:rPr lang="en-US" altLang="zh-CN" dirty="0" smtClean="0"/>
              <a:t>AOP</a:t>
            </a:r>
            <a:r>
              <a:rPr lang="zh-CN" altLang="en-US" dirty="0"/>
              <a:t>则</a:t>
            </a:r>
            <a:r>
              <a:rPr lang="zh-CN" altLang="en-US" dirty="0" smtClean="0"/>
              <a:t>是切面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典型的例子包括日志、验证、事务管理等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使开发人员集中关注于系统的核心业务逻辑</a:t>
            </a:r>
            <a:endParaRPr lang="en-US" altLang="zh-CN" dirty="0" smtClean="0"/>
          </a:p>
          <a:p>
            <a:pPr lvl="2"/>
            <a:r>
              <a:rPr lang="zh-CN" altLang="en-US" dirty="0"/>
              <a:t>更</a:t>
            </a:r>
            <a:r>
              <a:rPr lang="zh-CN" altLang="en-US" dirty="0" smtClean="0"/>
              <a:t>利于创建松散的、可复用、可扩展的软件系统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4994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/>
              <a:t>关注</a:t>
            </a:r>
            <a:r>
              <a:rPr lang="zh-CN" altLang="en-US" dirty="0" smtClean="0"/>
              <a:t>点（</a:t>
            </a:r>
            <a:r>
              <a:rPr lang="en-US" altLang="zh-CN" dirty="0" smtClean="0"/>
              <a:t>concern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一个关注点可以是一个特定的问题、概念或者程序要达到的一个目标。比如日志记录等都是关注点。如果一个关注点的代码被多个类或方法引用，这个关注点就被称为横切关注点</a:t>
            </a:r>
            <a:endParaRPr lang="en-US" altLang="zh-CN" dirty="0" smtClean="0"/>
          </a:p>
          <a:p>
            <a:r>
              <a:rPr lang="zh-CN" altLang="en-US" dirty="0" smtClean="0"/>
              <a:t>切面（</a:t>
            </a:r>
            <a:r>
              <a:rPr lang="en-US" altLang="zh-CN" dirty="0" smtClean="0"/>
              <a:t>aspect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一个切面是对一个横切关注点的模块化</a:t>
            </a:r>
            <a:endParaRPr lang="en-US" altLang="zh-CN" dirty="0" smtClean="0"/>
          </a:p>
          <a:p>
            <a:r>
              <a:rPr lang="zh-CN" altLang="en-US" dirty="0" smtClean="0"/>
              <a:t>连接点（</a:t>
            </a:r>
            <a:r>
              <a:rPr lang="en-US" altLang="zh-CN" dirty="0" err="1" smtClean="0"/>
              <a:t>joinpoint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程序执行过程中的某个点，如方法调用或者抛出异常等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17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4994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通知（</a:t>
            </a:r>
            <a:r>
              <a:rPr lang="en-US" altLang="zh-CN" dirty="0" smtClean="0"/>
              <a:t>advice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在特定的连接点应该执行的动作，在多数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框架中，通知都是由拦截器实现的，</a:t>
            </a:r>
            <a:r>
              <a:rPr lang="en-US" altLang="zh-CN" dirty="0" smtClean="0"/>
              <a:t>Spring AOP</a:t>
            </a:r>
            <a:r>
              <a:rPr lang="zh-CN" altLang="en-US" dirty="0" smtClean="0"/>
              <a:t>也是如此（定义何时）</a:t>
            </a:r>
            <a:endParaRPr lang="en-US" altLang="zh-CN" dirty="0" smtClean="0"/>
          </a:p>
          <a:p>
            <a:r>
              <a:rPr lang="zh-CN" altLang="en-US" dirty="0" smtClean="0"/>
              <a:t>切入点（</a:t>
            </a:r>
            <a:r>
              <a:rPr lang="en-US" altLang="zh-CN" dirty="0" err="1" smtClean="0"/>
              <a:t>pointcut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定义在哪些连接点处使用通知，在应用中一般通过指定类名、方法名或者匹配类名、方法名的正则表达式来指定切入点（何地）</a:t>
            </a:r>
            <a:endParaRPr lang="en-US" altLang="zh-CN" dirty="0" smtClean="0"/>
          </a:p>
          <a:p>
            <a:r>
              <a:rPr lang="zh-CN" altLang="en-US" dirty="0" smtClean="0"/>
              <a:t>目标对象（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被切面所通知的对象</a:t>
            </a:r>
            <a:endParaRPr lang="en-US" altLang="zh-CN" dirty="0" smtClean="0"/>
          </a:p>
          <a:p>
            <a:r>
              <a:rPr lang="zh-CN" altLang="en-US" dirty="0" smtClean="0"/>
              <a:t>织入（</a:t>
            </a:r>
            <a:r>
              <a:rPr lang="en-US" altLang="zh-CN" dirty="0" smtClean="0"/>
              <a:t>weaving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将切面应用到目标对象，从而创建新的代理对象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1729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通知（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Advice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）类型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768358"/>
          </a:xfrm>
        </p:spPr>
        <p:txBody>
          <a:bodyPr/>
          <a:lstStyle/>
          <a:p>
            <a:r>
              <a:rPr lang="zh-CN" altLang="en-US" dirty="0"/>
              <a:t>前置通知(Before advice)：</a:t>
            </a:r>
          </a:p>
          <a:p>
            <a:pPr lvl="1"/>
            <a:r>
              <a:rPr lang="zh-CN" altLang="en-US" sz="2300" dirty="0"/>
              <a:t>在某连接点之前执行的通知 </a:t>
            </a:r>
          </a:p>
          <a:p>
            <a:r>
              <a:rPr lang="zh-CN" altLang="en-US" dirty="0"/>
              <a:t>后置通知(After returning advice)：</a:t>
            </a:r>
          </a:p>
          <a:p>
            <a:pPr lvl="1"/>
            <a:r>
              <a:rPr lang="zh-CN" altLang="en-US" sz="2300" dirty="0"/>
              <a:t>在某连接点正常完成后执行的通知</a:t>
            </a:r>
          </a:p>
          <a:p>
            <a:r>
              <a:rPr lang="zh-CN" altLang="en-US" dirty="0"/>
              <a:t>异常通知(After throwing advice)：</a:t>
            </a:r>
          </a:p>
          <a:p>
            <a:pPr lvl="1"/>
            <a:r>
              <a:rPr lang="zh-CN" altLang="en-US" sz="2300" dirty="0"/>
              <a:t>在方法抛出异常退出时执行的通知</a:t>
            </a:r>
          </a:p>
          <a:p>
            <a:r>
              <a:rPr lang="zh-CN" altLang="en-US" dirty="0"/>
              <a:t>最终通知(After finally advice)：</a:t>
            </a:r>
          </a:p>
          <a:p>
            <a:pPr lvl="1"/>
            <a:r>
              <a:rPr lang="zh-CN" altLang="en-US" sz="2300" dirty="0"/>
              <a:t>当某连接点退出的时候执行的通知</a:t>
            </a:r>
          </a:p>
          <a:p>
            <a:r>
              <a:rPr lang="zh-CN" altLang="en-US" sz="2700" dirty="0"/>
              <a:t>环绕通知(Around advice)：</a:t>
            </a:r>
          </a:p>
          <a:p>
            <a:pPr lvl="1"/>
            <a:r>
              <a:rPr lang="zh-CN" altLang="en-US" sz="2300" dirty="0"/>
              <a:t>包围一个连接点的通知，这是最强大的一种通知</a:t>
            </a:r>
            <a:r>
              <a:rPr lang="zh-CN" altLang="en-US" sz="2300" dirty="0" smtClean="0"/>
              <a:t>类型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2163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75773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示意图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2653705" y="1678131"/>
            <a:ext cx="6480175" cy="4602161"/>
            <a:chOff x="0" y="0"/>
            <a:chExt cx="10205" cy="7246"/>
          </a:xfrm>
        </p:grpSpPr>
        <p:grpSp>
          <p:nvGrpSpPr>
            <p:cNvPr id="11" name="Group 4"/>
            <p:cNvGrpSpPr>
              <a:grpSpLocks/>
            </p:cNvGrpSpPr>
            <p:nvPr/>
          </p:nvGrpSpPr>
          <p:grpSpPr bwMode="auto">
            <a:xfrm>
              <a:off x="5556" y="1872"/>
              <a:ext cx="3816" cy="5374"/>
              <a:chOff x="0" y="0"/>
              <a:chExt cx="3815" cy="5373"/>
            </a:xfrm>
          </p:grpSpPr>
          <p:sp>
            <p:nvSpPr>
              <p:cNvPr id="34" name="AutoShape 5"/>
              <p:cNvSpPr>
                <a:spLocks noChangeArrowheads="1"/>
              </p:cNvSpPr>
              <p:nvPr/>
            </p:nvSpPr>
            <p:spPr bwMode="auto">
              <a:xfrm>
                <a:off x="176" y="1236"/>
                <a:ext cx="3639" cy="618"/>
              </a:xfrm>
              <a:prstGeom prst="parallelogram">
                <a:avLst>
                  <a:gd name="adj" fmla="val 14720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35" name="AutoShape 6"/>
              <p:cNvSpPr>
                <a:spLocks noChangeArrowheads="1"/>
              </p:cNvSpPr>
              <p:nvPr/>
            </p:nvSpPr>
            <p:spPr bwMode="auto">
              <a:xfrm>
                <a:off x="139" y="2795"/>
                <a:ext cx="3638" cy="618"/>
              </a:xfrm>
              <a:prstGeom prst="parallelogram">
                <a:avLst>
                  <a:gd name="adj" fmla="val 14716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>
                <a:off x="1559" y="0"/>
                <a:ext cx="2" cy="15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Text Box 8"/>
              <p:cNvSpPr txBox="1">
                <a:spLocks noChangeArrowheads="1"/>
              </p:cNvSpPr>
              <p:nvPr/>
            </p:nvSpPr>
            <p:spPr bwMode="auto">
              <a:xfrm>
                <a:off x="2531" y="618"/>
                <a:ext cx="1011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i="1"/>
                  <a:t>日志</a:t>
                </a:r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2428" y="2164"/>
                <a:ext cx="1011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i="1"/>
                  <a:t>验证</a:t>
                </a:r>
              </a:p>
            </p:txBody>
          </p:sp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>
                <a:off x="1562" y="1856"/>
                <a:ext cx="2" cy="13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1"/>
              <p:cNvSpPr>
                <a:spLocks noChangeShapeType="1"/>
              </p:cNvSpPr>
              <p:nvPr/>
            </p:nvSpPr>
            <p:spPr bwMode="auto">
              <a:xfrm>
                <a:off x="2252" y="0"/>
                <a:ext cx="2" cy="15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2"/>
              <p:cNvSpPr>
                <a:spLocks noChangeShapeType="1"/>
              </p:cNvSpPr>
              <p:nvPr/>
            </p:nvSpPr>
            <p:spPr bwMode="auto">
              <a:xfrm>
                <a:off x="2252" y="1855"/>
                <a:ext cx="2" cy="10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1562" y="3400"/>
                <a:ext cx="2" cy="13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4"/>
              <p:cNvSpPr>
                <a:spLocks noChangeShapeType="1"/>
              </p:cNvSpPr>
              <p:nvPr/>
            </p:nvSpPr>
            <p:spPr bwMode="auto">
              <a:xfrm>
                <a:off x="2252" y="3399"/>
                <a:ext cx="2" cy="10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Text Box 15"/>
              <p:cNvSpPr txBox="1">
                <a:spLocks noChangeArrowheads="1"/>
              </p:cNvSpPr>
              <p:nvPr/>
            </p:nvSpPr>
            <p:spPr bwMode="auto">
              <a:xfrm>
                <a:off x="0" y="4792"/>
                <a:ext cx="1744" cy="581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i="1" dirty="0" smtClean="0">
                    <a:solidFill>
                      <a:srgbClr val="FF0000"/>
                    </a:solidFill>
                  </a:rPr>
                  <a:t>注册功能</a:t>
                </a:r>
                <a:endParaRPr lang="zh-CN" altLang="en-US" sz="1800" b="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 Box 16"/>
              <p:cNvSpPr txBox="1">
                <a:spLocks noChangeArrowheads="1"/>
              </p:cNvSpPr>
              <p:nvPr/>
            </p:nvSpPr>
            <p:spPr bwMode="auto">
              <a:xfrm>
                <a:off x="2041" y="4517"/>
                <a:ext cx="1745" cy="581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i="1" dirty="0" smtClean="0">
                    <a:solidFill>
                      <a:srgbClr val="FF0000"/>
                    </a:solidFill>
                  </a:rPr>
                  <a:t>登录功能</a:t>
                </a:r>
                <a:endParaRPr lang="zh-CN" altLang="en-US" sz="1800" b="0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V="1">
              <a:off x="5102" y="3800"/>
              <a:ext cx="1021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5059" y="4741"/>
              <a:ext cx="1064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1952" y="4206"/>
              <a:ext cx="416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>
                  <a:solidFill>
                    <a:schemeClr val="tx2"/>
                  </a:solidFill>
                  <a:ea typeface="黑体" panose="02010609060101010101" pitchFamily="49" charset="-122"/>
                </a:rPr>
                <a:t>横切(Cross-cutting concerns)</a:t>
              </a: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2673" y="3639"/>
              <a:ext cx="140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被标识为</a:t>
              </a: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6157" y="292"/>
              <a:ext cx="84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根据</a:t>
              </a:r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7371" y="4707"/>
              <a:ext cx="145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ea typeface="黑体" panose="02010609060101010101" pitchFamily="49" charset="-122"/>
                </a:rPr>
                <a:t>Jointpoint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7499" y="3346"/>
              <a:ext cx="145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ea typeface="黑体" panose="02010609060101010101" pitchFamily="49" charset="-122"/>
                </a:rPr>
                <a:t>Jointpoint</a:t>
              </a:r>
              <a:endParaRPr lang="zh-CN" altLang="en-US" sz="1800" b="0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6238" y="3254"/>
              <a:ext cx="145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Jointpoint</a:t>
              </a:r>
              <a:endParaRPr lang="zh-CN" altLang="en-US" sz="1800" b="0" dirty="0"/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1474" y="2835"/>
              <a:ext cx="2234" cy="646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365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Aspects</a:t>
              </a: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H="1" flipV="1">
              <a:off x="2948" y="3515"/>
              <a:ext cx="793" cy="8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288" y="511"/>
              <a:ext cx="2234" cy="646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365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LogHandler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1348" y="2107"/>
              <a:ext cx="275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具体设计为Advices</a:t>
              </a: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0" y="965"/>
              <a:ext cx="2234" cy="646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365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>
                  <a:solidFill>
                    <a:schemeClr val="tx2"/>
                  </a:solidFill>
                  <a:ea typeface="黑体" panose="02010609060101010101" pitchFamily="49" charset="-122"/>
                </a:rPr>
                <a:t>VerifyHandler</a:t>
              </a: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V="1">
              <a:off x="5556" y="340"/>
              <a:ext cx="2836" cy="34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H="1" flipV="1">
              <a:off x="1474" y="1645"/>
              <a:ext cx="1021" cy="10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8391" y="0"/>
              <a:ext cx="1814" cy="1247"/>
            </a:xfrm>
            <a:prstGeom prst="foldedCorner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Pointcuts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————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————</a:t>
              </a: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V="1">
              <a:off x="2722" y="1246"/>
              <a:ext cx="2155" cy="147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7825" y="1362"/>
              <a:ext cx="1361" cy="204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7145" y="1247"/>
              <a:ext cx="1701" cy="204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8707" y="1847"/>
              <a:ext cx="117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Weave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Spring AOP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0155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是由纯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语言实现</a:t>
            </a:r>
            <a:endParaRPr lang="en-US" altLang="zh-CN" dirty="0" smtClean="0"/>
          </a:p>
          <a:p>
            <a:r>
              <a:rPr lang="en-US" altLang="zh-CN" dirty="0" smtClean="0">
                <a:latin typeface="Bookman Old Style" panose="02050604050505020204" pitchFamily="18" charset="0"/>
              </a:rPr>
              <a:t>Spring AOP</a:t>
            </a:r>
            <a:r>
              <a:rPr lang="zh-CN" altLang="en-US" dirty="0" smtClean="0">
                <a:latin typeface="Bookman Old Style" panose="02050604050505020204" pitchFamily="18" charset="0"/>
              </a:rPr>
              <a:t>和其他</a:t>
            </a:r>
            <a:r>
              <a:rPr lang="en-US" altLang="zh-CN" dirty="0" smtClean="0">
                <a:latin typeface="Bookman Old Style" panose="02050604050505020204" pitchFamily="18" charset="0"/>
              </a:rPr>
              <a:t>AOP</a:t>
            </a:r>
            <a:r>
              <a:rPr lang="zh-CN" altLang="en-US" dirty="0" smtClean="0">
                <a:latin typeface="Bookman Old Style" panose="02050604050505020204" pitchFamily="18" charset="0"/>
              </a:rPr>
              <a:t>框架不同，目的并不是提供最完整的</a:t>
            </a:r>
            <a:r>
              <a:rPr lang="en-US" altLang="zh-CN" dirty="0" smtClean="0">
                <a:latin typeface="Bookman Old Style" panose="02050604050505020204" pitchFamily="18" charset="0"/>
              </a:rPr>
              <a:t>AOP</a:t>
            </a:r>
            <a:r>
              <a:rPr lang="zh-CN" altLang="en-US" dirty="0" smtClean="0">
                <a:latin typeface="Bookman Old Style" panose="02050604050505020204" pitchFamily="18" charset="0"/>
              </a:rPr>
              <a:t>，目前仅支持方法执行上的连接点；但是他和</a:t>
            </a:r>
            <a:r>
              <a:rPr lang="en-US" altLang="zh-CN" dirty="0" smtClean="0">
                <a:latin typeface="Bookman Old Style" panose="02050604050505020204" pitchFamily="18" charset="0"/>
              </a:rPr>
              <a:t>Spring</a:t>
            </a:r>
            <a:r>
              <a:rPr lang="zh-CN" altLang="en-US" dirty="0" smtClean="0">
                <a:latin typeface="Bookman Old Style" panose="02050604050505020204" pitchFamily="18" charset="0"/>
              </a:rPr>
              <a:t>的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IoC</a:t>
            </a:r>
            <a:r>
              <a:rPr lang="zh-CN" altLang="en-US" dirty="0" smtClean="0">
                <a:latin typeface="Bookman Old Style" panose="02050604050505020204" pitchFamily="18" charset="0"/>
              </a:rPr>
              <a:t>集成紧密，可以帮助解决企业应用中的常见问题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当</a:t>
            </a:r>
            <a:r>
              <a:rPr lang="en-US" altLang="zh-CN" dirty="0" smtClean="0">
                <a:latin typeface="Bookman Old Style" panose="02050604050505020204" pitchFamily="18" charset="0"/>
              </a:rPr>
              <a:t>Spring AOP</a:t>
            </a:r>
            <a:r>
              <a:rPr lang="zh-CN" altLang="en-US" dirty="0" smtClean="0">
                <a:latin typeface="Bookman Old Style" panose="02050604050505020204" pitchFamily="18" charset="0"/>
              </a:rPr>
              <a:t>不能满足我们的需求时，可以采用其他</a:t>
            </a:r>
            <a:r>
              <a:rPr lang="en-US" altLang="zh-CN" dirty="0" smtClean="0">
                <a:latin typeface="Bookman Old Style" panose="02050604050505020204" pitchFamily="18" charset="0"/>
              </a:rPr>
              <a:t>AOP</a:t>
            </a:r>
            <a:r>
              <a:rPr lang="zh-CN" altLang="en-US" dirty="0" smtClean="0">
                <a:latin typeface="Bookman Old Style" panose="02050604050505020204" pitchFamily="18" charset="0"/>
              </a:rPr>
              <a:t>框架，比如</a:t>
            </a:r>
            <a:r>
              <a:rPr lang="en-US" altLang="zh-CN" dirty="0" smtClean="0">
                <a:latin typeface="Bookman Old Style" panose="02050604050505020204" pitchFamily="18" charset="0"/>
              </a:rPr>
              <a:t>AspectJ</a:t>
            </a:r>
            <a:r>
              <a:rPr lang="zh-CN" altLang="en-US" dirty="0" smtClean="0">
                <a:latin typeface="Bookman Old Style" panose="02050604050505020204" pitchFamily="18" charset="0"/>
              </a:rPr>
              <a:t>，</a:t>
            </a:r>
            <a:r>
              <a:rPr lang="en-US" altLang="zh-CN" dirty="0" smtClean="0">
                <a:latin typeface="Bookman Old Style" panose="02050604050505020204" pitchFamily="18" charset="0"/>
              </a:rPr>
              <a:t>Spring</a:t>
            </a:r>
            <a:r>
              <a:rPr lang="zh-CN" altLang="en-US" dirty="0" smtClean="0">
                <a:latin typeface="Bookman Old Style" panose="02050604050505020204" pitchFamily="18" charset="0"/>
              </a:rPr>
              <a:t>框架可以很好的集成诸如</a:t>
            </a:r>
            <a:r>
              <a:rPr lang="en-US" altLang="zh-CN" dirty="0" smtClean="0">
                <a:latin typeface="Bookman Old Style" panose="02050604050505020204" pitchFamily="18" charset="0"/>
              </a:rPr>
              <a:t>AspectJ</a:t>
            </a:r>
            <a:r>
              <a:rPr lang="zh-CN" altLang="en-US" dirty="0" smtClean="0">
                <a:latin typeface="Bookman Old Style" panose="02050604050505020204" pitchFamily="18" charset="0"/>
              </a:rPr>
              <a:t>等框架，他们是互补的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1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0155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种实现方式：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SpringAPI</a:t>
            </a:r>
            <a:r>
              <a:rPr lang="zh-CN" altLang="en-US" dirty="0" smtClean="0"/>
              <a:t>的传统方式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纯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Advice</a:t>
            </a:r>
            <a:r>
              <a:rPr lang="zh-CN" altLang="en-US" dirty="0" smtClean="0"/>
              <a:t>不用实现任何接口）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种基于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配置，用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aop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种基于注解驱动的切面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AspectJ</a:t>
            </a:r>
            <a:r>
              <a:rPr lang="zh-CN" altLang="en-US" dirty="0" smtClean="0"/>
              <a:t>切面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75" y="1536023"/>
            <a:ext cx="4676377" cy="45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0155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SpringAPI</a:t>
            </a:r>
            <a:r>
              <a:rPr lang="zh-CN" altLang="en-US" dirty="0"/>
              <a:t>的传统方式</a:t>
            </a:r>
            <a:endParaRPr lang="en-US" altLang="zh-CN" dirty="0"/>
          </a:p>
          <a:p>
            <a:pPr lvl="1"/>
            <a:r>
              <a:rPr lang="zh-CN" altLang="en-US" dirty="0" smtClean="0"/>
              <a:t>经典的基于代理的</a:t>
            </a:r>
            <a:r>
              <a:rPr lang="en-US" altLang="zh-CN" dirty="0" smtClean="0"/>
              <a:t>AOP</a:t>
            </a:r>
            <a:r>
              <a:rPr lang="zh-CN" altLang="en-US" dirty="0" smtClean="0"/>
              <a:t>，适用于所有版本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实现步骤：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编写通知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编写切点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Spring</a:t>
            </a:r>
            <a:r>
              <a:rPr lang="zh-CN" altLang="en-US" dirty="0" smtClean="0"/>
              <a:t>自动创建代理对象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23" y="1536023"/>
            <a:ext cx="3504921" cy="23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0155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纯粹</a:t>
            </a:r>
            <a:r>
              <a:rPr lang="en-US" altLang="zh-CN" dirty="0"/>
              <a:t>POJO</a:t>
            </a:r>
            <a:r>
              <a:rPr lang="zh-CN" altLang="en-US" dirty="0"/>
              <a:t>方式</a:t>
            </a:r>
            <a:r>
              <a:rPr lang="en-US" altLang="zh-CN" dirty="0"/>
              <a:t>-</a:t>
            </a:r>
            <a:r>
              <a:rPr lang="zh-CN" altLang="en-US" dirty="0"/>
              <a:t>基于</a:t>
            </a:r>
            <a:r>
              <a:rPr lang="en-US" altLang="zh-CN" dirty="0" smtClean="0"/>
              <a:t>Xml</a:t>
            </a:r>
          </a:p>
          <a:p>
            <a:pPr lvl="1"/>
            <a:r>
              <a:rPr lang="en-US" altLang="zh-CN" dirty="0" smtClean="0"/>
              <a:t>Spring2.x</a:t>
            </a:r>
            <a:r>
              <a:rPr lang="zh-CN" altLang="en-US" dirty="0" smtClean="0"/>
              <a:t>以后提供了新的</a:t>
            </a:r>
            <a:r>
              <a:rPr lang="en-US" altLang="zh-CN" dirty="0" err="1" smtClean="0"/>
              <a:t>aop</a:t>
            </a:r>
            <a:r>
              <a:rPr lang="zh-CN" altLang="en-US" dirty="0" smtClean="0"/>
              <a:t>的命名空间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来定义切面等内容</a:t>
            </a:r>
            <a:endParaRPr lang="en-US" altLang="zh-CN" dirty="0"/>
          </a:p>
          <a:p>
            <a:pPr lvl="1"/>
            <a:r>
              <a:rPr lang="zh-CN" altLang="en-US" dirty="0" smtClean="0"/>
              <a:t>通知不需要实现特定的接口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切面都集中在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文件中，更加集中、清晰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23" y="1536023"/>
            <a:ext cx="3504921" cy="23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1415828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代理模式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1449941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1885975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0155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纯粹</a:t>
            </a:r>
            <a:r>
              <a:rPr lang="en-US" altLang="zh-CN" dirty="0"/>
              <a:t>POJO</a:t>
            </a:r>
            <a:r>
              <a:rPr lang="zh-CN" altLang="en-US" dirty="0"/>
              <a:t>方式</a:t>
            </a:r>
            <a:r>
              <a:rPr lang="en-US" altLang="zh-CN" dirty="0"/>
              <a:t>-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Annotation</a:t>
            </a:r>
          </a:p>
          <a:p>
            <a:pPr lvl="1"/>
            <a:r>
              <a:rPr lang="en-US" altLang="zh-CN" dirty="0"/>
              <a:t>@AspectJ </a:t>
            </a:r>
            <a:r>
              <a:rPr lang="zh-CN" altLang="en-US" dirty="0"/>
              <a:t>是一种使用普通</a:t>
            </a:r>
            <a:r>
              <a:rPr lang="en-US" altLang="zh-CN" dirty="0"/>
              <a:t>Java</a:t>
            </a:r>
            <a:r>
              <a:rPr lang="zh-CN" altLang="en-US" dirty="0"/>
              <a:t>类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来</a:t>
            </a:r>
            <a:r>
              <a:rPr lang="zh-CN" altLang="en-US" dirty="0"/>
              <a:t>声明</a:t>
            </a:r>
            <a:r>
              <a:rPr lang="en-US" altLang="zh-CN" dirty="0"/>
              <a:t>AOP</a:t>
            </a:r>
            <a:r>
              <a:rPr lang="zh-CN" altLang="en-US" dirty="0"/>
              <a:t>切面的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开启</a:t>
            </a:r>
            <a:r>
              <a:rPr lang="en-US" altLang="zh-CN" dirty="0" smtClean="0"/>
              <a:t>@AspectJ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的配置方式：</a:t>
            </a:r>
            <a:r>
              <a:rPr lang="en-US" altLang="zh-CN" dirty="0"/>
              <a:t>@</a:t>
            </a:r>
            <a:r>
              <a:rPr lang="en-US" altLang="zh-CN" dirty="0" err="1" smtClean="0"/>
              <a:t>EnableAspectJAutoProxy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开启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的配置方式：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aop:aspectj-autoproxy</a:t>
            </a:r>
            <a:r>
              <a:rPr lang="en-US" altLang="zh-CN" dirty="0" smtClean="0"/>
              <a:t> /&gt;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23" y="1536023"/>
            <a:ext cx="3504921" cy="23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了解代理模式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smtClean="0">
                <a:latin typeface="+mn-ea"/>
              </a:rPr>
              <a:t>AOP</a:t>
            </a:r>
            <a:r>
              <a:rPr lang="zh-CN" altLang="en-US" dirty="0" smtClean="0">
                <a:latin typeface="+mn-ea"/>
              </a:rPr>
              <a:t>相关概念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Spring AOP</a:t>
            </a:r>
            <a:r>
              <a:rPr lang="zh-CN" altLang="en-US" dirty="0" smtClean="0">
                <a:latin typeface="+mn-ea"/>
              </a:rPr>
              <a:t>编程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93" y="3424236"/>
            <a:ext cx="1270906" cy="369332"/>
            <a:chOff x="6557818" y="5101878"/>
            <a:chExt cx="1270665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1107786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动态代理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2" y="3424238"/>
            <a:ext cx="1270904" cy="369332"/>
            <a:chOff x="3610222" y="5101880"/>
            <a:chExt cx="1270670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110779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静态代理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代理模式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1132"/>
            <a:ext cx="5227749" cy="4351338"/>
          </a:xfrm>
        </p:spPr>
        <p:txBody>
          <a:bodyPr/>
          <a:lstStyle/>
          <a:p>
            <a:r>
              <a:rPr lang="zh-CN" altLang="en-US" dirty="0"/>
              <a:t>代理模式</a:t>
            </a:r>
            <a:r>
              <a:rPr lang="en-US" altLang="zh-CN" dirty="0"/>
              <a:t>(Proxy Pattern)</a:t>
            </a:r>
            <a:r>
              <a:rPr lang="zh-CN" altLang="en-US" dirty="0"/>
              <a:t>是</a:t>
            </a:r>
            <a:r>
              <a:rPr lang="en-US" altLang="zh-CN" dirty="0" smtClean="0"/>
              <a:t>GoF23</a:t>
            </a:r>
            <a:r>
              <a:rPr lang="zh-CN" altLang="en-US" dirty="0" smtClean="0"/>
              <a:t>种常用设计模式之一</a:t>
            </a:r>
            <a:endParaRPr lang="en-US" altLang="zh-CN" dirty="0" smtClean="0"/>
          </a:p>
          <a:p>
            <a:r>
              <a:rPr lang="zh-CN" altLang="en-US" dirty="0"/>
              <a:t>使用代理模式创建代理对象，让代理对象控制目标对象的</a:t>
            </a:r>
            <a:r>
              <a:rPr lang="zh-CN" altLang="en-US" dirty="0" smtClean="0"/>
              <a:t>访问，</a:t>
            </a:r>
            <a:r>
              <a:rPr lang="zh-CN" altLang="en-US" dirty="0"/>
              <a:t>并且可以在不改变目标对象的情况下添加一些额外的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包括静态代理、动态代理</a:t>
            </a:r>
            <a:endParaRPr lang="zh-CN" altLang="en-US" dirty="0"/>
          </a:p>
        </p:txBody>
      </p:sp>
      <p:pic>
        <p:nvPicPr>
          <p:cNvPr id="2050" name="Picture 2" descr="http://img.my.csdn.net/uploads/201302/28/1362028328_24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93" y="1531132"/>
            <a:ext cx="5335074" cy="40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2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17938" y="2322513"/>
            <a:ext cx="7181850" cy="3136900"/>
          </a:xfrm>
          <a:prstGeom prst="rect">
            <a:avLst/>
          </a:prstGeom>
          <a:solidFill>
            <a:srgbClr val="94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232275" y="3302933"/>
            <a:ext cx="6003925" cy="19050"/>
          </a:xfrm>
          <a:prstGeom prst="line">
            <a:avLst/>
          </a:prstGeom>
          <a:ln w="38100">
            <a:solidFill>
              <a:srgbClr val="1E8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文本框 10"/>
          <p:cNvSpPr txBox="1"/>
          <p:nvPr/>
        </p:nvSpPr>
        <p:spPr>
          <a:xfrm>
            <a:off x="4108450" y="2546350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</a:p>
        </p:txBody>
      </p:sp>
      <p:grpSp>
        <p:nvGrpSpPr>
          <p:cNvPr id="24589" name="组合 22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24" name="圆角矩形 23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591" name="文本框 2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案例分析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2" name="文本框 2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593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94" name="文本框 31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232275" y="3568934"/>
            <a:ext cx="6092825" cy="171739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主业务功能：</a:t>
            </a:r>
            <a:endParaRPr kumimoji="0" lang="en-US" altLang="zh-CN" sz="2400" b="1" i="0" u="none" strike="noStrike" kern="1200" cap="none" spc="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</a:t>
            </a:r>
            <a:r>
              <a:rPr lang="zh-CN" altLang="en-US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用户登录</a:t>
            </a:r>
            <a:endParaRPr lang="en-US" altLang="zh-CN" sz="2000" b="1" spc="100" dirty="0" smtClean="0">
              <a:solidFill>
                <a:schemeClr val="bg1"/>
              </a:solidFill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rtl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附带</a:t>
            </a:r>
            <a:r>
              <a:rPr lang="zh-CN" altLang="en-US" sz="2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功能</a:t>
            </a:r>
            <a:r>
              <a:rPr lang="zh-CN" altLang="en-US" sz="24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  <a:endParaRPr lang="en-US" altLang="zh-CN" sz="2400" b="1" spc="100" dirty="0">
              <a:solidFill>
                <a:schemeClr val="bg1"/>
              </a:solidFill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</a:t>
            </a:r>
            <a:r>
              <a:rPr lang="zh-CN" altLang="en-US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日志记录用户及用户登录时间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Freeform 66"/>
          <p:cNvSpPr/>
          <p:nvPr/>
        </p:nvSpPr>
        <p:spPr>
          <a:xfrm>
            <a:off x="1488758" y="2324682"/>
            <a:ext cx="2267267" cy="3128381"/>
          </a:xfrm>
          <a:custGeom>
            <a:avLst/>
            <a:gdLst/>
            <a:ahLst/>
            <a:cxnLst>
              <a:cxn ang="0">
                <a:pos x="981600" y="760511"/>
              </a:cxn>
              <a:cxn ang="0">
                <a:pos x="813326" y="1000404"/>
              </a:cxn>
              <a:cxn ang="0">
                <a:pos x="1037691" y="893218"/>
              </a:cxn>
              <a:cxn ang="0">
                <a:pos x="1417583" y="898322"/>
              </a:cxn>
              <a:cxn ang="0">
                <a:pos x="1404835" y="911082"/>
              </a:cxn>
              <a:cxn ang="0">
                <a:pos x="1198317" y="913634"/>
              </a:cxn>
              <a:cxn ang="0">
                <a:pos x="917860" y="1028476"/>
              </a:cxn>
              <a:cxn ang="0">
                <a:pos x="917860" y="1028476"/>
              </a:cxn>
              <a:cxn ang="0">
                <a:pos x="826074" y="1087173"/>
              </a:cxn>
              <a:cxn ang="0">
                <a:pos x="826074" y="1087173"/>
              </a:cxn>
              <a:cxn ang="0">
                <a:pos x="826074" y="1087173"/>
              </a:cxn>
              <a:cxn ang="0">
                <a:pos x="718990" y="1179047"/>
              </a:cxn>
              <a:cxn ang="0">
                <a:pos x="951005" y="239893"/>
              </a:cxn>
              <a:cxn ang="0">
                <a:pos x="943356" y="216924"/>
              </a:cxn>
              <a:cxn ang="0">
                <a:pos x="752135" y="408328"/>
              </a:cxn>
              <a:cxn ang="0">
                <a:pos x="703692" y="367495"/>
              </a:cxn>
              <a:cxn ang="0">
                <a:pos x="752135" y="222028"/>
              </a:cxn>
              <a:cxn ang="0">
                <a:pos x="581311" y="0"/>
              </a:cxn>
              <a:cxn ang="0">
                <a:pos x="507372" y="308798"/>
              </a:cxn>
              <a:cxn ang="0">
                <a:pos x="650151" y="385360"/>
              </a:cxn>
              <a:cxn ang="0">
                <a:pos x="611906" y="339423"/>
              </a:cxn>
              <a:cxn ang="0">
                <a:pos x="560914" y="211820"/>
              </a:cxn>
              <a:cxn ang="0">
                <a:pos x="560914" y="74009"/>
              </a:cxn>
              <a:cxn ang="0">
                <a:pos x="566013" y="79114"/>
              </a:cxn>
              <a:cxn ang="0">
                <a:pos x="583861" y="199060"/>
              </a:cxn>
              <a:cxn ang="0">
                <a:pos x="680746" y="372599"/>
              </a:cxn>
              <a:cxn ang="0">
                <a:pos x="685845" y="377703"/>
              </a:cxn>
              <a:cxn ang="0">
                <a:pos x="685845" y="377703"/>
              </a:cxn>
              <a:cxn ang="0">
                <a:pos x="685845" y="377703"/>
              </a:cxn>
              <a:cxn ang="0">
                <a:pos x="739387" y="428744"/>
              </a:cxn>
              <a:cxn ang="0">
                <a:pos x="583861" y="854937"/>
              </a:cxn>
              <a:cxn ang="0">
                <a:pos x="486976" y="826864"/>
              </a:cxn>
              <a:cxn ang="0">
                <a:pos x="474227" y="604836"/>
              </a:cxn>
              <a:cxn ang="0">
                <a:pos x="122381" y="403224"/>
              </a:cxn>
              <a:cxn ang="0">
                <a:pos x="193770" y="857489"/>
              </a:cxn>
              <a:cxn ang="0">
                <a:pos x="415586" y="888114"/>
              </a:cxn>
              <a:cxn ang="0">
                <a:pos x="221816" y="724782"/>
              </a:cxn>
              <a:cxn ang="0">
                <a:pos x="132580" y="512962"/>
              </a:cxn>
              <a:cxn ang="0">
                <a:pos x="145328" y="515514"/>
              </a:cxn>
              <a:cxn ang="0">
                <a:pos x="469128" y="849833"/>
              </a:cxn>
              <a:cxn ang="0">
                <a:pos x="469128" y="849833"/>
              </a:cxn>
              <a:cxn ang="0">
                <a:pos x="471678" y="849833"/>
              </a:cxn>
              <a:cxn ang="0">
                <a:pos x="581311" y="893218"/>
              </a:cxn>
              <a:cxn ang="0">
                <a:pos x="673097" y="1569511"/>
              </a:cxn>
              <a:cxn ang="0">
                <a:pos x="838822" y="1572063"/>
              </a:cxn>
              <a:cxn ang="0">
                <a:pos x="731738" y="1242849"/>
              </a:cxn>
              <a:cxn ang="0">
                <a:pos x="841371" y="1120350"/>
              </a:cxn>
              <a:cxn ang="0">
                <a:pos x="1106531" y="1237744"/>
              </a:cxn>
              <a:cxn ang="0">
                <a:pos x="1550163" y="951915"/>
              </a:cxn>
              <a:cxn ang="0">
                <a:pos x="981600" y="760511"/>
              </a:cxn>
            </a:cxnLst>
            <a:rect l="0" t="0" r="0" b="0"/>
            <a:pathLst>
              <a:path w="608" h="616">
                <a:moveTo>
                  <a:pt x="385" y="298"/>
                </a:moveTo>
                <a:cubicBezTo>
                  <a:pt x="385" y="298"/>
                  <a:pt x="313" y="318"/>
                  <a:pt x="319" y="392"/>
                </a:cubicBezTo>
                <a:cubicBezTo>
                  <a:pt x="319" y="392"/>
                  <a:pt x="373" y="363"/>
                  <a:pt x="407" y="350"/>
                </a:cubicBezTo>
                <a:cubicBezTo>
                  <a:pt x="482" y="320"/>
                  <a:pt x="556" y="352"/>
                  <a:pt x="556" y="352"/>
                </a:cubicBezTo>
                <a:cubicBezTo>
                  <a:pt x="565" y="358"/>
                  <a:pt x="551" y="357"/>
                  <a:pt x="551" y="357"/>
                </a:cubicBezTo>
                <a:cubicBezTo>
                  <a:pt x="509" y="350"/>
                  <a:pt x="483" y="354"/>
                  <a:pt x="470" y="358"/>
                </a:cubicBezTo>
                <a:cubicBezTo>
                  <a:pt x="406" y="374"/>
                  <a:pt x="360" y="403"/>
                  <a:pt x="360" y="403"/>
                </a:cubicBezTo>
                <a:cubicBezTo>
                  <a:pt x="360" y="403"/>
                  <a:pt x="360" y="403"/>
                  <a:pt x="360" y="403"/>
                </a:cubicBezTo>
                <a:cubicBezTo>
                  <a:pt x="350" y="407"/>
                  <a:pt x="333" y="419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18" y="431"/>
                  <a:pt x="296" y="449"/>
                  <a:pt x="282" y="462"/>
                </a:cubicBezTo>
                <a:cubicBezTo>
                  <a:pt x="262" y="352"/>
                  <a:pt x="265" y="205"/>
                  <a:pt x="373" y="94"/>
                </a:cubicBezTo>
                <a:cubicBezTo>
                  <a:pt x="373" y="94"/>
                  <a:pt x="382" y="85"/>
                  <a:pt x="370" y="85"/>
                </a:cubicBezTo>
                <a:cubicBezTo>
                  <a:pt x="370" y="85"/>
                  <a:pt x="332" y="108"/>
                  <a:pt x="295" y="160"/>
                </a:cubicBezTo>
                <a:cubicBezTo>
                  <a:pt x="289" y="156"/>
                  <a:pt x="280" y="150"/>
                  <a:pt x="276" y="144"/>
                </a:cubicBezTo>
                <a:cubicBezTo>
                  <a:pt x="287" y="136"/>
                  <a:pt x="308" y="113"/>
                  <a:pt x="295" y="87"/>
                </a:cubicBezTo>
                <a:cubicBezTo>
                  <a:pt x="275" y="46"/>
                  <a:pt x="240" y="49"/>
                  <a:pt x="228" y="0"/>
                </a:cubicBezTo>
                <a:cubicBezTo>
                  <a:pt x="228" y="0"/>
                  <a:pt x="173" y="48"/>
                  <a:pt x="199" y="121"/>
                </a:cubicBezTo>
                <a:cubicBezTo>
                  <a:pt x="199" y="121"/>
                  <a:pt x="206" y="159"/>
                  <a:pt x="255" y="151"/>
                </a:cubicBezTo>
                <a:cubicBezTo>
                  <a:pt x="250" y="146"/>
                  <a:pt x="240" y="133"/>
                  <a:pt x="240" y="133"/>
                </a:cubicBezTo>
                <a:cubicBezTo>
                  <a:pt x="240" y="133"/>
                  <a:pt x="229" y="118"/>
                  <a:pt x="220" y="83"/>
                </a:cubicBezTo>
                <a:cubicBezTo>
                  <a:pt x="210" y="48"/>
                  <a:pt x="220" y="29"/>
                  <a:pt x="220" y="29"/>
                </a:cubicBezTo>
                <a:cubicBezTo>
                  <a:pt x="222" y="24"/>
                  <a:pt x="222" y="31"/>
                  <a:pt x="222" y="31"/>
                </a:cubicBezTo>
                <a:cubicBezTo>
                  <a:pt x="224" y="59"/>
                  <a:pt x="228" y="75"/>
                  <a:pt x="229" y="78"/>
                </a:cubicBezTo>
                <a:cubicBezTo>
                  <a:pt x="235" y="91"/>
                  <a:pt x="249" y="128"/>
                  <a:pt x="267" y="146"/>
                </a:cubicBezTo>
                <a:cubicBezTo>
                  <a:pt x="268" y="146"/>
                  <a:pt x="268" y="147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72" y="150"/>
                  <a:pt x="282" y="162"/>
                  <a:pt x="290" y="168"/>
                </a:cubicBezTo>
                <a:cubicBezTo>
                  <a:pt x="263" y="208"/>
                  <a:pt x="239" y="263"/>
                  <a:pt x="229" y="335"/>
                </a:cubicBezTo>
                <a:cubicBezTo>
                  <a:pt x="218" y="333"/>
                  <a:pt x="202" y="330"/>
                  <a:pt x="191" y="324"/>
                </a:cubicBezTo>
                <a:cubicBezTo>
                  <a:pt x="203" y="307"/>
                  <a:pt x="218" y="265"/>
                  <a:pt x="186" y="237"/>
                </a:cubicBezTo>
                <a:cubicBezTo>
                  <a:pt x="137" y="193"/>
                  <a:pt x="90" y="217"/>
                  <a:pt x="48" y="158"/>
                </a:cubicBezTo>
                <a:cubicBezTo>
                  <a:pt x="48" y="158"/>
                  <a:pt x="0" y="253"/>
                  <a:pt x="76" y="336"/>
                </a:cubicBezTo>
                <a:cubicBezTo>
                  <a:pt x="76" y="336"/>
                  <a:pt x="108" y="381"/>
                  <a:pt x="163" y="348"/>
                </a:cubicBezTo>
                <a:cubicBezTo>
                  <a:pt x="163" y="348"/>
                  <a:pt x="137" y="338"/>
                  <a:pt x="87" y="284"/>
                </a:cubicBezTo>
                <a:cubicBezTo>
                  <a:pt x="48" y="245"/>
                  <a:pt x="52" y="201"/>
                  <a:pt x="52" y="201"/>
                </a:cubicBezTo>
                <a:cubicBezTo>
                  <a:pt x="53" y="193"/>
                  <a:pt x="57" y="202"/>
                  <a:pt x="57" y="202"/>
                </a:cubicBezTo>
                <a:cubicBezTo>
                  <a:pt x="83" y="283"/>
                  <a:pt x="176" y="329"/>
                  <a:pt x="184" y="333"/>
                </a:cubicBezTo>
                <a:cubicBezTo>
                  <a:pt x="184" y="333"/>
                  <a:pt x="184" y="333"/>
                  <a:pt x="184" y="333"/>
                </a:cubicBezTo>
                <a:cubicBezTo>
                  <a:pt x="184" y="333"/>
                  <a:pt x="185" y="333"/>
                  <a:pt x="185" y="333"/>
                </a:cubicBezTo>
                <a:cubicBezTo>
                  <a:pt x="190" y="335"/>
                  <a:pt x="213" y="346"/>
                  <a:pt x="228" y="350"/>
                </a:cubicBezTo>
                <a:cubicBezTo>
                  <a:pt x="221" y="421"/>
                  <a:pt x="229" y="509"/>
                  <a:pt x="264" y="615"/>
                </a:cubicBezTo>
                <a:cubicBezTo>
                  <a:pt x="329" y="616"/>
                  <a:pt x="329" y="616"/>
                  <a:pt x="329" y="616"/>
                </a:cubicBezTo>
                <a:cubicBezTo>
                  <a:pt x="329" y="616"/>
                  <a:pt x="304" y="563"/>
                  <a:pt x="287" y="487"/>
                </a:cubicBezTo>
                <a:cubicBezTo>
                  <a:pt x="294" y="477"/>
                  <a:pt x="313" y="451"/>
                  <a:pt x="330" y="439"/>
                </a:cubicBezTo>
                <a:cubicBezTo>
                  <a:pt x="344" y="463"/>
                  <a:pt x="383" y="505"/>
                  <a:pt x="434" y="485"/>
                </a:cubicBezTo>
                <a:cubicBezTo>
                  <a:pt x="514" y="455"/>
                  <a:pt x="514" y="386"/>
                  <a:pt x="608" y="373"/>
                </a:cubicBezTo>
                <a:cubicBezTo>
                  <a:pt x="608" y="373"/>
                  <a:pt x="526" y="261"/>
                  <a:pt x="385" y="298"/>
                </a:cubicBezTo>
                <a:close/>
              </a:path>
            </a:pathLst>
          </a:custGeom>
          <a:solidFill>
            <a:srgbClr val="94C02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在登录的方法中记录日志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主业务逻辑中附带了额外的职责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如果其他业务逻辑（比如注册等）也需要日志功能，则需要多处实现日志功能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静态代理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静态代理实现：</a:t>
            </a:r>
            <a:endParaRPr lang="en-US" altLang="zh-CN" dirty="0" smtClean="0"/>
          </a:p>
          <a:p>
            <a:pPr lvl="1"/>
            <a:r>
              <a:rPr lang="zh-CN" altLang="en-US" dirty="0"/>
              <a:t>代理对象与被代理对象必须实现同一个接口，在代理对象中实现日志等</a:t>
            </a:r>
            <a:r>
              <a:rPr lang="zh-CN" altLang="en-US" dirty="0" smtClean="0"/>
              <a:t>服务</a:t>
            </a:r>
            <a:endParaRPr lang="en-US" altLang="zh-CN" dirty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/>
              <a:t>代理对象的一个接口只服务于一种类型的对象</a:t>
            </a:r>
          </a:p>
          <a:p>
            <a:pPr lvl="1"/>
            <a:r>
              <a:rPr lang="zh-CN" altLang="en-US" dirty="0"/>
              <a:t>如果要代理的方法很多，要为每种方法进行代理</a:t>
            </a:r>
          </a:p>
          <a:p>
            <a:pPr lvl="1"/>
            <a:r>
              <a:rPr lang="zh-CN" altLang="en-US" dirty="0"/>
              <a:t>静态代理在程序规模稍大时无法胜任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动态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代理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JDK1.3之后加入了实现动态代理的API</a:t>
            </a:r>
          </a:p>
          <a:p>
            <a:pPr lvl="1"/>
            <a:r>
              <a:rPr lang="zh-CN" altLang="en-US" dirty="0"/>
              <a:t>InvocationHandler接口</a:t>
            </a:r>
          </a:p>
          <a:p>
            <a:pPr lvl="1"/>
            <a:r>
              <a:rPr lang="zh-CN" altLang="en-US" dirty="0"/>
              <a:t>关键：使用Proxy.newProxyInstance()静态方法建立一个代理对象(建立代理对象必须告知要代理的接口)</a:t>
            </a:r>
          </a:p>
          <a:p>
            <a:pPr lvl="1"/>
            <a:r>
              <a:rPr lang="zh-CN" altLang="en-US" dirty="0"/>
              <a:t>操作代理对象时会执行invoke()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7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65" y="3424236"/>
            <a:ext cx="1758155" cy="369332"/>
            <a:chOff x="6557818" y="5101878"/>
            <a:chExt cx="1757830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1594951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AOP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相关概念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4" y="3424236"/>
            <a:ext cx="1296490" cy="369332"/>
            <a:chOff x="3610222" y="5101878"/>
            <a:chExt cx="1296244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1133365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994</Words>
  <Application>Microsoft Office PowerPoint</Application>
  <PresentationFormat>宽屏</PresentationFormat>
  <Paragraphs>173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黑体</vt:lpstr>
      <vt:lpstr>宋体</vt:lpstr>
      <vt:lpstr>微软雅黑</vt:lpstr>
      <vt:lpstr>Arial</vt:lpstr>
      <vt:lpstr>Bookman Old Style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</cp:lastModifiedBy>
  <cp:revision>747</cp:revision>
  <dcterms:created xsi:type="dcterms:W3CDTF">2015-08-21T12:41:00Z</dcterms:created>
  <dcterms:modified xsi:type="dcterms:W3CDTF">2018-03-04T06:53:47Z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