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79" r:id="rId2"/>
    <p:sldId id="380" r:id="rId3"/>
    <p:sldId id="381" r:id="rId4"/>
    <p:sldId id="413" r:id="rId5"/>
    <p:sldId id="414" r:id="rId6"/>
    <p:sldId id="395" r:id="rId7"/>
    <p:sldId id="449" r:id="rId8"/>
    <p:sldId id="450" r:id="rId9"/>
    <p:sldId id="452" r:id="rId10"/>
    <p:sldId id="451" r:id="rId11"/>
    <p:sldId id="445" r:id="rId12"/>
    <p:sldId id="446" r:id="rId13"/>
    <p:sldId id="447" r:id="rId14"/>
    <p:sldId id="448" r:id="rId15"/>
    <p:sldId id="388" r:id="rId16"/>
    <p:sldId id="400" r:id="rId17"/>
    <p:sldId id="401" r:id="rId18"/>
    <p:sldId id="453" r:id="rId19"/>
    <p:sldId id="454" r:id="rId20"/>
    <p:sldId id="455" r:id="rId21"/>
    <p:sldId id="456" r:id="rId22"/>
    <p:sldId id="457" r:id="rId23"/>
    <p:sldId id="444" r:id="rId24"/>
    <p:sldId id="392" r:id="rId25"/>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300"/>
    <a:srgbClr val="00823E"/>
    <a:srgbClr val="44C51B"/>
    <a:srgbClr val="258903"/>
    <a:srgbClr val="8BB703"/>
    <a:srgbClr val="94C022"/>
    <a:srgbClr val="006A32"/>
    <a:srgbClr val="315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5"/>
    <p:restoredTop sz="92432" autoAdjust="0"/>
  </p:normalViewPr>
  <p:slideViewPr>
    <p:cSldViewPr snapToGrid="0">
      <p:cViewPr varScale="1">
        <p:scale>
          <a:sx n="68" d="100"/>
          <a:sy n="68" d="100"/>
        </p:scale>
        <p:origin x="858" y="78"/>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68E8D44-CA76-4361-9518-CEF5EECC60D5}"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568380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RowMapper</a:t>
            </a:r>
            <a:r>
              <a:rPr lang="zh-CN" altLang="en-US" dirty="0" smtClean="0"/>
              <a:t>简单，但是当处理大量数据时，会占用大量内存</a:t>
            </a:r>
            <a:endParaRPr lang="zh-CN" altLang="en-US" dirty="0"/>
          </a:p>
        </p:txBody>
      </p:sp>
    </p:spTree>
    <p:extLst>
      <p:ext uri="{BB962C8B-B14F-4D97-AF65-F5344CB8AC3E}">
        <p14:creationId xmlns:p14="http://schemas.microsoft.com/office/powerpoint/2010/main" val="502414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9DEF05-6CBA-49C3-A72C-C46B0CEFFF56}" type="datetimeFigureOut">
              <a:rPr kumimoji="0" lang="zh-CN" altLang="en-US" sz="1800" b="0" i="0" u="none" strike="noStrike" kern="1200" cap="none" spc="0" normalizeH="0" baseline="0" noProof="0" smtClean="0">
                <a:ln>
                  <a:noFill/>
                </a:ln>
                <a:solidFill>
                  <a:schemeClr val="tx1"/>
                </a:solidFill>
                <a:effectLst/>
                <a:uLnTx/>
                <a:uFillTx/>
                <a:latin typeface="+mn-lt"/>
                <a:ea typeface="+mn-ea"/>
                <a:cs typeface="+mn-cs"/>
              </a:rPr>
              <a:t>2018/3/4</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2"/>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3"/>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5"/>
          <p:cNvPicPr>
            <a:picLocks noChangeAspect="1"/>
          </p:cNvPicPr>
          <p:nvPr userDrawn="1"/>
        </p:nvPicPr>
        <p:blipFill>
          <a:blip r:embed="rId14"/>
          <a:stretch>
            <a:fillRect/>
          </a:stretch>
        </p:blipFill>
        <p:spPr>
          <a:xfrm>
            <a:off x="0" y="0"/>
            <a:ext cx="1221105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11775" y="2286000"/>
            <a:ext cx="6391275" cy="1938992"/>
          </a:xfrm>
          <a:prstGeom prst="rect">
            <a:avLst/>
          </a:prstGeom>
          <a:noFill/>
          <a:ln w="9525">
            <a:noFill/>
          </a:ln>
        </p:spPr>
        <p:txBody>
          <a:bodyPr>
            <a:spAutoFit/>
          </a:bodyPr>
          <a:lstStyle/>
          <a:p>
            <a:pPr lvl="0" algn="r" eaLnBrk="1" hangingPunct="1"/>
            <a:r>
              <a:rPr lang="en-US" altLang="zh-CN" sz="6000" b="1" dirty="0" smtClean="0">
                <a:solidFill>
                  <a:srgbClr val="1E8300"/>
                </a:solidFill>
                <a:latin typeface="微软雅黑" panose="020B0503020204020204" pitchFamily="34" charset="-122"/>
                <a:ea typeface="微软雅黑" panose="020B0503020204020204" pitchFamily="34" charset="-122"/>
              </a:rPr>
              <a:t>Spring</a:t>
            </a:r>
            <a:r>
              <a:rPr lang="zh-CN" altLang="en-US" sz="6000" b="1" dirty="0" smtClean="0">
                <a:solidFill>
                  <a:srgbClr val="1E8300"/>
                </a:solidFill>
                <a:latin typeface="微软雅黑" panose="020B0503020204020204" pitchFamily="34" charset="-122"/>
                <a:ea typeface="微软雅黑" panose="020B0503020204020204" pitchFamily="34" charset="-122"/>
              </a:rPr>
              <a:t>对</a:t>
            </a:r>
            <a:r>
              <a:rPr lang="en-US" altLang="zh-CN" sz="6000" b="1" dirty="0" smtClean="0">
                <a:solidFill>
                  <a:srgbClr val="1E8300"/>
                </a:solidFill>
                <a:latin typeface="微软雅黑" panose="020B0503020204020204" pitchFamily="34" charset="-122"/>
                <a:ea typeface="微软雅黑" panose="020B0503020204020204" pitchFamily="34" charset="-122"/>
              </a:rPr>
              <a:t>JDBC</a:t>
            </a:r>
            <a:r>
              <a:rPr lang="zh-CN" altLang="en-US" sz="6000" b="1" dirty="0" smtClean="0">
                <a:solidFill>
                  <a:srgbClr val="1E8300"/>
                </a:solidFill>
                <a:latin typeface="微软雅黑" panose="020B0503020204020204" pitchFamily="34" charset="-122"/>
                <a:ea typeface="微软雅黑" panose="020B0503020204020204" pitchFamily="34" charset="-122"/>
              </a:rPr>
              <a:t>和</a:t>
            </a:r>
            <a:r>
              <a:rPr lang="zh-CN" altLang="en-US" sz="6000" b="1" dirty="0">
                <a:solidFill>
                  <a:srgbClr val="1E8300"/>
                </a:solidFill>
                <a:latin typeface="微软雅黑" panose="020B0503020204020204" pitchFamily="34" charset="-122"/>
              </a:rPr>
              <a:t>事务的支持</a:t>
            </a:r>
            <a:endParaRPr lang="zh-CN" altLang="en-US" sz="6000" b="1" dirty="0">
              <a:solidFill>
                <a:srgbClr val="1E83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4279900" y="1262063"/>
            <a:ext cx="1385888" cy="622300"/>
          </a:xfrm>
          <a:prstGeom prst="rect">
            <a:avLst/>
          </a:prstGeom>
          <a:noFill/>
          <a:ln w="9525">
            <a:noFill/>
          </a:ln>
        </p:spPr>
      </p:pic>
      <p:pic>
        <p:nvPicPr>
          <p:cNvPr id="17" name="图片 16"/>
          <p:cNvPicPr>
            <a:picLocks noChangeAspect="1"/>
          </p:cNvPicPr>
          <p:nvPr/>
        </p:nvPicPr>
        <p:blipFill>
          <a:blip r:embed="rId3"/>
          <a:stretch>
            <a:fillRect/>
          </a:stretch>
        </p:blipFill>
        <p:spPr>
          <a:xfrm rot="7029724">
            <a:off x="4673600" y="3381375"/>
            <a:ext cx="1155700" cy="3313113"/>
          </a:xfrm>
          <a:prstGeom prst="rect">
            <a:avLst/>
          </a:prstGeom>
          <a:noFill/>
          <a:ln w="9525">
            <a:noFill/>
          </a:ln>
        </p:spPr>
      </p:pic>
      <p:pic>
        <p:nvPicPr>
          <p:cNvPr id="2" name="图片 1"/>
          <p:cNvPicPr>
            <a:picLocks noChangeAspect="1"/>
          </p:cNvPicPr>
          <p:nvPr/>
        </p:nvPicPr>
        <p:blipFill>
          <a:blip r:embed="rId4"/>
          <a:srcRect l="5457"/>
          <a:stretch>
            <a:fillRect/>
          </a:stretch>
        </p:blipFill>
        <p:spPr>
          <a:xfrm>
            <a:off x="0" y="0"/>
            <a:ext cx="5762625" cy="6858000"/>
          </a:xfrm>
          <a:prstGeom prst="rect">
            <a:avLst/>
          </a:prstGeom>
          <a:noFill/>
          <a:ln w="9525">
            <a:noFill/>
          </a:ln>
        </p:spPr>
      </p:pic>
      <p:sp>
        <p:nvSpPr>
          <p:cNvPr id="5" name="文本框 4"/>
          <p:cNvSpPr txBox="1"/>
          <p:nvPr/>
        </p:nvSpPr>
        <p:spPr>
          <a:xfrm>
            <a:off x="9244361" y="314325"/>
            <a:ext cx="2498377" cy="923330"/>
          </a:xfrm>
          <a:prstGeom prst="rect">
            <a:avLst/>
          </a:prstGeom>
          <a:noFill/>
          <a:ln w="9525">
            <a:noFill/>
          </a:ln>
        </p:spPr>
        <p:txBody>
          <a:bodyPr wrap="square">
            <a:spAutoFit/>
          </a:bodyPr>
          <a:lstStyle/>
          <a:p>
            <a:pPr lvl="0" algn="ctr" eaLnBrk="1" hangingPunct="1"/>
            <a:r>
              <a:rPr lang="en-US" altLang="zh-CN" sz="5400" b="1" dirty="0" smtClean="0">
                <a:solidFill>
                  <a:srgbClr val="1E8300"/>
                </a:solidFill>
                <a:latin typeface="微软雅黑" panose="020B0503020204020204" pitchFamily="34" charset="-122"/>
                <a:ea typeface="微软雅黑" panose="020B0503020204020204" pitchFamily="34" charset="-122"/>
              </a:rPr>
              <a:t>Spring</a:t>
            </a:r>
            <a:endParaRPr lang="zh-CN" altLang="en-US" sz="5400" b="1" dirty="0">
              <a:solidFill>
                <a:srgbClr val="1E83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0293350" y="5003800"/>
            <a:ext cx="1350963" cy="1304925"/>
            <a:chOff x="10293507" y="5003677"/>
            <a:chExt cx="1351508" cy="1305637"/>
          </a:xfrm>
        </p:grpSpPr>
        <p:sp>
          <p:nvSpPr>
            <p:cNvPr id="7" name="椭圆 6"/>
            <p:cNvSpPr/>
            <p:nvPr/>
          </p:nvSpPr>
          <p:spPr>
            <a:xfrm>
              <a:off x="10293507" y="5003677"/>
              <a:ext cx="1305637" cy="1305637"/>
            </a:xfrm>
            <a:prstGeom prst="ellipse">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8" name="文本框 15"/>
            <p:cNvSpPr txBox="1"/>
            <p:nvPr/>
          </p:nvSpPr>
          <p:spPr>
            <a:xfrm>
              <a:off x="10376992" y="5439945"/>
              <a:ext cx="1268023" cy="823409"/>
            </a:xfrm>
            <a:prstGeom prst="rect">
              <a:avLst/>
            </a:prstGeom>
            <a:noFill/>
            <a:ln w="9525">
              <a:noFill/>
            </a:ln>
          </p:spPr>
          <p:txBody>
            <a:bodyPr>
              <a:spAutoFit/>
            </a:bodyPr>
            <a:lstStyle/>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anim calcmode="lin" valueType="num">
                                      <p:cBhvr>
                                        <p:cTn id="2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1"/>
                                        </p:tgtEl>
                                      </p:cBhvr>
                                    </p:animEffect>
                                  </p:childTnLst>
                                </p:cTn>
                              </p:par>
                            </p:childTnLst>
                          </p:cTn>
                        </p:par>
                        <p:par>
                          <p:cTn id="32" fill="hold">
                            <p:stCondLst>
                              <p:cond delay="2300"/>
                            </p:stCondLst>
                            <p:childTnLst>
                              <p:par>
                                <p:cTn id="33" presetID="53" presetClass="entr" presetSubtype="16"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增删改：</a:t>
            </a:r>
            <a:endParaRPr lang="en-US" altLang="zh-CN" dirty="0" smtClean="0"/>
          </a:p>
          <a:p>
            <a:pPr lvl="1"/>
            <a:r>
              <a:rPr lang="zh-CN" altLang="en-US" dirty="0" smtClean="0"/>
              <a:t>批处理</a:t>
            </a:r>
            <a:endParaRPr lang="zh-CN" altLang="en-US" dirty="0"/>
          </a:p>
        </p:txBody>
      </p:sp>
      <p:pic>
        <p:nvPicPr>
          <p:cNvPr id="4" name="图片 3"/>
          <p:cNvPicPr>
            <a:picLocks noChangeAspect="1"/>
          </p:cNvPicPr>
          <p:nvPr/>
        </p:nvPicPr>
        <p:blipFill>
          <a:blip r:embed="rId3"/>
          <a:stretch>
            <a:fillRect/>
          </a:stretch>
        </p:blipFill>
        <p:spPr>
          <a:xfrm>
            <a:off x="1696263" y="2526857"/>
            <a:ext cx="8678178" cy="3841901"/>
          </a:xfrm>
          <a:prstGeom prst="rect">
            <a:avLst/>
          </a:prstGeom>
        </p:spPr>
      </p:pic>
    </p:spTree>
    <p:extLst>
      <p:ext uri="{BB962C8B-B14F-4D97-AF65-F5344CB8AC3E}">
        <p14:creationId xmlns:p14="http://schemas.microsoft.com/office/powerpoint/2010/main" val="961664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查询：</a:t>
            </a:r>
            <a:endParaRPr lang="en-US" altLang="zh-CN" dirty="0" smtClean="0"/>
          </a:p>
          <a:p>
            <a:pPr lvl="1"/>
            <a:r>
              <a:rPr lang="zh-CN" altLang="en-US" dirty="0" smtClean="0"/>
              <a:t>实例</a:t>
            </a:r>
            <a:r>
              <a:rPr lang="en-US" altLang="zh-CN" dirty="0" smtClean="0"/>
              <a:t>1</a:t>
            </a:r>
            <a:r>
              <a:rPr lang="zh-CN" altLang="en-US" dirty="0" smtClean="0"/>
              <a:t>：</a:t>
            </a:r>
            <a:endParaRPr lang="en-US" altLang="zh-CN" dirty="0" smtClean="0"/>
          </a:p>
          <a:p>
            <a:pPr lvl="1"/>
            <a:endParaRPr lang="en-US" altLang="zh-CN" dirty="0"/>
          </a:p>
          <a:p>
            <a:pPr lvl="1"/>
            <a:endParaRPr lang="en-US" altLang="zh-CN" dirty="0" smtClean="0"/>
          </a:p>
          <a:p>
            <a:pPr lvl="1"/>
            <a:r>
              <a:rPr lang="zh-CN" altLang="en-US" dirty="0" smtClean="0"/>
              <a:t>实例</a:t>
            </a:r>
            <a:r>
              <a:rPr lang="en-US" altLang="zh-CN" dirty="0" smtClean="0"/>
              <a:t>2</a:t>
            </a:r>
            <a:r>
              <a:rPr lang="zh-CN" altLang="en-US" dirty="0" smtClean="0"/>
              <a:t>：</a:t>
            </a:r>
            <a:endParaRPr lang="en-US" altLang="zh-CN" dirty="0" smtClean="0"/>
          </a:p>
          <a:p>
            <a:endParaRPr lang="zh-CN" altLang="en-US" dirty="0"/>
          </a:p>
        </p:txBody>
      </p:sp>
      <p:pic>
        <p:nvPicPr>
          <p:cNvPr id="2" name="图片 1"/>
          <p:cNvPicPr>
            <a:picLocks noChangeAspect="1"/>
          </p:cNvPicPr>
          <p:nvPr/>
        </p:nvPicPr>
        <p:blipFill>
          <a:blip r:embed="rId3"/>
          <a:stretch>
            <a:fillRect/>
          </a:stretch>
        </p:blipFill>
        <p:spPr>
          <a:xfrm>
            <a:off x="1517825" y="2430408"/>
            <a:ext cx="10408958" cy="710453"/>
          </a:xfrm>
          <a:prstGeom prst="rect">
            <a:avLst/>
          </a:prstGeom>
        </p:spPr>
      </p:pic>
      <p:pic>
        <p:nvPicPr>
          <p:cNvPr id="3" name="图片 2"/>
          <p:cNvPicPr>
            <a:picLocks noChangeAspect="1"/>
          </p:cNvPicPr>
          <p:nvPr/>
        </p:nvPicPr>
        <p:blipFill>
          <a:blip r:embed="rId4"/>
          <a:stretch>
            <a:fillRect/>
          </a:stretch>
        </p:blipFill>
        <p:spPr>
          <a:xfrm>
            <a:off x="1517825" y="3629199"/>
            <a:ext cx="6793230" cy="951386"/>
          </a:xfrm>
          <a:prstGeom prst="rect">
            <a:avLst/>
          </a:prstGeom>
        </p:spPr>
      </p:pic>
    </p:spTree>
    <p:extLst>
      <p:ext uri="{BB962C8B-B14F-4D97-AF65-F5344CB8AC3E}">
        <p14:creationId xmlns:p14="http://schemas.microsoft.com/office/powerpoint/2010/main" val="2386048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查询：</a:t>
            </a:r>
            <a:endParaRPr lang="en-US" altLang="zh-CN" dirty="0" smtClean="0"/>
          </a:p>
          <a:p>
            <a:pPr lvl="1"/>
            <a:r>
              <a:rPr lang="zh-CN" altLang="en-US" dirty="0" smtClean="0"/>
              <a:t>实例</a:t>
            </a:r>
            <a:r>
              <a:rPr lang="en-US" altLang="zh-CN" dirty="0" smtClean="0"/>
              <a:t>3</a:t>
            </a:r>
            <a:r>
              <a:rPr lang="zh-CN" altLang="en-US" dirty="0" smtClean="0"/>
              <a:t>：基于</a:t>
            </a:r>
            <a:r>
              <a:rPr lang="en-US" altLang="zh-CN" dirty="0" err="1" smtClean="0"/>
              <a:t>RowMapper</a:t>
            </a:r>
            <a:r>
              <a:rPr lang="zh-CN" altLang="en-US" dirty="0" smtClean="0"/>
              <a:t>查询</a:t>
            </a:r>
            <a:r>
              <a:rPr lang="en-US" altLang="zh-CN" dirty="0" smtClean="0"/>
              <a:t>1</a:t>
            </a:r>
            <a:r>
              <a:rPr lang="zh-CN" altLang="en-US" dirty="0" smtClean="0"/>
              <a:t>个</a:t>
            </a:r>
            <a:r>
              <a:rPr lang="en-US" altLang="zh-CN" dirty="0" smtClean="0"/>
              <a:t>Bean</a:t>
            </a:r>
            <a:r>
              <a:rPr lang="zh-CN" altLang="en-US" dirty="0" smtClean="0"/>
              <a:t>对象</a:t>
            </a:r>
            <a:endParaRPr lang="zh-CN" altLang="en-US" dirty="0"/>
          </a:p>
        </p:txBody>
      </p:sp>
      <p:pic>
        <p:nvPicPr>
          <p:cNvPr id="4" name="图片 3"/>
          <p:cNvPicPr>
            <a:picLocks noChangeAspect="1"/>
          </p:cNvPicPr>
          <p:nvPr/>
        </p:nvPicPr>
        <p:blipFill>
          <a:blip r:embed="rId3"/>
          <a:stretch>
            <a:fillRect/>
          </a:stretch>
        </p:blipFill>
        <p:spPr>
          <a:xfrm>
            <a:off x="1696263" y="2665174"/>
            <a:ext cx="9715381" cy="3222187"/>
          </a:xfrm>
          <a:prstGeom prst="rect">
            <a:avLst/>
          </a:prstGeom>
        </p:spPr>
      </p:pic>
    </p:spTree>
    <p:extLst>
      <p:ext uri="{BB962C8B-B14F-4D97-AF65-F5344CB8AC3E}">
        <p14:creationId xmlns:p14="http://schemas.microsoft.com/office/powerpoint/2010/main" val="161761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查询：</a:t>
            </a:r>
            <a:endParaRPr lang="en-US" altLang="zh-CN" dirty="0" smtClean="0"/>
          </a:p>
          <a:p>
            <a:pPr lvl="1"/>
            <a:r>
              <a:rPr lang="zh-CN" altLang="en-US" dirty="0" smtClean="0"/>
              <a:t>实例</a:t>
            </a:r>
            <a:r>
              <a:rPr lang="en-US" altLang="zh-CN" dirty="0" smtClean="0"/>
              <a:t>4</a:t>
            </a:r>
            <a:r>
              <a:rPr lang="zh-CN" altLang="en-US" dirty="0" smtClean="0"/>
              <a:t>：基于</a:t>
            </a:r>
            <a:r>
              <a:rPr lang="en-US" altLang="zh-CN" dirty="0" err="1" smtClean="0"/>
              <a:t>RowMapper</a:t>
            </a:r>
            <a:r>
              <a:rPr lang="zh-CN" altLang="en-US" dirty="0" smtClean="0"/>
              <a:t>查询多个</a:t>
            </a:r>
            <a:r>
              <a:rPr lang="en-US" altLang="zh-CN" dirty="0" smtClean="0"/>
              <a:t>Bean</a:t>
            </a:r>
            <a:r>
              <a:rPr lang="zh-CN" altLang="en-US" dirty="0" smtClean="0"/>
              <a:t>对象</a:t>
            </a:r>
            <a:endParaRPr lang="zh-CN" altLang="en-US" dirty="0"/>
          </a:p>
        </p:txBody>
      </p:sp>
      <p:pic>
        <p:nvPicPr>
          <p:cNvPr id="2" name="图片 1"/>
          <p:cNvPicPr>
            <a:picLocks noChangeAspect="1"/>
          </p:cNvPicPr>
          <p:nvPr/>
        </p:nvPicPr>
        <p:blipFill>
          <a:blip r:embed="rId3"/>
          <a:stretch>
            <a:fillRect/>
          </a:stretch>
        </p:blipFill>
        <p:spPr>
          <a:xfrm>
            <a:off x="1696263" y="2602159"/>
            <a:ext cx="9715381" cy="3031982"/>
          </a:xfrm>
          <a:prstGeom prst="rect">
            <a:avLst/>
          </a:prstGeom>
        </p:spPr>
      </p:pic>
    </p:spTree>
    <p:extLst>
      <p:ext uri="{BB962C8B-B14F-4D97-AF65-F5344CB8AC3E}">
        <p14:creationId xmlns:p14="http://schemas.microsoft.com/office/powerpoint/2010/main" val="3588297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查询：</a:t>
            </a:r>
            <a:endParaRPr lang="en-US" altLang="zh-CN" dirty="0" smtClean="0"/>
          </a:p>
          <a:p>
            <a:pPr lvl="1"/>
            <a:r>
              <a:rPr lang="zh-CN" altLang="en-US" dirty="0" smtClean="0"/>
              <a:t>实例</a:t>
            </a:r>
            <a:r>
              <a:rPr lang="en-US" altLang="zh-CN" dirty="0" smtClean="0"/>
              <a:t>4</a:t>
            </a:r>
            <a:r>
              <a:rPr lang="zh-CN" altLang="en-US" dirty="0" smtClean="0"/>
              <a:t>：基于</a:t>
            </a:r>
            <a:r>
              <a:rPr lang="en-US" altLang="zh-CN" dirty="0" err="1" smtClean="0"/>
              <a:t>RowCallBackHandler</a:t>
            </a:r>
            <a:r>
              <a:rPr lang="zh-CN" altLang="en-US" dirty="0" smtClean="0"/>
              <a:t>查询</a:t>
            </a:r>
            <a:endParaRPr lang="zh-CN" altLang="en-US" dirty="0"/>
          </a:p>
        </p:txBody>
      </p:sp>
      <p:pic>
        <p:nvPicPr>
          <p:cNvPr id="3" name="图片 2"/>
          <p:cNvPicPr>
            <a:picLocks noChangeAspect="1"/>
          </p:cNvPicPr>
          <p:nvPr/>
        </p:nvPicPr>
        <p:blipFill>
          <a:blip r:embed="rId4"/>
          <a:stretch>
            <a:fillRect/>
          </a:stretch>
        </p:blipFill>
        <p:spPr>
          <a:xfrm>
            <a:off x="1696263" y="2715455"/>
            <a:ext cx="6976682" cy="3467327"/>
          </a:xfrm>
          <a:prstGeom prst="rect">
            <a:avLst/>
          </a:prstGeom>
        </p:spPr>
      </p:pic>
    </p:spTree>
    <p:extLst>
      <p:ext uri="{BB962C8B-B14F-4D97-AF65-F5344CB8AC3E}">
        <p14:creationId xmlns:p14="http://schemas.microsoft.com/office/powerpoint/2010/main" val="4121463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Spring</a:t>
            </a:r>
            <a:r>
              <a:rPr lang="zh-CN" altLang="en-US" sz="4800" b="1" dirty="0" smtClean="0">
                <a:solidFill>
                  <a:srgbClr val="00823E"/>
                </a:solidFill>
                <a:latin typeface="微软雅黑" panose="020B0503020204020204" pitchFamily="34" charset="-122"/>
                <a:ea typeface="微软雅黑" panose="020B0503020204020204" pitchFamily="34" charset="-122"/>
              </a:rPr>
              <a:t>对事务的支持</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7" y="3424236"/>
            <a:ext cx="1501738" cy="369332"/>
            <a:chOff x="6557818" y="5101878"/>
            <a:chExt cx="1501452"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23571" name="TextBox 15@|17FFC:16777215|FBC:16777215|LFC:16777215|LBC:16777215"/>
            <p:cNvSpPr txBox="1"/>
            <p:nvPr/>
          </p:nvSpPr>
          <p:spPr>
            <a:xfrm>
              <a:off x="6720697" y="5101878"/>
              <a:ext cx="1338573"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rPr>
                <a:t>编程式事务</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91" y="3424236"/>
            <a:ext cx="809240" cy="369332"/>
            <a:chOff x="3610222" y="5101878"/>
            <a:chExt cx="809089" cy="368778"/>
          </a:xfrm>
        </p:grpSpPr>
        <p:sp>
          <p:nvSpPr>
            <p:cNvPr id="23568" name="TextBox 11@|17FFC:16777215|FBC:16777215|LFC:16777215|LBC:16777215"/>
            <p:cNvSpPr txBox="1"/>
            <p:nvPr/>
          </p:nvSpPr>
          <p:spPr>
            <a:xfrm>
              <a:off x="3773101" y="5101878"/>
              <a:ext cx="646210"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rPr>
                <a:t>事务</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23562"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2</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4" name="组合 13"/>
          <p:cNvGrpSpPr/>
          <p:nvPr/>
        </p:nvGrpSpPr>
        <p:grpSpPr>
          <a:xfrm>
            <a:off x="4929178" y="3863973"/>
            <a:ext cx="1501736" cy="369332"/>
            <a:chOff x="3610222" y="5542094"/>
            <a:chExt cx="1501462" cy="368777"/>
          </a:xfrm>
        </p:grpSpPr>
        <p:sp>
          <p:nvSpPr>
            <p:cNvPr id="15" name="TextBox 13@|17FFC:16777215|FBC:16777215|LFC:16777215|LBC:16777215"/>
            <p:cNvSpPr txBox="1"/>
            <p:nvPr/>
          </p:nvSpPr>
          <p:spPr>
            <a:xfrm>
              <a:off x="3773101" y="5542094"/>
              <a:ext cx="1338583" cy="368777"/>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rPr>
                <a:t>声明式事务</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6"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6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41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46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事务</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5061726"/>
          </a:xfrm>
        </p:spPr>
        <p:txBody>
          <a:bodyPr/>
          <a:lstStyle/>
          <a:p>
            <a:r>
              <a:rPr lang="zh-CN" altLang="en-US" dirty="0" smtClean="0"/>
              <a:t>概念：事务</a:t>
            </a:r>
            <a:r>
              <a:rPr lang="zh-CN" altLang="en-US" dirty="0"/>
              <a:t>是一组原子操作的工作单元</a:t>
            </a:r>
          </a:p>
          <a:p>
            <a:r>
              <a:rPr lang="zh-CN" altLang="en-US" dirty="0"/>
              <a:t>对事务的描述(ACID)</a:t>
            </a:r>
          </a:p>
          <a:p>
            <a:pPr lvl="1"/>
            <a:r>
              <a:rPr lang="zh-CN" altLang="en-US" dirty="0"/>
              <a:t>原子性(Atomic)</a:t>
            </a:r>
          </a:p>
          <a:p>
            <a:pPr lvl="2"/>
            <a:r>
              <a:rPr lang="zh-CN" altLang="en-US" dirty="0"/>
              <a:t>事务由一个或多个行为捆绑在一起组成一个单独的工作单元，原子性保证事务中的所有操作要么都发生，要么都不发生</a:t>
            </a:r>
          </a:p>
          <a:p>
            <a:pPr lvl="1"/>
            <a:r>
              <a:rPr lang="zh-CN" altLang="en-US" dirty="0"/>
              <a:t>一致性(Consistent)</a:t>
            </a:r>
          </a:p>
          <a:p>
            <a:pPr lvl="2"/>
            <a:r>
              <a:rPr lang="zh-CN" altLang="en-US" dirty="0"/>
              <a:t>一旦一个事务结束了(不管成功与否)，系统所处的状态和它的业务规则是一致的，也就是说数据应当不会被破坏</a:t>
            </a:r>
          </a:p>
          <a:p>
            <a:pPr lvl="1"/>
            <a:r>
              <a:rPr lang="zh-CN" altLang="en-US" dirty="0"/>
              <a:t>隔离性(Isolated)</a:t>
            </a:r>
          </a:p>
          <a:p>
            <a:pPr lvl="2"/>
            <a:r>
              <a:rPr lang="zh-CN" altLang="en-US" dirty="0"/>
              <a:t>事务应该允许多名用户操作同一个数据，一名用户的操作不会和其他用户的操作相混淆(隔离级别)</a:t>
            </a:r>
          </a:p>
          <a:p>
            <a:pPr lvl="1"/>
            <a:r>
              <a:rPr lang="zh-CN" altLang="en-US" dirty="0"/>
              <a:t>持久性(Durable)</a:t>
            </a:r>
          </a:p>
          <a:p>
            <a:pPr lvl="2"/>
            <a:r>
              <a:rPr lang="zh-CN" altLang="en-US" dirty="0"/>
              <a:t>一旦事务完成，事务的结果应该持久化，用来保证即使系统崩溃也不会破坏事务的结果</a:t>
            </a:r>
          </a:p>
        </p:txBody>
      </p:sp>
    </p:spTree>
    <p:extLst>
      <p:ext uri="{BB962C8B-B14F-4D97-AF65-F5344CB8AC3E}">
        <p14:creationId xmlns:p14="http://schemas.microsoft.com/office/powerpoint/2010/main" val="3040869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991643"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Spring</a:t>
              </a:r>
              <a:r>
                <a:rPr lang="zh-CN" altLang="en-US" sz="2400" dirty="0" smtClean="0">
                  <a:solidFill>
                    <a:srgbClr val="3C7832"/>
                  </a:solidFill>
                  <a:latin typeface="微软雅黑" panose="020B0503020204020204" pitchFamily="34" charset="-122"/>
                </a:rPr>
                <a:t>对事务的支持</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en-US" altLang="zh-CN" dirty="0" smtClean="0"/>
              <a:t>Spring</a:t>
            </a:r>
            <a:r>
              <a:rPr lang="zh-CN" altLang="en-US" dirty="0" smtClean="0"/>
              <a:t>框架对于事务的支持也是吸引人们使用的原因之一</a:t>
            </a:r>
            <a:endParaRPr lang="en-US" altLang="zh-CN" dirty="0" smtClean="0"/>
          </a:p>
          <a:p>
            <a:r>
              <a:rPr lang="en-US" altLang="zh-CN" dirty="0" smtClean="0"/>
              <a:t>Spring</a:t>
            </a:r>
            <a:r>
              <a:rPr lang="zh-CN" altLang="en-US" dirty="0" smtClean="0"/>
              <a:t>框架提供了对事务的一致性抽象，使得开发人员编写的代码可以在不同的环境下适用于不同的事务管理</a:t>
            </a:r>
            <a:endParaRPr lang="en-US" altLang="zh-CN" dirty="0" smtClean="0"/>
          </a:p>
          <a:p>
            <a:r>
              <a:rPr lang="en-US" altLang="zh-CN" dirty="0" smtClean="0"/>
              <a:t>Spring</a:t>
            </a:r>
            <a:r>
              <a:rPr lang="zh-CN" altLang="en-US" dirty="0" smtClean="0"/>
              <a:t>框架对事务抽象的关键就是</a:t>
            </a:r>
            <a:r>
              <a:rPr lang="en-US" altLang="zh-CN" dirty="0" err="1" smtClean="0"/>
              <a:t>PlatformTransactionManager</a:t>
            </a:r>
            <a:r>
              <a:rPr lang="zh-CN" altLang="en-US" dirty="0" smtClean="0"/>
              <a:t>接口中定义的</a:t>
            </a:r>
            <a:endParaRPr lang="en-US" altLang="zh-CN" dirty="0" smtClean="0"/>
          </a:p>
          <a:p>
            <a:pPr lvl="1"/>
            <a:endParaRPr lang="zh-CN" altLang="en-US" dirty="0"/>
          </a:p>
          <a:p>
            <a:pPr lvl="1"/>
            <a:endParaRPr lang="zh-CN" altLang="en-US" dirty="0"/>
          </a:p>
        </p:txBody>
      </p:sp>
      <p:pic>
        <p:nvPicPr>
          <p:cNvPr id="3" name="图片 2"/>
          <p:cNvPicPr>
            <a:picLocks noChangeAspect="1"/>
          </p:cNvPicPr>
          <p:nvPr/>
        </p:nvPicPr>
        <p:blipFill>
          <a:blip r:embed="rId3"/>
          <a:stretch>
            <a:fillRect/>
          </a:stretch>
        </p:blipFill>
        <p:spPr>
          <a:xfrm>
            <a:off x="2140706" y="4003943"/>
            <a:ext cx="8026276" cy="2252272"/>
          </a:xfrm>
          <a:prstGeom prst="rect">
            <a:avLst/>
          </a:prstGeom>
        </p:spPr>
      </p:pic>
    </p:spTree>
    <p:extLst>
      <p:ext uri="{BB962C8B-B14F-4D97-AF65-F5344CB8AC3E}">
        <p14:creationId xmlns:p14="http://schemas.microsoft.com/office/powerpoint/2010/main" val="4272193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991643"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Spring</a:t>
              </a:r>
              <a:r>
                <a:rPr lang="zh-CN" altLang="en-US" sz="2400" dirty="0" smtClean="0">
                  <a:solidFill>
                    <a:srgbClr val="3C7832"/>
                  </a:solidFill>
                  <a:latin typeface="微软雅黑" panose="020B0503020204020204" pitchFamily="34" charset="-122"/>
                </a:rPr>
                <a:t>对事务的支持</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useBgFill="1">
        <p:nvSpPr>
          <p:cNvPr id="29" name="Rectangle 3"/>
          <p:cNvSpPr>
            <a:spLocks noChangeArrowheads="1"/>
          </p:cNvSpPr>
          <p:nvPr/>
        </p:nvSpPr>
        <p:spPr bwMode="auto">
          <a:xfrm>
            <a:off x="1105297" y="2461151"/>
            <a:ext cx="1871662" cy="86518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dirty="0">
                <a:solidFill>
                  <a:schemeClr val="tx2"/>
                </a:solidFill>
                <a:ea typeface="黑体" panose="02010609060101010101" pitchFamily="49" charset="-122"/>
              </a:rPr>
              <a:t>DataSource</a:t>
            </a:r>
          </a:p>
          <a:p>
            <a:pPr algn="ctr" eaLnBrk="1" hangingPunct="1">
              <a:spcBef>
                <a:spcPct val="0"/>
              </a:spcBef>
              <a:buClrTx/>
              <a:buFontTx/>
              <a:buNone/>
            </a:pPr>
            <a:r>
              <a:rPr lang="zh-CN" altLang="en-US" sz="1800" dirty="0">
                <a:solidFill>
                  <a:schemeClr val="tx2"/>
                </a:solidFill>
                <a:ea typeface="黑体" panose="02010609060101010101" pitchFamily="49" charset="-122"/>
              </a:rPr>
              <a:t>Transaction</a:t>
            </a:r>
          </a:p>
          <a:p>
            <a:pPr algn="ctr" eaLnBrk="1" hangingPunct="1">
              <a:spcBef>
                <a:spcPct val="0"/>
              </a:spcBef>
              <a:buClrTx/>
              <a:buFontTx/>
              <a:buNone/>
            </a:pPr>
            <a:r>
              <a:rPr lang="zh-CN" altLang="en-US" sz="1800" dirty="0">
                <a:solidFill>
                  <a:schemeClr val="tx2"/>
                </a:solidFill>
                <a:ea typeface="黑体" panose="02010609060101010101" pitchFamily="49" charset="-122"/>
              </a:rPr>
              <a:t>Manager</a:t>
            </a:r>
          </a:p>
        </p:txBody>
      </p:sp>
      <p:sp useBgFill="1">
        <p:nvSpPr>
          <p:cNvPr id="30" name="Rectangle 4"/>
          <p:cNvSpPr>
            <a:spLocks noChangeArrowheads="1"/>
          </p:cNvSpPr>
          <p:nvPr/>
        </p:nvSpPr>
        <p:spPr bwMode="auto">
          <a:xfrm>
            <a:off x="2834084" y="3615264"/>
            <a:ext cx="1871663" cy="863600"/>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Hibernate</a:t>
            </a:r>
          </a:p>
          <a:p>
            <a:pPr algn="ctr" eaLnBrk="1" hangingPunct="1">
              <a:spcBef>
                <a:spcPct val="0"/>
              </a:spcBef>
              <a:buClrTx/>
              <a:buFontTx/>
              <a:buNone/>
            </a:pPr>
            <a:r>
              <a:rPr lang="zh-CN" altLang="en-US" sz="1800">
                <a:solidFill>
                  <a:schemeClr val="tx2"/>
                </a:solidFill>
                <a:ea typeface="黑体" panose="02010609060101010101" pitchFamily="49" charset="-122"/>
              </a:rPr>
              <a:t>Transaction</a:t>
            </a:r>
          </a:p>
          <a:p>
            <a:pPr algn="ctr" eaLnBrk="1" hangingPunct="1">
              <a:spcBef>
                <a:spcPct val="0"/>
              </a:spcBef>
              <a:buClrTx/>
              <a:buFontTx/>
              <a:buNone/>
            </a:pPr>
            <a:r>
              <a:rPr lang="zh-CN" altLang="en-US" sz="1800">
                <a:solidFill>
                  <a:schemeClr val="tx2"/>
                </a:solidFill>
                <a:ea typeface="黑体" panose="02010609060101010101" pitchFamily="49" charset="-122"/>
              </a:rPr>
              <a:t>Manager</a:t>
            </a:r>
            <a:endParaRPr lang="zh-CN" altLang="en-US" sz="1800" b="0"/>
          </a:p>
        </p:txBody>
      </p:sp>
      <p:sp useBgFill="1">
        <p:nvSpPr>
          <p:cNvPr id="31" name="Rectangle 5"/>
          <p:cNvSpPr>
            <a:spLocks noChangeArrowheads="1"/>
          </p:cNvSpPr>
          <p:nvPr/>
        </p:nvSpPr>
        <p:spPr bwMode="auto">
          <a:xfrm>
            <a:off x="4634309" y="2605614"/>
            <a:ext cx="1871663" cy="865187"/>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Jdo</a:t>
            </a:r>
          </a:p>
          <a:p>
            <a:pPr algn="ctr" eaLnBrk="1" hangingPunct="1">
              <a:spcBef>
                <a:spcPct val="0"/>
              </a:spcBef>
              <a:buClrTx/>
              <a:buFontTx/>
              <a:buNone/>
            </a:pPr>
            <a:r>
              <a:rPr lang="zh-CN" altLang="en-US" sz="1800">
                <a:solidFill>
                  <a:schemeClr val="tx2"/>
                </a:solidFill>
                <a:ea typeface="黑体" panose="02010609060101010101" pitchFamily="49" charset="-122"/>
              </a:rPr>
              <a:t>Transaction</a:t>
            </a:r>
          </a:p>
          <a:p>
            <a:pPr algn="ctr" eaLnBrk="1" hangingPunct="1">
              <a:spcBef>
                <a:spcPct val="0"/>
              </a:spcBef>
              <a:buClrTx/>
              <a:buFontTx/>
              <a:buNone/>
            </a:pPr>
            <a:r>
              <a:rPr lang="zh-CN" altLang="en-US" sz="1800">
                <a:solidFill>
                  <a:schemeClr val="tx2"/>
                </a:solidFill>
                <a:ea typeface="黑体" panose="02010609060101010101" pitchFamily="49" charset="-122"/>
              </a:rPr>
              <a:t>Manager</a:t>
            </a:r>
            <a:endParaRPr lang="zh-CN" altLang="en-US" sz="1800" b="0"/>
          </a:p>
        </p:txBody>
      </p:sp>
      <p:sp useBgFill="1">
        <p:nvSpPr>
          <p:cNvPr id="34" name="Rectangle 6"/>
          <p:cNvSpPr>
            <a:spLocks noChangeArrowheads="1"/>
          </p:cNvSpPr>
          <p:nvPr/>
        </p:nvSpPr>
        <p:spPr bwMode="auto">
          <a:xfrm>
            <a:off x="6290072" y="3542239"/>
            <a:ext cx="1871662" cy="865187"/>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Jpa</a:t>
            </a:r>
          </a:p>
          <a:p>
            <a:pPr algn="ctr" eaLnBrk="1" hangingPunct="1">
              <a:spcBef>
                <a:spcPct val="0"/>
              </a:spcBef>
              <a:buClrTx/>
              <a:buFontTx/>
              <a:buNone/>
            </a:pPr>
            <a:r>
              <a:rPr lang="zh-CN" altLang="en-US" sz="1800">
                <a:solidFill>
                  <a:schemeClr val="tx2"/>
                </a:solidFill>
                <a:ea typeface="黑体" panose="02010609060101010101" pitchFamily="49" charset="-122"/>
              </a:rPr>
              <a:t>Transaction</a:t>
            </a:r>
          </a:p>
          <a:p>
            <a:pPr algn="ctr" eaLnBrk="1" hangingPunct="1">
              <a:spcBef>
                <a:spcPct val="0"/>
              </a:spcBef>
              <a:buClrTx/>
              <a:buFontTx/>
              <a:buNone/>
            </a:pPr>
            <a:r>
              <a:rPr lang="zh-CN" altLang="en-US" sz="1800">
                <a:solidFill>
                  <a:schemeClr val="tx2"/>
                </a:solidFill>
                <a:ea typeface="黑体" panose="02010609060101010101" pitchFamily="49" charset="-122"/>
              </a:rPr>
              <a:t>Manager</a:t>
            </a:r>
            <a:endParaRPr lang="zh-CN" altLang="en-US" sz="1800" b="0"/>
          </a:p>
        </p:txBody>
      </p:sp>
      <p:sp useBgFill="1">
        <p:nvSpPr>
          <p:cNvPr id="35" name="Rectangle 7"/>
          <p:cNvSpPr>
            <a:spLocks noChangeArrowheads="1"/>
          </p:cNvSpPr>
          <p:nvPr/>
        </p:nvSpPr>
        <p:spPr bwMode="auto">
          <a:xfrm>
            <a:off x="7945834" y="2461151"/>
            <a:ext cx="1873250" cy="863600"/>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dirty="0">
                <a:solidFill>
                  <a:schemeClr val="tx2"/>
                </a:solidFill>
                <a:ea typeface="黑体" panose="02010609060101010101" pitchFamily="49" charset="-122"/>
              </a:rPr>
              <a:t>Jta</a:t>
            </a:r>
          </a:p>
          <a:p>
            <a:pPr algn="ctr" eaLnBrk="1" hangingPunct="1">
              <a:spcBef>
                <a:spcPct val="0"/>
              </a:spcBef>
              <a:buClrTx/>
              <a:buFontTx/>
              <a:buNone/>
            </a:pPr>
            <a:r>
              <a:rPr lang="zh-CN" altLang="en-US" sz="1800" dirty="0">
                <a:solidFill>
                  <a:schemeClr val="tx2"/>
                </a:solidFill>
                <a:ea typeface="黑体" panose="02010609060101010101" pitchFamily="49" charset="-122"/>
              </a:rPr>
              <a:t>Transaction</a:t>
            </a:r>
          </a:p>
          <a:p>
            <a:pPr algn="ctr" eaLnBrk="1" hangingPunct="1">
              <a:spcBef>
                <a:spcPct val="0"/>
              </a:spcBef>
              <a:buClrTx/>
              <a:buFontTx/>
              <a:buNone/>
            </a:pPr>
            <a:r>
              <a:rPr lang="zh-CN" altLang="en-US" sz="1800" dirty="0">
                <a:solidFill>
                  <a:schemeClr val="tx2"/>
                </a:solidFill>
                <a:ea typeface="黑体" panose="02010609060101010101" pitchFamily="49" charset="-122"/>
              </a:rPr>
              <a:t>Manager</a:t>
            </a:r>
            <a:endParaRPr lang="zh-CN" altLang="en-US" sz="1800" b="0" dirty="0"/>
          </a:p>
        </p:txBody>
      </p:sp>
      <p:sp useBgFill="1">
        <p:nvSpPr>
          <p:cNvPr id="36" name="Rectangle 8"/>
          <p:cNvSpPr>
            <a:spLocks noChangeArrowheads="1"/>
          </p:cNvSpPr>
          <p:nvPr/>
        </p:nvSpPr>
        <p:spPr bwMode="auto">
          <a:xfrm>
            <a:off x="4634309" y="1054626"/>
            <a:ext cx="1871663" cy="86518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Platform</a:t>
            </a:r>
          </a:p>
          <a:p>
            <a:pPr algn="ctr" eaLnBrk="1" hangingPunct="1">
              <a:spcBef>
                <a:spcPct val="0"/>
              </a:spcBef>
              <a:buClrTx/>
              <a:buFontTx/>
              <a:buNone/>
            </a:pPr>
            <a:r>
              <a:rPr lang="zh-CN" altLang="en-US" sz="1800">
                <a:solidFill>
                  <a:schemeClr val="tx2"/>
                </a:solidFill>
                <a:ea typeface="黑体" panose="02010609060101010101" pitchFamily="49" charset="-122"/>
              </a:rPr>
              <a:t>Transaction</a:t>
            </a:r>
          </a:p>
          <a:p>
            <a:pPr algn="ctr" eaLnBrk="1" hangingPunct="1">
              <a:spcBef>
                <a:spcPct val="0"/>
              </a:spcBef>
              <a:buClrTx/>
              <a:buFontTx/>
              <a:buNone/>
            </a:pPr>
            <a:r>
              <a:rPr lang="zh-CN" altLang="en-US" sz="1800">
                <a:solidFill>
                  <a:schemeClr val="tx2"/>
                </a:solidFill>
                <a:ea typeface="黑体" panose="02010609060101010101" pitchFamily="49" charset="-122"/>
              </a:rPr>
              <a:t>Manager</a:t>
            </a:r>
            <a:endParaRPr lang="zh-CN" altLang="en-US" sz="1800" b="0"/>
          </a:p>
        </p:txBody>
      </p:sp>
      <p:sp useBgFill="1">
        <p:nvSpPr>
          <p:cNvPr id="37" name="Rectangle 9"/>
          <p:cNvSpPr>
            <a:spLocks noChangeArrowheads="1"/>
          </p:cNvSpPr>
          <p:nvPr/>
        </p:nvSpPr>
        <p:spPr bwMode="auto">
          <a:xfrm>
            <a:off x="1392634" y="5271026"/>
            <a:ext cx="1238250" cy="42703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JDBC</a:t>
            </a:r>
            <a:endParaRPr lang="zh-CN" altLang="en-US" sz="1800" b="0"/>
          </a:p>
        </p:txBody>
      </p:sp>
      <p:sp useBgFill="1">
        <p:nvSpPr>
          <p:cNvPr id="38" name="Rectangle 10"/>
          <p:cNvSpPr>
            <a:spLocks noChangeArrowheads="1"/>
          </p:cNvSpPr>
          <p:nvPr/>
        </p:nvSpPr>
        <p:spPr bwMode="auto">
          <a:xfrm>
            <a:off x="3121422" y="5271026"/>
            <a:ext cx="1238250" cy="42703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sym typeface="Arial" panose="020B0604020202020204" pitchFamily="34" charset="0"/>
              </a:rPr>
              <a:t>Hibernate</a:t>
            </a:r>
          </a:p>
        </p:txBody>
      </p:sp>
      <p:sp useBgFill="1">
        <p:nvSpPr>
          <p:cNvPr id="39" name="Rectangle 11"/>
          <p:cNvSpPr>
            <a:spLocks noChangeArrowheads="1"/>
          </p:cNvSpPr>
          <p:nvPr/>
        </p:nvSpPr>
        <p:spPr bwMode="auto">
          <a:xfrm>
            <a:off x="4980384" y="5271026"/>
            <a:ext cx="1238250" cy="42703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JDO</a:t>
            </a:r>
            <a:endParaRPr lang="zh-CN" altLang="en-US" sz="1800" b="0"/>
          </a:p>
        </p:txBody>
      </p:sp>
      <p:sp useBgFill="1">
        <p:nvSpPr>
          <p:cNvPr id="40" name="Rectangle 12"/>
          <p:cNvSpPr>
            <a:spLocks noChangeArrowheads="1"/>
          </p:cNvSpPr>
          <p:nvPr/>
        </p:nvSpPr>
        <p:spPr bwMode="auto">
          <a:xfrm>
            <a:off x="6636147" y="5271026"/>
            <a:ext cx="1238250" cy="42703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JPA</a:t>
            </a:r>
            <a:endParaRPr lang="zh-CN" altLang="en-US" sz="1800" b="0"/>
          </a:p>
        </p:txBody>
      </p:sp>
      <p:sp useBgFill="1">
        <p:nvSpPr>
          <p:cNvPr id="41" name="Rectangle 13"/>
          <p:cNvSpPr>
            <a:spLocks noChangeArrowheads="1"/>
          </p:cNvSpPr>
          <p:nvPr/>
        </p:nvSpPr>
        <p:spPr bwMode="auto">
          <a:xfrm>
            <a:off x="8307784" y="5271026"/>
            <a:ext cx="1238250" cy="427038"/>
          </a:xfrm>
          <a:prstGeom prst="rect">
            <a:avLst/>
          </a:prstGeom>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tx2"/>
                </a:solidFill>
                <a:ea typeface="黑体" panose="02010609060101010101" pitchFamily="49" charset="-122"/>
              </a:rPr>
              <a:t>JTA</a:t>
            </a:r>
            <a:endParaRPr lang="zh-CN" altLang="en-US" sz="1800" b="0"/>
          </a:p>
        </p:txBody>
      </p:sp>
      <p:cxnSp>
        <p:nvCxnSpPr>
          <p:cNvPr id="42" name="AutoShape 14"/>
          <p:cNvCxnSpPr>
            <a:cxnSpLocks noChangeShapeType="1"/>
            <a:stCxn id="29" idx="0"/>
            <a:endCxn id="36" idx="1"/>
          </p:cNvCxnSpPr>
          <p:nvPr/>
        </p:nvCxnSpPr>
        <p:spPr bwMode="auto">
          <a:xfrm rot="16200000">
            <a:off x="2850753" y="677595"/>
            <a:ext cx="973137" cy="2593975"/>
          </a:xfrm>
          <a:prstGeom prst="bentConnector2">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43" name="AutoShape 15"/>
          <p:cNvCxnSpPr>
            <a:cxnSpLocks noChangeShapeType="1"/>
            <a:stCxn id="30" idx="0"/>
            <a:endCxn id="36" idx="1"/>
          </p:cNvCxnSpPr>
          <p:nvPr/>
        </p:nvCxnSpPr>
        <p:spPr bwMode="auto">
          <a:xfrm rot="16200000">
            <a:off x="3138091" y="2119045"/>
            <a:ext cx="2127250" cy="865187"/>
          </a:xfrm>
          <a:prstGeom prst="bentConnector2">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44" name="AutoShape 16"/>
          <p:cNvCxnSpPr>
            <a:cxnSpLocks noChangeShapeType="1"/>
            <a:stCxn id="41" idx="0"/>
            <a:endCxn id="35" idx="2"/>
          </p:cNvCxnSpPr>
          <p:nvPr/>
        </p:nvCxnSpPr>
        <p:spPr bwMode="auto">
          <a:xfrm flipH="1" flipV="1">
            <a:off x="8882459" y="3324751"/>
            <a:ext cx="44450" cy="19462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5" name="AutoShape 17"/>
          <p:cNvCxnSpPr>
            <a:cxnSpLocks noChangeShapeType="1"/>
            <a:stCxn id="35" idx="0"/>
            <a:endCxn id="36" idx="3"/>
          </p:cNvCxnSpPr>
          <p:nvPr/>
        </p:nvCxnSpPr>
        <p:spPr bwMode="auto">
          <a:xfrm rot="5400000" flipH="1">
            <a:off x="7206853" y="785545"/>
            <a:ext cx="974725" cy="2376487"/>
          </a:xfrm>
          <a:prstGeom prst="bentConnector2">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46" name="AutoShape 18"/>
          <p:cNvCxnSpPr>
            <a:cxnSpLocks noChangeShapeType="1"/>
            <a:stCxn id="39" idx="0"/>
            <a:endCxn id="31" idx="2"/>
          </p:cNvCxnSpPr>
          <p:nvPr/>
        </p:nvCxnSpPr>
        <p:spPr bwMode="auto">
          <a:xfrm flipH="1" flipV="1">
            <a:off x="5569347" y="3470801"/>
            <a:ext cx="30162" cy="18002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7" name="AutoShape 19"/>
          <p:cNvCxnSpPr>
            <a:cxnSpLocks noChangeShapeType="1"/>
            <a:stCxn id="40" idx="0"/>
            <a:endCxn id="34" idx="2"/>
          </p:cNvCxnSpPr>
          <p:nvPr/>
        </p:nvCxnSpPr>
        <p:spPr bwMode="auto">
          <a:xfrm flipH="1" flipV="1">
            <a:off x="7225109" y="4407426"/>
            <a:ext cx="30163" cy="863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8" name="AutoShape 20"/>
          <p:cNvCxnSpPr>
            <a:cxnSpLocks noChangeShapeType="1"/>
            <a:stCxn id="37" idx="0"/>
            <a:endCxn id="29" idx="2"/>
          </p:cNvCxnSpPr>
          <p:nvPr/>
        </p:nvCxnSpPr>
        <p:spPr bwMode="auto">
          <a:xfrm flipV="1">
            <a:off x="2011759" y="3326339"/>
            <a:ext cx="30163" cy="19446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9" name="AutoShape 21"/>
          <p:cNvCxnSpPr>
            <a:cxnSpLocks noChangeShapeType="1"/>
            <a:stCxn id="38" idx="0"/>
            <a:endCxn id="30" idx="2"/>
          </p:cNvCxnSpPr>
          <p:nvPr/>
        </p:nvCxnSpPr>
        <p:spPr bwMode="auto">
          <a:xfrm flipV="1">
            <a:off x="3740547" y="4478864"/>
            <a:ext cx="28575" cy="79216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0" name="AutoShape 22"/>
          <p:cNvCxnSpPr>
            <a:cxnSpLocks noChangeShapeType="1"/>
            <a:stCxn id="34" idx="0"/>
            <a:endCxn id="36" idx="3"/>
          </p:cNvCxnSpPr>
          <p:nvPr/>
        </p:nvCxnSpPr>
        <p:spPr bwMode="auto">
          <a:xfrm rot="5400000" flipH="1">
            <a:off x="5838428" y="2155558"/>
            <a:ext cx="2054225" cy="719137"/>
          </a:xfrm>
          <a:prstGeom prst="bentConnector2">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51" name="AutoShape 23"/>
          <p:cNvCxnSpPr>
            <a:cxnSpLocks noChangeShapeType="1"/>
            <a:stCxn id="31" idx="0"/>
            <a:endCxn id="36" idx="2"/>
          </p:cNvCxnSpPr>
          <p:nvPr/>
        </p:nvCxnSpPr>
        <p:spPr bwMode="auto">
          <a:xfrm rot="16200000">
            <a:off x="5225653" y="2261920"/>
            <a:ext cx="687387" cy="3175"/>
          </a:xfrm>
          <a:prstGeom prst="bentConnector3">
            <a:avLst>
              <a:gd name="adj1" fmla="val 49954"/>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22352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991643"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Spring</a:t>
              </a:r>
              <a:r>
                <a:rPr lang="zh-CN" altLang="en-US" sz="2400" dirty="0" smtClean="0">
                  <a:solidFill>
                    <a:srgbClr val="3C7832"/>
                  </a:solidFill>
                  <a:latin typeface="微软雅黑" panose="020B0503020204020204" pitchFamily="34" charset="-122"/>
                </a:rPr>
                <a:t>对事务的支持</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en-US" altLang="zh-CN" dirty="0" smtClean="0"/>
              <a:t>Spring</a:t>
            </a:r>
            <a:r>
              <a:rPr lang="zh-CN" altLang="en-US" dirty="0" smtClean="0"/>
              <a:t>框架提供了编程式事务管理和声明式事务管理</a:t>
            </a:r>
            <a:endParaRPr lang="en-US" altLang="zh-CN" dirty="0" smtClean="0"/>
          </a:p>
          <a:p>
            <a:pPr lvl="1"/>
            <a:r>
              <a:rPr lang="zh-CN" altLang="en-US" dirty="0" smtClean="0"/>
              <a:t>编程式事务管理：</a:t>
            </a:r>
            <a:endParaRPr lang="en-US" altLang="zh-CN" dirty="0" smtClean="0"/>
          </a:p>
          <a:p>
            <a:pPr lvl="2"/>
            <a:r>
              <a:rPr lang="zh-CN" altLang="en-US" dirty="0"/>
              <a:t>可以清楚地控制事务的边界</a:t>
            </a:r>
          </a:p>
          <a:p>
            <a:pPr lvl="2"/>
            <a:r>
              <a:rPr lang="zh-CN" altLang="en-US" dirty="0"/>
              <a:t>可自行实现事务开始时间</a:t>
            </a:r>
            <a:r>
              <a:rPr lang="zh-CN" altLang="en-US" dirty="0" smtClean="0"/>
              <a:t>、结束时间、撤消</a:t>
            </a:r>
            <a:r>
              <a:rPr lang="zh-CN" altLang="en-US" dirty="0"/>
              <a:t>操作的时机</a:t>
            </a:r>
            <a:r>
              <a:rPr lang="zh-CN" altLang="en-US" dirty="0" smtClean="0"/>
              <a:t>等</a:t>
            </a:r>
            <a:endParaRPr lang="zh-CN" altLang="en-US" dirty="0"/>
          </a:p>
          <a:p>
            <a:pPr lvl="2"/>
            <a:r>
              <a:rPr lang="zh-CN" altLang="en-US" dirty="0"/>
              <a:t>可以实现细粒度的事务</a:t>
            </a:r>
            <a:r>
              <a:rPr lang="zh-CN" altLang="en-US" dirty="0" smtClean="0"/>
              <a:t>控制</a:t>
            </a:r>
            <a:endParaRPr lang="en-US" altLang="zh-CN" dirty="0" smtClean="0"/>
          </a:p>
          <a:p>
            <a:pPr lvl="1"/>
            <a:r>
              <a:rPr lang="zh-CN" altLang="en-US" dirty="0" smtClean="0"/>
              <a:t>声明式事务管理：</a:t>
            </a:r>
            <a:endParaRPr lang="en-US" altLang="zh-CN" dirty="0" smtClean="0"/>
          </a:p>
          <a:p>
            <a:pPr lvl="2"/>
            <a:r>
              <a:rPr lang="zh-CN" altLang="en-US" dirty="0"/>
              <a:t>好处是事务管理的API不介入</a:t>
            </a:r>
            <a:r>
              <a:rPr lang="zh-CN" altLang="en-US" dirty="0" smtClean="0"/>
              <a:t>程序，</a:t>
            </a:r>
            <a:r>
              <a:rPr lang="zh-CN" altLang="en-US" dirty="0"/>
              <a:t>最符合一个</a:t>
            </a:r>
            <a:r>
              <a:rPr lang="zh-CN" altLang="en-US" i="1" dirty="0"/>
              <a:t>非 侵入型</a:t>
            </a:r>
            <a:r>
              <a:rPr lang="zh-CN" altLang="en-US" dirty="0"/>
              <a:t>轻量级容器的理想</a:t>
            </a:r>
          </a:p>
          <a:p>
            <a:pPr lvl="2"/>
            <a:r>
              <a:rPr lang="zh-CN" altLang="en-US" dirty="0" smtClean="0"/>
              <a:t>多数情况下事务不需要细粒度控制，因此建议使用</a:t>
            </a:r>
            <a:endParaRPr lang="zh-CN" altLang="en-US" dirty="0"/>
          </a:p>
          <a:p>
            <a:pPr lvl="2"/>
            <a:endParaRPr lang="zh-CN" altLang="en-US" dirty="0"/>
          </a:p>
        </p:txBody>
      </p:sp>
    </p:spTree>
    <p:extLst>
      <p:ext uri="{BB962C8B-B14F-4D97-AF65-F5344CB8AC3E}">
        <p14:creationId xmlns:p14="http://schemas.microsoft.com/office/powerpoint/2010/main" val="601020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p:cNvPicPr>
            <a:picLocks noChangeAspect="1"/>
          </p:cNvPicPr>
          <p:nvPr/>
        </p:nvPicPr>
        <p:blipFill>
          <a:blip r:embed="rId2"/>
          <a:stretch>
            <a:fillRect/>
          </a:stretch>
        </p:blipFill>
        <p:spPr>
          <a:xfrm>
            <a:off x="-14287" y="0"/>
            <a:ext cx="5734050" cy="6858000"/>
          </a:xfrm>
          <a:prstGeom prst="rect">
            <a:avLst/>
          </a:prstGeom>
          <a:noFill/>
          <a:ln w="9525">
            <a:noFill/>
          </a:ln>
        </p:spPr>
      </p:pic>
      <p:pic>
        <p:nvPicPr>
          <p:cNvPr id="10" name="图片 9"/>
          <p:cNvPicPr>
            <a:picLocks noChangeAspect="1"/>
          </p:cNvPicPr>
          <p:nvPr/>
        </p:nvPicPr>
        <p:blipFill>
          <a:blip r:embed="rId3"/>
          <a:stretch>
            <a:fillRect/>
          </a:stretch>
        </p:blipFill>
        <p:spPr>
          <a:xfrm>
            <a:off x="3973513" y="1096963"/>
            <a:ext cx="1385887" cy="622300"/>
          </a:xfrm>
          <a:prstGeom prst="rect">
            <a:avLst/>
          </a:prstGeom>
          <a:noFill/>
          <a:ln w="9525">
            <a:noFill/>
          </a:ln>
        </p:spPr>
      </p:pic>
      <p:grpSp>
        <p:nvGrpSpPr>
          <p:cNvPr id="3" name="组合 2"/>
          <p:cNvGrpSpPr/>
          <p:nvPr/>
        </p:nvGrpSpPr>
        <p:grpSpPr>
          <a:xfrm>
            <a:off x="217488" y="2606675"/>
            <a:ext cx="2921000" cy="1446213"/>
            <a:chOff x="217483" y="2607045"/>
            <a:chExt cx="2921792" cy="1446550"/>
          </a:xfrm>
        </p:grpSpPr>
        <p:sp>
          <p:nvSpPr>
            <p:cNvPr id="15395" name="文本框 15"/>
            <p:cNvSpPr txBox="1"/>
            <p:nvPr/>
          </p:nvSpPr>
          <p:spPr>
            <a:xfrm>
              <a:off x="217483" y="2607045"/>
              <a:ext cx="2911030" cy="1446550"/>
            </a:xfrm>
            <a:prstGeom prst="rect">
              <a:avLst/>
            </a:prstGeom>
            <a:noFill/>
            <a:ln w="9525">
              <a:noFill/>
            </a:ln>
          </p:spPr>
          <p:txBody>
            <a:bodyPr>
              <a:spAutoFit/>
            </a:bodyPr>
            <a:lstStyle/>
            <a:p>
              <a:pPr lvl="0" algn="ctr" eaLnBrk="1" hangingPunct="1"/>
              <a:r>
                <a:rPr lang="en-US" altLang="zh-CN" sz="8800" b="1" dirty="0">
                  <a:solidFill>
                    <a:schemeClr val="bg1"/>
                  </a:solidFill>
                  <a:latin typeface="微软雅黑" panose="020B0503020204020204" pitchFamily="34" charset="-122"/>
                  <a:ea typeface="微软雅黑" panose="020B0503020204020204" pitchFamily="34" charset="-122"/>
                </a:rPr>
                <a:t>C</a:t>
              </a:r>
              <a:r>
                <a:rPr lang="en-US" altLang="zh-CN" sz="2400" dirty="0">
                  <a:solidFill>
                    <a:schemeClr val="bg1"/>
                  </a:solidFill>
                  <a:latin typeface="微软雅黑" panose="020B0503020204020204" pitchFamily="34" charset="-122"/>
                  <a:ea typeface="微软雅黑" panose="020B0503020204020204" pitchFamily="34" charset="-122"/>
                </a:rPr>
                <a:t>ONTENTS</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396" name="文本框 16"/>
            <p:cNvSpPr txBox="1"/>
            <p:nvPr/>
          </p:nvSpPr>
          <p:spPr>
            <a:xfrm>
              <a:off x="1325444" y="2750858"/>
              <a:ext cx="1813831" cy="769441"/>
            </a:xfrm>
            <a:prstGeom prst="rect">
              <a:avLst/>
            </a:prstGeom>
            <a:noFill/>
            <a:ln w="9525">
              <a:noFill/>
            </a:ln>
          </p:spPr>
          <p:txBody>
            <a:bodyPr>
              <a:spAutoFit/>
            </a:bodyPr>
            <a:lstStyle/>
            <a:p>
              <a:pPr lvl="0" eaLnBrk="1" hangingPunct="1"/>
              <a:r>
                <a:rPr lang="zh-CN" altLang="en-US" sz="4400" b="1" dirty="0">
                  <a:solidFill>
                    <a:schemeClr val="bg1"/>
                  </a:solidFill>
                  <a:latin typeface="微软雅黑" panose="020B0503020204020204" pitchFamily="34" charset="-122"/>
                  <a:ea typeface="微软雅黑" panose="020B0503020204020204" pitchFamily="34" charset="-122"/>
                </a:rPr>
                <a:t>目录</a:t>
              </a:r>
            </a:p>
          </p:txBody>
        </p:sp>
      </p:grpSp>
      <p:grpSp>
        <p:nvGrpSpPr>
          <p:cNvPr id="73" name="组合 72"/>
          <p:cNvGrpSpPr/>
          <p:nvPr/>
        </p:nvGrpSpPr>
        <p:grpSpPr>
          <a:xfrm>
            <a:off x="6272213" y="1341437"/>
            <a:ext cx="4395787" cy="698501"/>
            <a:chOff x="3572099" y="2059582"/>
            <a:chExt cx="4395960" cy="698247"/>
          </a:xfrm>
        </p:grpSpPr>
        <p:sp>
          <p:nvSpPr>
            <p:cNvPr id="47" name="圆角矩形 46"/>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91" name="文本框 48"/>
            <p:cNvSpPr txBox="1"/>
            <p:nvPr/>
          </p:nvSpPr>
          <p:spPr>
            <a:xfrm>
              <a:off x="4669798" y="2231967"/>
              <a:ext cx="3220880"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a:t>
              </a:r>
              <a:r>
                <a:rPr lang="zh-CN" altLang="en-US" sz="2400" dirty="0" smtClean="0">
                  <a:solidFill>
                    <a:srgbClr val="3C7832"/>
                  </a:solidFill>
                  <a:latin typeface="微软雅黑" panose="020B0503020204020204" pitchFamily="34" charset="-122"/>
                  <a:ea typeface="微软雅黑" panose="020B0503020204020204" pitchFamily="34" charset="-122"/>
                </a:rPr>
                <a:t>对</a:t>
              </a:r>
              <a:r>
                <a:rPr lang="en-US" altLang="zh-CN" sz="2400" dirty="0" smtClean="0">
                  <a:solidFill>
                    <a:srgbClr val="3C7832"/>
                  </a:solidFill>
                  <a:latin typeface="微软雅黑" panose="020B0503020204020204" pitchFamily="34" charset="-122"/>
                  <a:ea typeface="微软雅黑" panose="020B0503020204020204" pitchFamily="34" charset="-122"/>
                </a:rPr>
                <a:t>JDBC</a:t>
              </a:r>
              <a:r>
                <a:rPr lang="zh-CN" altLang="en-US" sz="2400" dirty="0" smtClean="0">
                  <a:solidFill>
                    <a:srgbClr val="3C7832"/>
                  </a:solidFill>
                  <a:latin typeface="微软雅黑" panose="020B0503020204020204" pitchFamily="34" charset="-122"/>
                  <a:ea typeface="微软雅黑" panose="020B0503020204020204" pitchFamily="34" charset="-122"/>
                </a:rPr>
                <a:t>的支持</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92" name="文本框 49"/>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93" name="图片 70"/>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94" name="文本框 71"/>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272213" y="2278062"/>
            <a:ext cx="4395787" cy="698501"/>
            <a:chOff x="3572099" y="2059582"/>
            <a:chExt cx="4395960" cy="698247"/>
          </a:xfrm>
        </p:grpSpPr>
        <p:sp>
          <p:nvSpPr>
            <p:cNvPr id="75" name="圆角矩形 74"/>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6" name="文本框 75"/>
            <p:cNvSpPr txBox="1"/>
            <p:nvPr/>
          </p:nvSpPr>
          <p:spPr>
            <a:xfrm>
              <a:off x="4669798" y="2231967"/>
              <a:ext cx="2991643"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a:t>
              </a:r>
              <a:r>
                <a:rPr lang="zh-CN" altLang="en-US" sz="2400" dirty="0" smtClean="0">
                  <a:solidFill>
                    <a:srgbClr val="3C7832"/>
                  </a:solidFill>
                  <a:latin typeface="微软雅黑" panose="020B0503020204020204" pitchFamily="34" charset="-122"/>
                  <a:ea typeface="微软雅黑" panose="020B0503020204020204" pitchFamily="34" charset="-122"/>
                </a:rPr>
                <a:t>对事务的支持</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7" name="文本框 7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8" name="图片 77"/>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9" name="文本框 78"/>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anim calcmode="lin" valueType="num">
                                      <p:cBhvr>
                                        <p:cTn id="18" dur="1000" fill="hold"/>
                                        <p:tgtEl>
                                          <p:spTgt spid="73"/>
                                        </p:tgtEl>
                                        <p:attrNameLst>
                                          <p:attrName>ppt_x</p:attrName>
                                        </p:attrNameLst>
                                      </p:cBhvr>
                                      <p:tavLst>
                                        <p:tav tm="0">
                                          <p:val>
                                            <p:strVal val="#ppt_x"/>
                                          </p:val>
                                        </p:tav>
                                        <p:tav tm="100000">
                                          <p:val>
                                            <p:strVal val="#ppt_x"/>
                                          </p:val>
                                        </p:tav>
                                      </p:tavLst>
                                    </p:anim>
                                    <p:anim calcmode="lin" valueType="num">
                                      <p:cBhvr>
                                        <p:cTn id="19" dur="1000" fill="hold"/>
                                        <p:tgtEl>
                                          <p:spTgt spid="7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1000"/>
                                        <p:tgtEl>
                                          <p:spTgt spid="74"/>
                                        </p:tgtEl>
                                      </p:cBhvr>
                                    </p:animEffect>
                                    <p:anim calcmode="lin" valueType="num">
                                      <p:cBhvr>
                                        <p:cTn id="24" dur="1000" fill="hold"/>
                                        <p:tgtEl>
                                          <p:spTgt spid="74"/>
                                        </p:tgtEl>
                                        <p:attrNameLst>
                                          <p:attrName>ppt_x</p:attrName>
                                        </p:attrNameLst>
                                      </p:cBhvr>
                                      <p:tavLst>
                                        <p:tav tm="0">
                                          <p:val>
                                            <p:strVal val="#ppt_x"/>
                                          </p:val>
                                        </p:tav>
                                        <p:tav tm="100000">
                                          <p:val>
                                            <p:strVal val="#ppt_x"/>
                                          </p:val>
                                        </p:tav>
                                      </p:tavLst>
                                    </p:anim>
                                    <p:anim calcmode="lin" valueType="num">
                                      <p:cBhvr>
                                        <p:cTn id="25"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39194"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编程式事务管理</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编程式事务管理</a:t>
            </a:r>
            <a:endParaRPr lang="en-US" altLang="zh-CN" dirty="0" smtClean="0"/>
          </a:p>
          <a:p>
            <a:pPr lvl="1"/>
            <a:r>
              <a:rPr lang="en-US" altLang="zh-CN" dirty="0"/>
              <a:t>Spring</a:t>
            </a:r>
            <a:r>
              <a:rPr lang="zh-CN" altLang="en-US" dirty="0"/>
              <a:t>一般都推荐使用</a:t>
            </a:r>
            <a:r>
              <a:rPr lang="en-US" altLang="zh-CN" dirty="0" err="1"/>
              <a:t>TransactionTemplate</a:t>
            </a:r>
            <a:r>
              <a:rPr lang="zh-CN" altLang="en-US" dirty="0"/>
              <a:t>来进行编程式事务管理</a:t>
            </a:r>
          </a:p>
        </p:txBody>
      </p:sp>
      <p:pic>
        <p:nvPicPr>
          <p:cNvPr id="2" name="图片 1"/>
          <p:cNvPicPr>
            <a:picLocks noChangeAspect="1"/>
          </p:cNvPicPr>
          <p:nvPr/>
        </p:nvPicPr>
        <p:blipFill>
          <a:blip r:embed="rId3"/>
          <a:stretch>
            <a:fillRect/>
          </a:stretch>
        </p:blipFill>
        <p:spPr>
          <a:xfrm>
            <a:off x="1105297" y="2939730"/>
            <a:ext cx="8244606" cy="2947630"/>
          </a:xfrm>
          <a:prstGeom prst="rect">
            <a:avLst/>
          </a:prstGeom>
        </p:spPr>
      </p:pic>
    </p:spTree>
    <p:extLst>
      <p:ext uri="{BB962C8B-B14F-4D97-AF65-F5344CB8AC3E}">
        <p14:creationId xmlns:p14="http://schemas.microsoft.com/office/powerpoint/2010/main" val="3765779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39194"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声明</a:t>
              </a:r>
              <a:r>
                <a:rPr lang="zh-CN" altLang="en-US" sz="2400" dirty="0" smtClean="0">
                  <a:solidFill>
                    <a:srgbClr val="3C7832"/>
                  </a:solidFill>
                  <a:latin typeface="微软雅黑" panose="020B0503020204020204" pitchFamily="34" charset="-122"/>
                </a:rPr>
                <a:t>式事务管理</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声明式事务管理</a:t>
            </a:r>
            <a:endParaRPr lang="en-US" altLang="zh-CN" dirty="0" smtClean="0"/>
          </a:p>
          <a:p>
            <a:pPr lvl="1"/>
            <a:r>
              <a:rPr lang="en-US" altLang="zh-CN" dirty="0"/>
              <a:t>Spring Framework</a:t>
            </a:r>
            <a:r>
              <a:rPr lang="zh-CN" altLang="en-US" dirty="0"/>
              <a:t>的声明式事务管理是建立在</a:t>
            </a:r>
            <a:r>
              <a:rPr lang="en-US" altLang="zh-CN" dirty="0"/>
              <a:t>Spring</a:t>
            </a:r>
            <a:r>
              <a:rPr lang="zh-CN" altLang="en-US" dirty="0"/>
              <a:t>的面向切面编程</a:t>
            </a:r>
            <a:r>
              <a:rPr lang="en-US" altLang="zh-CN" dirty="0"/>
              <a:t>(aspect-oriented programming, AOP) </a:t>
            </a:r>
            <a:r>
              <a:rPr lang="zh-CN" altLang="en-US" dirty="0"/>
              <a:t>上</a:t>
            </a:r>
            <a:r>
              <a:rPr lang="zh-CN" altLang="en-US" dirty="0" smtClean="0"/>
              <a:t>的</a:t>
            </a:r>
            <a:endParaRPr lang="en-US" altLang="zh-CN" dirty="0" smtClean="0"/>
          </a:p>
          <a:p>
            <a:pPr lvl="1"/>
            <a:r>
              <a:rPr lang="zh-CN" altLang="en-US" dirty="0"/>
              <a:t>从概念上来讲</a:t>
            </a:r>
            <a:r>
              <a:rPr lang="en-US" altLang="zh-CN" dirty="0"/>
              <a:t>, </a:t>
            </a:r>
            <a:r>
              <a:rPr lang="zh-CN" altLang="en-US" dirty="0"/>
              <a:t>在事务型代理上调用一个方法看起来</a:t>
            </a:r>
            <a:r>
              <a:rPr lang="zh-CN" altLang="en-US" dirty="0" smtClean="0"/>
              <a:t>像这样：</a:t>
            </a:r>
            <a:endParaRPr lang="en-US" altLang="zh-CN" dirty="0" smtClean="0"/>
          </a:p>
        </p:txBody>
      </p:sp>
      <p:pic>
        <p:nvPicPr>
          <p:cNvPr id="1026" name="Picture 2" descr="t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344" y="3255117"/>
            <a:ext cx="5715000"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628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39194"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声明</a:t>
              </a:r>
              <a:r>
                <a:rPr lang="zh-CN" altLang="en-US" sz="2400" dirty="0" smtClean="0">
                  <a:solidFill>
                    <a:srgbClr val="3C7832"/>
                  </a:solidFill>
                  <a:latin typeface="微软雅黑" panose="020B0503020204020204" pitchFamily="34" charset="-122"/>
                </a:rPr>
                <a:t>式事务管理</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en-US" altLang="zh-CN" dirty="0"/>
              <a:t>Spring</a:t>
            </a:r>
            <a:r>
              <a:rPr lang="zh-CN" altLang="en-US" dirty="0"/>
              <a:t>配置文件中关于事务配置总是由三个组成部分，分别是</a:t>
            </a:r>
            <a:r>
              <a:rPr lang="en-US" altLang="zh-CN" dirty="0" err="1"/>
              <a:t>DataSource</a:t>
            </a:r>
            <a:r>
              <a:rPr lang="zh-CN" altLang="en-US" dirty="0"/>
              <a:t>、</a:t>
            </a:r>
            <a:r>
              <a:rPr lang="en-US" altLang="zh-CN" dirty="0" err="1"/>
              <a:t>TransactionManager</a:t>
            </a:r>
            <a:r>
              <a:rPr lang="zh-CN" altLang="en-US" dirty="0"/>
              <a:t>和代理机制这三部分，无论哪种配置方式，一般变化的只是代理机制这部分</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462" y="2759669"/>
            <a:ext cx="7090763" cy="4098331"/>
          </a:xfrm>
          <a:prstGeom prst="rect">
            <a:avLst/>
          </a:prstGeom>
        </p:spPr>
      </p:pic>
    </p:spTree>
    <p:extLst>
      <p:ext uri="{BB962C8B-B14F-4D97-AF65-F5344CB8AC3E}">
        <p14:creationId xmlns:p14="http://schemas.microsoft.com/office/powerpoint/2010/main" val="3995119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小结</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latin typeface="+mn-ea"/>
              </a:rPr>
              <a:t>掌握</a:t>
            </a:r>
            <a:r>
              <a:rPr lang="en-US" altLang="zh-CN" dirty="0" smtClean="0">
                <a:latin typeface="+mn-ea"/>
              </a:rPr>
              <a:t>Spring</a:t>
            </a:r>
            <a:r>
              <a:rPr lang="zh-CN" altLang="en-US" dirty="0" smtClean="0">
                <a:latin typeface="+mn-ea"/>
              </a:rPr>
              <a:t>对</a:t>
            </a:r>
            <a:r>
              <a:rPr lang="en-US" altLang="zh-CN" dirty="0" err="1" smtClean="0">
                <a:latin typeface="+mn-ea"/>
              </a:rPr>
              <a:t>Jdbc</a:t>
            </a:r>
            <a:r>
              <a:rPr lang="zh-CN" altLang="en-US" dirty="0" smtClean="0">
                <a:latin typeface="+mn-ea"/>
              </a:rPr>
              <a:t>的支持</a:t>
            </a:r>
            <a:endParaRPr lang="en-US" altLang="zh-CN" dirty="0" smtClean="0">
              <a:latin typeface="+mn-ea"/>
            </a:endParaRPr>
          </a:p>
          <a:p>
            <a:r>
              <a:rPr lang="zh-CN" altLang="en-US" dirty="0" smtClean="0">
                <a:latin typeface="+mn-ea"/>
              </a:rPr>
              <a:t>了解事务</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声明式事务</a:t>
            </a:r>
            <a:endParaRPr lang="en-US" altLang="zh-CN" dirty="0">
              <a:latin typeface="+mn-ea"/>
            </a:endParaRPr>
          </a:p>
        </p:txBody>
      </p:sp>
    </p:spTree>
    <p:extLst>
      <p:ext uri="{BB962C8B-B14F-4D97-AF65-F5344CB8AC3E}">
        <p14:creationId xmlns:p14="http://schemas.microsoft.com/office/powerpoint/2010/main" val="1148063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sp>
        <p:nvSpPr>
          <p:cNvPr id="30" name="文本框 29"/>
          <p:cNvSpPr txBox="1"/>
          <p:nvPr/>
        </p:nvSpPr>
        <p:spPr>
          <a:xfrm>
            <a:off x="4157663" y="2243138"/>
            <a:ext cx="7156450" cy="1446212"/>
          </a:xfrm>
          <a:prstGeom prst="rect">
            <a:avLst/>
          </a:prstGeom>
          <a:noFill/>
          <a:ln w="9525">
            <a:noFill/>
          </a:ln>
        </p:spPr>
        <p:txBody>
          <a:bodyPr>
            <a:spAutoFit/>
          </a:bodyPr>
          <a:lstStyle/>
          <a:p>
            <a:pPr lvl="0" algn="r" eaLnBrk="1" hangingPunct="1"/>
            <a:r>
              <a:rPr lang="en-US" altLang="zh-CN" sz="8800" b="1" dirty="0">
                <a:solidFill>
                  <a:srgbClr val="006A32"/>
                </a:solidFill>
                <a:latin typeface="微软雅黑" panose="020B0503020204020204" pitchFamily="34" charset="-122"/>
                <a:ea typeface="微软雅黑" panose="020B0503020204020204" pitchFamily="34" charset="-122"/>
              </a:rPr>
              <a:t>THANKS</a:t>
            </a:r>
            <a:endParaRPr lang="zh-CN" altLang="en-US" sz="8800" b="1" dirty="0">
              <a:solidFill>
                <a:srgbClr val="006A3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0"/>
                                        </p:tgtEl>
                                        <p:attrNameLst>
                                          <p:attrName>ppt_y</p:attrName>
                                        </p:attrNameLst>
                                      </p:cBhvr>
                                      <p:tavLst>
                                        <p:tav tm="0">
                                          <p:val>
                                            <p:strVal val="#ppt_y"/>
                                          </p:val>
                                        </p:tav>
                                        <p:tav tm="100000">
                                          <p:val>
                                            <p:strVal val="#ppt_y"/>
                                          </p:val>
                                        </p:tav>
                                      </p:tavLst>
                                    </p:anim>
                                    <p:anim calcmode="lin" valueType="num">
                                      <p:cBhvr>
                                        <p:cTn id="2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Spring</a:t>
            </a:r>
            <a:r>
              <a:rPr lang="zh-CN" altLang="en-US" sz="4800" b="1" dirty="0" smtClean="0">
                <a:solidFill>
                  <a:srgbClr val="00823E"/>
                </a:solidFill>
                <a:latin typeface="微软雅黑" panose="020B0503020204020204" pitchFamily="34" charset="-122"/>
                <a:ea typeface="微软雅黑" panose="020B0503020204020204" pitchFamily="34" charset="-122"/>
              </a:rPr>
              <a:t>对</a:t>
            </a:r>
            <a:r>
              <a:rPr lang="en-US" altLang="zh-CN" sz="4800" b="1" dirty="0" smtClean="0">
                <a:solidFill>
                  <a:srgbClr val="00823E"/>
                </a:solidFill>
                <a:latin typeface="微软雅黑" panose="020B0503020204020204" pitchFamily="34" charset="-122"/>
                <a:ea typeface="微软雅黑" panose="020B0503020204020204" pitchFamily="34" charset="-122"/>
              </a:rPr>
              <a:t>JDBC</a:t>
            </a:r>
            <a:r>
              <a:rPr lang="zh-CN" altLang="en-US" sz="4800" b="1" dirty="0" smtClean="0">
                <a:solidFill>
                  <a:srgbClr val="00823E"/>
                </a:solidFill>
                <a:latin typeface="微软雅黑" panose="020B0503020204020204" pitchFamily="34" charset="-122"/>
                <a:ea typeface="微软雅黑" panose="020B0503020204020204" pitchFamily="34" charset="-122"/>
              </a:rPr>
              <a:t>的支持</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89" y="3424236"/>
            <a:ext cx="1844845" cy="369332"/>
            <a:chOff x="6557818" y="5101878"/>
            <a:chExt cx="1844496"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6403" name="TextBox 15@|17FFC:16777215|FBC:16777215|LFC:16777215|LBC:16777215"/>
            <p:cNvSpPr txBox="1"/>
            <p:nvPr/>
          </p:nvSpPr>
          <p:spPr>
            <a:xfrm>
              <a:off x="6720697" y="5101878"/>
              <a:ext cx="1681617"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ea typeface="微软雅黑" panose="020B0503020204020204" pitchFamily="34" charset="-122"/>
                </a:rPr>
                <a:t>JdbcTemplate</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86" y="3424238"/>
            <a:ext cx="1621897" cy="369332"/>
            <a:chOff x="3610222" y="5101880"/>
            <a:chExt cx="1621597" cy="368778"/>
          </a:xfrm>
        </p:grpSpPr>
        <p:sp>
          <p:nvSpPr>
            <p:cNvPr id="16400" name="TextBox 11@|17FFC:16777215|FBC:16777215|LFC:16777215|LBC:16777215"/>
            <p:cNvSpPr txBox="1"/>
            <p:nvPr/>
          </p:nvSpPr>
          <p:spPr>
            <a:xfrm>
              <a:off x="3773100" y="5101880"/>
              <a:ext cx="1458719"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rPr>
                <a:t>DataSource</a:t>
              </a:r>
              <a:endParaRPr lang="en-US" altLang="zh-CN" dirty="0" smtClean="0">
                <a:solidFill>
                  <a:srgbClr val="006A32"/>
                </a:solidFill>
                <a:latin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16394"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1</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8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43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7546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DAO</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a:t>Spring</a:t>
            </a:r>
            <a:r>
              <a:rPr lang="zh-CN" altLang="en-US" dirty="0"/>
              <a:t>中对数据访问对象</a:t>
            </a:r>
            <a:r>
              <a:rPr lang="en-US" altLang="zh-CN" dirty="0"/>
              <a:t>(DAO)</a:t>
            </a:r>
            <a:r>
              <a:rPr lang="zh-CN" altLang="en-US" dirty="0"/>
              <a:t>的支持旨在简化</a:t>
            </a:r>
            <a:r>
              <a:rPr lang="en-US" altLang="zh-CN" dirty="0"/>
              <a:t>Spring</a:t>
            </a:r>
            <a:r>
              <a:rPr lang="zh-CN" altLang="en-US" dirty="0"/>
              <a:t>与数据访问技术的操作，使</a:t>
            </a:r>
            <a:r>
              <a:rPr lang="en-US" altLang="zh-CN" dirty="0"/>
              <a:t>JDBC</a:t>
            </a:r>
            <a:r>
              <a:rPr lang="zh-CN" altLang="en-US" dirty="0"/>
              <a:t>、</a:t>
            </a:r>
            <a:r>
              <a:rPr lang="en-US" altLang="zh-CN" dirty="0"/>
              <a:t>Hibernate</a:t>
            </a:r>
            <a:r>
              <a:rPr lang="zh-CN" altLang="en-US" dirty="0"/>
              <a:t>、</a:t>
            </a:r>
            <a:r>
              <a:rPr lang="en-US" altLang="zh-CN" dirty="0"/>
              <a:t>JPA</a:t>
            </a:r>
            <a:r>
              <a:rPr lang="zh-CN" altLang="en-US" dirty="0"/>
              <a:t>和</a:t>
            </a:r>
            <a:r>
              <a:rPr lang="en-US" altLang="zh-CN" dirty="0"/>
              <a:t>JDO</a:t>
            </a:r>
            <a:r>
              <a:rPr lang="zh-CN" altLang="en-US" dirty="0"/>
              <a:t>等采用统一的方式访问</a:t>
            </a:r>
          </a:p>
        </p:txBody>
      </p:sp>
      <p:grpSp>
        <p:nvGrpSpPr>
          <p:cNvPr id="10" name="Group 4"/>
          <p:cNvGrpSpPr>
            <a:grpSpLocks/>
          </p:cNvGrpSpPr>
          <p:nvPr/>
        </p:nvGrpSpPr>
        <p:grpSpPr bwMode="auto">
          <a:xfrm>
            <a:off x="1771476" y="3815673"/>
            <a:ext cx="1928813" cy="571500"/>
            <a:chOff x="0" y="0"/>
            <a:chExt cx="1928826" cy="571504"/>
          </a:xfrm>
        </p:grpSpPr>
        <p:sp>
          <p:nvSpPr>
            <p:cNvPr id="11" name="圆角矩形 6"/>
            <p:cNvSpPr>
              <a:spLocks noChangeArrowheads="1"/>
            </p:cNvSpPr>
            <p:nvPr/>
          </p:nvSpPr>
          <p:spPr bwMode="auto">
            <a:xfrm>
              <a:off x="0" y="0"/>
              <a:ext cx="1928826" cy="571504"/>
            </a:xfrm>
            <a:prstGeom prst="roundRect">
              <a:avLst>
                <a:gd name="adj" fmla="val 16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endParaRPr lang="zh-CN" altLang="en-US" sz="4400">
                <a:solidFill>
                  <a:schemeClr val="tx2"/>
                </a:solidFill>
                <a:ea typeface="黑体" panose="02010609060101010101" pitchFamily="49" charset="-122"/>
              </a:endParaRPr>
            </a:p>
          </p:txBody>
        </p:sp>
        <p:sp>
          <p:nvSpPr>
            <p:cNvPr id="12" name="TextBox 7"/>
            <p:cNvSpPr txBox="1">
              <a:spLocks noChangeArrowheads="1"/>
            </p:cNvSpPr>
            <p:nvPr/>
          </p:nvSpPr>
          <p:spPr bwMode="auto">
            <a:xfrm>
              <a:off x="71438" y="71438"/>
              <a:ext cx="1714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dirty="0" err="1">
                  <a:solidFill>
                    <a:schemeClr val="tx2"/>
                  </a:solidFill>
                  <a:ea typeface="黑体" panose="02010609060101010101" pitchFamily="49" charset="-122"/>
                </a:rPr>
                <a:t>UserService</a:t>
              </a:r>
              <a:endParaRPr lang="zh-CN" altLang="en-US" sz="2000" dirty="0">
                <a:solidFill>
                  <a:schemeClr val="tx2"/>
                </a:solidFill>
                <a:ea typeface="黑体" panose="02010609060101010101" pitchFamily="49" charset="-122"/>
              </a:endParaRPr>
            </a:p>
          </p:txBody>
        </p:sp>
      </p:grpSp>
      <p:grpSp>
        <p:nvGrpSpPr>
          <p:cNvPr id="13" name="Group 7"/>
          <p:cNvGrpSpPr>
            <a:grpSpLocks/>
          </p:cNvGrpSpPr>
          <p:nvPr/>
        </p:nvGrpSpPr>
        <p:grpSpPr bwMode="auto">
          <a:xfrm>
            <a:off x="5057601" y="3744236"/>
            <a:ext cx="1928813" cy="571500"/>
            <a:chOff x="0" y="0"/>
            <a:chExt cx="1928826" cy="571504"/>
          </a:xfrm>
        </p:grpSpPr>
        <p:sp>
          <p:nvSpPr>
            <p:cNvPr id="14" name="圆角矩形 10"/>
            <p:cNvSpPr>
              <a:spLocks noChangeArrowheads="1"/>
            </p:cNvSpPr>
            <p:nvPr/>
          </p:nvSpPr>
          <p:spPr bwMode="auto">
            <a:xfrm>
              <a:off x="0" y="0"/>
              <a:ext cx="1928826" cy="571504"/>
            </a:xfrm>
            <a:prstGeom prst="roundRect">
              <a:avLst>
                <a:gd name="adj" fmla="val 16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endParaRPr lang="zh-CN" altLang="en-US" sz="4400">
                <a:solidFill>
                  <a:schemeClr val="tx2"/>
                </a:solidFill>
                <a:ea typeface="黑体" panose="02010609060101010101" pitchFamily="49" charset="-122"/>
              </a:endParaRPr>
            </a:p>
          </p:txBody>
        </p:sp>
        <p:sp>
          <p:nvSpPr>
            <p:cNvPr id="15" name="TextBox 11"/>
            <p:cNvSpPr txBox="1">
              <a:spLocks noChangeArrowheads="1"/>
            </p:cNvSpPr>
            <p:nvPr/>
          </p:nvSpPr>
          <p:spPr bwMode="auto">
            <a:xfrm>
              <a:off x="71438" y="71438"/>
              <a:ext cx="1714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dirty="0" err="1">
                  <a:solidFill>
                    <a:schemeClr val="tx2"/>
                  </a:solidFill>
                  <a:ea typeface="黑体" panose="02010609060101010101" pitchFamily="49" charset="-122"/>
                </a:rPr>
                <a:t>UserDao</a:t>
              </a:r>
              <a:endParaRPr lang="zh-CN" altLang="en-US" sz="2000" dirty="0">
                <a:solidFill>
                  <a:schemeClr val="tx2"/>
                </a:solidFill>
                <a:ea typeface="黑体" panose="02010609060101010101" pitchFamily="49" charset="-122"/>
              </a:endParaRPr>
            </a:p>
          </p:txBody>
        </p:sp>
      </p:grpSp>
      <p:grpSp>
        <p:nvGrpSpPr>
          <p:cNvPr id="16" name="Group 10"/>
          <p:cNvGrpSpPr>
            <a:grpSpLocks/>
          </p:cNvGrpSpPr>
          <p:nvPr/>
        </p:nvGrpSpPr>
        <p:grpSpPr bwMode="auto">
          <a:xfrm>
            <a:off x="2128664" y="5315861"/>
            <a:ext cx="1928812" cy="571500"/>
            <a:chOff x="0" y="0"/>
            <a:chExt cx="1928826" cy="571504"/>
          </a:xfrm>
        </p:grpSpPr>
        <p:sp>
          <p:nvSpPr>
            <p:cNvPr id="17" name="圆角矩形 13"/>
            <p:cNvSpPr>
              <a:spLocks noChangeArrowheads="1"/>
            </p:cNvSpPr>
            <p:nvPr/>
          </p:nvSpPr>
          <p:spPr bwMode="auto">
            <a:xfrm>
              <a:off x="0" y="0"/>
              <a:ext cx="1928826" cy="571504"/>
            </a:xfrm>
            <a:prstGeom prst="roundRect">
              <a:avLst>
                <a:gd name="adj" fmla="val 16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endParaRPr lang="zh-CN" altLang="en-US" sz="4400">
                <a:solidFill>
                  <a:schemeClr val="tx2"/>
                </a:solidFill>
                <a:ea typeface="黑体" panose="02010609060101010101" pitchFamily="49" charset="-122"/>
              </a:endParaRPr>
            </a:p>
          </p:txBody>
        </p:sp>
        <p:sp>
          <p:nvSpPr>
            <p:cNvPr id="18" name="TextBox 14"/>
            <p:cNvSpPr txBox="1">
              <a:spLocks noChangeArrowheads="1"/>
            </p:cNvSpPr>
            <p:nvPr/>
          </p:nvSpPr>
          <p:spPr bwMode="auto">
            <a:xfrm>
              <a:off x="71438" y="71438"/>
              <a:ext cx="1857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a:solidFill>
                    <a:schemeClr val="tx2"/>
                  </a:solidFill>
                  <a:ea typeface="黑体" panose="02010609060101010101" pitchFamily="49" charset="-122"/>
                </a:rPr>
                <a:t>JdbcUserDao</a:t>
              </a:r>
              <a:endParaRPr lang="zh-CN" altLang="en-US" sz="2000">
                <a:solidFill>
                  <a:schemeClr val="tx2"/>
                </a:solidFill>
                <a:ea typeface="黑体" panose="02010609060101010101" pitchFamily="49" charset="-122"/>
              </a:endParaRPr>
            </a:p>
          </p:txBody>
        </p:sp>
      </p:grpSp>
      <p:grpSp>
        <p:nvGrpSpPr>
          <p:cNvPr id="19" name="Group 13"/>
          <p:cNvGrpSpPr>
            <a:grpSpLocks/>
          </p:cNvGrpSpPr>
          <p:nvPr/>
        </p:nvGrpSpPr>
        <p:grpSpPr bwMode="auto">
          <a:xfrm>
            <a:off x="4414664" y="5315861"/>
            <a:ext cx="2714625" cy="571500"/>
            <a:chOff x="0" y="0"/>
            <a:chExt cx="1980956" cy="571504"/>
          </a:xfrm>
        </p:grpSpPr>
        <p:sp>
          <p:nvSpPr>
            <p:cNvPr id="20" name="圆角矩形 16"/>
            <p:cNvSpPr>
              <a:spLocks noChangeArrowheads="1"/>
            </p:cNvSpPr>
            <p:nvPr/>
          </p:nvSpPr>
          <p:spPr bwMode="auto">
            <a:xfrm>
              <a:off x="52130" y="0"/>
              <a:ext cx="1928826" cy="571504"/>
            </a:xfrm>
            <a:prstGeom prst="roundRect">
              <a:avLst>
                <a:gd name="adj" fmla="val 16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endParaRPr lang="zh-CN" altLang="en-US" sz="4400">
                <a:solidFill>
                  <a:schemeClr val="tx2"/>
                </a:solidFill>
                <a:ea typeface="黑体" panose="02010609060101010101" pitchFamily="49" charset="-122"/>
              </a:endParaRPr>
            </a:p>
          </p:txBody>
        </p:sp>
        <p:sp>
          <p:nvSpPr>
            <p:cNvPr id="21" name="TextBox 17"/>
            <p:cNvSpPr txBox="1">
              <a:spLocks noChangeArrowheads="1"/>
            </p:cNvSpPr>
            <p:nvPr/>
          </p:nvSpPr>
          <p:spPr bwMode="auto">
            <a:xfrm>
              <a:off x="0" y="71438"/>
              <a:ext cx="18052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a:solidFill>
                    <a:schemeClr val="tx2"/>
                  </a:solidFill>
                  <a:ea typeface="黑体" panose="02010609060101010101" pitchFamily="49" charset="-122"/>
                </a:rPr>
                <a:t>HibernateUserDao</a:t>
              </a:r>
              <a:endParaRPr lang="zh-CN" altLang="en-US" sz="2000">
                <a:solidFill>
                  <a:schemeClr val="tx2"/>
                </a:solidFill>
                <a:ea typeface="黑体" panose="02010609060101010101" pitchFamily="49" charset="-122"/>
              </a:endParaRPr>
            </a:p>
          </p:txBody>
        </p:sp>
      </p:grpSp>
      <p:grpSp>
        <p:nvGrpSpPr>
          <p:cNvPr id="22" name="Group 16"/>
          <p:cNvGrpSpPr>
            <a:grpSpLocks/>
          </p:cNvGrpSpPr>
          <p:nvPr/>
        </p:nvGrpSpPr>
        <p:grpSpPr bwMode="auto">
          <a:xfrm>
            <a:off x="7272164" y="5315861"/>
            <a:ext cx="2643187" cy="571500"/>
            <a:chOff x="0" y="0"/>
            <a:chExt cx="1928826" cy="571504"/>
          </a:xfrm>
        </p:grpSpPr>
        <p:sp>
          <p:nvSpPr>
            <p:cNvPr id="23" name="圆角矩形 19"/>
            <p:cNvSpPr>
              <a:spLocks noChangeArrowheads="1"/>
            </p:cNvSpPr>
            <p:nvPr/>
          </p:nvSpPr>
          <p:spPr bwMode="auto">
            <a:xfrm>
              <a:off x="0" y="0"/>
              <a:ext cx="1928826" cy="571504"/>
            </a:xfrm>
            <a:prstGeom prst="roundRect">
              <a:avLst>
                <a:gd name="adj" fmla="val 16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endParaRPr lang="zh-CN" altLang="en-US" sz="4400">
                <a:solidFill>
                  <a:schemeClr val="tx2"/>
                </a:solidFill>
                <a:ea typeface="黑体" panose="02010609060101010101" pitchFamily="49" charset="-122"/>
              </a:endParaRPr>
            </a:p>
          </p:txBody>
        </p:sp>
        <p:sp>
          <p:nvSpPr>
            <p:cNvPr id="24" name="TextBox 20"/>
            <p:cNvSpPr txBox="1">
              <a:spLocks noChangeArrowheads="1"/>
            </p:cNvSpPr>
            <p:nvPr/>
          </p:nvSpPr>
          <p:spPr bwMode="auto">
            <a:xfrm>
              <a:off x="71438" y="71438"/>
              <a:ext cx="18052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a:solidFill>
                    <a:schemeClr val="tx2"/>
                  </a:solidFill>
                  <a:ea typeface="黑体" panose="02010609060101010101" pitchFamily="49" charset="-122"/>
                </a:rPr>
                <a:t>MybatisUserDao</a:t>
              </a:r>
              <a:endParaRPr lang="zh-CN" altLang="en-US" sz="2000">
                <a:solidFill>
                  <a:schemeClr val="tx2"/>
                </a:solidFill>
                <a:ea typeface="黑体" panose="02010609060101010101" pitchFamily="49" charset="-122"/>
              </a:endParaRPr>
            </a:p>
          </p:txBody>
        </p:sp>
      </p:grpSp>
      <p:cxnSp>
        <p:nvCxnSpPr>
          <p:cNvPr id="25" name="直接箭头连接符 22"/>
          <p:cNvCxnSpPr>
            <a:cxnSpLocks noChangeShapeType="1"/>
            <a:endCxn id="14" idx="1"/>
          </p:cNvCxnSpPr>
          <p:nvPr/>
        </p:nvCxnSpPr>
        <p:spPr bwMode="auto">
          <a:xfrm>
            <a:off x="4986164" y="4029986"/>
            <a:ext cx="71437" cy="1587"/>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26" name="直接箭头连接符 28"/>
          <p:cNvCxnSpPr>
            <a:cxnSpLocks noChangeShapeType="1"/>
          </p:cNvCxnSpPr>
          <p:nvPr/>
        </p:nvCxnSpPr>
        <p:spPr bwMode="auto">
          <a:xfrm flipH="1">
            <a:off x="3700289" y="4315736"/>
            <a:ext cx="1857375" cy="971608"/>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7" name="直接箭头连接符 33"/>
          <p:cNvCxnSpPr>
            <a:cxnSpLocks noChangeShapeType="1"/>
            <a:endCxn id="20" idx="0"/>
          </p:cNvCxnSpPr>
          <p:nvPr/>
        </p:nvCxnSpPr>
        <p:spPr bwMode="auto">
          <a:xfrm flipH="1">
            <a:off x="5807695" y="4388761"/>
            <a:ext cx="37307" cy="927100"/>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8" name="直接箭头连接符 37"/>
          <p:cNvCxnSpPr>
            <a:cxnSpLocks noChangeShapeType="1"/>
            <a:stCxn id="14" idx="2"/>
          </p:cNvCxnSpPr>
          <p:nvPr/>
        </p:nvCxnSpPr>
        <p:spPr bwMode="auto">
          <a:xfrm>
            <a:off x="6022008" y="4315736"/>
            <a:ext cx="1985922" cy="971610"/>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50" name="直接箭头连接符 25"/>
          <p:cNvCxnSpPr>
            <a:cxnSpLocks noChangeShapeType="1"/>
            <a:endCxn id="14" idx="1"/>
          </p:cNvCxnSpPr>
          <p:nvPr/>
        </p:nvCxnSpPr>
        <p:spPr bwMode="auto">
          <a:xfrm flipV="1">
            <a:off x="3700289" y="4029986"/>
            <a:ext cx="1357312" cy="79506"/>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99830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8" name="组合 27"/>
          <p:cNvGrpSpPr/>
          <p:nvPr/>
        </p:nvGrpSpPr>
        <p:grpSpPr>
          <a:xfrm>
            <a:off x="-201612" y="58738"/>
            <a:ext cx="4395787" cy="698148"/>
            <a:chOff x="3572099" y="2059582"/>
            <a:chExt cx="4395960" cy="699484"/>
          </a:xfrm>
        </p:grpSpPr>
        <p:sp>
          <p:nvSpPr>
            <p:cNvPr id="29" name="圆角矩形 28"/>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36870" name="文本框 29"/>
            <p:cNvSpPr txBox="1"/>
            <p:nvPr/>
          </p:nvSpPr>
          <p:spPr>
            <a:xfrm>
              <a:off x="4669798" y="2231967"/>
              <a:ext cx="87546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DAO</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36871" name="文本框 30"/>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36872" name="图片 31"/>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36873" name="文本框 32"/>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1" name="内容占位符 2"/>
          <p:cNvSpPr>
            <a:spLocks noGrp="1"/>
          </p:cNvSpPr>
          <p:nvPr>
            <p:ph idx="1"/>
          </p:nvPr>
        </p:nvSpPr>
        <p:spPr>
          <a:xfrm>
            <a:off x="896044" y="1536023"/>
            <a:ext cx="10173237" cy="3839541"/>
          </a:xfrm>
        </p:spPr>
        <p:txBody>
          <a:bodyPr/>
          <a:lstStyle/>
          <a:p>
            <a:r>
              <a:rPr lang="en-US" altLang="zh-CN" dirty="0" smtClean="0"/>
              <a:t>Spring</a:t>
            </a:r>
            <a:r>
              <a:rPr lang="zh-CN" altLang="en-US" dirty="0" smtClean="0"/>
              <a:t>提供了</a:t>
            </a:r>
            <a:r>
              <a:rPr lang="en-US" altLang="zh-CN" dirty="0" smtClean="0"/>
              <a:t>@Repository</a:t>
            </a:r>
            <a:r>
              <a:rPr lang="zh-CN" altLang="en-US" dirty="0" smtClean="0"/>
              <a:t>注解，</a:t>
            </a:r>
            <a:r>
              <a:rPr lang="zh-CN" altLang="en-US" dirty="0"/>
              <a:t>这一注解同样允许组件扫描来发现和配置自定义</a:t>
            </a:r>
            <a:r>
              <a:rPr lang="en-US" altLang="zh-CN" dirty="0" smtClean="0"/>
              <a:t>DAO</a:t>
            </a:r>
          </a:p>
          <a:p>
            <a:r>
              <a:rPr lang="zh-CN" altLang="en-US" dirty="0" smtClean="0"/>
              <a:t>而</a:t>
            </a:r>
            <a:r>
              <a:rPr lang="en-US" altLang="zh-CN" dirty="0" smtClean="0"/>
              <a:t>DAO</a:t>
            </a:r>
            <a:r>
              <a:rPr lang="zh-CN" altLang="en-US" dirty="0" smtClean="0"/>
              <a:t>的实现依赖于某个持久化源，比如一个基于</a:t>
            </a:r>
            <a:r>
              <a:rPr lang="en-US" altLang="zh-CN" dirty="0" smtClean="0"/>
              <a:t>JDBC</a:t>
            </a:r>
            <a:r>
              <a:rPr lang="zh-CN" altLang="en-US" dirty="0" smtClean="0"/>
              <a:t>的</a:t>
            </a:r>
            <a:r>
              <a:rPr lang="en-US" altLang="zh-CN" dirty="0" smtClean="0"/>
              <a:t>DAO</a:t>
            </a:r>
            <a:r>
              <a:rPr lang="zh-CN" altLang="en-US" dirty="0" smtClean="0"/>
              <a:t>需要一个数据源</a:t>
            </a:r>
            <a:r>
              <a:rPr lang="en-US" altLang="zh-CN" dirty="0" err="1" smtClean="0"/>
              <a:t>DataSource</a:t>
            </a:r>
            <a:endParaRPr lang="en-US" altLang="zh-CN" dirty="0" smtClean="0"/>
          </a:p>
          <a:p>
            <a:endParaRPr lang="en-US" altLang="zh-CN" dirty="0"/>
          </a:p>
        </p:txBody>
      </p:sp>
      <p:pic>
        <p:nvPicPr>
          <p:cNvPr id="5" name="图片 4"/>
          <p:cNvPicPr>
            <a:picLocks noChangeAspect="1"/>
          </p:cNvPicPr>
          <p:nvPr/>
        </p:nvPicPr>
        <p:blipFill>
          <a:blip r:embed="rId3"/>
          <a:stretch>
            <a:fillRect/>
          </a:stretch>
        </p:blipFill>
        <p:spPr>
          <a:xfrm>
            <a:off x="1654090" y="3455793"/>
            <a:ext cx="8657143" cy="2933333"/>
          </a:xfrm>
          <a:prstGeom prst="rect">
            <a:avLst/>
          </a:prstGeom>
        </p:spPr>
      </p:pic>
    </p:spTree>
    <p:extLst>
      <p:ext uri="{BB962C8B-B14F-4D97-AF65-F5344CB8AC3E}">
        <p14:creationId xmlns:p14="http://schemas.microsoft.com/office/powerpoint/2010/main" val="4049409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80042"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JdbcTemplate</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JdbcTemplate</a:t>
            </a:r>
            <a:r>
              <a:rPr lang="zh-CN" altLang="en-US" dirty="0" smtClean="0"/>
              <a:t>类是</a:t>
            </a:r>
            <a:r>
              <a:rPr lang="en-US" altLang="zh-CN" dirty="0" smtClean="0"/>
              <a:t>Spring</a:t>
            </a:r>
            <a:r>
              <a:rPr lang="zh-CN" altLang="en-US" dirty="0" smtClean="0"/>
              <a:t>对</a:t>
            </a:r>
            <a:r>
              <a:rPr lang="en-US" altLang="zh-CN" dirty="0" smtClean="0"/>
              <a:t>JDBC</a:t>
            </a:r>
            <a:r>
              <a:rPr lang="zh-CN" altLang="en-US" dirty="0" smtClean="0"/>
              <a:t>支持类库中的核心类</a:t>
            </a:r>
            <a:endParaRPr lang="en-US" altLang="zh-CN" dirty="0" smtClean="0"/>
          </a:p>
          <a:p>
            <a:r>
              <a:rPr lang="en-US" altLang="zh-CN" dirty="0" err="1" smtClean="0"/>
              <a:t>JdbcTemplate</a:t>
            </a:r>
            <a:r>
              <a:rPr lang="zh-CN" altLang="en-US" dirty="0" smtClean="0"/>
              <a:t>负责：</a:t>
            </a:r>
            <a:endParaRPr lang="en-US" altLang="zh-CN" dirty="0" smtClean="0"/>
          </a:p>
          <a:p>
            <a:pPr lvl="1"/>
            <a:r>
              <a:rPr lang="zh-CN" altLang="en-US" dirty="0" smtClean="0"/>
              <a:t>创建和释放资源</a:t>
            </a:r>
            <a:endParaRPr lang="en-US" altLang="zh-CN" dirty="0" smtClean="0"/>
          </a:p>
          <a:p>
            <a:pPr lvl="1"/>
            <a:r>
              <a:rPr lang="zh-CN" altLang="en-US" dirty="0" smtClean="0"/>
              <a:t>执行</a:t>
            </a:r>
            <a:r>
              <a:rPr lang="en-US" altLang="zh-CN" dirty="0" smtClean="0"/>
              <a:t>SQL</a:t>
            </a:r>
            <a:r>
              <a:rPr lang="zh-CN" altLang="en-US" dirty="0" smtClean="0"/>
              <a:t>语句、存储过程，并通过</a:t>
            </a:r>
            <a:r>
              <a:rPr lang="en-US" altLang="zh-CN" dirty="0" err="1" smtClean="0"/>
              <a:t>ResultSet</a:t>
            </a:r>
            <a:r>
              <a:rPr lang="zh-CN" altLang="en-US" dirty="0" smtClean="0"/>
              <a:t>来返回数据</a:t>
            </a:r>
            <a:endParaRPr lang="en-US" altLang="zh-CN" dirty="0" smtClean="0"/>
          </a:p>
          <a:p>
            <a:r>
              <a:rPr lang="zh-CN" altLang="en-US" dirty="0" smtClean="0"/>
              <a:t>使用方式：</a:t>
            </a:r>
            <a:endParaRPr lang="en-US" altLang="zh-CN" dirty="0" smtClean="0"/>
          </a:p>
          <a:p>
            <a:pPr lvl="1"/>
            <a:r>
              <a:rPr lang="en-US" altLang="zh-CN" dirty="0" err="1" smtClean="0"/>
              <a:t>XXXDao</a:t>
            </a:r>
            <a:r>
              <a:rPr lang="zh-CN" altLang="en-US" dirty="0" smtClean="0"/>
              <a:t>注入</a:t>
            </a:r>
            <a:r>
              <a:rPr lang="en-US" altLang="zh-CN" dirty="0" err="1" smtClean="0"/>
              <a:t>JdbcTemplate</a:t>
            </a:r>
            <a:r>
              <a:rPr lang="zh-CN" altLang="en-US" dirty="0" smtClean="0"/>
              <a:t>，并且给</a:t>
            </a:r>
            <a:r>
              <a:rPr lang="en-US" altLang="zh-CN" dirty="0" err="1" smtClean="0"/>
              <a:t>JdbcTemplate</a:t>
            </a:r>
            <a:r>
              <a:rPr lang="zh-CN" altLang="en-US" dirty="0" smtClean="0"/>
              <a:t>注入</a:t>
            </a:r>
            <a:r>
              <a:rPr lang="en-US" altLang="zh-CN" dirty="0" err="1" smtClean="0"/>
              <a:t>DataSource</a:t>
            </a:r>
            <a:endParaRPr lang="en-US" altLang="zh-CN" dirty="0" smtClean="0"/>
          </a:p>
          <a:p>
            <a:pPr lvl="1"/>
            <a:r>
              <a:rPr lang="en-US" altLang="zh-CN" dirty="0" err="1" smtClean="0"/>
              <a:t>XXXDao</a:t>
            </a:r>
            <a:r>
              <a:rPr lang="zh-CN" altLang="en-US" dirty="0" smtClean="0"/>
              <a:t>继承</a:t>
            </a:r>
            <a:r>
              <a:rPr lang="en-US" altLang="zh-CN" dirty="0" err="1" smtClean="0"/>
              <a:t>JdbcDaoSupport</a:t>
            </a:r>
            <a:r>
              <a:rPr lang="zh-CN" altLang="en-US" dirty="0" smtClean="0"/>
              <a:t>类，而</a:t>
            </a:r>
            <a:r>
              <a:rPr lang="en-US" altLang="zh-CN" dirty="0" err="1" smtClean="0"/>
              <a:t>JdbcDaoSupport</a:t>
            </a:r>
            <a:r>
              <a:rPr lang="zh-CN" altLang="en-US" dirty="0" smtClean="0"/>
              <a:t>类中定义了</a:t>
            </a:r>
            <a:r>
              <a:rPr lang="en-US" altLang="zh-CN" dirty="0" err="1" smtClean="0"/>
              <a:t>JdbcTemplate</a:t>
            </a:r>
            <a:r>
              <a:rPr lang="zh-CN" altLang="en-US" dirty="0" smtClean="0"/>
              <a:t>成员变量</a:t>
            </a:r>
            <a:r>
              <a:rPr lang="zh-CN" altLang="en-US" dirty="0"/>
              <a:t/>
            </a:r>
            <a:br>
              <a:rPr lang="zh-CN" altLang="en-US" dirty="0"/>
            </a:br>
            <a:endParaRPr lang="zh-CN" altLang="en-US" dirty="0"/>
          </a:p>
          <a:p>
            <a:pPr lvl="2"/>
            <a:endParaRPr lang="zh-CN" altLang="en-US" dirty="0"/>
          </a:p>
        </p:txBody>
      </p:sp>
    </p:spTree>
    <p:extLst>
      <p:ext uri="{BB962C8B-B14F-4D97-AF65-F5344CB8AC3E}">
        <p14:creationId xmlns:p14="http://schemas.microsoft.com/office/powerpoint/2010/main" val="181953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增删改：</a:t>
            </a:r>
            <a:endParaRPr lang="zh-CN" altLang="en-US" dirty="0"/>
          </a:p>
        </p:txBody>
      </p:sp>
      <p:pic>
        <p:nvPicPr>
          <p:cNvPr id="4" name="图片 3"/>
          <p:cNvPicPr>
            <a:picLocks noChangeAspect="1"/>
          </p:cNvPicPr>
          <p:nvPr/>
        </p:nvPicPr>
        <p:blipFill>
          <a:blip r:embed="rId3"/>
          <a:stretch>
            <a:fillRect/>
          </a:stretch>
        </p:blipFill>
        <p:spPr>
          <a:xfrm>
            <a:off x="1105297" y="2399619"/>
            <a:ext cx="7923903" cy="3487742"/>
          </a:xfrm>
          <a:prstGeom prst="rect">
            <a:avLst/>
          </a:prstGeom>
        </p:spPr>
      </p:pic>
    </p:spTree>
    <p:extLst>
      <p:ext uri="{BB962C8B-B14F-4D97-AF65-F5344CB8AC3E}">
        <p14:creationId xmlns:p14="http://schemas.microsoft.com/office/powerpoint/2010/main" val="795108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增删改：</a:t>
            </a:r>
            <a:endParaRPr lang="en-US" altLang="zh-CN" dirty="0" smtClean="0"/>
          </a:p>
          <a:p>
            <a:pPr lvl="1"/>
            <a:r>
              <a:rPr lang="zh-CN" altLang="en-US" dirty="0" smtClean="0"/>
              <a:t>插入数据，并返回自增主键值</a:t>
            </a:r>
            <a:endParaRPr lang="zh-CN" altLang="en-US" dirty="0"/>
          </a:p>
        </p:txBody>
      </p:sp>
      <p:pic>
        <p:nvPicPr>
          <p:cNvPr id="2" name="图片 1"/>
          <p:cNvPicPr>
            <a:picLocks noChangeAspect="1"/>
          </p:cNvPicPr>
          <p:nvPr/>
        </p:nvPicPr>
        <p:blipFill>
          <a:blip r:embed="rId3"/>
          <a:stretch>
            <a:fillRect/>
          </a:stretch>
        </p:blipFill>
        <p:spPr>
          <a:xfrm>
            <a:off x="831582" y="2583056"/>
            <a:ext cx="11064768" cy="3304305"/>
          </a:xfrm>
          <a:prstGeom prst="rect">
            <a:avLst/>
          </a:prstGeom>
        </p:spPr>
      </p:pic>
    </p:spTree>
    <p:extLst>
      <p:ext uri="{BB962C8B-B14F-4D97-AF65-F5344CB8AC3E}">
        <p14:creationId xmlns:p14="http://schemas.microsoft.com/office/powerpoint/2010/main" val="2769047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实例</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增删改：</a:t>
            </a:r>
            <a:endParaRPr lang="en-US" altLang="zh-CN" dirty="0" smtClean="0"/>
          </a:p>
          <a:p>
            <a:pPr lvl="1"/>
            <a:r>
              <a:rPr lang="zh-CN" altLang="en-US" dirty="0" smtClean="0"/>
              <a:t>批处理</a:t>
            </a:r>
            <a:endParaRPr lang="zh-CN" altLang="en-US" dirty="0"/>
          </a:p>
        </p:txBody>
      </p:sp>
      <p:pic>
        <p:nvPicPr>
          <p:cNvPr id="3" name="图片 2"/>
          <p:cNvPicPr>
            <a:picLocks noChangeAspect="1"/>
          </p:cNvPicPr>
          <p:nvPr/>
        </p:nvPicPr>
        <p:blipFill>
          <a:blip r:embed="rId3"/>
          <a:stretch>
            <a:fillRect/>
          </a:stretch>
        </p:blipFill>
        <p:spPr>
          <a:xfrm>
            <a:off x="831582" y="2522583"/>
            <a:ext cx="10955394" cy="3846175"/>
          </a:xfrm>
          <a:prstGeom prst="rect">
            <a:avLst/>
          </a:prstGeom>
        </p:spPr>
      </p:pic>
    </p:spTree>
    <p:extLst>
      <p:ext uri="{BB962C8B-B14F-4D97-AF65-F5344CB8AC3E}">
        <p14:creationId xmlns:p14="http://schemas.microsoft.com/office/powerpoint/2010/main" val="3277556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2306</TotalTime>
  <Words>771</Words>
  <Application>Microsoft Office PowerPoint</Application>
  <PresentationFormat>宽屏</PresentationFormat>
  <Paragraphs>164</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黑体</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adi</cp:lastModifiedBy>
  <cp:revision>793</cp:revision>
  <dcterms:created xsi:type="dcterms:W3CDTF">2015-08-21T12:41:00Z</dcterms:created>
  <dcterms:modified xsi:type="dcterms:W3CDTF">2018-03-04T06:54:21Z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