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379" r:id="rId2"/>
    <p:sldId id="380" r:id="rId3"/>
    <p:sldId id="381" r:id="rId4"/>
    <p:sldId id="413" r:id="rId5"/>
    <p:sldId id="261" r:id="rId6"/>
    <p:sldId id="395" r:id="rId7"/>
    <p:sldId id="396" r:id="rId8"/>
    <p:sldId id="397" r:id="rId9"/>
    <p:sldId id="388" r:id="rId10"/>
    <p:sldId id="400" r:id="rId11"/>
    <p:sldId id="401" r:id="rId12"/>
    <p:sldId id="414" r:id="rId13"/>
    <p:sldId id="416" r:id="rId14"/>
    <p:sldId id="402" r:id="rId15"/>
    <p:sldId id="415" r:id="rId16"/>
    <p:sldId id="417" r:id="rId17"/>
    <p:sldId id="418" r:id="rId18"/>
    <p:sldId id="419" r:id="rId19"/>
    <p:sldId id="420" r:id="rId20"/>
    <p:sldId id="421" r:id="rId21"/>
    <p:sldId id="422" r:id="rId22"/>
    <p:sldId id="424" r:id="rId23"/>
    <p:sldId id="425" r:id="rId24"/>
    <p:sldId id="427" r:id="rId25"/>
    <p:sldId id="426" r:id="rId26"/>
    <p:sldId id="405" r:id="rId27"/>
    <p:sldId id="428" r:id="rId28"/>
    <p:sldId id="429" r:id="rId29"/>
    <p:sldId id="408" r:id="rId30"/>
    <p:sldId id="409" r:id="rId31"/>
    <p:sldId id="412" r:id="rId32"/>
    <p:sldId id="410" r:id="rId33"/>
    <p:sldId id="430" r:id="rId34"/>
    <p:sldId id="431" r:id="rId35"/>
    <p:sldId id="432" r:id="rId36"/>
    <p:sldId id="411" r:id="rId37"/>
    <p:sldId id="392" r:id="rId38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300"/>
    <a:srgbClr val="00823E"/>
    <a:srgbClr val="44C51B"/>
    <a:srgbClr val="258903"/>
    <a:srgbClr val="8BB703"/>
    <a:srgbClr val="94C022"/>
    <a:srgbClr val="006A32"/>
    <a:srgbClr val="315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5"/>
    <p:restoredTop sz="92072" autoAdjust="0"/>
  </p:normalViewPr>
  <p:slideViewPr>
    <p:cSldViewPr snapToGrid="0">
      <p:cViewPr varScale="1">
        <p:scale>
          <a:sx n="68" d="100"/>
          <a:sy n="68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8E8D44-CA76-4361-9518-CEF5EECC60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838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824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864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811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68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1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716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674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41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107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025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203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300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012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290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9DEF05-6CBA-49C3-A72C-C46B0CEFFF5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2018/3/4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21105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311775" y="2286000"/>
            <a:ext cx="6391275" cy="10156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6000" b="1" dirty="0" err="1" smtClean="0">
                <a:solidFill>
                  <a:srgbClr val="1E8300"/>
                </a:solidFill>
                <a:latin typeface="微软雅黑" panose="020B0503020204020204" pitchFamily="34" charset="-122"/>
              </a:rPr>
              <a:t>SpringMVC</a:t>
            </a:r>
            <a:r>
              <a:rPr lang="zh-CN" altLang="en-US" sz="6000" b="1" dirty="0" smtClean="0">
                <a:solidFill>
                  <a:srgbClr val="1E8300"/>
                </a:solidFill>
                <a:latin typeface="微软雅黑" panose="020B0503020204020204" pitchFamily="34" charset="-122"/>
              </a:rPr>
              <a:t>一</a:t>
            </a:r>
            <a:endParaRPr lang="zh-CN" altLang="en-US" sz="60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1262063"/>
            <a:ext cx="1385888" cy="622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4673600" y="3381375"/>
            <a:ext cx="1155700" cy="3313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5457"/>
          <a:stretch>
            <a:fillRect/>
          </a:stretch>
        </p:blipFill>
        <p:spPr>
          <a:xfrm>
            <a:off x="0" y="0"/>
            <a:ext cx="57626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244361" y="314325"/>
            <a:ext cx="249837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5400" b="1" dirty="0" smtClean="0">
                <a:solidFill>
                  <a:srgbClr val="1E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endParaRPr lang="zh-CN" altLang="en-US" sz="54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293350" y="5003800"/>
            <a:ext cx="1350963" cy="1304925"/>
            <a:chOff x="10293507" y="5003677"/>
            <a:chExt cx="1351508" cy="1305637"/>
          </a:xfrm>
        </p:grpSpPr>
        <p:sp>
          <p:nvSpPr>
            <p:cNvPr id="7" name="椭圆 6"/>
            <p:cNvSpPr/>
            <p:nvPr/>
          </p:nvSpPr>
          <p:spPr>
            <a:xfrm>
              <a:off x="10293507" y="5003677"/>
              <a:ext cx="1305637" cy="1305637"/>
            </a:xfrm>
            <a:prstGeom prst="ellipse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48" name="文本框 15"/>
            <p:cNvSpPr txBox="1"/>
            <p:nvPr/>
          </p:nvSpPr>
          <p:spPr>
            <a:xfrm>
              <a:off x="10376992" y="5439945"/>
              <a:ext cx="1268023" cy="8234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84723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DispatcherServlet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3298131" cy="4517048"/>
          </a:xfrm>
        </p:spPr>
        <p:txBody>
          <a:bodyPr/>
          <a:lstStyle/>
          <a:p>
            <a:r>
              <a:rPr lang="en-US" altLang="zh-CN" dirty="0" err="1" smtClean="0"/>
              <a:t>DispatcherServlet</a:t>
            </a:r>
            <a:r>
              <a:rPr lang="zh-CN" altLang="en-US" dirty="0" smtClean="0"/>
              <a:t>继承自</a:t>
            </a:r>
            <a:r>
              <a:rPr lang="en-US" altLang="zh-CN" dirty="0" err="1" smtClean="0"/>
              <a:t>HttpServlet</a:t>
            </a:r>
            <a:r>
              <a:rPr lang="zh-CN" altLang="en-US" dirty="0" smtClean="0"/>
              <a:t>，是整个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中的前端控制器，主要负责流程控制</a:t>
            </a:r>
            <a:endParaRPr lang="zh-CN" altLang="en-US" dirty="0"/>
          </a:p>
        </p:txBody>
      </p:sp>
      <p:pic>
        <p:nvPicPr>
          <p:cNvPr id="1026" name="Picture 2" descr="mv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36022"/>
            <a:ext cx="7620000" cy="48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8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84723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DispatcherServlet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DispatcherServlet</a:t>
            </a:r>
            <a:r>
              <a:rPr lang="zh-CN" altLang="en-US" dirty="0" smtClean="0"/>
              <a:t>使用了专有的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来处理请求和渲染视图，可以在</a:t>
            </a:r>
            <a:r>
              <a:rPr lang="en-US" altLang="zh-CN" dirty="0" err="1" smtClean="0"/>
              <a:t>WebApplicationContext</a:t>
            </a:r>
            <a:r>
              <a:rPr lang="zh-CN" altLang="en-US" dirty="0" smtClean="0"/>
              <a:t>中进行配置，这些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包括：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024898"/>
              </p:ext>
            </p:extLst>
          </p:nvPr>
        </p:nvGraphicFramePr>
        <p:xfrm>
          <a:off x="1393226" y="2750316"/>
          <a:ext cx="9521236" cy="28938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9436"/>
                <a:gridCol w="6891800"/>
              </a:tblGrid>
              <a:tr h="37055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Bean</a:t>
                      </a:r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解释</a:t>
                      </a:r>
                      <a:endParaRPr lang="zh-CN" altLang="en-US" dirty="0"/>
                    </a:p>
                  </a:txBody>
                  <a:tcPr/>
                </a:tc>
              </a:tr>
              <a:tr h="37055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HandlerMapping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将传入请求映射到处理器</a:t>
                      </a:r>
                      <a:endParaRPr lang="zh-CN" altLang="en-US" dirty="0"/>
                    </a:p>
                  </a:txBody>
                  <a:tcPr/>
                </a:tc>
              </a:tr>
              <a:tr h="37055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HandlerAdapter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将处理器包装为适配器，从而支持多种类型的处理器</a:t>
                      </a:r>
                      <a:endParaRPr lang="zh-CN" altLang="en-US" dirty="0"/>
                    </a:p>
                  </a:txBody>
                  <a:tcPr/>
                </a:tc>
              </a:tr>
              <a:tr h="37055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ViewResolver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将逻辑视图名解析为具体的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endParaRPr lang="zh-CN" altLang="en-US" dirty="0"/>
                    </a:p>
                  </a:txBody>
                  <a:tcPr/>
                </a:tc>
              </a:tr>
              <a:tr h="670532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LocaleResolver</a:t>
                      </a:r>
                      <a:r>
                        <a:rPr lang="en-US" altLang="zh-CN" dirty="0" smtClean="0"/>
                        <a:t> &amp; </a:t>
                      </a:r>
                      <a:r>
                        <a:rPr lang="en-US" altLang="zh-CN" dirty="0" err="1" smtClean="0"/>
                        <a:t>LocaleContextResolver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解释客户端所在地区和其时区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本地化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，以便提供国际化的视图</a:t>
                      </a:r>
                      <a:endParaRPr lang="zh-CN" altLang="en-US" dirty="0"/>
                    </a:p>
                  </a:txBody>
                  <a:tcPr/>
                </a:tc>
              </a:tr>
              <a:tr h="37055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ThemeResolver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解释</a:t>
                      </a:r>
                      <a:r>
                        <a:rPr lang="en-US" altLang="zh-CN" dirty="0" smtClean="0"/>
                        <a:t>Web</a:t>
                      </a:r>
                      <a:r>
                        <a:rPr lang="zh-CN" altLang="en-US" dirty="0" smtClean="0"/>
                        <a:t>程序可用主题，比如提供个性化布局</a:t>
                      </a:r>
                      <a:endParaRPr lang="zh-CN" altLang="en-US" dirty="0"/>
                    </a:p>
                  </a:txBody>
                  <a:tcPr/>
                </a:tc>
              </a:tr>
              <a:tr h="37055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MultipartResolver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解释</a:t>
                      </a:r>
                      <a:r>
                        <a:rPr lang="en-US" altLang="zh-CN" dirty="0" smtClean="0"/>
                        <a:t>multi-part</a:t>
                      </a:r>
                      <a:r>
                        <a:rPr lang="zh-CN" altLang="en-US" dirty="0" smtClean="0"/>
                        <a:t>请求，比如表单里支持文件上传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1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84723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DispatcherServlet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839020"/>
          </a:xfrm>
        </p:spPr>
        <p:txBody>
          <a:bodyPr/>
          <a:lstStyle/>
          <a:p>
            <a:r>
              <a:rPr lang="zh-CN" altLang="en-US" dirty="0" smtClean="0"/>
              <a:t>当一个请求传进来后，</a:t>
            </a:r>
            <a:r>
              <a:rPr lang="en-US" altLang="zh-CN" dirty="0" err="1" smtClean="0"/>
              <a:t>DispatcherServlet</a:t>
            </a:r>
            <a:r>
              <a:rPr lang="zh-CN" altLang="en-US" dirty="0" smtClean="0"/>
              <a:t>会按以下顺序处理：</a:t>
            </a:r>
            <a:endParaRPr lang="en-US" altLang="zh-CN" dirty="0" smtClean="0"/>
          </a:p>
          <a:p>
            <a:pPr lvl="1"/>
            <a:r>
              <a:rPr lang="zh-CN" altLang="en-US" dirty="0"/>
              <a:t>寻找 </a:t>
            </a:r>
            <a:r>
              <a:rPr lang="en-US" altLang="zh-CN" dirty="0" err="1"/>
              <a:t>WebApplicationContext</a:t>
            </a:r>
            <a:r>
              <a:rPr lang="zh-CN" altLang="en-US" dirty="0"/>
              <a:t>，并将 </a:t>
            </a:r>
            <a:r>
              <a:rPr lang="en-US" altLang="zh-CN" dirty="0" err="1"/>
              <a:t>WebApplicationContext</a:t>
            </a:r>
            <a:r>
              <a:rPr lang="zh-CN" altLang="en-US" dirty="0"/>
              <a:t>作为一个属性绑定到请求里，以便控制器或其他原件在后续中使用。默认会以</a:t>
            </a:r>
            <a:r>
              <a:rPr lang="en-US" altLang="zh-CN" dirty="0" err="1"/>
              <a:t>DispatcherServlet.WEB_APPLICATION_CONTEXT_ATTRIBUTE</a:t>
            </a:r>
            <a:r>
              <a:rPr lang="en-US" altLang="zh-CN" dirty="0"/>
              <a:t> </a:t>
            </a:r>
            <a:r>
              <a:rPr lang="zh-CN" altLang="en-US" dirty="0"/>
              <a:t>键绑定到请求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lvl="1"/>
            <a:r>
              <a:rPr lang="zh-CN" altLang="en-US" dirty="0"/>
              <a:t>将本地化解析器绑定到请求里，以便在处理这个请求时，原件可以解析到客户端的地区（为了渲染视图，准备日期等）</a:t>
            </a:r>
            <a:endParaRPr lang="en-US" altLang="zh-CN" dirty="0"/>
          </a:p>
          <a:p>
            <a:pPr lvl="1"/>
            <a:r>
              <a:rPr lang="zh-CN" altLang="en-US" dirty="0"/>
              <a:t>将主题解析其绑定到请求里，让原件（如视图）决定去使用哪一种</a:t>
            </a:r>
            <a:r>
              <a:rPr lang="zh-CN" altLang="en-US" dirty="0" smtClean="0"/>
              <a:t>主题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若指定</a:t>
            </a:r>
            <a:r>
              <a:rPr lang="zh-CN" altLang="en-US" dirty="0"/>
              <a:t>一个</a:t>
            </a:r>
            <a:r>
              <a:rPr lang="en-US" altLang="zh-CN" dirty="0"/>
              <a:t>multipart file</a:t>
            </a:r>
            <a:r>
              <a:rPr lang="zh-CN" altLang="en-US" dirty="0"/>
              <a:t>解析器，会检查这个请求包含</a:t>
            </a:r>
            <a:r>
              <a:rPr lang="en-US" altLang="zh-CN" dirty="0" err="1"/>
              <a:t>multiparts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zh-CN" altLang="en-US" dirty="0"/>
              <a:t>寻找合适的 </a:t>
            </a:r>
            <a:r>
              <a:rPr lang="en-US" altLang="zh-CN" dirty="0"/>
              <a:t>handler</a:t>
            </a:r>
            <a:r>
              <a:rPr lang="zh-CN" altLang="en-US" dirty="0"/>
              <a:t>。如何找到这个 </a:t>
            </a:r>
            <a:r>
              <a:rPr lang="en-US" altLang="zh-CN" dirty="0"/>
              <a:t>handler</a:t>
            </a:r>
            <a:r>
              <a:rPr lang="zh-CN" altLang="en-US" dirty="0"/>
              <a:t>，执行与这个 </a:t>
            </a:r>
            <a:r>
              <a:rPr lang="en-US" altLang="zh-CN" dirty="0"/>
              <a:t>handler </a:t>
            </a:r>
            <a:r>
              <a:rPr lang="zh-CN" altLang="en-US" dirty="0"/>
              <a:t>关联的执行</a:t>
            </a:r>
            <a:r>
              <a:rPr lang="zh-CN" altLang="en-US" dirty="0" smtClean="0"/>
              <a:t>链</a:t>
            </a:r>
            <a:endParaRPr lang="en-US" altLang="zh-CN" dirty="0" smtClean="0"/>
          </a:p>
          <a:p>
            <a:pPr lvl="1"/>
            <a:r>
              <a:rPr lang="zh-CN" altLang="en-US" dirty="0"/>
              <a:t>如果返回一个 </a:t>
            </a:r>
            <a:r>
              <a:rPr lang="en-US" altLang="zh-CN" dirty="0"/>
              <a:t>model</a:t>
            </a:r>
            <a:r>
              <a:rPr lang="zh-CN" altLang="en-US" dirty="0"/>
              <a:t>，渲染相对应的视图</a:t>
            </a:r>
          </a:p>
        </p:txBody>
      </p:sp>
    </p:spTree>
    <p:extLst>
      <p:ext uri="{BB962C8B-B14F-4D97-AF65-F5344CB8AC3E}">
        <p14:creationId xmlns:p14="http://schemas.microsoft.com/office/powerpoint/2010/main" val="174585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84723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DispatcherServlet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839020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中配置</a:t>
            </a:r>
            <a:r>
              <a:rPr lang="en-US" altLang="zh-CN" dirty="0" err="1" smtClean="0"/>
              <a:t>DispatcherServlet</a:t>
            </a:r>
            <a:r>
              <a:rPr lang="zh-CN" altLang="en-US" dirty="0" smtClean="0"/>
              <a:t>，并在</a:t>
            </a:r>
            <a:r>
              <a:rPr lang="en-US" altLang="zh-CN" dirty="0" smtClean="0"/>
              <a:t>WEB-INF</a:t>
            </a:r>
            <a:r>
              <a:rPr lang="zh-CN" altLang="en-US" dirty="0" smtClean="0"/>
              <a:t>目录下建立</a:t>
            </a:r>
            <a:r>
              <a:rPr lang="en-US" altLang="zh-CN" dirty="0" smtClean="0"/>
              <a:t>[servlet-name]-servlet.xml</a:t>
            </a:r>
            <a:r>
              <a:rPr lang="zh-CN" altLang="en-US" dirty="0" smtClean="0"/>
              <a:t>文件，该文件名可以由初始参数修改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06" y="1455532"/>
            <a:ext cx="10590476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2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653531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Controller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客户请求经由前端控制器</a:t>
            </a:r>
            <a:r>
              <a:rPr lang="en-US" altLang="zh-CN" dirty="0" err="1" smtClean="0"/>
              <a:t>DispatcherServlet</a:t>
            </a:r>
            <a:r>
              <a:rPr lang="zh-CN" altLang="en-US" dirty="0" smtClean="0"/>
              <a:t>后，分发给后续子控制器</a:t>
            </a:r>
            <a:r>
              <a:rPr lang="en-US" altLang="zh-CN" dirty="0" smtClean="0"/>
              <a:t>Controller</a:t>
            </a:r>
          </a:p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会获取用户的输入，访问由服务接口定义的业务逻辑功能，并通过视图将模型数据再响应给用户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Spring2.5</a:t>
            </a:r>
            <a:r>
              <a:rPr lang="zh-CN" altLang="en-US" dirty="0" smtClean="0"/>
              <a:t>以后，提供了一组注解用于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的编程，比如：</a:t>
            </a:r>
            <a:r>
              <a:rPr lang="en-US" altLang="zh-CN" dirty="0" smtClean="0"/>
              <a:t>@Controller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RequestParam</a:t>
            </a:r>
            <a:r>
              <a:rPr lang="zh-CN" altLang="en-US" dirty="0" smtClean="0"/>
              <a:t>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1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970939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@Controller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@Controller</a:t>
            </a:r>
            <a:r>
              <a:rPr lang="zh-CN" altLang="en-US" dirty="0" smtClean="0"/>
              <a:t>表明被注解的类为控制器，该类不需要继承任何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的基类或者引用任意的</a:t>
            </a:r>
            <a:r>
              <a:rPr lang="en-US" altLang="zh-CN" dirty="0" err="1" smtClean="0"/>
              <a:t>ServletAPI</a:t>
            </a:r>
            <a:r>
              <a:rPr lang="zh-CN" altLang="en-US" dirty="0" smtClean="0"/>
              <a:t>，当然如果需要可以使用</a:t>
            </a:r>
            <a:r>
              <a:rPr lang="en-US" altLang="zh-CN" dirty="0" err="1" smtClean="0"/>
              <a:t>ServletAPI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pring-mvc.xml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类：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086" y="2872116"/>
            <a:ext cx="8358914" cy="177871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086" y="4855550"/>
            <a:ext cx="6524859" cy="193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02081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RequestMapping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用于映射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，该注解可以写在类级别上，也可以写在方法级别上</a:t>
            </a:r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1368864" y="5250263"/>
            <a:ext cx="9575800" cy="1274195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pPr rtl="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、用</a:t>
            </a:r>
            <a:r>
              <a:rPr lang="zh-CN" altLang="en-US" sz="1600" dirty="0"/>
              <a:t>在类上表示该控制器类中所有方法都是相对于该路径的，</a:t>
            </a:r>
            <a:r>
              <a:rPr lang="zh-CN" altLang="en-US" sz="1600" dirty="0" smtClean="0"/>
              <a:t>比如第一个实例中</a:t>
            </a:r>
            <a:r>
              <a:rPr lang="en-US" altLang="zh-CN" sz="1600" dirty="0" smtClean="0"/>
              <a:t>login</a:t>
            </a:r>
            <a:r>
              <a:rPr lang="zh-CN" altLang="en-US" sz="1600" dirty="0"/>
              <a:t>方法映射的</a:t>
            </a:r>
            <a:r>
              <a:rPr lang="en-US" altLang="zh-CN" sz="1600" dirty="0"/>
              <a:t>URL</a:t>
            </a:r>
            <a:r>
              <a:rPr lang="zh-CN" altLang="en-US" sz="1600" dirty="0"/>
              <a:t>路径是：</a:t>
            </a:r>
            <a:r>
              <a:rPr lang="en-US" altLang="zh-CN" sz="1600" dirty="0"/>
              <a:t>/</a:t>
            </a:r>
            <a:r>
              <a:rPr lang="en-US" altLang="zh-CN" sz="1600" dirty="0" smtClean="0"/>
              <a:t>user/login</a:t>
            </a:r>
          </a:p>
          <a:p>
            <a:pPr rtl="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smtClean="0"/>
              <a:t>2</a:t>
            </a:r>
            <a:r>
              <a:rPr lang="zh-CN" altLang="en-US" sz="1600" dirty="0" smtClean="0"/>
              <a:t>、若类级别无该注解，则每个方法直接映射方法注解上的路径，比如第二个实例中</a:t>
            </a:r>
            <a:r>
              <a:rPr lang="en-US" altLang="zh-CN" sz="1600" dirty="0"/>
              <a:t>l</a:t>
            </a:r>
            <a:r>
              <a:rPr lang="en-US" altLang="zh-CN" sz="1600" dirty="0" smtClean="0"/>
              <a:t>ogin</a:t>
            </a:r>
            <a:r>
              <a:rPr lang="zh-CN" altLang="en-US" sz="1600" dirty="0" smtClean="0"/>
              <a:t>方法映射的</a:t>
            </a:r>
            <a:r>
              <a:rPr lang="en-US" altLang="zh-CN" sz="1600" dirty="0" smtClean="0"/>
              <a:t>URL</a:t>
            </a:r>
            <a:r>
              <a:rPr lang="zh-CN" altLang="en-US" sz="1600" dirty="0" smtClean="0"/>
              <a:t>路径是：</a:t>
            </a:r>
            <a:r>
              <a:rPr lang="en-US" altLang="zh-CN" sz="1600" dirty="0" smtClean="0"/>
              <a:t>/login</a:t>
            </a:r>
            <a:endParaRPr lang="en-US" altLang="zh-CN" sz="16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864" y="2535805"/>
            <a:ext cx="4560888" cy="254076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764" y="2535804"/>
            <a:ext cx="4562404" cy="25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0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02081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RequestMapping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中，还可以使用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来限制请求的类型，比如以下例子中映射</a:t>
            </a:r>
            <a:r>
              <a:rPr lang="en-US" altLang="zh-CN" dirty="0" smtClean="0"/>
              <a:t>login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，并且是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方式的请求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297" y="2631182"/>
            <a:ext cx="8559208" cy="244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8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02081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RequestMapping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URI</a:t>
            </a:r>
            <a:r>
              <a:rPr lang="zh-CN" altLang="en-US" dirty="0" smtClean="0"/>
              <a:t>模板模式</a:t>
            </a:r>
            <a:endParaRPr lang="en-US" altLang="zh-CN" dirty="0" smtClean="0"/>
          </a:p>
          <a:p>
            <a:pPr lvl="1"/>
            <a:r>
              <a:rPr lang="en-US" altLang="zh-CN" dirty="0"/>
              <a:t>URI</a:t>
            </a:r>
            <a:r>
              <a:rPr lang="zh-CN" altLang="en-US" dirty="0"/>
              <a:t>模版是一个类似于</a:t>
            </a:r>
            <a:r>
              <a:rPr lang="en-US" altLang="zh-CN" dirty="0"/>
              <a:t>URI</a:t>
            </a:r>
            <a:r>
              <a:rPr lang="zh-CN" altLang="en-US" dirty="0"/>
              <a:t>的字符串，其中包含了一个或多个变量。当你将这些变量替换掉市，就变回了</a:t>
            </a:r>
            <a:r>
              <a:rPr lang="en-US" altLang="zh-CN" dirty="0" smtClean="0"/>
              <a:t>URI</a:t>
            </a:r>
          </a:p>
          <a:p>
            <a:pPr lvl="1"/>
            <a:r>
              <a:rPr lang="zh-CN" altLang="en-US" dirty="0" smtClean="0"/>
              <a:t>例如：路径为</a:t>
            </a:r>
            <a:r>
              <a:rPr lang="en-US" altLang="zh-CN" dirty="0"/>
              <a:t>http://</a:t>
            </a:r>
            <a:r>
              <a:rPr lang="en-US" altLang="zh-CN" dirty="0" smtClean="0"/>
              <a:t>www.example.com/owners/fred</a:t>
            </a:r>
            <a:r>
              <a:rPr lang="zh-CN" altLang="en-US" dirty="0" smtClean="0"/>
              <a:t>，则方法中</a:t>
            </a:r>
            <a:r>
              <a:rPr lang="en-US" altLang="zh-CN" dirty="0" err="1" smtClean="0"/>
              <a:t>ownerId</a:t>
            </a:r>
            <a:r>
              <a:rPr lang="zh-CN" altLang="en-US" dirty="0" smtClean="0"/>
              <a:t>的值即为“</a:t>
            </a:r>
            <a:r>
              <a:rPr lang="en-US" altLang="zh-CN" dirty="0" err="1" smtClean="0"/>
              <a:t>fred</a:t>
            </a:r>
            <a:r>
              <a:rPr lang="zh-CN" altLang="en-US" dirty="0" smtClean="0"/>
              <a:t>”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886" y="3528812"/>
            <a:ext cx="8292669" cy="190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3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02081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RequestMapping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路径模式</a:t>
            </a:r>
            <a:endParaRPr lang="en-US" altLang="zh-CN" dirty="0" smtClean="0"/>
          </a:p>
          <a:p>
            <a:pPr lvl="1"/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zh-CN" altLang="en-US" dirty="0"/>
              <a:t>注解处理支持</a:t>
            </a:r>
            <a:r>
              <a:rPr lang="en-US" altLang="zh-CN" dirty="0"/>
              <a:t>URI</a:t>
            </a:r>
            <a:r>
              <a:rPr lang="zh-CN" altLang="en-US" dirty="0"/>
              <a:t>模版，也支持使用</a:t>
            </a:r>
            <a:r>
              <a:rPr lang="en-US" altLang="zh-CN" dirty="0"/>
              <a:t>Ant</a:t>
            </a:r>
            <a:r>
              <a:rPr lang="zh-CN" altLang="en-US" dirty="0"/>
              <a:t>风格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2"/>
            <a:r>
              <a:rPr lang="en-US" altLang="zh-CN" dirty="0"/>
              <a:t>/user/</a:t>
            </a:r>
            <a:r>
              <a:rPr lang="en-US" altLang="zh-CN" dirty="0" err="1"/>
              <a:t>regist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</a:t>
            </a:r>
            <a:r>
              <a:rPr lang="zh-CN" altLang="en-US" dirty="0" smtClean="0"/>
              <a:t>匹配</a:t>
            </a:r>
            <a:r>
              <a:rPr lang="en-US" altLang="zh-CN" dirty="0"/>
              <a:t>/user/</a:t>
            </a:r>
            <a:r>
              <a:rPr lang="en-US" altLang="zh-CN" dirty="0" err="1"/>
              <a:t>regist</a:t>
            </a:r>
            <a:endParaRPr lang="en-US" altLang="zh-CN" dirty="0"/>
          </a:p>
          <a:p>
            <a:pPr lvl="2"/>
            <a:r>
              <a:rPr lang="en-US" altLang="zh-CN" dirty="0"/>
              <a:t>/user/*/</a:t>
            </a:r>
            <a:r>
              <a:rPr lang="en-US" altLang="zh-CN" dirty="0" err="1"/>
              <a:t>regist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匹配</a:t>
            </a:r>
            <a:r>
              <a:rPr lang="en-US" altLang="zh-CN" dirty="0"/>
              <a:t>/user/</a:t>
            </a:r>
            <a:r>
              <a:rPr lang="en-US" altLang="zh-CN" dirty="0" err="1"/>
              <a:t>aaa</a:t>
            </a:r>
            <a:r>
              <a:rPr lang="en-US" altLang="zh-CN" dirty="0"/>
              <a:t>/</a:t>
            </a:r>
            <a:r>
              <a:rPr lang="en-US" altLang="zh-CN" dirty="0" err="1"/>
              <a:t>regist</a:t>
            </a:r>
            <a:endParaRPr lang="en-US" altLang="zh-CN" dirty="0"/>
          </a:p>
          <a:p>
            <a:pPr lvl="2"/>
            <a:r>
              <a:rPr lang="en-US" altLang="zh-CN" dirty="0"/>
              <a:t>/user/**/</a:t>
            </a:r>
            <a:r>
              <a:rPr lang="en-US" altLang="zh-CN" dirty="0" err="1"/>
              <a:t>regist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匹配</a:t>
            </a:r>
            <a:r>
              <a:rPr lang="en-US" altLang="zh-CN" dirty="0"/>
              <a:t>/user/</a:t>
            </a:r>
            <a:r>
              <a:rPr lang="en-US" altLang="zh-CN" dirty="0" err="1"/>
              <a:t>regist</a:t>
            </a:r>
            <a:r>
              <a:rPr lang="zh-CN" altLang="en-US" dirty="0"/>
              <a:t>、</a:t>
            </a:r>
            <a:r>
              <a:rPr lang="en-US" altLang="zh-CN" dirty="0"/>
              <a:t>/user/</a:t>
            </a:r>
            <a:r>
              <a:rPr lang="en-US" altLang="zh-CN" dirty="0" err="1"/>
              <a:t>aaa</a:t>
            </a:r>
            <a:r>
              <a:rPr lang="en-US" altLang="zh-CN" dirty="0"/>
              <a:t>/</a:t>
            </a:r>
            <a:r>
              <a:rPr lang="en-US" altLang="zh-CN" dirty="0" err="1"/>
              <a:t>bbb</a:t>
            </a:r>
            <a:r>
              <a:rPr lang="en-US" altLang="zh-CN" dirty="0"/>
              <a:t>/</a:t>
            </a:r>
            <a:r>
              <a:rPr lang="en-US" altLang="zh-CN" dirty="0" err="1"/>
              <a:t>regist</a:t>
            </a:r>
            <a:r>
              <a:rPr lang="zh-CN" altLang="en-US" dirty="0"/>
              <a:t>等</a:t>
            </a:r>
            <a:endParaRPr lang="en-US" altLang="zh-CN" dirty="0"/>
          </a:p>
          <a:p>
            <a:pPr lvl="2"/>
            <a:r>
              <a:rPr lang="en-US" altLang="zh-CN" dirty="0"/>
              <a:t>/user/</a:t>
            </a:r>
            <a:r>
              <a:rPr lang="en-US" altLang="zh-CN" dirty="0" err="1"/>
              <a:t>regist</a:t>
            </a:r>
            <a:r>
              <a:rPr lang="en-US" altLang="zh-CN" dirty="0"/>
              <a:t>?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匹配</a:t>
            </a:r>
            <a:r>
              <a:rPr lang="en-US" altLang="zh-CN" dirty="0"/>
              <a:t>/user/</a:t>
            </a:r>
            <a:r>
              <a:rPr lang="en-US" altLang="zh-CN" dirty="0" err="1"/>
              <a:t>regista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还支持</a:t>
            </a:r>
            <a:r>
              <a:rPr lang="zh-CN" altLang="en-US" dirty="0"/>
              <a:t>组合使用</a:t>
            </a:r>
            <a:r>
              <a:rPr lang="en-US" altLang="zh-CN" dirty="0"/>
              <a:t>URI</a:t>
            </a:r>
            <a:r>
              <a:rPr lang="zh-CN" altLang="en-US" dirty="0"/>
              <a:t>模版和</a:t>
            </a:r>
            <a:r>
              <a:rPr lang="en-US" altLang="zh-CN" dirty="0"/>
              <a:t>Ant</a:t>
            </a:r>
            <a:r>
              <a:rPr lang="zh-CN" altLang="en-US" dirty="0"/>
              <a:t>风格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/>
              <a:t>/owners/*/pets/{</a:t>
            </a:r>
            <a:r>
              <a:rPr lang="en-US" altLang="zh-CN" dirty="0" err="1"/>
              <a:t>petId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520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" y="0"/>
            <a:ext cx="573405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513" y="1096963"/>
            <a:ext cx="1385887" cy="622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217488" y="2606675"/>
            <a:ext cx="2921000" cy="1446213"/>
            <a:chOff x="217483" y="2607045"/>
            <a:chExt cx="2921792" cy="1446550"/>
          </a:xfrm>
        </p:grpSpPr>
        <p:sp>
          <p:nvSpPr>
            <p:cNvPr id="15395" name="文本框 15"/>
            <p:cNvSpPr txBox="1"/>
            <p:nvPr/>
          </p:nvSpPr>
          <p:spPr>
            <a:xfrm>
              <a:off x="217483" y="2607045"/>
              <a:ext cx="2911030" cy="14465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8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ONTENTS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6" name="文本框 16"/>
            <p:cNvSpPr txBox="1"/>
            <p:nvPr/>
          </p:nvSpPr>
          <p:spPr>
            <a:xfrm>
              <a:off x="1325444" y="2750858"/>
              <a:ext cx="1813831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272213" y="1341437"/>
            <a:ext cx="4395787" cy="698501"/>
            <a:chOff x="3572099" y="2059582"/>
            <a:chExt cx="4395960" cy="698247"/>
          </a:xfrm>
        </p:grpSpPr>
        <p:sp>
          <p:nvSpPr>
            <p:cNvPr id="47" name="圆角矩形 46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91" name="文本框 48"/>
            <p:cNvSpPr txBox="1"/>
            <p:nvPr/>
          </p:nvSpPr>
          <p:spPr>
            <a:xfrm>
              <a:off x="4669798" y="2231967"/>
              <a:ext cx="2468530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SpringMVC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概述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2" name="文本框 49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93" name="图片 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94" name="文本框 71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272213" y="2278062"/>
            <a:ext cx="4395787" cy="698501"/>
            <a:chOff x="3572099" y="2059582"/>
            <a:chExt cx="4395960" cy="698247"/>
          </a:xfrm>
        </p:grpSpPr>
        <p:sp>
          <p:nvSpPr>
            <p:cNvPr id="75" name="圆角矩形 74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6" name="文本框 75"/>
            <p:cNvSpPr txBox="1"/>
            <p:nvPr/>
          </p:nvSpPr>
          <p:spPr>
            <a:xfrm>
              <a:off x="4669798" y="2231967"/>
              <a:ext cx="1108040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</a:rPr>
                <a:t>控制器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7" name="文本框 76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8" name="图片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9" name="文本框 78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72213" y="3214687"/>
            <a:ext cx="4395787" cy="698501"/>
            <a:chOff x="3572099" y="2059582"/>
            <a:chExt cx="4395960" cy="698247"/>
          </a:xfrm>
        </p:grpSpPr>
        <p:sp>
          <p:nvSpPr>
            <p:cNvPr id="81" name="圆角矩形 80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1" name="文本框 81"/>
            <p:cNvSpPr txBox="1"/>
            <p:nvPr/>
          </p:nvSpPr>
          <p:spPr>
            <a:xfrm>
              <a:off x="4669798" y="2231967"/>
              <a:ext cx="1108040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拦截器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2" name="文本框 82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3" name="图片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4" name="文本框 84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286500" y="4071937"/>
            <a:ext cx="4395788" cy="698501"/>
            <a:chOff x="3572099" y="2059582"/>
            <a:chExt cx="4395960" cy="698247"/>
          </a:xfrm>
        </p:grpSpPr>
        <p:sp>
          <p:nvSpPr>
            <p:cNvPr id="87" name="圆角矩形 86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76" name="文本框 87"/>
            <p:cNvSpPr txBox="1"/>
            <p:nvPr/>
          </p:nvSpPr>
          <p:spPr>
            <a:xfrm>
              <a:off x="4669798" y="2231967"/>
              <a:ext cx="1415827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文件上传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7" name="文本框 88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78" name="图片 8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79" name="文本框 90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02081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RequestMapping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矩阵变量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开启矩阵变量的支持：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&lt;</a:t>
            </a:r>
            <a:r>
              <a:rPr lang="en-US" altLang="zh-CN" dirty="0" err="1"/>
              <a:t>mvc:annotation-driven</a:t>
            </a:r>
            <a:r>
              <a:rPr lang="en-US" altLang="zh-CN" dirty="0"/>
              <a:t> enable-matrix-variables=</a:t>
            </a:r>
            <a:r>
              <a:rPr lang="en-US" altLang="zh-CN" i="1" dirty="0"/>
              <a:t>"true</a:t>
            </a:r>
            <a:r>
              <a:rPr lang="en-US" altLang="zh-CN" i="1" dirty="0" smtClean="0"/>
              <a:t>"/&gt;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 smtClean="0"/>
              <a:t>矩阵变量实例：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2" y="3834395"/>
            <a:ext cx="8102083" cy="253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02081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RequestMapping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矩阵变量</a:t>
            </a:r>
            <a:endParaRPr lang="en-US" altLang="zh-CN" dirty="0"/>
          </a:p>
          <a:p>
            <a:pPr lvl="1"/>
            <a:r>
              <a:rPr lang="zh-CN" altLang="en-US" dirty="0" smtClean="0"/>
              <a:t>矩阵变量实例：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325" y="2800816"/>
            <a:ext cx="9607037" cy="308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02081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RequestMapping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矩阵变量</a:t>
            </a:r>
            <a:endParaRPr lang="en-US" altLang="zh-CN" dirty="0"/>
          </a:p>
          <a:p>
            <a:pPr lvl="1"/>
            <a:r>
              <a:rPr lang="zh-CN" altLang="en-US" dirty="0" smtClean="0"/>
              <a:t>矩阵变量实例：</a:t>
            </a:r>
            <a:endParaRPr lang="en-US" altLang="zh-CN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325" y="2796986"/>
            <a:ext cx="9607037" cy="309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8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609407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RequestParam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 smtClean="0"/>
              <a:t>RequestParam</a:t>
            </a:r>
            <a:r>
              <a:rPr lang="zh-CN" altLang="en-US" dirty="0" smtClean="0"/>
              <a:t>将</a:t>
            </a:r>
            <a:r>
              <a:rPr lang="zh-CN" altLang="en-US" dirty="0"/>
              <a:t>请求参数绑定到方法</a:t>
            </a:r>
            <a:r>
              <a:rPr lang="zh-CN" altLang="en-US" dirty="0" smtClean="0"/>
              <a:t>参法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510" y="2392644"/>
            <a:ext cx="10266667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7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586066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Header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CookieValue</a:t>
            </a:r>
            <a:r>
              <a:rPr lang="zh-CN" altLang="en-US" dirty="0"/>
              <a:t>注解允许将方法参数与</a:t>
            </a:r>
            <a:r>
              <a:rPr lang="en-US" altLang="zh-CN" dirty="0" err="1" smtClean="0"/>
              <a:t>HTTPcookie</a:t>
            </a:r>
            <a:r>
              <a:rPr lang="en-US" altLang="zh-CN" dirty="0" smtClean="0"/>
              <a:t> </a:t>
            </a:r>
            <a:r>
              <a:rPr lang="zh-CN" altLang="en-US" dirty="0"/>
              <a:t>值</a:t>
            </a:r>
            <a:r>
              <a:rPr lang="zh-CN" altLang="en-US" dirty="0" smtClean="0"/>
              <a:t>绑定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/>
              <a:t>RequestHeader</a:t>
            </a:r>
            <a:r>
              <a:rPr lang="en-US" altLang="zh-CN" dirty="0"/>
              <a:t> </a:t>
            </a:r>
            <a:r>
              <a:rPr lang="zh-CN" altLang="en-US" dirty="0"/>
              <a:t>映射请求头字段属性</a:t>
            </a:r>
          </a:p>
          <a:p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298" y="1976754"/>
            <a:ext cx="9276660" cy="13084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297" y="5425585"/>
            <a:ext cx="8901589" cy="13835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297" y="4101142"/>
            <a:ext cx="5434420" cy="132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4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720211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ResponseBody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 smtClean="0"/>
              <a:t>ResponseBody</a:t>
            </a:r>
            <a:r>
              <a:rPr lang="zh-CN" altLang="en-US" dirty="0"/>
              <a:t>此注解用在方法上，用来表示直接将返回数据写到</a:t>
            </a:r>
            <a:r>
              <a:rPr lang="en-US" altLang="zh-CN" dirty="0"/>
              <a:t>HTTP</a:t>
            </a:r>
            <a:r>
              <a:rPr lang="zh-CN" altLang="en-US" dirty="0"/>
              <a:t>响应体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lvl="1"/>
            <a:r>
              <a:rPr lang="zh-CN" altLang="en-US" dirty="0"/>
              <a:t>一般</a:t>
            </a:r>
            <a:r>
              <a:rPr lang="zh-CN" altLang="en-US" dirty="0" smtClean="0"/>
              <a:t>用于响应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的请求，返回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格式的字符串</a:t>
            </a:r>
            <a:endParaRPr lang="en-US" altLang="zh-CN" dirty="0" smtClean="0"/>
          </a:p>
          <a:p>
            <a:pPr lvl="1"/>
            <a:r>
              <a:rPr lang="zh-CN" altLang="en-US" dirty="0"/>
              <a:t>注意：不是将数据放到</a:t>
            </a:r>
            <a:r>
              <a:rPr lang="en-US" altLang="zh-CN" dirty="0"/>
              <a:t>Model</a:t>
            </a:r>
            <a:r>
              <a:rPr lang="zh-CN" altLang="en-US" dirty="0"/>
              <a:t>中，或解析为视图名称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130" y="3473520"/>
            <a:ext cx="9171428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3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800" b="1" dirty="0">
                <a:solidFill>
                  <a:srgbClr val="00823E"/>
                </a:solidFill>
                <a:latin typeface="微软雅黑" panose="020B0503020204020204" pitchFamily="34" charset="-122"/>
              </a:rPr>
              <a:t>拦截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</a:rPr>
              <a:t>器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30730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3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10804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拦截器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映射</a:t>
            </a:r>
            <a:r>
              <a:rPr lang="zh-CN" altLang="en-US" dirty="0"/>
              <a:t>机制包含</a:t>
            </a:r>
            <a:r>
              <a:rPr lang="zh-CN" altLang="en-US" dirty="0" smtClean="0"/>
              <a:t>了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拦截器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拦截</a:t>
            </a:r>
            <a:r>
              <a:rPr lang="zh-CN" altLang="en-US" dirty="0"/>
              <a:t>器，可以在某些的请求中应用的特殊的功能，</a:t>
            </a:r>
            <a:r>
              <a:rPr lang="zh-CN" altLang="en-US" dirty="0" smtClean="0"/>
              <a:t>比如说检查权限、防止表单重复提交等等</a:t>
            </a:r>
            <a:endParaRPr lang="en-US" altLang="zh-CN" dirty="0" smtClean="0"/>
          </a:p>
          <a:p>
            <a:r>
              <a:rPr lang="en-US" altLang="zh-CN" dirty="0"/>
              <a:t>handler</a:t>
            </a:r>
            <a:r>
              <a:rPr lang="zh-CN" altLang="en-US" dirty="0"/>
              <a:t>映射的拦截器必须实现</a:t>
            </a:r>
            <a:r>
              <a:rPr lang="en-US" altLang="zh-CN" dirty="0" err="1"/>
              <a:t>HandlerInterceptor</a:t>
            </a:r>
            <a:r>
              <a:rPr lang="zh-CN" altLang="en-US" dirty="0" smtClean="0"/>
              <a:t>接口，该接口有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个方法：</a:t>
            </a:r>
            <a:endParaRPr lang="en-US" altLang="zh-CN" dirty="0" smtClean="0"/>
          </a:p>
          <a:p>
            <a:pPr lvl="1"/>
            <a:r>
              <a:rPr lang="en-US" altLang="zh-CN" dirty="0" err="1"/>
              <a:t>preHandle</a:t>
            </a:r>
            <a:r>
              <a:rPr lang="en-US" altLang="zh-CN" dirty="0"/>
              <a:t>(..)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执行</a:t>
            </a:r>
            <a:r>
              <a:rPr lang="zh-CN" altLang="en-US" dirty="0"/>
              <a:t>前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pPr lvl="1"/>
            <a:r>
              <a:rPr lang="en-US" altLang="zh-CN" dirty="0" err="1"/>
              <a:t>postHandle</a:t>
            </a:r>
            <a:r>
              <a:rPr lang="en-US" altLang="zh-CN" dirty="0"/>
              <a:t>(..) </a:t>
            </a:r>
            <a:r>
              <a:rPr lang="zh-CN" altLang="en-US" dirty="0"/>
              <a:t>在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执行</a:t>
            </a:r>
            <a:r>
              <a:rPr lang="zh-CN" altLang="en-US" dirty="0"/>
              <a:t>后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pPr lvl="1"/>
            <a:r>
              <a:rPr lang="en-US" altLang="zh-CN" dirty="0" err="1"/>
              <a:t>afterCompletion</a:t>
            </a:r>
            <a:r>
              <a:rPr lang="en-US" altLang="zh-CN" dirty="0"/>
              <a:t>(..) </a:t>
            </a:r>
            <a:r>
              <a:rPr lang="zh-CN" altLang="en-US" dirty="0"/>
              <a:t>在整一个请求完成后调用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257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10804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拦截器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拦截器在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配置文件中如下配置：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023" y="2648658"/>
            <a:ext cx="10011642" cy="212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8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文件上传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37898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8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err="1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192" y="3424236"/>
            <a:ext cx="2520863" cy="369332"/>
            <a:chOff x="6557818" y="5101878"/>
            <a:chExt cx="2520386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03" name="TextBox 15@|17FFC:16777215|FBC:16777215|LFC:16777215|LBC:16777215"/>
            <p:cNvSpPr txBox="1"/>
            <p:nvPr/>
          </p:nvSpPr>
          <p:spPr>
            <a:xfrm>
              <a:off x="6720697" y="5101878"/>
              <a:ext cx="2357507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err="1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SpringMVC</a:t>
              </a:r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体系结构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180" y="3424238"/>
            <a:ext cx="1339449" cy="369332"/>
            <a:chOff x="3610222" y="5101880"/>
            <a:chExt cx="1339203" cy="368778"/>
          </a:xfrm>
        </p:grpSpPr>
        <p:sp>
          <p:nvSpPr>
            <p:cNvPr id="16400" name="TextBox 11@|17FFC:16777215|FBC:16777215|LFC:16777215|LBC:16777215"/>
            <p:cNvSpPr txBox="1"/>
            <p:nvPr/>
          </p:nvSpPr>
          <p:spPr>
            <a:xfrm>
              <a:off x="3773100" y="5101880"/>
              <a:ext cx="1176325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回顾</a:t>
              </a:r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MVC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16394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29182" y="3863973"/>
            <a:ext cx="2520862" cy="369332"/>
            <a:chOff x="3610222" y="5542094"/>
            <a:chExt cx="2520400" cy="368777"/>
          </a:xfrm>
        </p:grpSpPr>
        <p:sp>
          <p:nvSpPr>
            <p:cNvPr id="22" name="TextBox 13@|17FFC:16777215|FBC:16777215|LFC:16777215|LBC:16777215"/>
            <p:cNvSpPr txBox="1"/>
            <p:nvPr/>
          </p:nvSpPr>
          <p:spPr>
            <a:xfrm>
              <a:off x="3773101" y="5542094"/>
              <a:ext cx="2357521" cy="368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err="1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SpringMVC</a:t>
              </a:r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生命周期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17@|1FFC:3382090|FBC:16777215|LFC:16777215|LBC:16777215"/>
            <p:cNvSpPr/>
            <p:nvPr/>
          </p:nvSpPr>
          <p:spPr>
            <a:xfrm>
              <a:off x="3610222" y="5645321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877164" y="3863973"/>
            <a:ext cx="2348379" cy="369332"/>
            <a:chOff x="6557818" y="5542094"/>
            <a:chExt cx="2347946" cy="368777"/>
          </a:xfrm>
        </p:grpSpPr>
        <p:sp>
          <p:nvSpPr>
            <p:cNvPr id="26" name="Oval 20@|1FFC:3382090|FBC:16777215|LFC:16777215|LBC:16777215"/>
            <p:cNvSpPr/>
            <p:nvPr/>
          </p:nvSpPr>
          <p:spPr>
            <a:xfrm>
              <a:off x="6557818" y="5645321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TextBox 21@|17FFC:16777215|FBC:16777215|LFC:16777215|LBC:16777215"/>
            <p:cNvSpPr txBox="1"/>
            <p:nvPr/>
          </p:nvSpPr>
          <p:spPr>
            <a:xfrm>
              <a:off x="6720697" y="5542094"/>
              <a:ext cx="2185067" cy="368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err="1">
                  <a:solidFill>
                    <a:srgbClr val="006A32"/>
                  </a:solidFill>
                  <a:latin typeface="微软雅黑" panose="020B0503020204020204" pitchFamily="34" charset="-122"/>
                </a:rPr>
                <a:t>DispatcherServlet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文件上传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文件上传在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项目中使用广泛，而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种常用的方法来实现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Servlet3.0</a:t>
            </a:r>
            <a:r>
              <a:rPr lang="zh-CN" altLang="en-US" dirty="0" smtClean="0"/>
              <a:t>的文件上传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/>
              <a:t>Commons </a:t>
            </a:r>
            <a:r>
              <a:rPr lang="en-US" altLang="zh-CN" dirty="0" err="1" smtClean="0"/>
              <a:t>FileUpload</a:t>
            </a:r>
            <a:r>
              <a:rPr lang="zh-CN" altLang="en-US" dirty="0" smtClean="0"/>
              <a:t>的文件上传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0763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031405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上传文件表单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页面表单代码如下：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97" y="2499186"/>
            <a:ext cx="9714902" cy="163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8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176571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Servlet3.0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的实现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web.xml</a:t>
            </a:r>
            <a:r>
              <a:rPr lang="zh-CN" altLang="en-US" dirty="0" smtClean="0">
                <a:latin typeface="+mn-ea"/>
              </a:rPr>
              <a:t>中的</a:t>
            </a:r>
            <a:r>
              <a:rPr lang="en-US" altLang="zh-CN" dirty="0" err="1" smtClean="0">
                <a:latin typeface="+mn-ea"/>
              </a:rPr>
              <a:t>DispatcherServlet</a:t>
            </a:r>
            <a:r>
              <a:rPr lang="zh-CN" altLang="en-US" dirty="0" smtClean="0">
                <a:latin typeface="+mn-ea"/>
              </a:rPr>
              <a:t>增加“</a:t>
            </a:r>
            <a:r>
              <a:rPr lang="en-US" altLang="zh-CN" dirty="0" smtClean="0">
                <a:latin typeface="+mn-ea"/>
              </a:rPr>
              <a:t>multipart-</a:t>
            </a:r>
            <a:r>
              <a:rPr lang="en-US" altLang="zh-CN" dirty="0" err="1" smtClean="0">
                <a:latin typeface="+mn-ea"/>
              </a:rPr>
              <a:t>config</a:t>
            </a:r>
            <a:r>
              <a:rPr lang="zh-CN" altLang="en-US" dirty="0" smtClean="0">
                <a:latin typeface="+mn-ea"/>
              </a:rPr>
              <a:t>”配置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err="1" smtClean="0">
                <a:latin typeface="+mn-ea"/>
              </a:rPr>
              <a:t>SpringMVC</a:t>
            </a:r>
            <a:r>
              <a:rPr lang="zh-CN" altLang="en-US" dirty="0" smtClean="0">
                <a:latin typeface="+mn-ea"/>
              </a:rPr>
              <a:t>配置文件中增加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97" y="3737649"/>
            <a:ext cx="10306347" cy="87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8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176571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Servlet3.0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的实现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编写</a:t>
            </a:r>
            <a:r>
              <a:rPr lang="en-US" altLang="zh-CN" dirty="0" smtClean="0">
                <a:latin typeface="+mn-ea"/>
              </a:rPr>
              <a:t>Controller</a:t>
            </a:r>
            <a:r>
              <a:rPr lang="zh-CN" altLang="en-US" dirty="0" smtClean="0">
                <a:latin typeface="+mn-ea"/>
              </a:rPr>
              <a:t>类</a:t>
            </a:r>
            <a:endParaRPr lang="en-US" altLang="zh-CN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97" y="2307714"/>
            <a:ext cx="6168186" cy="357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407023" cy="698148"/>
            <a:chOff x="3572099" y="2059582"/>
            <a:chExt cx="4407196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309497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Commons </a:t>
              </a:r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Fileupload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需要导入</a:t>
            </a:r>
            <a:r>
              <a:rPr lang="en-US" altLang="zh-CN" dirty="0" smtClean="0">
                <a:latin typeface="+mn-ea"/>
              </a:rPr>
              <a:t>commons-fileupload.jar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commons-io.jar</a:t>
            </a:r>
          </a:p>
          <a:p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err="1" smtClean="0">
                <a:latin typeface="+mn-ea"/>
              </a:rPr>
              <a:t>SpringMVC</a:t>
            </a:r>
            <a:r>
              <a:rPr lang="zh-CN" altLang="en-US" dirty="0" smtClean="0">
                <a:latin typeface="+mn-ea"/>
              </a:rPr>
              <a:t>配置文件中增加：</a:t>
            </a:r>
            <a:endParaRPr lang="en-US" altLang="zh-CN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97" y="2720398"/>
            <a:ext cx="9297135" cy="19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407023" cy="698148"/>
            <a:chOff x="3572099" y="2059582"/>
            <a:chExt cx="4407196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309497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Commons </a:t>
              </a:r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Fileupload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编写</a:t>
            </a:r>
            <a:r>
              <a:rPr lang="en-US" altLang="zh-CN" dirty="0" smtClean="0">
                <a:latin typeface="+mn-ea"/>
              </a:rPr>
              <a:t>Controller</a:t>
            </a:r>
            <a:r>
              <a:rPr lang="zh-CN" altLang="en-US" dirty="0" smtClean="0">
                <a:latin typeface="+mn-ea"/>
              </a:rPr>
              <a:t>类</a:t>
            </a:r>
            <a:endParaRPr lang="en-US" altLang="zh-CN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97" y="2464829"/>
            <a:ext cx="10037179" cy="390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80025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小结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了解</a:t>
            </a:r>
            <a:r>
              <a:rPr lang="en-US" altLang="zh-CN" dirty="0" err="1" smtClean="0">
                <a:latin typeface="+mn-ea"/>
              </a:rPr>
              <a:t>SpringMVC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 err="1" smtClean="0">
                <a:latin typeface="+mn-ea"/>
              </a:rPr>
              <a:t>SpringMVC</a:t>
            </a:r>
            <a:r>
              <a:rPr lang="zh-CN" altLang="en-US" dirty="0" smtClean="0">
                <a:latin typeface="+mn-ea"/>
              </a:rPr>
              <a:t>的控制器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 err="1" smtClean="0">
                <a:latin typeface="+mn-ea"/>
              </a:rPr>
              <a:t>SpringMVC</a:t>
            </a:r>
            <a:r>
              <a:rPr lang="zh-CN" altLang="en-US" dirty="0" smtClean="0">
                <a:latin typeface="+mn-ea"/>
              </a:rPr>
              <a:t>拦截器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 err="1" smtClean="0">
                <a:latin typeface="+mn-ea"/>
              </a:rPr>
              <a:t>SpringMVC</a:t>
            </a:r>
            <a:r>
              <a:rPr lang="zh-CN" altLang="en-US" dirty="0" smtClean="0">
                <a:latin typeface="+mn-ea"/>
              </a:rPr>
              <a:t>的文件上传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65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文本框 29"/>
          <p:cNvSpPr txBox="1"/>
          <p:nvPr/>
        </p:nvSpPr>
        <p:spPr>
          <a:xfrm>
            <a:off x="4157663" y="2243138"/>
            <a:ext cx="7156450" cy="1446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8800" b="1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800" b="1" dirty="0">
              <a:solidFill>
                <a:srgbClr val="006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7319963" y="1765300"/>
            <a:ext cx="4546600" cy="858618"/>
            <a:chOff x="7320530" y="1765202"/>
            <a:chExt cx="4546733" cy="858258"/>
          </a:xfrm>
        </p:grpSpPr>
        <p:sp>
          <p:nvSpPr>
            <p:cNvPr id="16" name="Oval 29@|1FFC:192|FBC:16777215|LFC:16777215|LBC:16777215"/>
            <p:cNvSpPr>
              <a:spLocks noChangeAspect="1"/>
            </p:cNvSpPr>
            <p:nvPr/>
          </p:nvSpPr>
          <p:spPr>
            <a:xfrm>
              <a:off x="7320530" y="1805623"/>
              <a:ext cx="659853" cy="659853"/>
            </a:xfrm>
            <a:prstGeom prst="ellipse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TextBox 16@|17FFC:16777215|FBC:16777215|LFC:16777215|LBC:16777215"/>
            <p:cNvSpPr txBox="1"/>
            <p:nvPr/>
          </p:nvSpPr>
          <p:spPr>
            <a:xfrm>
              <a:off x="8127552" y="2100460"/>
              <a:ext cx="3130407" cy="523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JavaBean</a:t>
              </a: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可重用性强，一般用于提供业务逻辑和数据访问的功能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TextBox 19@|17FFC:16777215|FBC:16777215|LFC:16777215|LBC:16777215"/>
            <p:cNvSpPr txBox="1"/>
            <p:nvPr/>
          </p:nvSpPr>
          <p:spPr>
            <a:xfrm>
              <a:off x="8127552" y="1765202"/>
              <a:ext cx="3739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Model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319963" y="3017841"/>
            <a:ext cx="4546600" cy="858616"/>
            <a:chOff x="7320530" y="3017417"/>
            <a:chExt cx="4546733" cy="858257"/>
          </a:xfrm>
        </p:grpSpPr>
        <p:sp>
          <p:nvSpPr>
            <p:cNvPr id="17" name="Oval 30@|1FFC:681197|FBC:16777215|LFC:16777215|LBC:16777215"/>
            <p:cNvSpPr>
              <a:spLocks noChangeAspect="1"/>
            </p:cNvSpPr>
            <p:nvPr/>
          </p:nvSpPr>
          <p:spPr>
            <a:xfrm>
              <a:off x="7320530" y="3100271"/>
              <a:ext cx="659853" cy="659853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TextBox 16@|17FFC:16777215|FBC:16777215|LFC:16777215|LBC:16777215"/>
            <p:cNvSpPr txBox="1"/>
            <p:nvPr/>
          </p:nvSpPr>
          <p:spPr>
            <a:xfrm>
              <a:off x="8127552" y="3352673"/>
              <a:ext cx="3130407" cy="523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JSP</a:t>
              </a:r>
              <a:r>
                <a:rPr lang="zh-CN" altLang="en-US" sz="1400" dirty="0" smtClean="0">
                  <a:cs typeface="+mn-ea"/>
                  <a:sym typeface="Arial" panose="020B0604020202020204" pitchFamily="34" charset="0"/>
                </a:rPr>
                <a:t>由</a:t>
              </a:r>
              <a:r>
                <a:rPr lang="en-US" altLang="zh-CN" sz="1400" dirty="0" smtClean="0">
                  <a:cs typeface="+mn-ea"/>
                  <a:sym typeface="Arial" panose="020B0604020202020204" pitchFamily="34" charset="0"/>
                </a:rPr>
                <a:t>HTML</a:t>
              </a:r>
              <a:r>
                <a:rPr lang="zh-CN" altLang="en-US" sz="1400" dirty="0" smtClean="0">
                  <a:cs typeface="+mn-ea"/>
                  <a:sym typeface="Arial" panose="020B0604020202020204" pitchFamily="34" charset="0"/>
                </a:rPr>
                <a:t>和</a:t>
              </a:r>
              <a:r>
                <a:rPr lang="en-US" altLang="zh-CN" sz="1400" dirty="0" smtClean="0">
                  <a:cs typeface="+mn-ea"/>
                  <a:sym typeface="Arial" panose="020B0604020202020204" pitchFamily="34" charset="0"/>
                </a:rPr>
                <a:t>JSP</a:t>
              </a:r>
              <a:r>
                <a:rPr lang="zh-CN" altLang="en-US" sz="1400" dirty="0" smtClean="0">
                  <a:cs typeface="+mn-ea"/>
                  <a:sym typeface="Arial" panose="020B0604020202020204" pitchFamily="34" charset="0"/>
                </a:rPr>
                <a:t>标签等构成，一般用于页面显示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TextBox 21@|17FFC:16777215|FBC:16777215|LFC:16777215|LBC:16777215"/>
            <p:cNvSpPr txBox="1"/>
            <p:nvPr/>
          </p:nvSpPr>
          <p:spPr>
            <a:xfrm>
              <a:off x="8127552" y="3017417"/>
              <a:ext cx="3739711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View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319963" y="4337049"/>
            <a:ext cx="4546600" cy="858620"/>
            <a:chOff x="7320530" y="4337407"/>
            <a:chExt cx="4546733" cy="858260"/>
          </a:xfrm>
        </p:grpSpPr>
        <p:sp>
          <p:nvSpPr>
            <p:cNvPr id="18" name="Oval 38@|1FFC:192|FBC:16777215|LFC:16777215|LBC:16777215"/>
            <p:cNvSpPr>
              <a:spLocks noChangeAspect="1"/>
            </p:cNvSpPr>
            <p:nvPr/>
          </p:nvSpPr>
          <p:spPr>
            <a:xfrm>
              <a:off x="7320530" y="4394919"/>
              <a:ext cx="659853" cy="659853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TextBox 16@|17FFC:16777215|FBC:16777215|LFC:16777215|LBC:16777215"/>
            <p:cNvSpPr txBox="1"/>
            <p:nvPr/>
          </p:nvSpPr>
          <p:spPr>
            <a:xfrm>
              <a:off x="8127552" y="4672666"/>
              <a:ext cx="3130407" cy="523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Servlet</a:t>
              </a: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负责</a:t>
              </a: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Web</a:t>
              </a: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程序流程跳转以及业务逻辑的调用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TextBox 23@|17FFC:16777215|FBC:16777215|LFC:16777215|LBC:16777215"/>
            <p:cNvSpPr txBox="1"/>
            <p:nvPr/>
          </p:nvSpPr>
          <p:spPr>
            <a:xfrm>
              <a:off x="8127552" y="4337407"/>
              <a:ext cx="3739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dirty="0">
                  <a:latin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Controller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7415" name="组合 33"/>
          <p:cNvGrpSpPr/>
          <p:nvPr/>
        </p:nvGrpSpPr>
        <p:grpSpPr>
          <a:xfrm>
            <a:off x="-201612" y="58738"/>
            <a:ext cx="4395787" cy="698147"/>
            <a:chOff x="3572099" y="2059582"/>
            <a:chExt cx="4395960" cy="699483"/>
          </a:xfrm>
        </p:grpSpPr>
        <p:sp>
          <p:nvSpPr>
            <p:cNvPr id="35" name="圆角矩形 34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417" name="文本框 35"/>
            <p:cNvSpPr txBox="1"/>
            <p:nvPr/>
          </p:nvSpPr>
          <p:spPr>
            <a:xfrm>
              <a:off x="4669798" y="2231967"/>
              <a:ext cx="1508292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回顾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MVC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18" name="文本框 36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7419" name="图片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420" name="文本框 38"/>
            <p:cNvSpPr txBox="1"/>
            <p:nvPr/>
          </p:nvSpPr>
          <p:spPr>
            <a:xfrm>
              <a:off x="3972751" y="2111497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6" name="Picture 14" descr="https://imgsa.baidu.com/baike/c0%3Dbaike80%2C5%2C5%2C80%2C26/sign=7948cf4dbf096b63951456026d5aec21/b03533fa828ba61edbddc04d4034970a304e59a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630363"/>
            <a:ext cx="5948085" cy="438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12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46853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SpringMVC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1582" y="1536023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是基于</a:t>
            </a:r>
            <a:r>
              <a:rPr lang="zh-CN" altLang="en-US" dirty="0"/>
              <a:t>请求</a:t>
            </a:r>
            <a:r>
              <a:rPr lang="zh-CN" altLang="en-US" dirty="0" smtClean="0"/>
              <a:t>驱动，围绕</a:t>
            </a:r>
            <a:r>
              <a:rPr lang="zh-CN" altLang="en-US" dirty="0"/>
              <a:t>一个</a:t>
            </a:r>
            <a:r>
              <a:rPr lang="zh-CN" altLang="en-US" dirty="0" smtClean="0"/>
              <a:t>核心</a:t>
            </a:r>
            <a:r>
              <a:rPr lang="en-US" altLang="zh-CN" dirty="0" smtClean="0"/>
              <a:t>Servlet </a:t>
            </a:r>
            <a:r>
              <a:rPr lang="zh-CN" altLang="en-US" dirty="0"/>
              <a:t>转发请求到对应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而</a:t>
            </a:r>
            <a:r>
              <a:rPr lang="zh-CN" altLang="en-US" dirty="0"/>
              <a:t>设计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zh-CN" altLang="en-US" dirty="0"/>
              <a:t>是一个典型的教科书式的</a:t>
            </a:r>
            <a:r>
              <a:rPr lang="en-US" altLang="zh-CN" dirty="0"/>
              <a:t>MVC</a:t>
            </a:r>
            <a:r>
              <a:rPr lang="zh-CN" altLang="en-US" dirty="0" smtClean="0"/>
              <a:t>构架，</a:t>
            </a:r>
            <a:r>
              <a:rPr lang="zh-CN" altLang="en-US" dirty="0"/>
              <a:t>易学易用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提供了清晰的角色划分，比如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validator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handler mapping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view resolver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可重用的业务代码</a:t>
            </a:r>
            <a:endParaRPr lang="en-US" altLang="zh-CN" dirty="0" smtClean="0"/>
          </a:p>
          <a:p>
            <a:pPr lvl="1"/>
            <a:r>
              <a:rPr lang="zh-CN" altLang="en-US" dirty="0"/>
              <a:t>可</a:t>
            </a:r>
            <a:r>
              <a:rPr lang="zh-CN" altLang="en-US" dirty="0" smtClean="0"/>
              <a:t>定制的数据绑定和验证，可定制的视图解决方案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提供了一套强大又使用简单的标签库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风格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084107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SpringMVC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体系结构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" name="Picture 5" descr="C:\Documents and Settings\pc\桌面\图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82" y="1201612"/>
            <a:ext cx="9999550" cy="5257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3084107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SpringMVC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体系结构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1582" y="1536023"/>
            <a:ext cx="10515600" cy="4819874"/>
          </a:xfrm>
        </p:spPr>
        <p:txBody>
          <a:bodyPr/>
          <a:lstStyle/>
          <a:p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、客户端发出请求，交给</a:t>
            </a:r>
            <a:r>
              <a:rPr lang="en-US" altLang="zh-CN" sz="2400" dirty="0" err="1">
                <a:latin typeface="+mn-ea"/>
              </a:rPr>
              <a:t>DispatcherServlet</a:t>
            </a:r>
            <a:r>
              <a:rPr lang="zh-CN" altLang="en-US" sz="2400" dirty="0">
                <a:latin typeface="+mn-ea"/>
              </a:rPr>
              <a:t>处理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DispatcherServlet</a:t>
            </a:r>
            <a:r>
              <a:rPr lang="zh-CN" altLang="en-US" sz="2400" dirty="0">
                <a:latin typeface="+mn-ea"/>
              </a:rPr>
              <a:t>根据请求信息及</a:t>
            </a:r>
            <a:r>
              <a:rPr lang="en-US" altLang="zh-CN" sz="2400" dirty="0" err="1">
                <a:latin typeface="+mn-ea"/>
              </a:rPr>
              <a:t>HandlerMapping</a:t>
            </a:r>
            <a:r>
              <a:rPr lang="zh-CN" altLang="en-US" sz="2400" dirty="0">
                <a:latin typeface="+mn-ea"/>
              </a:rPr>
              <a:t>的配置找到处理请求的处理器（</a:t>
            </a:r>
            <a:r>
              <a:rPr lang="en-US" altLang="zh-CN" sz="2400" dirty="0">
                <a:latin typeface="+mn-ea"/>
              </a:rPr>
              <a:t>Handler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DispatcherServlet</a:t>
            </a:r>
            <a:r>
              <a:rPr lang="zh-CN" altLang="en-US" sz="2400" dirty="0">
                <a:latin typeface="+mn-ea"/>
              </a:rPr>
              <a:t>通过</a:t>
            </a:r>
            <a:r>
              <a:rPr lang="en-US" altLang="zh-CN" sz="2400" dirty="0" err="1">
                <a:latin typeface="+mn-ea"/>
              </a:rPr>
              <a:t>HandlerAdapter</a:t>
            </a:r>
            <a:r>
              <a:rPr lang="zh-CN" altLang="en-US" sz="2400" dirty="0">
                <a:latin typeface="+mn-ea"/>
              </a:rPr>
              <a:t>对</a:t>
            </a:r>
            <a:r>
              <a:rPr lang="en-US" altLang="zh-CN" sz="2400" dirty="0">
                <a:latin typeface="+mn-ea"/>
              </a:rPr>
              <a:t>Handler</a:t>
            </a:r>
            <a:r>
              <a:rPr lang="zh-CN" altLang="en-US" sz="2400" dirty="0">
                <a:latin typeface="+mn-ea"/>
              </a:rPr>
              <a:t>进行封装，再以统一的适配器接口调用</a:t>
            </a:r>
            <a:r>
              <a:rPr lang="en-US" altLang="zh-CN" sz="2400" dirty="0" smtClean="0">
                <a:latin typeface="+mn-ea"/>
              </a:rPr>
              <a:t>Handler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、处理器完成业务逻辑，返回一个</a:t>
            </a:r>
            <a:r>
              <a:rPr lang="en-US" altLang="zh-CN" sz="2400" dirty="0" err="1">
                <a:latin typeface="+mn-ea"/>
              </a:rPr>
              <a:t>ModelAndVIew</a:t>
            </a:r>
            <a:r>
              <a:rPr lang="zh-CN" altLang="en-US" sz="2400" dirty="0">
                <a:latin typeface="+mn-ea"/>
              </a:rPr>
              <a:t>给</a:t>
            </a:r>
            <a:r>
              <a:rPr lang="en-US" altLang="zh-CN" sz="2400" dirty="0" err="1">
                <a:latin typeface="+mn-ea"/>
              </a:rPr>
              <a:t>DispatcherServlet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 err="1">
                <a:latin typeface="+mn-ea"/>
              </a:rPr>
              <a:t>ModelAndView</a:t>
            </a:r>
            <a:r>
              <a:rPr lang="zh-CN" altLang="en-US" sz="2400" dirty="0">
                <a:latin typeface="+mn-ea"/>
              </a:rPr>
              <a:t>包含视图逻辑名和模型数据信息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5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DispatcherServlet</a:t>
            </a:r>
            <a:r>
              <a:rPr lang="zh-CN" altLang="en-US" sz="2400" dirty="0">
                <a:latin typeface="+mn-ea"/>
              </a:rPr>
              <a:t>借由</a:t>
            </a:r>
            <a:r>
              <a:rPr lang="en-US" altLang="zh-CN" sz="2400" dirty="0" err="1">
                <a:latin typeface="+mn-ea"/>
              </a:rPr>
              <a:t>ViewResolver</a:t>
            </a:r>
            <a:r>
              <a:rPr lang="zh-CN" altLang="en-US" sz="2400" dirty="0">
                <a:latin typeface="+mn-ea"/>
              </a:rPr>
              <a:t>完成逻辑视图名到真实视图的解析工作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6</a:t>
            </a:r>
            <a:r>
              <a:rPr lang="zh-CN" altLang="en-US" sz="2400" dirty="0">
                <a:latin typeface="+mn-ea"/>
              </a:rPr>
              <a:t>、得到</a:t>
            </a:r>
            <a:r>
              <a:rPr lang="en-US" altLang="zh-CN" sz="2400" dirty="0">
                <a:latin typeface="+mn-ea"/>
              </a:rPr>
              <a:t>View</a:t>
            </a:r>
            <a:r>
              <a:rPr lang="zh-CN" altLang="en-US" sz="2400" dirty="0">
                <a:latin typeface="+mn-ea"/>
              </a:rPr>
              <a:t>真实视图后，</a:t>
            </a:r>
            <a:r>
              <a:rPr lang="en-US" altLang="zh-CN" sz="2400" dirty="0" err="1">
                <a:latin typeface="+mn-ea"/>
              </a:rPr>
              <a:t>DispatcherServlet</a:t>
            </a:r>
            <a:r>
              <a:rPr lang="zh-CN" altLang="en-US" sz="2400" dirty="0">
                <a:latin typeface="+mn-ea"/>
              </a:rPr>
              <a:t>就使用这个</a:t>
            </a:r>
            <a:r>
              <a:rPr lang="en-US" altLang="zh-CN" sz="2400" dirty="0">
                <a:latin typeface="+mn-ea"/>
              </a:rPr>
              <a:t>View</a:t>
            </a:r>
            <a:r>
              <a:rPr lang="zh-CN" altLang="en-US" sz="2400" dirty="0">
                <a:latin typeface="+mn-ea"/>
              </a:rPr>
              <a:t>对象对</a:t>
            </a:r>
            <a:r>
              <a:rPr lang="en-US" altLang="zh-CN" sz="2400" dirty="0" err="1">
                <a:latin typeface="+mn-ea"/>
              </a:rPr>
              <a:t>ModelAndView</a:t>
            </a:r>
            <a:r>
              <a:rPr lang="zh-CN" altLang="en-US" sz="2400" dirty="0">
                <a:latin typeface="+mn-ea"/>
              </a:rPr>
              <a:t>中的模型数据进行渲染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7</a:t>
            </a:r>
            <a:r>
              <a:rPr lang="zh-CN" altLang="en-US" sz="2400" dirty="0">
                <a:latin typeface="+mn-ea"/>
              </a:rPr>
              <a:t>、最终客户得到响应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81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生命周期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1364050" y="230794"/>
            <a:ext cx="9894070" cy="6215063"/>
            <a:chOff x="0" y="0"/>
            <a:chExt cx="9894070" cy="6215106"/>
          </a:xfrm>
        </p:grpSpPr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500034" y="1214446"/>
              <a:ext cx="8429684" cy="1440902"/>
              <a:chOff x="0" y="0"/>
              <a:chExt cx="6858048" cy="1440902"/>
            </a:xfrm>
          </p:grpSpPr>
          <p:grpSp>
            <p:nvGrpSpPr>
              <p:cNvPr id="56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6858016" cy="428628"/>
                <a:chOff x="0" y="0"/>
                <a:chExt cx="6858016" cy="428628"/>
              </a:xfrm>
            </p:grpSpPr>
            <p:sp>
              <p:nvSpPr>
                <p:cNvPr id="63" name="流程图: 可选过程 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858016" cy="428628"/>
                </a:xfrm>
                <a:prstGeom prst="flowChartAlternateProcess">
                  <a:avLst/>
                </a:pr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b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4" name="TextBox 7"/>
                <p:cNvSpPr txBox="1">
                  <a:spLocks noChangeArrowheads="1"/>
                </p:cNvSpPr>
                <p:nvPr/>
              </p:nvSpPr>
              <p:spPr bwMode="auto">
                <a:xfrm>
                  <a:off x="285752" y="0"/>
                  <a:ext cx="628654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黑体" panose="02010609060101010101" pitchFamily="49" charset="-122"/>
                    </a:rPr>
                    <a:t>CharacterEncodingFilter</a:t>
                  </a:r>
                  <a:endParaRPr lang="zh-CN" altLang="en-US" sz="1800">
                    <a:solidFill>
                      <a:schemeClr val="tx2"/>
                    </a:solidFill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57" name="Group 11"/>
              <p:cNvGrpSpPr>
                <a:grpSpLocks/>
              </p:cNvGrpSpPr>
              <p:nvPr/>
            </p:nvGrpSpPr>
            <p:grpSpPr bwMode="auto">
              <a:xfrm>
                <a:off x="0" y="500066"/>
                <a:ext cx="6858016" cy="428628"/>
                <a:chOff x="0" y="0"/>
                <a:chExt cx="6858016" cy="428628"/>
              </a:xfrm>
            </p:grpSpPr>
            <p:sp>
              <p:nvSpPr>
                <p:cNvPr id="61" name="流程图: 可选过程 1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858016" cy="428628"/>
                </a:xfrm>
                <a:prstGeom prst="flowChartAlternateProcess">
                  <a:avLst/>
                </a:pr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b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2" name="TextBox 14"/>
                <p:cNvSpPr txBox="1">
                  <a:spLocks noChangeArrowheads="1"/>
                </p:cNvSpPr>
                <p:nvPr/>
              </p:nvSpPr>
              <p:spPr bwMode="auto">
                <a:xfrm>
                  <a:off x="285752" y="0"/>
                  <a:ext cx="628654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>
                      <a:solidFill>
                        <a:schemeClr val="tx2"/>
                      </a:solidFill>
                      <a:ea typeface="黑体" panose="02010609060101010101" pitchFamily="49" charset="-122"/>
                    </a:rPr>
                    <a:t>DelegatingFilterProxy</a:t>
                  </a:r>
                  <a:endParaRPr lang="zh-CN" altLang="en-US" sz="1800">
                    <a:solidFill>
                      <a:schemeClr val="tx2"/>
                    </a:solidFill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58" name="Group 14"/>
              <p:cNvGrpSpPr>
                <a:grpSpLocks/>
              </p:cNvGrpSpPr>
              <p:nvPr/>
            </p:nvGrpSpPr>
            <p:grpSpPr bwMode="auto">
              <a:xfrm>
                <a:off x="32" y="1000132"/>
                <a:ext cx="6858016" cy="440770"/>
                <a:chOff x="0" y="0"/>
                <a:chExt cx="6858016" cy="440770"/>
              </a:xfrm>
            </p:grpSpPr>
            <p:sp>
              <p:nvSpPr>
                <p:cNvPr id="59" name="流程图: 可选过程 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858016" cy="428628"/>
                </a:xfrm>
                <a:prstGeom prst="flowChartAlternateProcess">
                  <a:avLst/>
                </a:pr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b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4400">
                    <a:solidFill>
                      <a:schemeClr val="tx2"/>
                    </a:solidFill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0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357190" y="71438"/>
                  <a:ext cx="628654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 dirty="0">
                      <a:solidFill>
                        <a:schemeClr val="tx2"/>
                      </a:solidFill>
                      <a:ea typeface="黑体" panose="02010609060101010101" pitchFamily="49" charset="-122"/>
                    </a:rPr>
                    <a:t>Other Filters(</a:t>
                  </a:r>
                  <a:r>
                    <a:rPr lang="en-US" altLang="zh-CN" sz="1800" dirty="0" err="1">
                      <a:solidFill>
                        <a:schemeClr val="tx2"/>
                      </a:solidFill>
                      <a:ea typeface="黑体" panose="02010609060101010101" pitchFamily="49" charset="-122"/>
                    </a:rPr>
                    <a:t>Cache,UrlReWrite</a:t>
                  </a:r>
                  <a:r>
                    <a:rPr lang="en-US" altLang="zh-CN" sz="1800" dirty="0">
                      <a:solidFill>
                        <a:schemeClr val="tx2"/>
                      </a:solidFill>
                      <a:ea typeface="黑体" panose="02010609060101010101" pitchFamily="49" charset="-122"/>
                    </a:rPr>
                    <a:t>)</a:t>
                  </a:r>
                  <a:endParaRPr lang="zh-CN" altLang="en-US" sz="1800" dirty="0">
                    <a:solidFill>
                      <a:schemeClr val="tx2"/>
                    </a:solidFill>
                    <a:ea typeface="黑体" panose="02010609060101010101" pitchFamily="49" charset="-122"/>
                  </a:endParaRPr>
                </a:p>
              </p:txBody>
            </p:sp>
          </p:grpSp>
        </p:grpSp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5429256" y="0"/>
              <a:ext cx="2643206" cy="428628"/>
              <a:chOff x="0" y="0"/>
              <a:chExt cx="2643206" cy="428628"/>
            </a:xfrm>
          </p:grpSpPr>
          <p:sp>
            <p:nvSpPr>
              <p:cNvPr id="54" name="流程图: 可选过程 23"/>
              <p:cNvSpPr>
                <a:spLocks noChangeArrowheads="1"/>
              </p:cNvSpPr>
              <p:nvPr/>
            </p:nvSpPr>
            <p:spPr bwMode="auto">
              <a:xfrm>
                <a:off x="-6" y="0"/>
                <a:ext cx="2643188" cy="428628"/>
              </a:xfrm>
              <a:prstGeom prst="flowChartAlternateProcess">
                <a:avLst/>
              </a:pr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44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55" name="TextBox 24"/>
              <p:cNvSpPr txBox="1">
                <a:spLocks noChangeArrowheads="1"/>
              </p:cNvSpPr>
              <p:nvPr/>
            </p:nvSpPr>
            <p:spPr bwMode="auto">
              <a:xfrm>
                <a:off x="142876" y="0"/>
                <a:ext cx="235745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ea typeface="黑体" panose="02010609060101010101" pitchFamily="49" charset="-122"/>
                  </a:rPr>
                  <a:t>HttpServletRequest</a:t>
                </a:r>
                <a:endParaRPr lang="zh-CN" altLang="en-US" sz="18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3" name="Group 20"/>
            <p:cNvGrpSpPr>
              <a:grpSpLocks/>
            </p:cNvGrpSpPr>
            <p:nvPr/>
          </p:nvGrpSpPr>
          <p:grpSpPr bwMode="auto">
            <a:xfrm>
              <a:off x="500037" y="3000396"/>
              <a:ext cx="7929615" cy="428628"/>
              <a:chOff x="0" y="0"/>
              <a:chExt cx="6858016" cy="428628"/>
            </a:xfrm>
          </p:grpSpPr>
          <p:sp>
            <p:nvSpPr>
              <p:cNvPr id="52" name="流程图: 可选过程 26"/>
              <p:cNvSpPr>
                <a:spLocks noChangeArrowheads="1"/>
              </p:cNvSpPr>
              <p:nvPr/>
            </p:nvSpPr>
            <p:spPr bwMode="auto">
              <a:xfrm>
                <a:off x="22" y="0"/>
                <a:ext cx="6857970" cy="428628"/>
              </a:xfrm>
              <a:prstGeom prst="flowChartAlternateProcess">
                <a:avLst/>
              </a:prstGeom>
              <a:solidFill>
                <a:srgbClr val="595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44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53" name="TextBox 27"/>
              <p:cNvSpPr txBox="1">
                <a:spLocks noChangeArrowheads="1"/>
              </p:cNvSpPr>
              <p:nvPr/>
            </p:nvSpPr>
            <p:spPr bwMode="auto">
              <a:xfrm>
                <a:off x="285752" y="0"/>
                <a:ext cx="62865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ea typeface="黑体" panose="02010609060101010101" pitchFamily="49" charset="-122"/>
                  </a:rPr>
                  <a:t>DispatcherServlet</a:t>
                </a:r>
                <a:endParaRPr lang="zh-CN" altLang="en-US" sz="18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4" name="Group 23"/>
            <p:cNvGrpSpPr>
              <a:grpSpLocks/>
            </p:cNvGrpSpPr>
            <p:nvPr/>
          </p:nvGrpSpPr>
          <p:grpSpPr bwMode="auto">
            <a:xfrm>
              <a:off x="3000364" y="3857676"/>
              <a:ext cx="2428892" cy="428628"/>
              <a:chOff x="0" y="0"/>
              <a:chExt cx="6858016" cy="214314"/>
            </a:xfrm>
          </p:grpSpPr>
          <p:sp>
            <p:nvSpPr>
              <p:cNvPr id="50" name="流程图: 可选过程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858016" cy="214314"/>
              </a:xfrm>
              <a:prstGeom prst="flowChartAlternateProcess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44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51" name="TextBox 31"/>
              <p:cNvSpPr txBox="1">
                <a:spLocks noChangeArrowheads="1"/>
              </p:cNvSpPr>
              <p:nvPr/>
            </p:nvSpPr>
            <p:spPr bwMode="auto">
              <a:xfrm>
                <a:off x="171450" y="0"/>
                <a:ext cx="6286545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ea typeface="黑体" panose="02010609060101010101" pitchFamily="49" charset="-122"/>
                  </a:rPr>
                  <a:t>Interceptor1</a:t>
                </a:r>
                <a:endParaRPr lang="zh-CN" altLang="en-US" sz="18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5" name="Group 26"/>
            <p:cNvGrpSpPr>
              <a:grpSpLocks/>
            </p:cNvGrpSpPr>
            <p:nvPr/>
          </p:nvGrpSpPr>
          <p:grpSpPr bwMode="auto">
            <a:xfrm>
              <a:off x="3071802" y="5214974"/>
              <a:ext cx="2428892" cy="1000132"/>
              <a:chOff x="0" y="0"/>
              <a:chExt cx="6858016" cy="428628"/>
            </a:xfrm>
          </p:grpSpPr>
          <p:sp>
            <p:nvSpPr>
              <p:cNvPr id="48" name="流程图: 可选过程 3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858016" cy="428628"/>
              </a:xfrm>
              <a:prstGeom prst="flowChartAlternateProcess">
                <a:avLst/>
              </a:prstGeom>
              <a:solidFill>
                <a:srgbClr val="F841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44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49" name="TextBox 34"/>
              <p:cNvSpPr txBox="1">
                <a:spLocks noChangeArrowheads="1"/>
              </p:cNvSpPr>
              <p:nvPr/>
            </p:nvSpPr>
            <p:spPr bwMode="auto">
              <a:xfrm>
                <a:off x="171450" y="119063"/>
                <a:ext cx="6286545" cy="158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dirty="0">
                    <a:solidFill>
                      <a:schemeClr val="tx2"/>
                    </a:solidFill>
                    <a:ea typeface="黑体" panose="02010609060101010101" pitchFamily="49" charset="-122"/>
                  </a:rPr>
                  <a:t>Controller</a:t>
                </a:r>
                <a:endParaRPr lang="zh-CN" altLang="en-US" sz="1800" dirty="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6" name="Group 29"/>
            <p:cNvGrpSpPr>
              <a:grpSpLocks/>
            </p:cNvGrpSpPr>
            <p:nvPr/>
          </p:nvGrpSpPr>
          <p:grpSpPr bwMode="auto">
            <a:xfrm>
              <a:off x="571472" y="4857784"/>
              <a:ext cx="2428892" cy="1000132"/>
              <a:chOff x="0" y="0"/>
              <a:chExt cx="6858016" cy="428628"/>
            </a:xfrm>
          </p:grpSpPr>
          <p:sp>
            <p:nvSpPr>
              <p:cNvPr id="46" name="流程图: 可选过程 36"/>
              <p:cNvSpPr>
                <a:spLocks noChangeArrowheads="1"/>
              </p:cNvSpPr>
              <p:nvPr/>
            </p:nvSpPr>
            <p:spPr bwMode="auto">
              <a:xfrm>
                <a:off x="79" y="0"/>
                <a:ext cx="6857968" cy="428628"/>
              </a:xfrm>
              <a:prstGeom prst="flowChartAlternateProcess">
                <a:avLst/>
              </a:prstGeom>
              <a:solidFill>
                <a:srgbClr val="595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44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47" name="TextBox 37"/>
              <p:cNvSpPr txBox="1">
                <a:spLocks noChangeArrowheads="1"/>
              </p:cNvSpPr>
              <p:nvPr/>
            </p:nvSpPr>
            <p:spPr bwMode="auto">
              <a:xfrm>
                <a:off x="171450" y="119063"/>
                <a:ext cx="6286545" cy="123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ea typeface="黑体" panose="02010609060101010101" pitchFamily="49" charset="-122"/>
                  </a:rPr>
                  <a:t>HandlerMapping</a:t>
                </a:r>
                <a:endParaRPr lang="zh-CN" altLang="en-US" sz="18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7" name="Group 32"/>
            <p:cNvGrpSpPr>
              <a:grpSpLocks/>
            </p:cNvGrpSpPr>
            <p:nvPr/>
          </p:nvGrpSpPr>
          <p:grpSpPr bwMode="auto">
            <a:xfrm>
              <a:off x="3000364" y="4357742"/>
              <a:ext cx="2428892" cy="428628"/>
              <a:chOff x="0" y="0"/>
              <a:chExt cx="6858016" cy="214314"/>
            </a:xfrm>
          </p:grpSpPr>
          <p:sp>
            <p:nvSpPr>
              <p:cNvPr id="44" name="流程图: 可选过程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858016" cy="214314"/>
              </a:xfrm>
              <a:prstGeom prst="flowChartAlternateProcess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44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45" name="TextBox 40"/>
              <p:cNvSpPr txBox="1">
                <a:spLocks noChangeArrowheads="1"/>
              </p:cNvSpPr>
              <p:nvPr/>
            </p:nvSpPr>
            <p:spPr bwMode="auto">
              <a:xfrm>
                <a:off x="171450" y="0"/>
                <a:ext cx="6286545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ea typeface="黑体" panose="02010609060101010101" pitchFamily="49" charset="-122"/>
                  </a:rPr>
                  <a:t>Interceptor2</a:t>
                </a:r>
                <a:endParaRPr lang="zh-CN" altLang="en-US" sz="18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8" name="Group 35"/>
            <p:cNvGrpSpPr>
              <a:grpSpLocks/>
            </p:cNvGrpSpPr>
            <p:nvPr/>
          </p:nvGrpSpPr>
          <p:grpSpPr bwMode="auto">
            <a:xfrm>
              <a:off x="5643570" y="4071966"/>
              <a:ext cx="2214578" cy="571504"/>
              <a:chOff x="0" y="0"/>
              <a:chExt cx="6858016" cy="582798"/>
            </a:xfrm>
          </p:grpSpPr>
          <p:sp>
            <p:nvSpPr>
              <p:cNvPr id="42" name="流程图: 可选过程 4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858016" cy="582798"/>
              </a:xfrm>
              <a:prstGeom prst="flowChartAlternateProcess">
                <a:avLst/>
              </a:prstGeom>
              <a:solidFill>
                <a:srgbClr val="F841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44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43" name="TextBox 46"/>
              <p:cNvSpPr txBox="1">
                <a:spLocks noChangeArrowheads="1"/>
              </p:cNvSpPr>
              <p:nvPr/>
            </p:nvSpPr>
            <p:spPr bwMode="auto">
              <a:xfrm>
                <a:off x="221226" y="72850"/>
                <a:ext cx="6286546" cy="484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ea typeface="黑体" panose="02010609060101010101" pitchFamily="49" charset="-122"/>
                  </a:rPr>
                  <a:t>ViewResolver</a:t>
                </a:r>
                <a:endParaRPr lang="zh-CN" altLang="en-US" sz="18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9" name="Group 38"/>
            <p:cNvGrpSpPr>
              <a:grpSpLocks/>
            </p:cNvGrpSpPr>
            <p:nvPr/>
          </p:nvGrpSpPr>
          <p:grpSpPr bwMode="auto">
            <a:xfrm>
              <a:off x="6215074" y="4714908"/>
              <a:ext cx="2571768" cy="571504"/>
              <a:chOff x="0" y="0"/>
              <a:chExt cx="6858016" cy="428628"/>
            </a:xfrm>
          </p:grpSpPr>
          <p:sp>
            <p:nvSpPr>
              <p:cNvPr id="40" name="流程图: 可选过程 4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858016" cy="428628"/>
              </a:xfrm>
              <a:prstGeom prst="flowChartAlternateProcess">
                <a:avLst/>
              </a:prstGeom>
              <a:solidFill>
                <a:srgbClr val="F841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44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41" name="TextBox 49"/>
              <p:cNvSpPr txBox="1">
                <a:spLocks noChangeArrowheads="1"/>
              </p:cNvSpPr>
              <p:nvPr/>
            </p:nvSpPr>
            <p:spPr bwMode="auto">
              <a:xfrm>
                <a:off x="171451" y="98050"/>
                <a:ext cx="628654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ea typeface="黑体" panose="02010609060101010101" pitchFamily="49" charset="-122"/>
                  </a:rPr>
                  <a:t>View</a:t>
                </a:r>
                <a:endParaRPr lang="zh-CN" altLang="en-US" sz="180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0" name="下箭头 50"/>
            <p:cNvSpPr>
              <a:spLocks noChangeArrowheads="1"/>
            </p:cNvSpPr>
            <p:nvPr/>
          </p:nvSpPr>
          <p:spPr bwMode="auto">
            <a:xfrm>
              <a:off x="7000875" y="428628"/>
              <a:ext cx="357188" cy="257176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1" name="TextBox 51"/>
            <p:cNvSpPr txBox="1">
              <a:spLocks noChangeArrowheads="1"/>
            </p:cNvSpPr>
            <p:nvPr/>
          </p:nvSpPr>
          <p:spPr bwMode="auto">
            <a:xfrm>
              <a:off x="5286380" y="714380"/>
              <a:ext cx="157163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chemeClr val="tx2"/>
                  </a:solidFill>
                  <a:ea typeface="黑体" panose="02010609060101010101" pitchFamily="49" charset="-122"/>
                </a:rPr>
                <a:t>1</a:t>
              </a:r>
              <a:r>
                <a:rPr lang="zh-CN" altLang="en-US" sz="1200">
                  <a:solidFill>
                    <a:schemeClr val="tx2"/>
                  </a:solidFill>
                  <a:ea typeface="黑体" panose="02010609060101010101" pitchFamily="49" charset="-122"/>
                </a:rPr>
                <a:t>、客户端发送请求</a:t>
              </a:r>
            </a:p>
          </p:txBody>
        </p:sp>
        <p:sp>
          <p:nvSpPr>
            <p:cNvPr id="22" name="下箭头 52"/>
            <p:cNvSpPr>
              <a:spLocks noChangeArrowheads="1"/>
            </p:cNvSpPr>
            <p:nvPr/>
          </p:nvSpPr>
          <p:spPr bwMode="auto">
            <a:xfrm>
              <a:off x="1357313" y="3357586"/>
              <a:ext cx="357187" cy="1500197"/>
            </a:xfrm>
            <a:prstGeom prst="downArrow">
              <a:avLst>
                <a:gd name="adj1" fmla="val 50000"/>
                <a:gd name="adj2" fmla="val 49992"/>
              </a:avLst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3" name="下箭头 53"/>
            <p:cNvSpPr>
              <a:spLocks noChangeArrowheads="1"/>
            </p:cNvSpPr>
            <p:nvPr/>
          </p:nvSpPr>
          <p:spPr bwMode="auto">
            <a:xfrm rot="10800000">
              <a:off x="1928813" y="3357586"/>
              <a:ext cx="357187" cy="1500197"/>
            </a:xfrm>
            <a:prstGeom prst="downArrow">
              <a:avLst>
                <a:gd name="adj1" fmla="val 50000"/>
                <a:gd name="adj2" fmla="val 49992"/>
              </a:avLst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4" name="TextBox 54"/>
            <p:cNvSpPr txBox="1">
              <a:spLocks noChangeArrowheads="1"/>
            </p:cNvSpPr>
            <p:nvPr/>
          </p:nvSpPr>
          <p:spPr bwMode="auto">
            <a:xfrm>
              <a:off x="0" y="3429024"/>
              <a:ext cx="157163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dirty="0">
                  <a:solidFill>
                    <a:schemeClr val="tx2"/>
                  </a:solidFill>
                  <a:ea typeface="黑体" panose="02010609060101010101" pitchFamily="49" charset="-122"/>
                </a:rPr>
                <a:t>2</a:t>
              </a:r>
              <a:r>
                <a:rPr lang="zh-CN" altLang="en-US" sz="1200" dirty="0">
                  <a:solidFill>
                    <a:schemeClr val="tx2"/>
                  </a:solidFill>
                  <a:ea typeface="黑体" panose="02010609060101010101" pitchFamily="49" charset="-122"/>
                </a:rPr>
                <a:t>、查找匹配的</a:t>
              </a:r>
              <a:r>
                <a:rPr lang="en-US" altLang="zh-CN" sz="1200" dirty="0">
                  <a:solidFill>
                    <a:schemeClr val="tx2"/>
                  </a:solidFill>
                  <a:ea typeface="黑体" panose="02010609060101010101" pitchFamily="49" charset="-122"/>
                </a:rPr>
                <a:t>Controller</a:t>
              </a:r>
              <a:r>
                <a:rPr lang="zh-CN" altLang="en-US" sz="1200" dirty="0">
                  <a:solidFill>
                    <a:schemeClr val="tx2"/>
                  </a:solidFill>
                  <a:ea typeface="黑体" panose="02010609060101010101" pitchFamily="49" charset="-122"/>
                </a:rPr>
                <a:t>，并将结果返回给</a:t>
              </a:r>
              <a:r>
                <a:rPr lang="en-US" altLang="zh-CN" sz="1200" dirty="0" err="1">
                  <a:solidFill>
                    <a:schemeClr val="tx2"/>
                  </a:solidFill>
                  <a:ea typeface="黑体" panose="02010609060101010101" pitchFamily="49" charset="-122"/>
                </a:rPr>
                <a:t>DispatcherServlet</a:t>
              </a:r>
              <a:endParaRPr lang="zh-CN" altLang="en-US" sz="1200" dirty="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5" name="下箭头 55"/>
            <p:cNvSpPr>
              <a:spLocks noChangeArrowheads="1"/>
            </p:cNvSpPr>
            <p:nvPr/>
          </p:nvSpPr>
          <p:spPr bwMode="auto">
            <a:xfrm>
              <a:off x="3286125" y="3429024"/>
              <a:ext cx="214313" cy="178595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6" name="TextBox 56"/>
            <p:cNvSpPr txBox="1">
              <a:spLocks noChangeArrowheads="1"/>
            </p:cNvSpPr>
            <p:nvPr/>
          </p:nvSpPr>
          <p:spPr bwMode="auto">
            <a:xfrm>
              <a:off x="2143114" y="3571901"/>
              <a:ext cx="100013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dirty="0">
                  <a:solidFill>
                    <a:schemeClr val="tx2"/>
                  </a:solidFill>
                  <a:ea typeface="黑体" panose="02010609060101010101" pitchFamily="49" charset="-122"/>
                </a:rPr>
                <a:t>3</a:t>
              </a:r>
              <a:r>
                <a:rPr lang="zh-CN" altLang="en-US" sz="1200" dirty="0">
                  <a:solidFill>
                    <a:schemeClr val="tx2"/>
                  </a:solidFill>
                  <a:ea typeface="黑体" panose="02010609060101010101" pitchFamily="49" charset="-122"/>
                </a:rPr>
                <a:t>、将客户端请求转发给</a:t>
              </a:r>
              <a:r>
                <a:rPr lang="en-US" altLang="zh-CN" sz="1200" dirty="0">
                  <a:solidFill>
                    <a:schemeClr val="tx2"/>
                  </a:solidFill>
                  <a:ea typeface="黑体" panose="02010609060101010101" pitchFamily="49" charset="-122"/>
                </a:rPr>
                <a:t>Controller</a:t>
              </a:r>
              <a:endParaRPr lang="zh-CN" altLang="en-US" sz="1200" dirty="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7" name="下箭头 57"/>
            <p:cNvSpPr>
              <a:spLocks noChangeArrowheads="1"/>
            </p:cNvSpPr>
            <p:nvPr/>
          </p:nvSpPr>
          <p:spPr bwMode="auto">
            <a:xfrm rot="10800000" flipH="1">
              <a:off x="4786313" y="3429024"/>
              <a:ext cx="188912" cy="1785950"/>
            </a:xfrm>
            <a:prstGeom prst="downArrow">
              <a:avLst>
                <a:gd name="adj1" fmla="val 50000"/>
                <a:gd name="adj2" fmla="val 49983"/>
              </a:avLst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8" name="TextBox 58"/>
            <p:cNvSpPr txBox="1">
              <a:spLocks noChangeArrowheads="1"/>
            </p:cNvSpPr>
            <p:nvPr/>
          </p:nvSpPr>
          <p:spPr bwMode="auto">
            <a:xfrm>
              <a:off x="5393522" y="4716818"/>
              <a:ext cx="928694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dirty="0">
                  <a:solidFill>
                    <a:schemeClr val="tx2"/>
                  </a:solidFill>
                  <a:ea typeface="黑体" panose="02010609060101010101" pitchFamily="49" charset="-122"/>
                </a:rPr>
                <a:t>4</a:t>
              </a:r>
              <a:r>
                <a:rPr lang="zh-CN" altLang="en-US" sz="1200" dirty="0">
                  <a:solidFill>
                    <a:schemeClr val="tx2"/>
                  </a:solidFill>
                  <a:ea typeface="黑体" panose="02010609060101010101" pitchFamily="49" charset="-122"/>
                </a:rPr>
                <a:t>、目标</a:t>
              </a:r>
              <a:r>
                <a:rPr lang="en-US" altLang="zh-CN" sz="1200" dirty="0">
                  <a:solidFill>
                    <a:schemeClr val="tx2"/>
                  </a:solidFill>
                  <a:ea typeface="黑体" panose="02010609060101010101" pitchFamily="49" charset="-122"/>
                </a:rPr>
                <a:t>Controller</a:t>
              </a:r>
              <a:r>
                <a:rPr lang="zh-CN" altLang="en-US" sz="1200" dirty="0">
                  <a:solidFill>
                    <a:schemeClr val="tx2"/>
                  </a:solidFill>
                  <a:ea typeface="黑体" panose="02010609060101010101" pitchFamily="49" charset="-122"/>
                </a:rPr>
                <a:t>将处理后的结果返回</a:t>
              </a:r>
            </a:p>
          </p:txBody>
        </p:sp>
        <p:sp>
          <p:nvSpPr>
            <p:cNvPr id="29" name="下箭头 59"/>
            <p:cNvSpPr>
              <a:spLocks noChangeArrowheads="1"/>
            </p:cNvSpPr>
            <p:nvPr/>
          </p:nvSpPr>
          <p:spPr bwMode="auto">
            <a:xfrm>
              <a:off x="6715125" y="3429024"/>
              <a:ext cx="214313" cy="64294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0" name="下箭头 60"/>
            <p:cNvSpPr>
              <a:spLocks noChangeArrowheads="1"/>
            </p:cNvSpPr>
            <p:nvPr/>
          </p:nvSpPr>
          <p:spPr bwMode="auto">
            <a:xfrm rot="10800000">
              <a:off x="7072313" y="3429024"/>
              <a:ext cx="214312" cy="64294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1" name="TextBox 61"/>
            <p:cNvSpPr txBox="1">
              <a:spLocks noChangeArrowheads="1"/>
            </p:cNvSpPr>
            <p:nvPr/>
          </p:nvSpPr>
          <p:spPr bwMode="auto">
            <a:xfrm>
              <a:off x="5572132" y="3429024"/>
              <a:ext cx="121444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chemeClr val="tx2"/>
                  </a:solidFill>
                  <a:ea typeface="黑体" panose="02010609060101010101" pitchFamily="49" charset="-122"/>
                </a:rPr>
                <a:t>5</a:t>
              </a:r>
              <a:r>
                <a:rPr lang="zh-CN" altLang="en-US" sz="1200">
                  <a:solidFill>
                    <a:schemeClr val="tx2"/>
                  </a:solidFill>
                  <a:ea typeface="黑体" panose="02010609060101010101" pitchFamily="49" charset="-122"/>
                </a:rPr>
                <a:t>、根据结果查找视图解析器，并将结果返回</a:t>
              </a:r>
            </a:p>
          </p:txBody>
        </p:sp>
        <p:sp>
          <p:nvSpPr>
            <p:cNvPr id="34" name="下箭头 62"/>
            <p:cNvSpPr>
              <a:spLocks noChangeArrowheads="1"/>
            </p:cNvSpPr>
            <p:nvPr/>
          </p:nvSpPr>
          <p:spPr bwMode="auto">
            <a:xfrm>
              <a:off x="8143875" y="3429024"/>
              <a:ext cx="214313" cy="1357322"/>
            </a:xfrm>
            <a:prstGeom prst="downArrow">
              <a:avLst>
                <a:gd name="adj1" fmla="val 50000"/>
                <a:gd name="adj2" fmla="val 49993"/>
              </a:avLst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5" name="TextBox 63"/>
            <p:cNvSpPr txBox="1">
              <a:spLocks noChangeArrowheads="1"/>
            </p:cNvSpPr>
            <p:nvPr/>
          </p:nvSpPr>
          <p:spPr bwMode="auto">
            <a:xfrm>
              <a:off x="7929554" y="5286412"/>
              <a:ext cx="12144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chemeClr val="tx2"/>
                  </a:solidFill>
                  <a:ea typeface="黑体" panose="02010609060101010101" pitchFamily="49" charset="-122"/>
                </a:rPr>
                <a:t>6</a:t>
              </a:r>
              <a:r>
                <a:rPr lang="zh-CN" altLang="en-US" sz="1200">
                  <a:solidFill>
                    <a:schemeClr val="tx2"/>
                  </a:solidFill>
                  <a:ea typeface="黑体" panose="02010609060101010101" pitchFamily="49" charset="-122"/>
                </a:rPr>
                <a:t>、调用模板，渲染显示结果</a:t>
              </a:r>
            </a:p>
          </p:txBody>
        </p:sp>
        <p:sp>
          <p:nvSpPr>
            <p:cNvPr id="36" name="下箭头 64"/>
            <p:cNvSpPr>
              <a:spLocks noChangeArrowheads="1"/>
            </p:cNvSpPr>
            <p:nvPr/>
          </p:nvSpPr>
          <p:spPr bwMode="auto">
            <a:xfrm>
              <a:off x="7215188" y="5214974"/>
              <a:ext cx="214312" cy="6429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7" name="下箭头 65"/>
            <p:cNvSpPr>
              <a:spLocks noChangeArrowheads="1"/>
            </p:cNvSpPr>
            <p:nvPr/>
          </p:nvSpPr>
          <p:spPr bwMode="auto">
            <a:xfrm rot="10800000">
              <a:off x="7572375" y="5214974"/>
              <a:ext cx="214313" cy="6429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8" name="下箭头 66"/>
            <p:cNvSpPr>
              <a:spLocks noChangeArrowheads="1"/>
            </p:cNvSpPr>
            <p:nvPr/>
          </p:nvSpPr>
          <p:spPr bwMode="auto">
            <a:xfrm rot="10800000" flipH="1">
              <a:off x="8572500" y="500066"/>
              <a:ext cx="214313" cy="4214841"/>
            </a:xfrm>
            <a:prstGeom prst="downArrow">
              <a:avLst>
                <a:gd name="adj1" fmla="val 50000"/>
                <a:gd name="adj2" fmla="val 49986"/>
              </a:avLst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9" name="TextBox 67"/>
            <p:cNvSpPr txBox="1">
              <a:spLocks noChangeArrowheads="1"/>
            </p:cNvSpPr>
            <p:nvPr/>
          </p:nvSpPr>
          <p:spPr bwMode="auto">
            <a:xfrm>
              <a:off x="8679656" y="2643206"/>
              <a:ext cx="12144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>
                  <a:solidFill>
                    <a:schemeClr val="tx2"/>
                  </a:solidFill>
                  <a:ea typeface="黑体" panose="02010609060101010101" pitchFamily="49" charset="-122"/>
                </a:rPr>
                <a:t>7</a:t>
              </a:r>
              <a:r>
                <a:rPr lang="zh-CN" altLang="en-US" sz="1200" dirty="0">
                  <a:solidFill>
                    <a:schemeClr val="tx2"/>
                  </a:solidFill>
                  <a:ea typeface="黑体" panose="02010609060101010101" pitchFamily="49" charset="-122"/>
                </a:rPr>
                <a:t>、将显示结果返回给客户端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95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185" y="3424236"/>
            <a:ext cx="1451981" cy="369332"/>
            <a:chOff x="6557818" y="5101878"/>
            <a:chExt cx="1451708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571" name="TextBox 15@|17FFC:16777215|FBC:16777215|LFC:16777215|LBC:16777215"/>
            <p:cNvSpPr txBox="1"/>
            <p:nvPr/>
          </p:nvSpPr>
          <p:spPr>
            <a:xfrm>
              <a:off x="6720697" y="5101878"/>
              <a:ext cx="1288829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Controller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202" y="3424236"/>
            <a:ext cx="2348379" cy="369332"/>
            <a:chOff x="3610222" y="5101878"/>
            <a:chExt cx="2347934" cy="368778"/>
          </a:xfrm>
        </p:grpSpPr>
        <p:sp>
          <p:nvSpPr>
            <p:cNvPr id="23568" name="TextBox 11@|17FFC:16777215|FBC:16777215|LFC:16777215|LBC:16777215"/>
            <p:cNvSpPr txBox="1"/>
            <p:nvPr/>
          </p:nvSpPr>
          <p:spPr>
            <a:xfrm>
              <a:off x="3773101" y="5101878"/>
              <a:ext cx="2185055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err="1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DispatcherServlet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23562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1349</Words>
  <Application>Microsoft Office PowerPoint</Application>
  <PresentationFormat>宽屏</PresentationFormat>
  <Paragraphs>253</Paragraphs>
  <Slides>37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等线</vt:lpstr>
      <vt:lpstr>黑体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adi</cp:lastModifiedBy>
  <cp:revision>768</cp:revision>
  <dcterms:created xsi:type="dcterms:W3CDTF">2015-08-21T12:41:00Z</dcterms:created>
  <dcterms:modified xsi:type="dcterms:W3CDTF">2018-03-04T06:53:58Z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