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379" r:id="rId2"/>
    <p:sldId id="380" r:id="rId3"/>
    <p:sldId id="381" r:id="rId4"/>
    <p:sldId id="261" r:id="rId5"/>
    <p:sldId id="433" r:id="rId6"/>
    <p:sldId id="434" r:id="rId7"/>
    <p:sldId id="435" r:id="rId8"/>
    <p:sldId id="436" r:id="rId9"/>
    <p:sldId id="388" r:id="rId10"/>
    <p:sldId id="401" r:id="rId11"/>
    <p:sldId id="414" r:id="rId12"/>
    <p:sldId id="426" r:id="rId13"/>
    <p:sldId id="437" r:id="rId14"/>
    <p:sldId id="438" r:id="rId15"/>
    <p:sldId id="439" r:id="rId16"/>
    <p:sldId id="440" r:id="rId17"/>
    <p:sldId id="405" r:id="rId18"/>
    <p:sldId id="428" r:id="rId19"/>
    <p:sldId id="441" r:id="rId20"/>
    <p:sldId id="411" r:id="rId21"/>
    <p:sldId id="392" r:id="rId22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300"/>
    <a:srgbClr val="00823E"/>
    <a:srgbClr val="44C51B"/>
    <a:srgbClr val="258903"/>
    <a:srgbClr val="8BB703"/>
    <a:srgbClr val="94C022"/>
    <a:srgbClr val="006A32"/>
    <a:srgbClr val="315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5"/>
    <p:restoredTop sz="92072" autoAdjust="0"/>
  </p:normalViewPr>
  <p:slideViewPr>
    <p:cSldViewPr snapToGrid="0">
      <p:cViewPr varScale="1">
        <p:scale>
          <a:sx n="68" d="100"/>
          <a:sy n="68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8E8D44-CA76-4361-9518-CEF5EECC60D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838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6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402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569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855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387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1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4083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9DEF05-6CBA-49C3-A72C-C46B0CEFFF56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2018/3/4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5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21105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311775" y="2286000"/>
            <a:ext cx="6391275" cy="10156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6000" b="1" dirty="0" err="1" smtClean="0">
                <a:solidFill>
                  <a:srgbClr val="1E8300"/>
                </a:solidFill>
                <a:latin typeface="微软雅黑" panose="020B0503020204020204" pitchFamily="34" charset="-122"/>
              </a:rPr>
              <a:t>SpringMVC</a:t>
            </a:r>
            <a:r>
              <a:rPr lang="zh-CN" altLang="en-US" sz="6000" b="1" dirty="0" smtClean="0">
                <a:solidFill>
                  <a:srgbClr val="1E8300"/>
                </a:solidFill>
                <a:latin typeface="微软雅黑" panose="020B0503020204020204" pitchFamily="34" charset="-122"/>
              </a:rPr>
              <a:t>二</a:t>
            </a:r>
            <a:endParaRPr lang="zh-CN" altLang="en-US" sz="60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0" y="1262063"/>
            <a:ext cx="1385888" cy="622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4673600" y="3381375"/>
            <a:ext cx="1155700" cy="3313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l="5457"/>
          <a:stretch>
            <a:fillRect/>
          </a:stretch>
        </p:blipFill>
        <p:spPr>
          <a:xfrm>
            <a:off x="0" y="0"/>
            <a:ext cx="57626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244361" y="314325"/>
            <a:ext cx="249837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5400" b="1" dirty="0" smtClean="0">
                <a:solidFill>
                  <a:srgbClr val="1E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endParaRPr lang="zh-CN" altLang="en-US" sz="54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293350" y="5003800"/>
            <a:ext cx="1350963" cy="1304925"/>
            <a:chOff x="10293507" y="5003677"/>
            <a:chExt cx="1351508" cy="1305637"/>
          </a:xfrm>
        </p:grpSpPr>
        <p:sp>
          <p:nvSpPr>
            <p:cNvPr id="7" name="椭圆 6"/>
            <p:cNvSpPr/>
            <p:nvPr/>
          </p:nvSpPr>
          <p:spPr>
            <a:xfrm>
              <a:off x="10293507" y="5003677"/>
              <a:ext cx="1305637" cy="1305637"/>
            </a:xfrm>
            <a:prstGeom prst="ellipse">
              <a:avLst/>
            </a:prstGeom>
            <a:solidFill>
              <a:srgbClr val="1E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48" name="文本框 15"/>
            <p:cNvSpPr txBox="1"/>
            <p:nvPr/>
          </p:nvSpPr>
          <p:spPr>
            <a:xfrm>
              <a:off x="10376992" y="5439945"/>
              <a:ext cx="1268023" cy="8234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57453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JSP&amp;JSTL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10515600" cy="4351338"/>
          </a:xfrm>
        </p:spPr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为</a:t>
            </a:r>
            <a:r>
              <a:rPr lang="en-US" altLang="zh-CN" dirty="0"/>
              <a:t>JSP</a:t>
            </a:r>
            <a:r>
              <a:rPr lang="zh-CN" altLang="en-US" dirty="0"/>
              <a:t>和</a:t>
            </a:r>
            <a:r>
              <a:rPr lang="en-US" altLang="zh-CN" dirty="0"/>
              <a:t>JSTL</a:t>
            </a:r>
            <a:r>
              <a:rPr lang="zh-CN" altLang="en-US" dirty="0"/>
              <a:t>这些</a:t>
            </a:r>
            <a:r>
              <a:rPr lang="en-US" altLang="zh-CN" dirty="0"/>
              <a:t>view</a:t>
            </a:r>
            <a:r>
              <a:rPr lang="zh-CN" altLang="en-US" dirty="0"/>
              <a:t>层技术提供了几个开箱即用的解决</a:t>
            </a:r>
            <a:r>
              <a:rPr lang="zh-CN" altLang="en-US" dirty="0" smtClean="0"/>
              <a:t>方案</a:t>
            </a:r>
            <a:endParaRPr lang="en-US" altLang="zh-CN" dirty="0" smtClean="0"/>
          </a:p>
          <a:p>
            <a:r>
              <a:rPr lang="zh-CN" altLang="en-US" dirty="0"/>
              <a:t>与在</a:t>
            </a:r>
            <a:r>
              <a:rPr lang="en-US" altLang="zh-CN" dirty="0"/>
              <a:t>Spring</a:t>
            </a:r>
            <a:r>
              <a:rPr lang="zh-CN" altLang="en-US" dirty="0"/>
              <a:t>中采用的任何其他视图技术一样，使用</a:t>
            </a:r>
            <a:r>
              <a:rPr lang="en-US" altLang="zh-CN" dirty="0"/>
              <a:t>JSP</a:t>
            </a:r>
            <a:r>
              <a:rPr lang="zh-CN" altLang="en-US" dirty="0"/>
              <a:t>需要一个视图解析器来解析你的视图，常用的是</a:t>
            </a:r>
            <a:r>
              <a:rPr lang="en-US" altLang="zh-CN" dirty="0" err="1"/>
              <a:t>InternalResourceViewResolver</a:t>
            </a:r>
            <a:r>
              <a:rPr lang="zh-CN" altLang="en-US" dirty="0"/>
              <a:t>和</a:t>
            </a:r>
            <a:r>
              <a:rPr lang="en-US" altLang="zh-CN" dirty="0" err="1" smtClean="0"/>
              <a:t>ResourceBundleViewResolver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在此基础上，</a:t>
            </a:r>
            <a:r>
              <a:rPr lang="en-US" altLang="zh-CN" dirty="0" err="1" smtClean="0"/>
              <a:t>Srping</a:t>
            </a:r>
            <a:r>
              <a:rPr lang="zh-CN" altLang="en-US" dirty="0"/>
              <a:t>提供了一组全面的用于处理表单元素进行数据绑定的</a:t>
            </a:r>
            <a:r>
              <a:rPr lang="zh-CN" altLang="en-US" dirty="0" smtClean="0"/>
              <a:t>标签，让</a:t>
            </a:r>
            <a:r>
              <a:rPr lang="en-US" altLang="zh-CN" dirty="0" smtClean="0"/>
              <a:t>JSP</a:t>
            </a:r>
            <a:r>
              <a:rPr lang="zh-CN" altLang="en-US" dirty="0" smtClean="0"/>
              <a:t>开发变得更加容易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1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表单标签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10515600" cy="4839020"/>
          </a:xfrm>
        </p:spPr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的表单</a:t>
            </a:r>
            <a:r>
              <a:rPr lang="zh-CN" altLang="en-US" dirty="0"/>
              <a:t>标签</a:t>
            </a:r>
            <a:r>
              <a:rPr lang="zh-CN" altLang="en-US" dirty="0" smtClean="0"/>
              <a:t>，捆绑</a:t>
            </a:r>
            <a:r>
              <a:rPr lang="zh-CN" altLang="en-US" dirty="0"/>
              <a:t>在</a:t>
            </a:r>
            <a:r>
              <a:rPr lang="en-US" altLang="zh-CN" dirty="0"/>
              <a:t>spring-webmvc.jar</a:t>
            </a:r>
            <a:r>
              <a:rPr lang="zh-CN" altLang="en-US" dirty="0"/>
              <a:t>中。这些标签库的描述符被称为</a:t>
            </a:r>
            <a:r>
              <a:rPr lang="en-US" altLang="zh-CN" dirty="0" smtClean="0"/>
              <a:t>spring-</a:t>
            </a:r>
            <a:r>
              <a:rPr lang="en-US" altLang="zh-CN" dirty="0" err="1" smtClean="0"/>
              <a:t>form.tld</a:t>
            </a:r>
            <a:endParaRPr lang="en-US" altLang="zh-CN" dirty="0" smtClean="0"/>
          </a:p>
          <a:p>
            <a:r>
              <a:rPr lang="zh-CN" altLang="en-US" dirty="0"/>
              <a:t>要</a:t>
            </a:r>
            <a:r>
              <a:rPr lang="zh-CN" altLang="en-US" dirty="0" smtClean="0"/>
              <a:t>使用该标签库，需要在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页面顶端配置：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常见标签有：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Form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	input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radiobutton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	checkbox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	password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textarea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		hidden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Errors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	HTML5</a:t>
            </a:r>
            <a:r>
              <a:rPr lang="zh-CN" altLang="en-US" dirty="0" smtClean="0"/>
              <a:t>标签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4" y="2934667"/>
            <a:ext cx="10547017" cy="49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5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3C7832"/>
                  </a:solidFill>
                  <a:latin typeface="微软雅黑" panose="020B0503020204020204" pitchFamily="34" charset="-122"/>
                </a:rPr>
                <a:t>表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单标签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form</a:t>
            </a:r>
            <a:r>
              <a:rPr lang="zh-CN" altLang="en-US" dirty="0" smtClean="0"/>
              <a:t>标签，将命令对象放置到</a:t>
            </a:r>
            <a:r>
              <a:rPr lang="en-US" altLang="zh-CN" dirty="0" err="1" smtClean="0"/>
              <a:t>PageContext</a:t>
            </a:r>
            <a:r>
              <a:rPr lang="zh-CN" altLang="en-US" dirty="0" smtClean="0"/>
              <a:t>中，默认名为“</a:t>
            </a:r>
            <a:r>
              <a:rPr lang="en-US" altLang="zh-CN" dirty="0" smtClean="0"/>
              <a:t>command</a:t>
            </a:r>
            <a:r>
              <a:rPr lang="zh-CN" altLang="en-US" dirty="0" smtClean="0"/>
              <a:t>”，并用其他子标签绑定属性值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i</a:t>
            </a:r>
            <a:r>
              <a:rPr lang="en-US" altLang="zh-CN" dirty="0" smtClean="0"/>
              <a:t>nput</a:t>
            </a:r>
            <a:r>
              <a:rPr lang="zh-CN" altLang="en-US" dirty="0" smtClean="0"/>
              <a:t>标签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</a:t>
            </a:r>
            <a:r>
              <a:rPr lang="en-US" altLang="zh-CN" dirty="0" smtClean="0"/>
              <a:t>assword</a:t>
            </a:r>
            <a:r>
              <a:rPr lang="zh-CN" altLang="en-US" dirty="0" smtClean="0"/>
              <a:t>标签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44" y="2615873"/>
            <a:ext cx="4773236" cy="5171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044" y="5165429"/>
            <a:ext cx="10691446" cy="5164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045" y="3948783"/>
            <a:ext cx="4309002" cy="40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3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3C7832"/>
                  </a:solidFill>
                  <a:latin typeface="微软雅黑" panose="020B0503020204020204" pitchFamily="34" charset="-122"/>
                </a:rPr>
                <a:t>表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单标签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radiobutton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方式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方式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930" y="2397956"/>
            <a:ext cx="7433151" cy="6673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3931" y="3666255"/>
            <a:ext cx="7638544" cy="3867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3930" y="4911711"/>
            <a:ext cx="8848365" cy="59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3C7832"/>
                  </a:solidFill>
                  <a:latin typeface="微软雅黑" panose="020B0503020204020204" pitchFamily="34" charset="-122"/>
                </a:rPr>
                <a:t>表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单标签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checkbox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用法同</a:t>
            </a:r>
            <a:r>
              <a:rPr lang="en-US" altLang="zh-CN" dirty="0" err="1" smtClean="0"/>
              <a:t>radiobutton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绑定数据时，有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种方式：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绑定的值是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类型，值为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，则复选框被选中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绑定</a:t>
            </a:r>
            <a:r>
              <a:rPr lang="zh-CN" altLang="en-US" dirty="0"/>
              <a:t>的值的类型是</a:t>
            </a:r>
            <a:r>
              <a:rPr lang="en-US" altLang="zh-CN" dirty="0"/>
              <a:t>array</a:t>
            </a:r>
            <a:r>
              <a:rPr lang="zh-CN" altLang="en-US" dirty="0"/>
              <a:t>或者</a:t>
            </a:r>
            <a:r>
              <a:rPr lang="en-US" altLang="zh-CN" dirty="0" err="1" smtClean="0"/>
              <a:t>java.util.Collection</a:t>
            </a:r>
            <a:r>
              <a:rPr lang="zh-CN" altLang="en-US" dirty="0" smtClean="0"/>
              <a:t>，集合中有的值，对应的复选框被选中</a:t>
            </a:r>
            <a:endParaRPr lang="en-US" altLang="zh-CN" dirty="0" smtClean="0"/>
          </a:p>
          <a:p>
            <a:pPr lvl="2"/>
            <a:r>
              <a:rPr lang="zh-CN" altLang="en-US" dirty="0"/>
              <a:t>对于其它绑定的</a:t>
            </a:r>
            <a:r>
              <a:rPr lang="zh-CN" altLang="en-US" dirty="0" smtClean="0"/>
              <a:t>类型，绑定的值相等，则对应复选框被选中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640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3C7832"/>
                  </a:solidFill>
                  <a:latin typeface="微软雅黑" panose="020B0503020204020204" pitchFamily="34" charset="-122"/>
                </a:rPr>
                <a:t>表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单标签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/>
              <a:t>select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方式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930" y="2550514"/>
            <a:ext cx="5619646" cy="3614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3930" y="3727819"/>
            <a:ext cx="9261448" cy="123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6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3C7832"/>
                  </a:solidFill>
                  <a:latin typeface="微软雅黑" panose="020B0503020204020204" pitchFamily="34" charset="-122"/>
                </a:rPr>
                <a:t>表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单标签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textarea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h</a:t>
            </a:r>
            <a:r>
              <a:rPr lang="en-US" altLang="zh-CN" dirty="0" smtClean="0"/>
              <a:t>idden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44" y="2277451"/>
            <a:ext cx="7999397" cy="417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044" y="3803828"/>
            <a:ext cx="5256637" cy="55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7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800" b="1" dirty="0">
                <a:solidFill>
                  <a:srgbClr val="00823E"/>
                </a:solidFill>
                <a:latin typeface="微软雅黑" panose="020B0503020204020204" pitchFamily="34" charset="-122"/>
              </a:rPr>
              <a:t>视图技术</a:t>
            </a:r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</a:rPr>
              <a:t>之文档视图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30730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877199" y="3424236"/>
            <a:ext cx="788402" cy="369332"/>
            <a:chOff x="6557818" y="5101878"/>
            <a:chExt cx="788252" cy="368778"/>
          </a:xfrm>
        </p:grpSpPr>
        <p:sp>
          <p:nvSpPr>
            <p:cNvPr id="10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TextBox 15@|17FFC:16777215|FBC:16777215|LFC:16777215|LBC:16777215"/>
            <p:cNvSpPr txBox="1"/>
            <p:nvPr/>
          </p:nvSpPr>
          <p:spPr>
            <a:xfrm>
              <a:off x="6720697" y="5101878"/>
              <a:ext cx="625373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PDF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929177" y="3424238"/>
            <a:ext cx="897083" cy="369332"/>
            <a:chOff x="3610222" y="5101880"/>
            <a:chExt cx="896919" cy="368778"/>
          </a:xfrm>
        </p:grpSpPr>
        <p:sp>
          <p:nvSpPr>
            <p:cNvPr id="14" name="TextBox 11@|17FFC:16777215|FBC:16777215|LFC:16777215|LBC:16777215"/>
            <p:cNvSpPr txBox="1"/>
            <p:nvPr/>
          </p:nvSpPr>
          <p:spPr>
            <a:xfrm>
              <a:off x="3773100" y="5101880"/>
              <a:ext cx="734041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Excel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633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3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8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53349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输出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Excel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输出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步骤：</a:t>
            </a:r>
            <a:endParaRPr lang="en-US" altLang="zh-CN" dirty="0" smtClean="0"/>
          </a:p>
          <a:p>
            <a:pPr lvl="1"/>
            <a:r>
              <a:rPr lang="zh-CN" altLang="en-US" dirty="0">
                <a:latin typeface="+mn-ea"/>
              </a:rPr>
              <a:t>导入</a:t>
            </a:r>
            <a:r>
              <a:rPr lang="en-US" altLang="zh-CN" dirty="0">
                <a:latin typeface="+mn-ea"/>
              </a:rPr>
              <a:t>poi.jar</a:t>
            </a:r>
            <a:r>
              <a:rPr lang="zh-CN" altLang="en-US" dirty="0">
                <a:latin typeface="+mn-ea"/>
              </a:rPr>
              <a:t>包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编写类，扩展</a:t>
            </a:r>
            <a:r>
              <a:rPr lang="en-US" altLang="zh-CN" dirty="0" err="1">
                <a:latin typeface="+mn-ea"/>
              </a:rPr>
              <a:t>AbstractExcelView</a:t>
            </a:r>
            <a:r>
              <a:rPr lang="zh-CN" altLang="en-US" dirty="0">
                <a:latin typeface="+mn-ea"/>
              </a:rPr>
              <a:t>，实现</a:t>
            </a:r>
            <a:r>
              <a:rPr lang="en-US" altLang="zh-CN" dirty="0" err="1">
                <a:latin typeface="+mn-ea"/>
              </a:rPr>
              <a:t>buildExcelDocument</a:t>
            </a:r>
            <a:r>
              <a:rPr lang="zh-CN" altLang="en-US" dirty="0">
                <a:latin typeface="+mn-ea"/>
              </a:rPr>
              <a:t>（）方法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在配置文件中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&lt;bean class=“</a:t>
            </a:r>
            <a:r>
              <a:rPr lang="en-US" altLang="zh-CN" dirty="0" err="1">
                <a:latin typeface="+mn-ea"/>
              </a:rPr>
              <a:t>org.springframework.web.servlet.view.BeanNameViewResolver</a:t>
            </a:r>
            <a:r>
              <a:rPr lang="en-US" altLang="zh-CN" dirty="0">
                <a:latin typeface="+mn-ea"/>
              </a:rPr>
              <a:t>”/&gt;</a:t>
            </a:r>
          </a:p>
          <a:p>
            <a:pPr lvl="2"/>
            <a:r>
              <a:rPr lang="en-US" altLang="zh-CN" dirty="0">
                <a:latin typeface="+mn-ea"/>
              </a:rPr>
              <a:t>&lt;bean id=“</a:t>
            </a:r>
            <a:r>
              <a:rPr lang="en-US" altLang="zh-CN" dirty="0" err="1">
                <a:latin typeface="+mn-ea"/>
              </a:rPr>
              <a:t>userExcel</a:t>
            </a:r>
            <a:r>
              <a:rPr lang="en-US" altLang="zh-CN" dirty="0">
                <a:latin typeface="+mn-ea"/>
              </a:rPr>
              <a:t>” class=“</a:t>
            </a:r>
            <a:r>
              <a:rPr lang="en-US" altLang="zh-CN" dirty="0" err="1">
                <a:latin typeface="+mn-ea"/>
              </a:rPr>
              <a:t>com.web.UserListExcelView</a:t>
            </a:r>
            <a:r>
              <a:rPr lang="en-US" altLang="zh-CN" dirty="0">
                <a:latin typeface="+mn-ea"/>
              </a:rPr>
              <a:t>”/&gt;</a:t>
            </a:r>
          </a:p>
          <a:p>
            <a:pPr lvl="1"/>
            <a:r>
              <a:rPr lang="zh-CN" altLang="en-US" dirty="0">
                <a:latin typeface="+mn-ea"/>
              </a:rPr>
              <a:t>在</a:t>
            </a:r>
            <a:r>
              <a:rPr lang="en-US" altLang="zh-CN" dirty="0">
                <a:latin typeface="+mn-ea"/>
              </a:rPr>
              <a:t>controller</a:t>
            </a:r>
            <a:r>
              <a:rPr lang="zh-CN" altLang="en-US" dirty="0">
                <a:latin typeface="+mn-ea"/>
              </a:rPr>
              <a:t>中跳转指向</a:t>
            </a:r>
            <a:r>
              <a:rPr lang="en-US" altLang="zh-CN" dirty="0" err="1">
                <a:latin typeface="+mn-ea"/>
              </a:rPr>
              <a:t>userExcel</a:t>
            </a:r>
            <a:r>
              <a:rPr lang="zh-CN" altLang="en-US" dirty="0">
                <a:latin typeface="+mn-ea"/>
              </a:rPr>
              <a:t>类型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return  “</a:t>
            </a:r>
            <a:r>
              <a:rPr lang="en-US" altLang="zh-CN" dirty="0" err="1">
                <a:latin typeface="+mn-ea"/>
              </a:rPr>
              <a:t>userExcel</a:t>
            </a:r>
            <a:r>
              <a:rPr lang="en-US" altLang="zh-CN" dirty="0">
                <a:latin typeface="+mn-ea"/>
              </a:rPr>
              <a:t>”;</a:t>
            </a:r>
            <a:endParaRPr lang="zh-CN" altLang="en-US" dirty="0">
              <a:latin typeface="+mn-ea"/>
            </a:endParaRP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4257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385371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输出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PDF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输出</a:t>
            </a:r>
            <a:r>
              <a:rPr lang="en-US" altLang="zh-CN" dirty="0" smtClean="0"/>
              <a:t>PDF</a:t>
            </a:r>
            <a:r>
              <a:rPr lang="zh-CN" altLang="en-US" dirty="0" smtClean="0"/>
              <a:t>步骤：</a:t>
            </a:r>
            <a:endParaRPr lang="en-US" altLang="zh-CN" dirty="0" smtClean="0"/>
          </a:p>
          <a:p>
            <a:pPr lvl="1"/>
            <a:r>
              <a:rPr lang="zh-CN" altLang="en-US" dirty="0"/>
              <a:t>导入</a:t>
            </a:r>
            <a:r>
              <a:rPr lang="en-US" altLang="zh-CN" dirty="0" err="1"/>
              <a:t>itext</a:t>
            </a:r>
            <a:r>
              <a:rPr lang="zh-CN" altLang="en-US" dirty="0"/>
              <a:t>相关包</a:t>
            </a:r>
            <a:endParaRPr lang="en-US" altLang="zh-CN" dirty="0"/>
          </a:p>
          <a:p>
            <a:pPr lvl="1"/>
            <a:r>
              <a:rPr lang="zh-CN" altLang="en-US" dirty="0"/>
              <a:t>编写</a:t>
            </a:r>
            <a:r>
              <a:rPr lang="en-US" altLang="zh-CN" dirty="0" err="1"/>
              <a:t>PdfView</a:t>
            </a:r>
            <a:r>
              <a:rPr lang="zh-CN" altLang="en-US" dirty="0"/>
              <a:t>类，继承自</a:t>
            </a:r>
            <a:r>
              <a:rPr lang="en-US" altLang="zh-CN" dirty="0" err="1"/>
              <a:t>AbstractPdfView</a:t>
            </a:r>
            <a:r>
              <a:rPr lang="zh-CN" altLang="en-US" dirty="0"/>
              <a:t>，并实现其抽象方法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springmvc-servlet.xml</a:t>
            </a:r>
            <a:r>
              <a:rPr lang="zh-CN" altLang="en-US" dirty="0"/>
              <a:t>配置文件中配置该</a:t>
            </a:r>
            <a:r>
              <a:rPr lang="en-US" altLang="zh-CN" dirty="0"/>
              <a:t>bean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2"/>
            <a:r>
              <a:rPr lang="en-US" altLang="zh-CN" dirty="0"/>
              <a:t>&lt;bean id=“</a:t>
            </a:r>
            <a:r>
              <a:rPr lang="en-US" altLang="zh-CN" dirty="0" err="1"/>
              <a:t>userPdf</a:t>
            </a:r>
            <a:r>
              <a:rPr lang="en-US" altLang="zh-CN" dirty="0"/>
              <a:t>” class=“</a:t>
            </a:r>
            <a:r>
              <a:rPr lang="en-US" altLang="zh-CN" dirty="0" err="1"/>
              <a:t>com.web.UserListPdfView</a:t>
            </a:r>
            <a:r>
              <a:rPr lang="en-US" altLang="zh-CN" dirty="0"/>
              <a:t>”/&gt;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controller</a:t>
            </a:r>
            <a:r>
              <a:rPr lang="zh-CN" altLang="en-US" dirty="0"/>
              <a:t>中跳转指向</a:t>
            </a:r>
            <a:r>
              <a:rPr lang="en-US" altLang="zh-CN" dirty="0" err="1"/>
              <a:t>pdfview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2"/>
            <a:r>
              <a:rPr lang="en-US" altLang="zh-CN" dirty="0"/>
              <a:t>return “</a:t>
            </a:r>
            <a:r>
              <a:rPr lang="en-US" altLang="zh-CN" dirty="0" err="1"/>
              <a:t>userPdf</a:t>
            </a:r>
            <a:r>
              <a:rPr lang="en-US" altLang="zh-CN" dirty="0"/>
              <a:t>”;</a:t>
            </a:r>
            <a:endParaRPr lang="zh-CN" altLang="en-US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6265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7" y="0"/>
            <a:ext cx="573405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513" y="1096963"/>
            <a:ext cx="1385887" cy="622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2"/>
          <p:cNvGrpSpPr/>
          <p:nvPr/>
        </p:nvGrpSpPr>
        <p:grpSpPr>
          <a:xfrm>
            <a:off x="217488" y="2606675"/>
            <a:ext cx="2921000" cy="1446213"/>
            <a:chOff x="217483" y="2607045"/>
            <a:chExt cx="2921792" cy="1446550"/>
          </a:xfrm>
        </p:grpSpPr>
        <p:sp>
          <p:nvSpPr>
            <p:cNvPr id="15395" name="文本框 15"/>
            <p:cNvSpPr txBox="1"/>
            <p:nvPr/>
          </p:nvSpPr>
          <p:spPr>
            <a:xfrm>
              <a:off x="217483" y="2607045"/>
              <a:ext cx="2911030" cy="14465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8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ONTENTS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6" name="文本框 16"/>
            <p:cNvSpPr txBox="1"/>
            <p:nvPr/>
          </p:nvSpPr>
          <p:spPr>
            <a:xfrm>
              <a:off x="1325444" y="2750858"/>
              <a:ext cx="1813831" cy="7694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272213" y="1341437"/>
            <a:ext cx="4395787" cy="698501"/>
            <a:chOff x="3572099" y="2059582"/>
            <a:chExt cx="4395960" cy="698247"/>
          </a:xfrm>
        </p:grpSpPr>
        <p:sp>
          <p:nvSpPr>
            <p:cNvPr id="47" name="圆角矩形 46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91" name="文本框 48"/>
            <p:cNvSpPr txBox="1"/>
            <p:nvPr/>
          </p:nvSpPr>
          <p:spPr>
            <a:xfrm>
              <a:off x="4669798" y="2231967"/>
              <a:ext cx="1437438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视图解析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2" name="文本框 49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93" name="图片 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94" name="文本框 71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272213" y="2278062"/>
            <a:ext cx="4395787" cy="698501"/>
            <a:chOff x="3572099" y="2059582"/>
            <a:chExt cx="4395960" cy="698247"/>
          </a:xfrm>
        </p:grpSpPr>
        <p:sp>
          <p:nvSpPr>
            <p:cNvPr id="75" name="圆角矩形 74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6" name="文本框 75"/>
            <p:cNvSpPr txBox="1"/>
            <p:nvPr/>
          </p:nvSpPr>
          <p:spPr>
            <a:xfrm>
              <a:off x="4669798" y="2231967"/>
              <a:ext cx="3227292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视图技术之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JSP&amp;JSTL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7" name="文本框 76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8" name="图片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9" name="文本框 78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272213" y="3214687"/>
            <a:ext cx="4395787" cy="698501"/>
            <a:chOff x="3572099" y="2059582"/>
            <a:chExt cx="4395960" cy="698247"/>
          </a:xfrm>
        </p:grpSpPr>
        <p:sp>
          <p:nvSpPr>
            <p:cNvPr id="81" name="圆角矩形 80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1" name="文本框 81"/>
            <p:cNvSpPr txBox="1"/>
            <p:nvPr/>
          </p:nvSpPr>
          <p:spPr>
            <a:xfrm>
              <a:off x="4669798" y="2231967"/>
              <a:ext cx="2954771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视图技术之文档视图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2" name="文本框 82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3" name="图片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4" name="文本框 84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80025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小结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掌握</a:t>
            </a:r>
            <a:r>
              <a:rPr lang="en-US" altLang="zh-CN" dirty="0" err="1" smtClean="0">
                <a:latin typeface="+mn-ea"/>
              </a:rPr>
              <a:t>SpringMVC</a:t>
            </a:r>
            <a:r>
              <a:rPr lang="zh-CN" altLang="en-US" dirty="0" smtClean="0">
                <a:latin typeface="+mn-ea"/>
              </a:rPr>
              <a:t>的视图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掌握</a:t>
            </a:r>
            <a:r>
              <a:rPr lang="en-US" altLang="zh-CN" dirty="0" err="1" smtClean="0">
                <a:latin typeface="+mn-ea"/>
              </a:rPr>
              <a:t>SpringMVC</a:t>
            </a:r>
            <a:r>
              <a:rPr lang="zh-CN" altLang="en-US" dirty="0" smtClean="0">
                <a:latin typeface="+mn-ea"/>
              </a:rPr>
              <a:t>的表单标签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掌握</a:t>
            </a:r>
            <a:r>
              <a:rPr lang="en-US" altLang="zh-CN" dirty="0" err="1" smtClean="0">
                <a:latin typeface="+mn-ea"/>
              </a:rPr>
              <a:t>SpringMVC</a:t>
            </a:r>
            <a:r>
              <a:rPr lang="zh-CN" altLang="en-US" dirty="0" smtClean="0">
                <a:latin typeface="+mn-ea"/>
              </a:rPr>
              <a:t>的</a:t>
            </a:r>
            <a:r>
              <a:rPr lang="en-US" altLang="zh-CN" dirty="0" smtClean="0">
                <a:latin typeface="+mn-ea"/>
              </a:rPr>
              <a:t>Excel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PDF</a:t>
            </a:r>
            <a:r>
              <a:rPr lang="zh-CN" altLang="en-US" dirty="0" smtClean="0">
                <a:latin typeface="+mn-ea"/>
              </a:rPr>
              <a:t>输出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65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" name="文本框 29"/>
          <p:cNvSpPr txBox="1"/>
          <p:nvPr/>
        </p:nvSpPr>
        <p:spPr>
          <a:xfrm>
            <a:off x="4157663" y="2243138"/>
            <a:ext cx="7156450" cy="1446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8800" b="1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800" b="1" dirty="0">
              <a:solidFill>
                <a:srgbClr val="006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视图解析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7877199" y="3424236"/>
            <a:ext cx="878170" cy="369332"/>
            <a:chOff x="6557818" y="5101878"/>
            <a:chExt cx="878003" cy="368778"/>
          </a:xfrm>
        </p:grpSpPr>
        <p:sp>
          <p:nvSpPr>
            <p:cNvPr id="19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03" name="TextBox 15@|17FFC:16777215|FBC:16777215|LFC:16777215|LBC:16777215"/>
            <p:cNvSpPr txBox="1"/>
            <p:nvPr/>
          </p:nvSpPr>
          <p:spPr>
            <a:xfrm>
              <a:off x="6720697" y="5101878"/>
              <a:ext cx="715124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View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29175" y="3424238"/>
            <a:ext cx="1868374" cy="369332"/>
            <a:chOff x="3610222" y="5101880"/>
            <a:chExt cx="1868033" cy="368778"/>
          </a:xfrm>
        </p:grpSpPr>
        <p:sp>
          <p:nvSpPr>
            <p:cNvPr id="16400" name="TextBox 11@|17FFC:16777215|FBC:16777215|LFC:16777215|LBC:16777215"/>
            <p:cNvSpPr txBox="1"/>
            <p:nvPr/>
          </p:nvSpPr>
          <p:spPr>
            <a:xfrm>
              <a:off x="3773100" y="5101880"/>
              <a:ext cx="1705155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err="1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ViewResolver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16394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3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3743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视图解析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1582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当客户端发出请求后，交由</a:t>
            </a:r>
            <a:r>
              <a:rPr lang="en-US" altLang="zh-CN" dirty="0" err="1" smtClean="0"/>
              <a:t>SpringMVC</a:t>
            </a:r>
            <a:r>
              <a:rPr lang="zh-CN" altLang="en-US" dirty="0"/>
              <a:t>的</a:t>
            </a:r>
            <a:r>
              <a:rPr lang="en-US" altLang="zh-CN" dirty="0" err="1"/>
              <a:t>DispatcherServlet</a:t>
            </a:r>
            <a:r>
              <a:rPr lang="zh-CN" altLang="en-US" dirty="0"/>
              <a:t>处理，接着</a:t>
            </a:r>
            <a:r>
              <a:rPr lang="en-US" altLang="zh-CN" dirty="0"/>
              <a:t>Spring</a:t>
            </a:r>
            <a:r>
              <a:rPr lang="zh-CN" altLang="en-US" dirty="0"/>
              <a:t>会分析看哪一个</a:t>
            </a:r>
            <a:r>
              <a:rPr lang="en-US" altLang="zh-CN" dirty="0" err="1"/>
              <a:t>HandlerMapping</a:t>
            </a:r>
            <a:r>
              <a:rPr lang="zh-CN" altLang="en-US" dirty="0"/>
              <a:t>定义的所有请求映射</a:t>
            </a:r>
            <a:r>
              <a:rPr lang="zh-CN" altLang="en-US" dirty="0" smtClean="0"/>
              <a:t>中对</a:t>
            </a:r>
            <a:r>
              <a:rPr lang="zh-CN" altLang="en-US" dirty="0"/>
              <a:t>该请求的最合理的</a:t>
            </a:r>
            <a:r>
              <a:rPr lang="zh-CN" altLang="en-US" dirty="0" smtClean="0"/>
              <a:t>映射，</a:t>
            </a:r>
            <a:r>
              <a:rPr lang="zh-CN" altLang="en-US" dirty="0"/>
              <a:t>然后通过该</a:t>
            </a:r>
            <a:r>
              <a:rPr lang="en-US" altLang="zh-CN" dirty="0" err="1"/>
              <a:t>HandlerMapping</a:t>
            </a:r>
            <a:r>
              <a:rPr lang="zh-CN" altLang="en-US" dirty="0"/>
              <a:t>取得其对应的</a:t>
            </a:r>
            <a:r>
              <a:rPr lang="en-US" altLang="zh-CN" dirty="0" smtClean="0"/>
              <a:t>Handler</a:t>
            </a:r>
          </a:p>
          <a:p>
            <a:r>
              <a:rPr lang="zh-CN" altLang="en-US" dirty="0"/>
              <a:t>接着再通过相应的</a:t>
            </a:r>
            <a:r>
              <a:rPr lang="en-US" altLang="zh-CN" dirty="0" err="1"/>
              <a:t>HandlerAdapter</a:t>
            </a:r>
            <a:r>
              <a:rPr lang="zh-CN" altLang="en-US" dirty="0"/>
              <a:t>处理该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，</a:t>
            </a:r>
            <a:r>
              <a:rPr lang="zh-CN" altLang="en-US" dirty="0"/>
              <a:t>处理之后会返回一个</a:t>
            </a:r>
            <a:r>
              <a:rPr lang="en-US" altLang="zh-CN" dirty="0" err="1"/>
              <a:t>ModelAndView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Spring</a:t>
            </a:r>
            <a:r>
              <a:rPr lang="zh-CN" altLang="en-US" dirty="0" smtClean="0"/>
              <a:t>就会把</a:t>
            </a:r>
            <a:r>
              <a:rPr lang="zh-CN" altLang="en-US" dirty="0"/>
              <a:t>该</a:t>
            </a:r>
            <a:r>
              <a:rPr lang="en-US" altLang="zh-CN" dirty="0"/>
              <a:t>View</a:t>
            </a:r>
            <a:r>
              <a:rPr lang="zh-CN" altLang="en-US" dirty="0"/>
              <a:t>渲染给用户，即返回给浏览器</a:t>
            </a:r>
            <a:endParaRPr lang="en-US" altLang="zh-CN" dirty="0" smtClean="0"/>
          </a:p>
          <a:p>
            <a:r>
              <a:rPr lang="zh-CN" altLang="en-US" dirty="0"/>
              <a:t>在这个渲染的过程中，发挥作用的就是</a:t>
            </a:r>
            <a:r>
              <a:rPr lang="en-US" altLang="zh-CN" dirty="0" err="1"/>
              <a:t>ViewResolver</a:t>
            </a:r>
            <a:r>
              <a:rPr lang="zh-CN" altLang="en-US" dirty="0"/>
              <a:t>和</a:t>
            </a:r>
            <a:r>
              <a:rPr lang="en-US" altLang="zh-CN" dirty="0"/>
              <a:t>View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3743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视图解析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1582" y="1536023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ViewResolver</a:t>
            </a:r>
            <a:r>
              <a:rPr lang="zh-CN" altLang="en-US" dirty="0"/>
              <a:t>和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处理视图的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个重要接口</a:t>
            </a:r>
            <a:endParaRPr lang="en-US" altLang="zh-CN" dirty="0" smtClean="0"/>
          </a:p>
          <a:p>
            <a:pPr lvl="1"/>
            <a:r>
              <a:rPr lang="en-US" altLang="zh-CN" dirty="0" err="1"/>
              <a:t>ViewResolver</a:t>
            </a:r>
            <a:r>
              <a:rPr lang="zh-CN" altLang="en-US" dirty="0"/>
              <a:t>提供了视图名称和真实视图之间的</a:t>
            </a:r>
            <a:r>
              <a:rPr lang="zh-CN" altLang="en-US" dirty="0" smtClean="0"/>
              <a:t>映射</a:t>
            </a:r>
            <a:endParaRPr lang="en-US" altLang="zh-CN" dirty="0" smtClean="0"/>
          </a:p>
          <a:p>
            <a:pPr lvl="1"/>
            <a:r>
              <a:rPr lang="en-US" altLang="zh-CN" dirty="0"/>
              <a:t>View</a:t>
            </a:r>
            <a:r>
              <a:rPr lang="zh-CN" altLang="en-US" dirty="0"/>
              <a:t>是真正进行视图渲染，把结果返回给浏览器的</a:t>
            </a:r>
          </a:p>
        </p:txBody>
      </p:sp>
    </p:spTree>
    <p:extLst>
      <p:ext uri="{BB962C8B-B14F-4D97-AF65-F5344CB8AC3E}">
        <p14:creationId xmlns:p14="http://schemas.microsoft.com/office/powerpoint/2010/main" val="178374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209346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ViewResolver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1582" y="1536023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中</a:t>
            </a:r>
            <a:r>
              <a:rPr lang="zh-CN" altLang="en-US" dirty="0"/>
              <a:t>的</a:t>
            </a:r>
            <a:r>
              <a:rPr lang="zh-CN" altLang="en-US" dirty="0" smtClean="0"/>
              <a:t>所有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方法</a:t>
            </a:r>
            <a:r>
              <a:rPr lang="zh-CN" altLang="en-US" dirty="0"/>
              <a:t>都需要解析某一个逻辑视图</a:t>
            </a:r>
            <a:r>
              <a:rPr lang="zh-CN" altLang="en-US" dirty="0" smtClean="0"/>
              <a:t>名称，比如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类型、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ModelAndView</a:t>
            </a:r>
            <a:r>
              <a:rPr lang="zh-CN" altLang="en-US" dirty="0" smtClean="0"/>
              <a:t>实例，而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提供了一组视图解析器来解析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AbstractCachingViewResolver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UrlBasedViewResolver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InternalResourceViewResolver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XmlViewResolver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ResourceBundleViewResolver</a:t>
            </a:r>
            <a:endParaRPr lang="en-US" altLang="zh-CN" dirty="0" smtClean="0"/>
          </a:p>
          <a:p>
            <a:pPr lvl="1"/>
            <a:r>
              <a:rPr lang="en-US" altLang="zh-CN" dirty="0" err="1"/>
              <a:t>VelocityViewResolver</a:t>
            </a:r>
            <a:r>
              <a:rPr lang="en-US" altLang="zh-CN" dirty="0"/>
              <a:t> / </a:t>
            </a:r>
            <a:r>
              <a:rPr lang="en-US" altLang="zh-CN" dirty="0" err="1" smtClean="0"/>
              <a:t>FreeMarkerViewResolver</a:t>
            </a:r>
            <a:endParaRPr lang="en-US" altLang="zh-CN" dirty="0" smtClean="0"/>
          </a:p>
          <a:p>
            <a:pPr lvl="1"/>
            <a:r>
              <a:rPr lang="en-US" altLang="zh-CN" dirty="0" err="1"/>
              <a:t>BeanNameViewResolver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5686605" cy="698148"/>
            <a:chOff x="3572099" y="2059582"/>
            <a:chExt cx="5686829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5150866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458913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InternalResourceViewResolver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1582" y="1536023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InternalResourceViewResolver</a:t>
            </a:r>
            <a:endParaRPr lang="en-US" altLang="zh-CN" dirty="0" smtClean="0"/>
          </a:p>
          <a:p>
            <a:pPr lvl="1"/>
            <a:r>
              <a:rPr lang="zh-CN" altLang="en-US" dirty="0"/>
              <a:t>它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URLBasedViewResolver</a:t>
            </a:r>
            <a:r>
              <a:rPr lang="zh-CN" altLang="en-US" dirty="0"/>
              <a:t>的子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它定义了前缀、后缀，并和控制器返回的视图名称拼接在一起，并解析为视图对象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它会将模型数据存放到对应的</a:t>
            </a:r>
            <a:r>
              <a:rPr lang="en-US" altLang="zh-CN" dirty="0" err="1" smtClean="0"/>
              <a:t>HttpServletRequest</a:t>
            </a:r>
            <a:r>
              <a:rPr lang="zh-CN" altLang="en-US" dirty="0" smtClean="0"/>
              <a:t>中，然后转发到相应的页面视图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4" y="4677006"/>
            <a:ext cx="10136727" cy="121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7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5686605" cy="698148"/>
            <a:chOff x="3572099" y="2059582"/>
            <a:chExt cx="5686829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5150866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4489676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>
                  <a:solidFill>
                    <a:srgbClr val="3C7832"/>
                  </a:solidFill>
                  <a:latin typeface="微软雅黑" panose="020B0503020204020204" pitchFamily="34" charset="-122"/>
                </a:rPr>
                <a:t>ResourceBundleViewResolver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1582" y="1536023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ResourceBundleViewResolver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它是</a:t>
            </a:r>
            <a:r>
              <a:rPr lang="en-US" altLang="zh-CN" dirty="0" err="1"/>
              <a:t>AbstractCachingViewResolver</a:t>
            </a:r>
            <a:r>
              <a:rPr lang="zh-CN" altLang="en-US" dirty="0" smtClean="0"/>
              <a:t>的</a:t>
            </a:r>
            <a:r>
              <a:rPr lang="zh-CN" altLang="en-US" dirty="0"/>
              <a:t>子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</a:t>
            </a:r>
            <a:r>
              <a:rPr lang="zh-CN" altLang="en-US" dirty="0"/>
              <a:t>需要有一个配置文件来定义逻辑视图名称和</a:t>
            </a:r>
            <a:r>
              <a:rPr lang="zh-CN" altLang="en-US" dirty="0" smtClean="0"/>
              <a:t>真正</a:t>
            </a:r>
            <a:r>
              <a:rPr lang="en-US" altLang="zh-CN" dirty="0" smtClean="0"/>
              <a:t>View</a:t>
            </a:r>
            <a:r>
              <a:rPr lang="zh-CN" altLang="en-US" dirty="0"/>
              <a:t>对象的对应关系</a:t>
            </a:r>
            <a:endParaRPr lang="en-US" altLang="zh-CN" dirty="0" smtClean="0"/>
          </a:p>
          <a:p>
            <a:pPr lvl="1"/>
            <a:r>
              <a:rPr lang="zh-CN" altLang="en-US" dirty="0"/>
              <a:t>默认情况下这个配置文件是在</a:t>
            </a:r>
            <a:r>
              <a:rPr lang="en-US" altLang="zh-CN" dirty="0" err="1"/>
              <a:t>classpath</a:t>
            </a:r>
            <a:r>
              <a:rPr lang="zh-CN" altLang="en-US" dirty="0"/>
              <a:t>根目录下的</a:t>
            </a:r>
            <a:r>
              <a:rPr lang="en-US" altLang="zh-CN" dirty="0" err="1"/>
              <a:t>views.properties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4" y="3255203"/>
            <a:ext cx="10054671" cy="12183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43" y="4951872"/>
            <a:ext cx="9685575" cy="70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</a:rPr>
              <a:t>视图技术之</a:t>
            </a:r>
            <a:r>
              <a:rPr lang="en-US" altLang="zh-CN" sz="4800" b="1" dirty="0" smtClean="0">
                <a:solidFill>
                  <a:srgbClr val="00823E"/>
                </a:solidFill>
                <a:latin typeface="微软雅黑" panose="020B0503020204020204" pitchFamily="34" charset="-122"/>
              </a:rPr>
              <a:t>JSP&amp;JSTL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23562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877199" y="3424236"/>
            <a:ext cx="878170" cy="369332"/>
            <a:chOff x="6557818" y="5101878"/>
            <a:chExt cx="878003" cy="368778"/>
          </a:xfrm>
        </p:grpSpPr>
        <p:sp>
          <p:nvSpPr>
            <p:cNvPr id="15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TextBox 15@|17FFC:16777215|FBC:16777215|LFC:16777215|LBC:16777215"/>
            <p:cNvSpPr txBox="1"/>
            <p:nvPr/>
          </p:nvSpPr>
          <p:spPr>
            <a:xfrm>
              <a:off x="6720697" y="5101878"/>
              <a:ext cx="715124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View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929178" y="3424238"/>
            <a:ext cx="1990652" cy="369332"/>
            <a:chOff x="3610222" y="5101880"/>
            <a:chExt cx="1990288" cy="368778"/>
          </a:xfrm>
        </p:grpSpPr>
        <p:sp>
          <p:nvSpPr>
            <p:cNvPr id="22" name="TextBox 11@|17FFC:16777215|FBC:16777215|LFC:16777215|LBC:16777215"/>
            <p:cNvSpPr txBox="1"/>
            <p:nvPr/>
          </p:nvSpPr>
          <p:spPr>
            <a:xfrm>
              <a:off x="3773100" y="5101880"/>
              <a:ext cx="1827410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表单标签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2450</TotalTime>
  <Words>719</Words>
  <Application>Microsoft Office PowerPoint</Application>
  <PresentationFormat>宽屏</PresentationFormat>
  <Paragraphs>158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adi</cp:lastModifiedBy>
  <cp:revision>793</cp:revision>
  <dcterms:created xsi:type="dcterms:W3CDTF">2015-08-21T12:41:00Z</dcterms:created>
  <dcterms:modified xsi:type="dcterms:W3CDTF">2018-03-04T06:54:09Z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