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379" r:id="rId2"/>
    <p:sldId id="380" r:id="rId3"/>
    <p:sldId id="381" r:id="rId4"/>
    <p:sldId id="261" r:id="rId5"/>
    <p:sldId id="413" r:id="rId6"/>
    <p:sldId id="414" r:id="rId7"/>
    <p:sldId id="301" r:id="rId8"/>
    <p:sldId id="395" r:id="rId9"/>
    <p:sldId id="415" r:id="rId10"/>
    <p:sldId id="416" r:id="rId11"/>
    <p:sldId id="417" r:id="rId12"/>
    <p:sldId id="418" r:id="rId13"/>
    <p:sldId id="419" r:id="rId14"/>
    <p:sldId id="420" r:id="rId15"/>
    <p:sldId id="405" r:id="rId16"/>
    <p:sldId id="409" r:id="rId17"/>
    <p:sldId id="412" r:id="rId18"/>
    <p:sldId id="421" r:id="rId19"/>
    <p:sldId id="410" r:id="rId20"/>
    <p:sldId id="422" r:id="rId21"/>
    <p:sldId id="411" r:id="rId22"/>
    <p:sldId id="392" r:id="rId23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300"/>
    <a:srgbClr val="00823E"/>
    <a:srgbClr val="44C51B"/>
    <a:srgbClr val="258903"/>
    <a:srgbClr val="8BB703"/>
    <a:srgbClr val="94C022"/>
    <a:srgbClr val="006A32"/>
    <a:srgbClr val="315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5"/>
    <p:restoredTop sz="87972"/>
  </p:normalViewPr>
  <p:slideViewPr>
    <p:cSldViewPr snapToGrid="0">
      <p:cViewPr varScale="1">
        <p:scale>
          <a:sx n="74" d="100"/>
          <a:sy n="74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8E8D44-CA76-4361-9518-CEF5EECC60D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838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9DEF05-6CBA-49C3-A72C-C46B0CEFFF56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2018/3/4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5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21105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311775" y="2286000"/>
            <a:ext cx="6391275" cy="10156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sz="6000" b="1" dirty="0" smtClean="0">
                <a:solidFill>
                  <a:srgbClr val="1E8300"/>
                </a:solidFill>
                <a:latin typeface="微软雅黑" panose="020B0503020204020204" pitchFamily="34" charset="-122"/>
              </a:rPr>
              <a:t>ORM</a:t>
            </a:r>
            <a:r>
              <a:rPr lang="zh-CN" altLang="en-US" sz="6000" b="1" dirty="0" smtClean="0">
                <a:solidFill>
                  <a:srgbClr val="1E8300"/>
                </a:solidFill>
                <a:latin typeface="微软雅黑" panose="020B0503020204020204" pitchFamily="34" charset="-122"/>
              </a:rPr>
              <a:t>数据访问</a:t>
            </a:r>
            <a:endParaRPr lang="zh-CN" altLang="en-US" sz="6000" b="1" dirty="0">
              <a:solidFill>
                <a:srgbClr val="1E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00" y="1262063"/>
            <a:ext cx="1385888" cy="622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4673600" y="3381375"/>
            <a:ext cx="1155700" cy="33131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l="5457"/>
          <a:stretch>
            <a:fillRect/>
          </a:stretch>
        </p:blipFill>
        <p:spPr>
          <a:xfrm>
            <a:off x="0" y="0"/>
            <a:ext cx="57626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9244361" y="314325"/>
            <a:ext cx="249837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5400" b="1" dirty="0" smtClean="0">
                <a:solidFill>
                  <a:srgbClr val="1E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endParaRPr lang="zh-CN" altLang="en-US" sz="5400" b="1" dirty="0">
              <a:solidFill>
                <a:srgbClr val="1E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293350" y="5003800"/>
            <a:ext cx="1350963" cy="1304925"/>
            <a:chOff x="10293507" y="5003677"/>
            <a:chExt cx="1351508" cy="1305637"/>
          </a:xfrm>
        </p:grpSpPr>
        <p:sp>
          <p:nvSpPr>
            <p:cNvPr id="7" name="椭圆 6"/>
            <p:cNvSpPr/>
            <p:nvPr/>
          </p:nvSpPr>
          <p:spPr>
            <a:xfrm>
              <a:off x="10293507" y="5003677"/>
              <a:ext cx="1305637" cy="1305637"/>
            </a:xfrm>
            <a:prstGeom prst="ellipse">
              <a:avLst/>
            </a:prstGeom>
            <a:solidFill>
              <a:srgbClr val="1E8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348" name="文本框 15"/>
            <p:cNvSpPr txBox="1"/>
            <p:nvPr/>
          </p:nvSpPr>
          <p:spPr>
            <a:xfrm>
              <a:off x="10376992" y="5439945"/>
              <a:ext cx="1268023" cy="82340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eaLnBrk="1" hangingPunct="1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91155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Hibernate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SessionFactory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applicationContext.xml</a:t>
            </a:r>
            <a:r>
              <a:rPr lang="zh-CN" altLang="en-US" dirty="0" smtClean="0"/>
              <a:t>文件中配置</a:t>
            </a:r>
            <a:r>
              <a:rPr lang="en-US" altLang="zh-CN" dirty="0" err="1" smtClean="0"/>
              <a:t>sessionFactory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20" y="2668313"/>
            <a:ext cx="10219048" cy="3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6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91155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Hibernate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编写实体</a:t>
            </a:r>
            <a:r>
              <a:rPr lang="en-US" altLang="zh-CN" dirty="0" smtClean="0"/>
              <a:t>Bean</a:t>
            </a:r>
          </a:p>
          <a:p>
            <a:r>
              <a:rPr lang="zh-CN" altLang="en-US" dirty="0" smtClean="0"/>
              <a:t>编写</a:t>
            </a:r>
            <a:r>
              <a:rPr lang="en-US" altLang="zh-CN" dirty="0" smtClean="0"/>
              <a:t>Dao</a:t>
            </a:r>
            <a:r>
              <a:rPr lang="zh-CN" altLang="en-US" dirty="0" smtClean="0"/>
              <a:t>实现类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</a:t>
            </a:r>
            <a:r>
              <a:rPr lang="en-US" altLang="zh-CN" dirty="0" smtClean="0"/>
              <a:t>@Repository</a:t>
            </a:r>
          </a:p>
          <a:p>
            <a:pPr lvl="1"/>
            <a:r>
              <a:rPr lang="zh-CN" altLang="en-US" dirty="0" smtClean="0"/>
              <a:t>注入</a:t>
            </a:r>
            <a:r>
              <a:rPr lang="en-US" altLang="zh-CN" dirty="0" err="1" smtClean="0"/>
              <a:t>sessionFactory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558" y="3544504"/>
            <a:ext cx="6828571" cy="2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2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91155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Hibernate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applicationContext.xml</a:t>
            </a:r>
            <a:r>
              <a:rPr lang="zh-CN" altLang="en-US" dirty="0" smtClean="0"/>
              <a:t>配置文件中添加事务配置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编写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层实现类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</a:t>
            </a:r>
            <a:r>
              <a:rPr lang="en-US" altLang="zh-CN" dirty="0" smtClean="0"/>
              <a:t>@Service</a:t>
            </a:r>
          </a:p>
          <a:p>
            <a:pPr lvl="1"/>
            <a:r>
              <a:rPr lang="zh-CN" altLang="en-US" dirty="0" smtClean="0"/>
              <a:t>添加</a:t>
            </a:r>
            <a:r>
              <a:rPr lang="en-US" altLang="zh-CN" dirty="0" smtClean="0"/>
              <a:t>@Transaction</a:t>
            </a:r>
          </a:p>
          <a:p>
            <a:pPr lvl="1"/>
            <a:r>
              <a:rPr lang="zh-CN" altLang="en-US" dirty="0" smtClean="0"/>
              <a:t>注入</a:t>
            </a:r>
            <a:r>
              <a:rPr lang="zh-CN" altLang="en-US" dirty="0"/>
              <a:t>持久</a:t>
            </a:r>
            <a:r>
              <a:rPr lang="zh-CN" altLang="en-US" dirty="0" smtClean="0"/>
              <a:t>层的</a:t>
            </a:r>
            <a:r>
              <a:rPr lang="en-US" altLang="zh-CN" dirty="0" smtClean="0"/>
              <a:t>Dao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4" y="2059298"/>
            <a:ext cx="8628571" cy="14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186" y="3982573"/>
            <a:ext cx="4771429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91155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Hibernate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实现类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</a:t>
            </a:r>
            <a:r>
              <a:rPr lang="en-US" altLang="zh-CN" dirty="0" smtClean="0"/>
              <a:t>@Controller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注入业务逻辑层</a:t>
            </a:r>
            <a:r>
              <a:rPr lang="en-US" altLang="zh-CN" dirty="0" smtClean="0"/>
              <a:t>Service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272" y="3092568"/>
            <a:ext cx="6657143" cy="3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2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91155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Hibernate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容器来管理项目中各层对象，并实现注入</a:t>
            </a:r>
            <a:endParaRPr lang="en-US" altLang="zh-CN" dirty="0"/>
          </a:p>
          <a:p>
            <a:pPr lvl="1"/>
            <a:r>
              <a:rPr lang="zh-CN" altLang="en-US" dirty="0" smtClean="0"/>
              <a:t>注入的顺序是：</a:t>
            </a:r>
            <a:r>
              <a:rPr lang="en-US" altLang="zh-CN" dirty="0" err="1" smtClean="0"/>
              <a:t>dataSource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sessionFactory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XXXDao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XXXService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-&gt;</a:t>
            </a:r>
            <a:r>
              <a:rPr lang="en-US" altLang="zh-CN" dirty="0" err="1" smtClean="0"/>
              <a:t>XXXController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从而实现控制器中调用业务逻辑层，业务逻辑层调用数据持久层，数据持久层借助</a:t>
            </a:r>
            <a:r>
              <a:rPr lang="en-US" altLang="zh-CN" dirty="0" err="1" smtClean="0"/>
              <a:t>sessionFactory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dataSource</a:t>
            </a:r>
            <a:r>
              <a:rPr lang="zh-CN" altLang="en-US" dirty="0" smtClean="0"/>
              <a:t>实现对数据的操作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90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</a:rPr>
              <a:t>数据校验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30730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633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数据校验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数据校验在项目中被广泛应用，一般分为前端数据校验和后端数据校验</a:t>
            </a:r>
            <a:endParaRPr lang="en-US" altLang="zh-CN" dirty="0" smtClean="0"/>
          </a:p>
          <a:p>
            <a:r>
              <a:rPr lang="zh-CN" altLang="en-US" dirty="0" smtClean="0"/>
              <a:t>前端数据校验可以采用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等前端技术</a:t>
            </a:r>
            <a:endParaRPr lang="en-US" altLang="zh-CN" dirty="0" smtClean="0"/>
          </a:p>
          <a:p>
            <a:r>
              <a:rPr lang="zh-CN" altLang="en-US" dirty="0" smtClean="0"/>
              <a:t>后端数据校验可以采用</a:t>
            </a:r>
            <a:r>
              <a:rPr lang="en-US" altLang="zh-CN" dirty="0" smtClean="0"/>
              <a:t>JSR303</a:t>
            </a:r>
            <a:r>
              <a:rPr lang="zh-CN" altLang="en-US" dirty="0" smtClean="0"/>
              <a:t>进行数据校验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JSR303</a:t>
            </a:r>
            <a:r>
              <a:rPr lang="zh-CN" altLang="en-US" dirty="0" smtClean="0"/>
              <a:t>是一个运行时数据校验框架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它使得验证逻辑从业务代码中脱离出来</a:t>
            </a:r>
            <a:endParaRPr lang="en-US" altLang="zh-CN" dirty="0" smtClean="0"/>
          </a:p>
          <a:p>
            <a:pPr lvl="1"/>
            <a:r>
              <a:rPr lang="zh-CN" altLang="en-US" dirty="0"/>
              <a:t>一般</a:t>
            </a:r>
            <a:r>
              <a:rPr lang="zh-CN" altLang="en-US" dirty="0" smtClean="0"/>
              <a:t>用于表单验证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635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228269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JSR303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>
                <a:latin typeface="+mn-ea"/>
              </a:rPr>
              <a:t>JSR303</a:t>
            </a:r>
            <a:r>
              <a:rPr lang="zh-CN" altLang="en-US" dirty="0" smtClean="0">
                <a:latin typeface="+mn-ea"/>
              </a:rPr>
              <a:t>提供了以下注解用于字段的验证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@</a:t>
            </a:r>
            <a:r>
              <a:rPr lang="en-US" altLang="zh-CN" sz="2000" dirty="0" err="1" smtClean="0">
                <a:latin typeface="+mn-ea"/>
              </a:rPr>
              <a:t>NotNull</a:t>
            </a: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注解</a:t>
            </a:r>
            <a:r>
              <a:rPr lang="zh-CN" altLang="en-US" sz="2000" dirty="0">
                <a:latin typeface="+mn-ea"/>
              </a:rPr>
              <a:t>元素必须是非空</a:t>
            </a:r>
          </a:p>
          <a:p>
            <a:pPr lvl="1"/>
            <a:r>
              <a:rPr lang="en-US" altLang="zh-CN" sz="2000" dirty="0" smtClean="0">
                <a:latin typeface="+mn-ea"/>
              </a:rPr>
              <a:t>@</a:t>
            </a:r>
            <a:r>
              <a:rPr lang="en-US" altLang="zh-CN" sz="2000" dirty="0">
                <a:latin typeface="+mn-ea"/>
              </a:rPr>
              <a:t>Null             </a:t>
            </a: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注解</a:t>
            </a:r>
            <a:r>
              <a:rPr lang="zh-CN" altLang="en-US" sz="2000" dirty="0">
                <a:latin typeface="+mn-ea"/>
              </a:rPr>
              <a:t>元素必须是空</a:t>
            </a:r>
          </a:p>
          <a:p>
            <a:pPr lvl="1"/>
            <a:r>
              <a:rPr lang="en-US" altLang="zh-CN" sz="2000" dirty="0" smtClean="0">
                <a:latin typeface="+mn-ea"/>
              </a:rPr>
              <a:t>@</a:t>
            </a:r>
            <a:r>
              <a:rPr lang="en-US" altLang="zh-CN" sz="2000" dirty="0">
                <a:latin typeface="+mn-ea"/>
              </a:rPr>
              <a:t>Digits           </a:t>
            </a: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验证</a:t>
            </a:r>
            <a:r>
              <a:rPr lang="zh-CN" altLang="en-US" sz="2000" dirty="0">
                <a:latin typeface="+mn-ea"/>
              </a:rPr>
              <a:t>数字构成是否合法</a:t>
            </a:r>
          </a:p>
          <a:p>
            <a:pPr lvl="1"/>
            <a:r>
              <a:rPr lang="en-US" altLang="zh-CN" sz="2000" dirty="0" smtClean="0">
                <a:latin typeface="+mn-ea"/>
              </a:rPr>
              <a:t>@</a:t>
            </a:r>
            <a:r>
              <a:rPr lang="en-US" altLang="zh-CN" sz="2000" dirty="0">
                <a:latin typeface="+mn-ea"/>
              </a:rPr>
              <a:t>Future           </a:t>
            </a: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验证</a:t>
            </a:r>
            <a:r>
              <a:rPr lang="zh-CN" altLang="en-US" sz="2000" dirty="0">
                <a:latin typeface="+mn-ea"/>
              </a:rPr>
              <a:t>是否在当前系统时间之后</a:t>
            </a:r>
          </a:p>
          <a:p>
            <a:pPr lvl="1"/>
            <a:r>
              <a:rPr lang="en-US" altLang="zh-CN" sz="2000" dirty="0" smtClean="0">
                <a:latin typeface="+mn-ea"/>
              </a:rPr>
              <a:t>@</a:t>
            </a:r>
            <a:r>
              <a:rPr lang="en-US" altLang="zh-CN" sz="2000" dirty="0">
                <a:latin typeface="+mn-ea"/>
              </a:rPr>
              <a:t>Past             </a:t>
            </a: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验证</a:t>
            </a:r>
            <a:r>
              <a:rPr lang="zh-CN" altLang="en-US" sz="2000" dirty="0">
                <a:latin typeface="+mn-ea"/>
              </a:rPr>
              <a:t>是否在当前系统时间之前</a:t>
            </a:r>
          </a:p>
          <a:p>
            <a:pPr lvl="1"/>
            <a:r>
              <a:rPr lang="en-US" altLang="zh-CN" sz="2000" dirty="0" smtClean="0">
                <a:latin typeface="+mn-ea"/>
              </a:rPr>
              <a:t>@</a:t>
            </a:r>
            <a:r>
              <a:rPr lang="en-US" altLang="zh-CN" sz="2000" dirty="0">
                <a:latin typeface="+mn-ea"/>
              </a:rPr>
              <a:t>Max              </a:t>
            </a: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验证</a:t>
            </a:r>
            <a:r>
              <a:rPr lang="zh-CN" altLang="en-US" sz="2000" dirty="0">
                <a:latin typeface="+mn-ea"/>
              </a:rPr>
              <a:t>值是否小于等于最大指定整数值</a:t>
            </a:r>
          </a:p>
          <a:p>
            <a:pPr lvl="1"/>
            <a:r>
              <a:rPr lang="en-US" altLang="zh-CN" sz="2000" dirty="0" smtClean="0">
                <a:latin typeface="+mn-ea"/>
              </a:rPr>
              <a:t>@</a:t>
            </a:r>
            <a:r>
              <a:rPr lang="en-US" altLang="zh-CN" sz="2000" dirty="0">
                <a:latin typeface="+mn-ea"/>
              </a:rPr>
              <a:t>Min              </a:t>
            </a: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验证</a:t>
            </a:r>
            <a:r>
              <a:rPr lang="zh-CN" altLang="en-US" sz="2000" dirty="0">
                <a:latin typeface="+mn-ea"/>
              </a:rPr>
              <a:t>值是否大于等于最小指定整数值</a:t>
            </a:r>
          </a:p>
          <a:p>
            <a:pPr lvl="1"/>
            <a:r>
              <a:rPr lang="en-US" altLang="zh-CN" sz="2000" dirty="0" smtClean="0">
                <a:latin typeface="+mn-ea"/>
              </a:rPr>
              <a:t>@</a:t>
            </a:r>
            <a:r>
              <a:rPr lang="en-US" altLang="zh-CN" sz="2000" dirty="0">
                <a:latin typeface="+mn-ea"/>
              </a:rPr>
              <a:t>Pattern          </a:t>
            </a: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验证</a:t>
            </a:r>
            <a:r>
              <a:rPr lang="zh-CN" altLang="en-US" sz="2000" dirty="0">
                <a:latin typeface="+mn-ea"/>
              </a:rPr>
              <a:t>字符串是否匹配指定的正则表达式</a:t>
            </a:r>
          </a:p>
          <a:p>
            <a:pPr lvl="1"/>
            <a:r>
              <a:rPr lang="en-US" altLang="zh-CN" sz="2000" dirty="0" smtClean="0">
                <a:latin typeface="+mn-ea"/>
              </a:rPr>
              <a:t>@</a:t>
            </a:r>
            <a:r>
              <a:rPr lang="en-US" altLang="zh-CN" sz="2000" dirty="0">
                <a:latin typeface="+mn-ea"/>
              </a:rPr>
              <a:t>Size             </a:t>
            </a: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验证</a:t>
            </a:r>
            <a:r>
              <a:rPr lang="zh-CN" altLang="en-US" sz="2000" dirty="0">
                <a:latin typeface="+mn-ea"/>
              </a:rPr>
              <a:t>元素大小是否在指定范围内</a:t>
            </a:r>
          </a:p>
          <a:p>
            <a:pPr lvl="1"/>
            <a:r>
              <a:rPr lang="en-US" altLang="zh-CN" sz="2000" dirty="0" smtClean="0">
                <a:latin typeface="+mn-ea"/>
              </a:rPr>
              <a:t>@</a:t>
            </a:r>
            <a:r>
              <a:rPr lang="en-US" altLang="zh-CN" sz="2000" dirty="0" err="1">
                <a:latin typeface="+mn-ea"/>
              </a:rPr>
              <a:t>DecimalMax</a:t>
            </a:r>
            <a:r>
              <a:rPr lang="en-US" altLang="zh-CN" sz="2000" dirty="0">
                <a:latin typeface="+mn-ea"/>
              </a:rPr>
              <a:t>   </a:t>
            </a: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验证</a:t>
            </a:r>
            <a:r>
              <a:rPr lang="zh-CN" altLang="en-US" sz="2000" dirty="0">
                <a:latin typeface="+mn-ea"/>
              </a:rPr>
              <a:t>值是否小于等于最大指定小数值</a:t>
            </a:r>
          </a:p>
          <a:p>
            <a:pPr lvl="1"/>
            <a:r>
              <a:rPr lang="en-US" altLang="zh-CN" sz="2000" dirty="0" smtClean="0">
                <a:latin typeface="+mn-ea"/>
              </a:rPr>
              <a:t>@</a:t>
            </a:r>
            <a:r>
              <a:rPr lang="en-US" altLang="zh-CN" sz="2000" dirty="0" err="1">
                <a:latin typeface="+mn-ea"/>
              </a:rPr>
              <a:t>DecimalMin</a:t>
            </a:r>
            <a:r>
              <a:rPr lang="en-US" altLang="zh-CN" sz="2000" dirty="0">
                <a:latin typeface="+mn-ea"/>
              </a:rPr>
              <a:t>   </a:t>
            </a: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验证</a:t>
            </a:r>
            <a:r>
              <a:rPr lang="zh-CN" altLang="en-US" sz="2000" dirty="0">
                <a:latin typeface="+mn-ea"/>
              </a:rPr>
              <a:t>值是否大于等于最小指定小数值</a:t>
            </a:r>
          </a:p>
          <a:p>
            <a:pPr lvl="1"/>
            <a:r>
              <a:rPr lang="en-US" altLang="zh-CN" sz="2000" dirty="0" smtClean="0">
                <a:latin typeface="+mn-ea"/>
              </a:rPr>
              <a:t>@</a:t>
            </a:r>
            <a:r>
              <a:rPr lang="en-US" altLang="zh-CN" sz="2000" dirty="0" err="1">
                <a:latin typeface="+mn-ea"/>
              </a:rPr>
              <a:t>AssertTrue</a:t>
            </a:r>
            <a:r>
              <a:rPr lang="en-US" altLang="zh-CN" sz="2000" dirty="0">
                <a:latin typeface="+mn-ea"/>
              </a:rPr>
              <a:t>       </a:t>
            </a:r>
            <a:r>
              <a:rPr lang="zh-CN" altLang="en-US" sz="2000" dirty="0" smtClean="0">
                <a:latin typeface="+mn-ea"/>
              </a:rPr>
              <a:t>被注解的</a:t>
            </a:r>
            <a:r>
              <a:rPr lang="zh-CN" altLang="en-US" sz="2000" dirty="0">
                <a:latin typeface="+mn-ea"/>
              </a:rPr>
              <a:t>元素必须为</a:t>
            </a:r>
            <a:r>
              <a:rPr lang="en-US" altLang="zh-CN" sz="2000" dirty="0">
                <a:latin typeface="+mn-ea"/>
              </a:rPr>
              <a:t>true</a:t>
            </a:r>
          </a:p>
          <a:p>
            <a:pPr lvl="1"/>
            <a:r>
              <a:rPr lang="en-US" altLang="zh-CN" sz="2000" dirty="0" smtClean="0">
                <a:latin typeface="+mn-ea"/>
              </a:rPr>
              <a:t>@</a:t>
            </a:r>
            <a:r>
              <a:rPr lang="en-US" altLang="zh-CN" sz="2000" dirty="0" err="1">
                <a:latin typeface="+mn-ea"/>
              </a:rPr>
              <a:t>AssertFalse</a:t>
            </a:r>
            <a:r>
              <a:rPr lang="en-US" altLang="zh-CN" sz="2000" dirty="0">
                <a:latin typeface="+mn-ea"/>
              </a:rPr>
              <a:t>  </a:t>
            </a: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被注解的</a:t>
            </a:r>
            <a:r>
              <a:rPr lang="zh-CN" altLang="en-US" sz="2000" dirty="0">
                <a:latin typeface="+mn-ea"/>
              </a:rPr>
              <a:t>元素必须为</a:t>
            </a:r>
            <a:r>
              <a:rPr lang="en-US" altLang="zh-CN" sz="2000" dirty="0">
                <a:latin typeface="+mn-ea"/>
              </a:rPr>
              <a:t>false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99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308885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Hibernate Validator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>
                <a:latin typeface="+mn-ea"/>
              </a:rPr>
              <a:t>Hibernate Validator</a:t>
            </a:r>
            <a:r>
              <a:rPr lang="zh-CN" altLang="en-US" dirty="0" smtClean="0">
                <a:latin typeface="+mn-ea"/>
              </a:rPr>
              <a:t>扩展了该注解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@Email		</a:t>
            </a:r>
            <a:r>
              <a:rPr lang="zh-CN" altLang="en-US" sz="2000" dirty="0" smtClean="0">
                <a:latin typeface="+mn-ea"/>
              </a:rPr>
              <a:t>被注解的</a:t>
            </a:r>
            <a:r>
              <a:rPr lang="zh-CN" altLang="en-US" sz="2000" dirty="0">
                <a:latin typeface="+mn-ea"/>
              </a:rPr>
              <a:t>元素必须是电子邮箱地址</a:t>
            </a:r>
          </a:p>
          <a:p>
            <a:pPr lvl="1"/>
            <a:r>
              <a:rPr lang="en-US" altLang="zh-CN" sz="2000" dirty="0" smtClean="0">
                <a:latin typeface="+mn-ea"/>
              </a:rPr>
              <a:t>@Length		</a:t>
            </a:r>
            <a:r>
              <a:rPr lang="zh-CN" altLang="en-US" sz="2000" dirty="0" smtClean="0">
                <a:latin typeface="+mn-ea"/>
              </a:rPr>
              <a:t>被注解的</a:t>
            </a:r>
            <a:r>
              <a:rPr lang="zh-CN" altLang="en-US" sz="2000" dirty="0">
                <a:latin typeface="+mn-ea"/>
              </a:rPr>
              <a:t>字符串的大小必须在指定的范围内</a:t>
            </a:r>
          </a:p>
          <a:p>
            <a:pPr lvl="1"/>
            <a:r>
              <a:rPr lang="en-US" altLang="zh-CN" sz="2000" dirty="0" smtClean="0">
                <a:latin typeface="+mn-ea"/>
              </a:rPr>
              <a:t>@</a:t>
            </a:r>
            <a:r>
              <a:rPr lang="en-US" altLang="zh-CN" sz="2000" dirty="0" err="1" smtClean="0">
                <a:latin typeface="+mn-ea"/>
              </a:rPr>
              <a:t>NotEmpty</a:t>
            </a: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被注解的</a:t>
            </a:r>
            <a:r>
              <a:rPr lang="zh-CN" altLang="en-US" sz="2000" dirty="0">
                <a:latin typeface="+mn-ea"/>
              </a:rPr>
              <a:t>字符串的必须非空</a:t>
            </a:r>
          </a:p>
          <a:p>
            <a:pPr lvl="1"/>
            <a:r>
              <a:rPr lang="en-US" altLang="zh-CN" sz="2000" dirty="0" smtClean="0">
                <a:latin typeface="+mn-ea"/>
              </a:rPr>
              <a:t>@Range		</a:t>
            </a:r>
            <a:r>
              <a:rPr lang="zh-CN" altLang="en-US" sz="2000" dirty="0" smtClean="0">
                <a:latin typeface="+mn-ea"/>
              </a:rPr>
              <a:t>被注解的</a:t>
            </a:r>
            <a:r>
              <a:rPr lang="zh-CN" altLang="en-US" sz="2000" dirty="0">
                <a:latin typeface="+mn-ea"/>
              </a:rPr>
              <a:t>元素必须在合适的范围内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487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63544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编写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Entity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6043" y="1201611"/>
            <a:ext cx="8029015" cy="495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7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7" y="0"/>
            <a:ext cx="573405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513" y="1096963"/>
            <a:ext cx="1385887" cy="6223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2"/>
          <p:cNvGrpSpPr/>
          <p:nvPr/>
        </p:nvGrpSpPr>
        <p:grpSpPr>
          <a:xfrm>
            <a:off x="217488" y="2606675"/>
            <a:ext cx="2921000" cy="1446213"/>
            <a:chOff x="217483" y="2607045"/>
            <a:chExt cx="2921792" cy="1446550"/>
          </a:xfrm>
        </p:grpSpPr>
        <p:sp>
          <p:nvSpPr>
            <p:cNvPr id="15395" name="文本框 15"/>
            <p:cNvSpPr txBox="1"/>
            <p:nvPr/>
          </p:nvSpPr>
          <p:spPr>
            <a:xfrm>
              <a:off x="217483" y="2607045"/>
              <a:ext cx="2911030" cy="14465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8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ONTENTS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6" name="文本框 16"/>
            <p:cNvSpPr txBox="1"/>
            <p:nvPr/>
          </p:nvSpPr>
          <p:spPr>
            <a:xfrm>
              <a:off x="1325444" y="2750858"/>
              <a:ext cx="1813831" cy="7694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272213" y="1341437"/>
            <a:ext cx="4395787" cy="698501"/>
            <a:chOff x="3572099" y="2059582"/>
            <a:chExt cx="4395960" cy="698247"/>
          </a:xfrm>
        </p:grpSpPr>
        <p:sp>
          <p:nvSpPr>
            <p:cNvPr id="47" name="圆角矩形 46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91" name="文本框 48"/>
            <p:cNvSpPr txBox="1"/>
            <p:nvPr/>
          </p:nvSpPr>
          <p:spPr>
            <a:xfrm>
              <a:off x="4669798" y="2231967"/>
              <a:ext cx="3127902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对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ORM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的支持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2" name="文本框 49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93" name="图片 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94" name="文本框 71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272213" y="2278062"/>
            <a:ext cx="4395787" cy="698501"/>
            <a:chOff x="3572099" y="2059582"/>
            <a:chExt cx="4395960" cy="698247"/>
          </a:xfrm>
        </p:grpSpPr>
        <p:sp>
          <p:nvSpPr>
            <p:cNvPr id="75" name="圆角矩形 74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86" name="文本框 75"/>
            <p:cNvSpPr txBox="1"/>
            <p:nvPr/>
          </p:nvSpPr>
          <p:spPr>
            <a:xfrm>
              <a:off x="4669798" y="2231967"/>
              <a:ext cx="3216136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Hibernate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7" name="文本框 76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88" name="图片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89" name="文本框 78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272213" y="3214687"/>
            <a:ext cx="4395787" cy="698501"/>
            <a:chOff x="3572099" y="2059582"/>
            <a:chExt cx="4395960" cy="698247"/>
          </a:xfrm>
        </p:grpSpPr>
        <p:sp>
          <p:nvSpPr>
            <p:cNvPr id="81" name="圆角矩形 80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81" name="文本框 81"/>
            <p:cNvSpPr txBox="1"/>
            <p:nvPr/>
          </p:nvSpPr>
          <p:spPr>
            <a:xfrm>
              <a:off x="4669798" y="2231967"/>
              <a:ext cx="1415828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数据校验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2" name="文本框 82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83" name="图片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84" name="文本框 84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26910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编写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Controller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4" y="1201612"/>
            <a:ext cx="9220426" cy="333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800250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小结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掌握</a:t>
            </a:r>
            <a:r>
              <a:rPr lang="en-US" altLang="zh-CN" dirty="0" smtClean="0">
                <a:latin typeface="+mn-ea"/>
              </a:rPr>
              <a:t>Spring</a:t>
            </a:r>
            <a:r>
              <a:rPr lang="zh-CN" altLang="en-US" dirty="0" smtClean="0">
                <a:latin typeface="+mn-ea"/>
              </a:rPr>
              <a:t>框架集成</a:t>
            </a:r>
            <a:r>
              <a:rPr lang="en-US" altLang="zh-CN" dirty="0" smtClean="0">
                <a:latin typeface="+mn-ea"/>
              </a:rPr>
              <a:t>Hibernate</a:t>
            </a:r>
            <a:r>
              <a:rPr lang="zh-CN" altLang="en-US" dirty="0" smtClean="0">
                <a:latin typeface="+mn-ea"/>
              </a:rPr>
              <a:t>框架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掌握基于</a:t>
            </a:r>
            <a:r>
              <a:rPr lang="en-US" altLang="zh-CN" dirty="0" smtClean="0">
                <a:latin typeface="+mn-ea"/>
              </a:rPr>
              <a:t>Spring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Hibernate</a:t>
            </a:r>
            <a:r>
              <a:rPr lang="zh-CN" altLang="en-US" dirty="0" smtClean="0">
                <a:latin typeface="+mn-ea"/>
              </a:rPr>
              <a:t>框架的数据校验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65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" name="文本框 29"/>
          <p:cNvSpPr txBox="1"/>
          <p:nvPr/>
        </p:nvSpPr>
        <p:spPr>
          <a:xfrm>
            <a:off x="4157663" y="2243138"/>
            <a:ext cx="7156450" cy="1446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sz="8800" b="1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8800" b="1" dirty="0">
              <a:solidFill>
                <a:srgbClr val="006A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的支持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16394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93651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/>
              <a:t>对象关系</a:t>
            </a:r>
            <a:r>
              <a:rPr lang="zh-CN" altLang="en-US" dirty="0" smtClean="0"/>
              <a:t>映射</a:t>
            </a:r>
            <a:r>
              <a:rPr lang="en-US" altLang="zh-CN" dirty="0" smtClean="0"/>
              <a:t>(</a:t>
            </a:r>
            <a:r>
              <a:rPr lang="en-US" altLang="zh-CN" dirty="0"/>
              <a:t>Object Relational </a:t>
            </a:r>
            <a:r>
              <a:rPr lang="en-US" altLang="zh-CN" dirty="0" smtClean="0"/>
              <a:t>Mapping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是一种为了解决面向对象与关系数据库存在的互不匹配的现象的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ORM</a:t>
            </a:r>
            <a:r>
              <a:rPr lang="zh-CN" altLang="en-US" dirty="0" smtClean="0"/>
              <a:t>的数据持久层框架有：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Hibernate</a:t>
            </a:r>
          </a:p>
          <a:p>
            <a:pPr lvl="2"/>
            <a:r>
              <a:rPr lang="en-US" altLang="zh-CN" dirty="0" err="1" smtClean="0"/>
              <a:t>Mybatis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TopLink</a:t>
            </a:r>
            <a:r>
              <a:rPr lang="en-US" altLang="zh-CN" dirty="0" smtClean="0"/>
              <a:t>……</a:t>
            </a:r>
          </a:p>
          <a:p>
            <a:r>
              <a:rPr lang="en-US" altLang="zh-CN" dirty="0" smtClean="0"/>
              <a:t>Spring</a:t>
            </a:r>
            <a:r>
              <a:rPr lang="zh-CN" altLang="en-US" dirty="0" smtClean="0"/>
              <a:t>框架则支持集成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 Persistent API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JPA</a:t>
            </a:r>
            <a:r>
              <a:rPr lang="zh-CN" altLang="en-US" dirty="0" smtClean="0"/>
              <a:t>）等，用于资源管理、数据访问对象（</a:t>
            </a:r>
            <a:r>
              <a:rPr lang="en-US" altLang="zh-CN" dirty="0" smtClean="0"/>
              <a:t>DAO</a:t>
            </a:r>
            <a:r>
              <a:rPr lang="zh-CN" altLang="en-US" dirty="0" smtClean="0"/>
              <a:t>）的实现和事务策略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93651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对</a:t>
            </a:r>
            <a:r>
              <a:rPr lang="en-US" altLang="zh-CN" dirty="0" smtClean="0"/>
              <a:t>ORM</a:t>
            </a:r>
            <a:r>
              <a:rPr lang="zh-CN" altLang="en-US" dirty="0" smtClean="0"/>
              <a:t>的支持，使得数据持久层得到显著增强，</a:t>
            </a:r>
            <a:r>
              <a:rPr lang="en-US" altLang="zh-CN" dirty="0" smtClean="0"/>
              <a:t>ORM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容器中也便于配置和部署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框架来创建</a:t>
            </a:r>
            <a:r>
              <a:rPr lang="en-US" altLang="zh-CN" dirty="0" smtClean="0"/>
              <a:t>ORM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DAO</a:t>
            </a:r>
            <a:r>
              <a:rPr lang="zh-CN" altLang="en-US" dirty="0" smtClean="0"/>
              <a:t>，好处有：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通用的资源管理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集成事务管理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统一常见的数据访问异常</a:t>
            </a:r>
            <a:endParaRPr lang="en-US" altLang="zh-CN" dirty="0" smtClean="0"/>
          </a:p>
          <a:p>
            <a:pPr lvl="1"/>
            <a:r>
              <a:rPr lang="zh-CN" altLang="en-US" dirty="0"/>
              <a:t>更</a:t>
            </a:r>
            <a:r>
              <a:rPr lang="zh-CN" altLang="en-US" dirty="0" smtClean="0"/>
              <a:t>容易测试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88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09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r>
              <a:rPr lang="en-US" altLang="zh-CN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16394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2</a:t>
              </a:r>
              <a:endParaRPr lang="en-US" altLang="zh-CN" sz="1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877192" y="3424236"/>
            <a:ext cx="809241" cy="369332"/>
            <a:chOff x="6557818" y="5101878"/>
            <a:chExt cx="809088" cy="368778"/>
          </a:xfrm>
        </p:grpSpPr>
        <p:sp>
          <p:nvSpPr>
            <p:cNvPr id="18" name="Oval 14@|1FFC:3382090|FBC:16777215|LFC:16777215|LBC:16777215"/>
            <p:cNvSpPr/>
            <p:nvPr/>
          </p:nvSpPr>
          <p:spPr>
            <a:xfrm>
              <a:off x="6557818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TextBox 15@|17FFC:16777215|FBC:16777215|LFC:16777215|LBC:16777215"/>
            <p:cNvSpPr txBox="1"/>
            <p:nvPr/>
          </p:nvSpPr>
          <p:spPr>
            <a:xfrm>
              <a:off x="6720697" y="5101878"/>
              <a:ext cx="646209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事务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929225" y="3424236"/>
            <a:ext cx="1901720" cy="369332"/>
            <a:chOff x="3610222" y="5101878"/>
            <a:chExt cx="1901348" cy="368778"/>
          </a:xfrm>
        </p:grpSpPr>
        <p:sp>
          <p:nvSpPr>
            <p:cNvPr id="21" name="TextBox 11@|17FFC:16777215|FBC:16777215|LFC:16777215|LBC:16777215"/>
            <p:cNvSpPr txBox="1"/>
            <p:nvPr/>
          </p:nvSpPr>
          <p:spPr>
            <a:xfrm>
              <a:off x="3773101" y="5101878"/>
              <a:ext cx="1738469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集成</a:t>
              </a:r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Hibernate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Oval 16@|1FFC:3382090|FBC:16777215|LFC:16777215|LBC:16777215"/>
            <p:cNvSpPr/>
            <p:nvPr/>
          </p:nvSpPr>
          <p:spPr>
            <a:xfrm>
              <a:off x="3610222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326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1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9" name="组合 61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63" name="圆角矩形 62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41" name="文本框 63"/>
            <p:cNvSpPr txBox="1"/>
            <p:nvPr/>
          </p:nvSpPr>
          <p:spPr>
            <a:xfrm>
              <a:off x="4669798" y="2231967"/>
              <a:ext cx="3216136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Hibernate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42" name="文本框 64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443" name="图片 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8444" name="文本框 66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26" name="Picture 2" descr="http://s11.sinaimg.cn/mw690/002VJuIvzy6RJjq8rEufa&amp;6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43" y="1536022"/>
            <a:ext cx="9703269" cy="447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91155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Hibernate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DataSource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</a:t>
            </a:r>
            <a:r>
              <a:rPr lang="en-US" altLang="zh-CN" dirty="0" err="1" smtClean="0"/>
              <a:t>dbinfo.properties</a:t>
            </a:r>
            <a:r>
              <a:rPr lang="zh-CN" altLang="en-US" dirty="0" smtClean="0"/>
              <a:t>文件，该属性文件可以配置数据库和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相关配置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865" y="2814948"/>
            <a:ext cx="6803958" cy="307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911553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Hibernate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DataSource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applicationContext.xml</a:t>
            </a:r>
            <a:r>
              <a:rPr lang="zh-CN" altLang="en-US" dirty="0" smtClean="0"/>
              <a:t>文件中配置</a:t>
            </a:r>
            <a:r>
              <a:rPr lang="en-US" altLang="zh-CN" dirty="0" err="1" smtClean="0"/>
              <a:t>DataSource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数据源也可以配置其他数据库连接池数据源，比如：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BoneCP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Druid</a:t>
            </a:r>
            <a:r>
              <a:rPr lang="zh-CN" altLang="en-US" dirty="0" smtClean="0"/>
              <a:t>等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20" y="2581381"/>
            <a:ext cx="10219048" cy="1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1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475</Words>
  <Application>Microsoft Office PowerPoint</Application>
  <PresentationFormat>宽屏</PresentationFormat>
  <Paragraphs>145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adi</cp:lastModifiedBy>
  <cp:revision>726</cp:revision>
  <dcterms:created xsi:type="dcterms:W3CDTF">2015-08-21T12:41:00Z</dcterms:created>
  <dcterms:modified xsi:type="dcterms:W3CDTF">2018-03-04T06:54:32Z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