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79" r:id="rId2"/>
    <p:sldId id="380" r:id="rId3"/>
    <p:sldId id="381" r:id="rId4"/>
    <p:sldId id="301" r:id="rId5"/>
    <p:sldId id="261" r:id="rId6"/>
    <p:sldId id="414" r:id="rId7"/>
    <p:sldId id="415" r:id="rId8"/>
    <p:sldId id="388" r:id="rId9"/>
    <p:sldId id="400" r:id="rId10"/>
    <p:sldId id="401" r:id="rId11"/>
    <p:sldId id="416" r:id="rId12"/>
    <p:sldId id="417" r:id="rId13"/>
    <p:sldId id="418" r:id="rId14"/>
    <p:sldId id="419" r:id="rId15"/>
    <p:sldId id="405" r:id="rId16"/>
    <p:sldId id="410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11" r:id="rId25"/>
    <p:sldId id="392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94414" autoAdjust="0"/>
  </p:normalViewPr>
  <p:slideViewPr>
    <p:cSldViewPr snapToGrid="0">
      <p:cViewPr varScale="1">
        <p:scale>
          <a:sx n="74" d="100"/>
          <a:sy n="74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API for XML Web 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09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wnload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hprj/services/wsutil?wsd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集成二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JDK1.6</a:t>
            </a:r>
            <a:r>
              <a:rPr lang="zh-CN" altLang="en-US" dirty="0"/>
              <a:t>开始，</a:t>
            </a:r>
            <a:r>
              <a:rPr lang="en-US" altLang="zh-CN" dirty="0"/>
              <a:t>Java</a:t>
            </a:r>
            <a:r>
              <a:rPr lang="zh-CN" altLang="en-US" dirty="0"/>
              <a:t>引入了对</a:t>
            </a:r>
            <a:r>
              <a:rPr lang="en-US" altLang="zh-CN" dirty="0" err="1" smtClean="0"/>
              <a:t>WebService</a:t>
            </a:r>
            <a:r>
              <a:rPr lang="zh-CN" altLang="en-US" dirty="0"/>
              <a:t>的原生支持，只需要使用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Annotation</a:t>
            </a:r>
            <a:r>
              <a:rPr lang="zh-CN" altLang="en-US" dirty="0"/>
              <a:t>即可将标准的</a:t>
            </a:r>
            <a:r>
              <a:rPr lang="en-US" altLang="zh-CN" dirty="0"/>
              <a:t>Java</a:t>
            </a:r>
            <a:r>
              <a:rPr lang="zh-CN" altLang="en-US" dirty="0"/>
              <a:t>类中的方法发布成</a:t>
            </a:r>
            <a:r>
              <a:rPr lang="en-US" altLang="zh-CN" dirty="0"/>
              <a:t>Web </a:t>
            </a:r>
            <a:r>
              <a:rPr lang="en-US" altLang="zh-CN" dirty="0" smtClean="0"/>
              <a:t>Service</a:t>
            </a:r>
            <a:endParaRPr lang="en-US" altLang="zh-CN" dirty="0"/>
          </a:p>
          <a:p>
            <a:r>
              <a:rPr lang="zh-CN" altLang="en-US" dirty="0"/>
              <a:t>不是所有的</a:t>
            </a:r>
            <a:r>
              <a:rPr lang="en-US" altLang="zh-CN" dirty="0"/>
              <a:t>Java</a:t>
            </a:r>
            <a:r>
              <a:rPr lang="zh-CN" altLang="en-US" dirty="0"/>
              <a:t>类都可以成为标准的</a:t>
            </a:r>
            <a:r>
              <a:rPr lang="en-US" altLang="zh-CN" dirty="0" err="1" smtClean="0"/>
              <a:t>WebService</a:t>
            </a:r>
            <a:endParaRPr lang="en-US" altLang="zh-CN" dirty="0"/>
          </a:p>
          <a:p>
            <a:r>
              <a:rPr lang="zh-CN" altLang="en-US" dirty="0"/>
              <a:t>需要遵守的标准</a:t>
            </a:r>
            <a:endParaRPr lang="en-US" altLang="zh-CN" dirty="0"/>
          </a:p>
          <a:p>
            <a:pPr lvl="1"/>
            <a:r>
              <a:rPr lang="zh-CN" altLang="en-US" dirty="0"/>
              <a:t>必须是</a:t>
            </a:r>
            <a:r>
              <a:rPr lang="en-US" altLang="zh-CN" dirty="0"/>
              <a:t>public</a:t>
            </a:r>
            <a:r>
              <a:rPr lang="zh-CN" altLang="en-US" dirty="0"/>
              <a:t>类 </a:t>
            </a:r>
          </a:p>
          <a:p>
            <a:pPr lvl="1"/>
            <a:r>
              <a:rPr lang="zh-CN" altLang="en-US" dirty="0"/>
              <a:t>不能是</a:t>
            </a:r>
            <a:r>
              <a:rPr lang="en-US" altLang="zh-CN" dirty="0"/>
              <a:t>final</a:t>
            </a:r>
            <a:r>
              <a:rPr lang="zh-CN" altLang="en-US" dirty="0"/>
              <a:t>的或者</a:t>
            </a:r>
            <a:r>
              <a:rPr lang="en-US" altLang="zh-CN" dirty="0"/>
              <a:t>abstract </a:t>
            </a:r>
          </a:p>
          <a:p>
            <a:pPr lvl="1"/>
            <a:r>
              <a:rPr lang="zh-CN" altLang="en-US" dirty="0"/>
              <a:t>必须有一个公共的默认构造函数 </a:t>
            </a:r>
          </a:p>
          <a:p>
            <a:pPr lvl="1"/>
            <a:r>
              <a:rPr lang="zh-CN" altLang="en-US" dirty="0"/>
              <a:t>类中绝对不能有重写的</a:t>
            </a:r>
            <a:r>
              <a:rPr lang="en-US" altLang="zh-CN" dirty="0"/>
              <a:t>finalize()</a:t>
            </a:r>
            <a:r>
              <a:rPr lang="zh-CN" altLang="en-US" dirty="0"/>
              <a:t>方法 </a:t>
            </a:r>
            <a:endParaRPr lang="en-US" altLang="zh-CN" dirty="0"/>
          </a:p>
          <a:p>
            <a:pPr lvl="2"/>
            <a:r>
              <a:rPr lang="en-US" altLang="zh-CN" dirty="0" smtClean="0"/>
              <a:t>Java</a:t>
            </a:r>
            <a:r>
              <a:rPr lang="zh-CN" altLang="en-US" dirty="0" smtClean="0"/>
              <a:t>技术</a:t>
            </a:r>
            <a:r>
              <a:rPr lang="zh-CN" altLang="en-US" dirty="0"/>
              <a:t>允许使用 finalize() 方法在垃圾收集器将对象从内存中清除出去之前做必要的清理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示例：编写即将生成</a:t>
            </a:r>
            <a:r>
              <a:rPr lang="en-US" altLang="zh-CN" dirty="0" err="1"/>
              <a:t>WebService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896044" y="2177265"/>
            <a:ext cx="8961437" cy="37856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(name = "Example",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targetNamespace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"http://www.jsoso.com/wstest",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algn="l" eaLnBrk="1" hangingPunct="1"/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algn="l" eaLnBrk="1" hangingPunct="1"/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WebMethod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operationName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action = 	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exclude = false)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WebResult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(name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returnWord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public String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WebParam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(name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String 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return "Hello" +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9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示例：发布</a:t>
            </a:r>
            <a:r>
              <a:rPr lang="en-US" altLang="zh-CN" dirty="0" err="1"/>
              <a:t>WebService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打开浏览器</a:t>
            </a:r>
            <a:r>
              <a:rPr lang="en-US" altLang="zh-CN" dirty="0"/>
              <a:t>URL</a:t>
            </a:r>
            <a:r>
              <a:rPr lang="zh-CN" altLang="en-US" dirty="0"/>
              <a:t>输入：</a:t>
            </a:r>
            <a:r>
              <a:rPr lang="en-US" altLang="zh-CN" dirty="0"/>
              <a:t>http://localhost:8080/hello?wsdl </a:t>
            </a:r>
            <a:r>
              <a:rPr lang="zh-CN" altLang="en-US" dirty="0"/>
              <a:t>，浏览到示例</a:t>
            </a:r>
            <a:r>
              <a:rPr lang="en-US" altLang="zh-CN" dirty="0" err="1"/>
              <a:t>WebService</a:t>
            </a:r>
            <a:r>
              <a:rPr lang="zh-CN" altLang="en-US" dirty="0"/>
              <a:t>所产生的</a:t>
            </a:r>
            <a:r>
              <a:rPr lang="en-US" altLang="zh-CN" dirty="0"/>
              <a:t>WSDL</a:t>
            </a:r>
            <a:r>
              <a:rPr lang="zh-CN" altLang="en-US" dirty="0"/>
              <a:t>的全文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96044" y="2126572"/>
            <a:ext cx="8961437" cy="31700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StartService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void main(String[]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service = new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	/*</a:t>
            </a:r>
          </a:p>
          <a:p>
            <a:pPr algn="l"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发布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http://localhost:8080/hello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  <a:p>
            <a:pPr algn="l"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Endpoint.publish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("http://localhost:8080/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hello",service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http://localhost:8080/hello");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6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示例：调用已有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1"/>
            <a:r>
              <a:rPr lang="zh-CN" altLang="en-US" dirty="0"/>
              <a:t>借用</a:t>
            </a:r>
            <a:r>
              <a:rPr lang="en-US" altLang="zh-CN" dirty="0"/>
              <a:t>JDK</a:t>
            </a:r>
            <a:r>
              <a:rPr lang="zh-CN" altLang="en-US" dirty="0"/>
              <a:t>的命令行工具</a:t>
            </a:r>
            <a:r>
              <a:rPr lang="en-US" altLang="zh-CN" dirty="0" err="1"/>
              <a:t>wsimport</a:t>
            </a:r>
            <a:r>
              <a:rPr lang="zh-CN" altLang="en-US" dirty="0"/>
              <a:t>，此工具主要功能是根据服务端发布的</a:t>
            </a:r>
            <a:r>
              <a:rPr lang="en-US" altLang="zh-CN" dirty="0" err="1"/>
              <a:t>wsdl</a:t>
            </a:r>
            <a:r>
              <a:rPr lang="zh-CN" altLang="en-US" dirty="0"/>
              <a:t>文件生成客户端存根及框架，负责与</a:t>
            </a:r>
            <a:r>
              <a:rPr lang="en-US" altLang="zh-CN" dirty="0"/>
              <a:t>Web Service </a:t>
            </a:r>
            <a:r>
              <a:rPr lang="zh-CN" altLang="en-US" dirty="0"/>
              <a:t>服务器通信，并在将其封装成实例，客户端可以直接使用，就像使用本地实例一样</a:t>
            </a:r>
            <a:endParaRPr lang="en-US" altLang="zh-CN" dirty="0"/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-d </a:t>
            </a:r>
            <a:r>
              <a:rPr lang="zh-CN" altLang="en-US" dirty="0"/>
              <a:t>生成客户端执行类的</a:t>
            </a:r>
            <a:r>
              <a:rPr lang="en-US" altLang="zh-CN" dirty="0"/>
              <a:t>class</a:t>
            </a:r>
            <a:r>
              <a:rPr lang="zh-CN" altLang="en-US" dirty="0"/>
              <a:t>文件的存放目录 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-s </a:t>
            </a:r>
            <a:r>
              <a:rPr lang="zh-CN" altLang="en-US" dirty="0"/>
              <a:t>生成客户端执行类的源文件的存放目录 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-p </a:t>
            </a:r>
            <a:r>
              <a:rPr lang="zh-CN" altLang="en-US" dirty="0"/>
              <a:t>定义生成类的包名 </a:t>
            </a:r>
            <a:endParaRPr lang="en-US" altLang="zh-CN" dirty="0"/>
          </a:p>
          <a:p>
            <a:pPr lvl="2"/>
            <a:r>
              <a:rPr lang="zh-CN" altLang="en-US" dirty="0"/>
              <a:t>示例：</a:t>
            </a:r>
            <a:r>
              <a:rPr lang="en-US" altLang="zh-CN" dirty="0" err="1"/>
              <a:t>wsimport</a:t>
            </a:r>
            <a:r>
              <a:rPr lang="en-US" altLang="zh-CN" dirty="0"/>
              <a:t> -d ./bin -s ./</a:t>
            </a:r>
            <a:r>
              <a:rPr lang="en-US" altLang="zh-CN" dirty="0" err="1"/>
              <a:t>src</a:t>
            </a:r>
            <a:r>
              <a:rPr lang="en-US" altLang="zh-CN" dirty="0"/>
              <a:t> -p </a:t>
            </a:r>
            <a:r>
              <a:rPr lang="en-US" altLang="zh-CN" dirty="0" err="1"/>
              <a:t>com.mengsy.webservice.client</a:t>
            </a:r>
            <a:r>
              <a:rPr lang="en-US" altLang="zh-CN" dirty="0"/>
              <a:t> http://localhost:8080/hello?wsdl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68" y="3061993"/>
            <a:ext cx="838835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68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示例：调用已有的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96044" y="2126572"/>
            <a:ext cx="8961437" cy="3477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RunClient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public static void main(String[]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//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初始化服务框架类  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service = new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</a:p>
          <a:p>
            <a:pPr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或者本地服务接口的实例  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	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= (Example)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service.getExamplePort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String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server.toSayHello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阿土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		</a:t>
            </a:r>
            <a:r>
              <a:rPr lang="en-US" altLang="zh-CN" sz="20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toSayHello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的返回值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—"+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/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56" y="4937697"/>
            <a:ext cx="45815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集成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CXF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36773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smtClean="0"/>
              <a:t>CXF</a:t>
            </a:r>
            <a:r>
              <a:rPr lang="zh-CN" altLang="en-US" dirty="0" smtClean="0"/>
              <a:t>是</a:t>
            </a:r>
            <a:r>
              <a:rPr lang="zh-CN" altLang="en-US" dirty="0"/>
              <a:t>一个正式的</a:t>
            </a:r>
            <a:r>
              <a:rPr lang="en-US" altLang="zh-CN" dirty="0"/>
              <a:t>Apache</a:t>
            </a:r>
            <a:r>
              <a:rPr lang="zh-CN" altLang="en-US" dirty="0"/>
              <a:t>顶级</a:t>
            </a:r>
            <a:r>
              <a:rPr lang="zh-CN" altLang="en-US" dirty="0" smtClean="0"/>
              <a:t>项目，</a:t>
            </a:r>
            <a:r>
              <a:rPr lang="zh-CN" altLang="en-US" dirty="0"/>
              <a:t>是一个开源的</a:t>
            </a:r>
            <a:r>
              <a:rPr lang="zh-CN" altLang="en-US" dirty="0" smtClean="0"/>
              <a:t>，容易</a:t>
            </a:r>
            <a:r>
              <a:rPr lang="zh-CN" altLang="en-US" dirty="0"/>
              <a:t>使用的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/>
              <a:t>Apache CXF = </a:t>
            </a:r>
            <a:r>
              <a:rPr lang="en-US" altLang="zh-CN" dirty="0" err="1"/>
              <a:t>Celtix</a:t>
            </a:r>
            <a:r>
              <a:rPr lang="en-US" altLang="zh-CN" dirty="0"/>
              <a:t> + </a:t>
            </a:r>
            <a:r>
              <a:rPr lang="en-US" altLang="zh-CN" dirty="0" err="1" smtClean="0"/>
              <a:t>XFire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CXF</a:t>
            </a:r>
            <a:r>
              <a:rPr lang="zh-CN" altLang="en-US" dirty="0" smtClean="0"/>
              <a:t>框架</a:t>
            </a:r>
            <a:r>
              <a:rPr lang="zh-CN" altLang="en-US" dirty="0"/>
              <a:t>是一种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技术的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应用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高性能，扩展</a:t>
            </a:r>
            <a:r>
              <a:rPr lang="zh-CN" altLang="en-US" dirty="0"/>
              <a:t>简单且容易</a:t>
            </a:r>
            <a:r>
              <a:rPr lang="zh-CN" altLang="en-US" dirty="0" smtClean="0"/>
              <a:t>使用，支持</a:t>
            </a:r>
            <a:r>
              <a:rPr lang="zh-CN" altLang="en-US" dirty="0"/>
              <a:t>多种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天然无缝集成</a:t>
            </a:r>
            <a:endParaRPr lang="en-US" altLang="zh-CN" dirty="0" smtClean="0"/>
          </a:p>
          <a:p>
            <a:r>
              <a:rPr lang="en-US" altLang="zh-CN" dirty="0"/>
              <a:t>CXF</a:t>
            </a:r>
            <a:r>
              <a:rPr lang="zh-CN" altLang="en-US" dirty="0"/>
              <a:t>官方网站下载地址：</a:t>
            </a:r>
            <a:r>
              <a:rPr lang="en-US" altLang="zh-CN" dirty="0">
                <a:hlinkClick r:id="rId3"/>
              </a:rPr>
              <a:t>http://cxf.apache.org/download.html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CXF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整合实现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Dynamic Web project</a:t>
            </a:r>
            <a:r>
              <a:rPr lang="zh-CN" altLang="en-US" dirty="0"/>
              <a:t>，引入</a:t>
            </a:r>
            <a:r>
              <a:rPr lang="en-US" altLang="zh-CN" dirty="0" smtClean="0"/>
              <a:t>CXF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/>
              <a:t>编写即将发布为</a:t>
            </a:r>
            <a:r>
              <a:rPr lang="en-US" altLang="zh-CN" dirty="0" err="1"/>
              <a:t>WebService</a:t>
            </a:r>
            <a:r>
              <a:rPr lang="zh-CN" altLang="en-US" dirty="0"/>
              <a:t>的接口以及实现类</a:t>
            </a:r>
            <a:endParaRPr lang="en-US" altLang="zh-CN" dirty="0"/>
          </a:p>
          <a:p>
            <a:pPr lvl="1"/>
            <a:r>
              <a:rPr lang="en-US" altLang="zh-CN" dirty="0"/>
              <a:t>web.xml</a:t>
            </a:r>
            <a:r>
              <a:rPr lang="zh-CN" altLang="en-US" dirty="0"/>
              <a:t>中配置</a:t>
            </a:r>
            <a:r>
              <a:rPr lang="en-US" altLang="zh-CN" dirty="0"/>
              <a:t>CXF</a:t>
            </a:r>
            <a:r>
              <a:rPr lang="zh-CN" altLang="en-US" dirty="0"/>
              <a:t>，使其生效</a:t>
            </a:r>
            <a:endParaRPr lang="en-US" altLang="zh-CN" dirty="0"/>
          </a:p>
          <a:p>
            <a:pPr lvl="1"/>
            <a:r>
              <a:rPr lang="en-US" altLang="zh-CN" dirty="0"/>
              <a:t>web.xml</a:t>
            </a:r>
            <a:r>
              <a:rPr lang="zh-CN" altLang="en-US" dirty="0"/>
              <a:t>中配置</a:t>
            </a:r>
            <a:r>
              <a:rPr lang="en-US" altLang="zh-CN" dirty="0" smtClean="0"/>
              <a:t>Spring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配置文件</a:t>
            </a:r>
            <a:r>
              <a:rPr lang="en-US" altLang="zh-CN" dirty="0"/>
              <a:t>applicationContext.xml</a:t>
            </a:r>
          </a:p>
          <a:p>
            <a:pPr lvl="1"/>
            <a:r>
              <a:rPr lang="zh-CN" altLang="en-US" dirty="0"/>
              <a:t>运行项目，检验结果检验成果</a:t>
            </a:r>
          </a:p>
        </p:txBody>
      </p:sp>
    </p:spTree>
    <p:extLst>
      <p:ext uri="{BB962C8B-B14F-4D97-AF65-F5344CB8AC3E}">
        <p14:creationId xmlns:p14="http://schemas.microsoft.com/office/powerpoint/2010/main" val="31582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CXF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 smtClean="0"/>
              <a:t>包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3" y="2156595"/>
            <a:ext cx="9668337" cy="25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WebService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2" y="1992543"/>
            <a:ext cx="8531291" cy="43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532203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2532203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327973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CXF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SpringMVC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192853"/>
            <a:ext cx="5980952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applicationContext.xml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2" y="5828959"/>
            <a:ext cx="9734319" cy="612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097406"/>
            <a:ext cx="8990476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sz="2400" dirty="0" smtClean="0"/>
              <a:t>打开浏览器，输入</a:t>
            </a: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localhost:8080/shprj/services/wsutil?wsdl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25" y="1914139"/>
            <a:ext cx="6035985" cy="47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CXF</a:t>
            </a:r>
            <a:r>
              <a:rPr lang="zh-CN" altLang="en-US" dirty="0" smtClean="0"/>
              <a:t>动态调用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310059"/>
            <a:ext cx="10131706" cy="18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WebService</a:t>
            </a:r>
            <a:r>
              <a:rPr lang="zh-CN" altLang="en-US" dirty="0" smtClean="0">
                <a:latin typeface="+mn-ea"/>
              </a:rPr>
              <a:t>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开发</a:t>
            </a:r>
            <a:r>
              <a:rPr lang="en-US" altLang="zh-CN" dirty="0" err="1" smtClean="0">
                <a:latin typeface="+mn-ea"/>
              </a:rPr>
              <a:t>WebService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集成</a:t>
            </a:r>
            <a:r>
              <a:rPr lang="en-US" altLang="zh-CN" dirty="0" smtClean="0">
                <a:latin typeface="+mn-ea"/>
              </a:rPr>
              <a:t>CXF</a:t>
            </a:r>
            <a:r>
              <a:rPr lang="zh-CN" altLang="en-US" dirty="0" smtClean="0">
                <a:latin typeface="+mn-ea"/>
              </a:rPr>
              <a:t>开发</a:t>
            </a:r>
            <a:r>
              <a:rPr lang="en-US" altLang="zh-CN" smtClean="0">
                <a:latin typeface="+mn-ea"/>
              </a:rPr>
              <a:t>WebService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0" y="3424236"/>
            <a:ext cx="967873" cy="369332"/>
            <a:chOff x="6557818" y="5101878"/>
            <a:chExt cx="967693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804814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SOAP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179" y="3863973"/>
            <a:ext cx="1011218" cy="369332"/>
            <a:chOff x="3610222" y="5542094"/>
            <a:chExt cx="1011033" cy="368777"/>
          </a:xfrm>
        </p:grpSpPr>
        <p:sp>
          <p:nvSpPr>
            <p:cNvPr id="22" name="TextBox 13@|17FFC:16777215|FBC:16777215|LFC:16777215|LBC:16777215"/>
            <p:cNvSpPr txBox="1"/>
            <p:nvPr/>
          </p:nvSpPr>
          <p:spPr>
            <a:xfrm>
              <a:off x="3773101" y="5542094"/>
              <a:ext cx="848154" cy="368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WSDL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7@|1FFC:3382090|FBC:16777215|LFC:16777215|LBC:16777215"/>
            <p:cNvSpPr/>
            <p:nvPr/>
          </p:nvSpPr>
          <p:spPr>
            <a:xfrm>
              <a:off x="3610222" y="5645321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896044" y="153602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W3C</a:t>
            </a:r>
            <a:r>
              <a:rPr lang="zh-CN" altLang="en-US" dirty="0"/>
              <a:t>组织对</a:t>
            </a:r>
            <a:r>
              <a:rPr lang="en-US" altLang="zh-CN" dirty="0" err="1"/>
              <a:t>WebService</a:t>
            </a:r>
            <a:r>
              <a:rPr lang="zh-CN" altLang="en-US" dirty="0"/>
              <a:t>的定义：</a:t>
            </a:r>
            <a:endParaRPr lang="en-US" altLang="zh-CN" dirty="0"/>
          </a:p>
          <a:p>
            <a:pPr lvl="1"/>
            <a:r>
              <a:rPr lang="en-US" altLang="zh-CN" dirty="0" err="1"/>
              <a:t>WebService</a:t>
            </a:r>
            <a:r>
              <a:rPr lang="zh-CN" altLang="en-US" dirty="0"/>
              <a:t>是一个软件系统，为了支持跨网络的机器间相互操作交互而设计。</a:t>
            </a:r>
            <a:r>
              <a:rPr lang="en-US" altLang="zh-CN" dirty="0"/>
              <a:t>Web Service</a:t>
            </a:r>
            <a:r>
              <a:rPr lang="zh-CN" altLang="en-US" dirty="0"/>
              <a:t>服务通常被定义为一组模块化的</a:t>
            </a:r>
            <a:r>
              <a:rPr lang="en-US" altLang="zh-CN" dirty="0"/>
              <a:t>API</a:t>
            </a:r>
            <a:r>
              <a:rPr lang="zh-CN" altLang="en-US" dirty="0"/>
              <a:t>，它们可以通过网络进行调用，来执行远程系统的请求服务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WebService</a:t>
            </a:r>
            <a:r>
              <a:rPr lang="zh-CN" altLang="en-US" dirty="0"/>
              <a:t>是一种跨编程语言和跨操作系统平台的远程调用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3711692"/>
            <a:ext cx="5409524" cy="19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72" y="3711692"/>
            <a:ext cx="5219048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872" y="5577802"/>
            <a:ext cx="2933333" cy="3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XML+XSD</a:t>
            </a:r>
          </a:p>
          <a:p>
            <a:r>
              <a:rPr lang="en-US" altLang="zh-CN" dirty="0" smtClean="0"/>
              <a:t>SOAP</a:t>
            </a:r>
          </a:p>
          <a:p>
            <a:r>
              <a:rPr lang="en-US" altLang="zh-CN" dirty="0" smtClean="0"/>
              <a:t>WSDL</a:t>
            </a:r>
          </a:p>
          <a:p>
            <a:r>
              <a:rPr lang="en-US" altLang="zh-CN" dirty="0"/>
              <a:t>UDDI</a:t>
            </a:r>
            <a:endParaRPr lang="en-US" altLang="zh-CN" dirty="0" smtClean="0"/>
          </a:p>
        </p:txBody>
      </p:sp>
      <p:pic>
        <p:nvPicPr>
          <p:cNvPr id="1026" name="Picture 2" descr="http://serkanozcan.com/blog/wp-content/uploads/abap_web_ser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1536023"/>
            <a:ext cx="5897909" cy="36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XML+XSD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是</a:t>
            </a:r>
            <a:r>
              <a:rPr lang="en-US" altLang="zh-CN" dirty="0" err="1"/>
              <a:t>WebService</a:t>
            </a:r>
            <a:r>
              <a:rPr lang="zh-CN" altLang="en-US" dirty="0"/>
              <a:t>平台中表示数据的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/>
              <a:t>优点在于它既是平台无关的，又是厂商无关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/>
              <a:t>XML Schema(XSD</a:t>
            </a:r>
            <a:r>
              <a:rPr lang="en-US" altLang="zh-CN" dirty="0" smtClean="0"/>
              <a:t>)</a:t>
            </a:r>
            <a:r>
              <a:rPr lang="zh-CN" altLang="en-US" dirty="0"/>
              <a:t>定义了一套标准的数据类型</a:t>
            </a:r>
            <a:endParaRPr lang="en-US" altLang="zh-CN" dirty="0" smtClean="0"/>
          </a:p>
          <a:p>
            <a:r>
              <a:rPr lang="en-US" altLang="zh-CN" dirty="0" smtClean="0"/>
              <a:t>SOAP</a:t>
            </a:r>
            <a:r>
              <a:rPr lang="zh-CN" altLang="en-US" dirty="0" smtClean="0"/>
              <a:t>（简单对象访问协议）</a:t>
            </a:r>
            <a:endParaRPr lang="en-US" altLang="zh-CN" dirty="0" smtClean="0"/>
          </a:p>
          <a:p>
            <a:pPr lvl="1"/>
            <a:r>
              <a:rPr lang="zh-CN" altLang="en-US" dirty="0"/>
              <a:t> </a:t>
            </a:r>
            <a:r>
              <a:rPr lang="en-US" altLang="zh-CN" dirty="0" err="1"/>
              <a:t>WebService</a:t>
            </a: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协议发送请求和接收结果时，发送的请求内容和结果内容都采用</a:t>
            </a:r>
            <a:r>
              <a:rPr lang="en-US" altLang="zh-CN" dirty="0"/>
              <a:t>XML</a:t>
            </a:r>
            <a:r>
              <a:rPr lang="zh-CN" altLang="en-US" dirty="0"/>
              <a:t>格式封装，并增加了一些特定的</a:t>
            </a:r>
            <a:r>
              <a:rPr lang="en-US" altLang="zh-CN" dirty="0"/>
              <a:t>HTTP</a:t>
            </a:r>
            <a:r>
              <a:rPr lang="zh-CN" altLang="en-US" dirty="0"/>
              <a:t>消息头，以说明</a:t>
            </a:r>
            <a:r>
              <a:rPr lang="en-US" altLang="zh-CN" dirty="0"/>
              <a:t>HTTP</a:t>
            </a:r>
            <a:r>
              <a:rPr lang="zh-CN" altLang="en-US" dirty="0"/>
              <a:t>消息的内容格式，这些特定的</a:t>
            </a:r>
            <a:r>
              <a:rPr lang="en-US" altLang="zh-CN" dirty="0"/>
              <a:t>HTTP</a:t>
            </a:r>
            <a:r>
              <a:rPr lang="zh-CN" altLang="en-US" dirty="0"/>
              <a:t>消息头和</a:t>
            </a:r>
            <a:r>
              <a:rPr lang="en-US" altLang="zh-CN" dirty="0"/>
              <a:t>XML</a:t>
            </a:r>
            <a:r>
              <a:rPr lang="zh-CN" altLang="en-US" dirty="0"/>
              <a:t>内容格式就是</a:t>
            </a:r>
            <a:r>
              <a:rPr lang="en-US" altLang="zh-CN" dirty="0"/>
              <a:t>SOAP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en-US" altLang="zh-CN" dirty="0"/>
              <a:t>SOAP</a:t>
            </a:r>
            <a:r>
              <a:rPr lang="zh-CN" altLang="en-US" dirty="0"/>
              <a:t>协议 </a:t>
            </a:r>
            <a:r>
              <a:rPr lang="en-US" altLang="zh-CN" dirty="0"/>
              <a:t>= HTTP</a:t>
            </a:r>
            <a:r>
              <a:rPr lang="zh-CN" altLang="en-US" dirty="0"/>
              <a:t>协议 </a:t>
            </a:r>
            <a:r>
              <a:rPr lang="en-US" altLang="zh-CN" dirty="0"/>
              <a:t>+ XML</a:t>
            </a:r>
            <a:r>
              <a:rPr lang="zh-CN" altLang="en-US" dirty="0"/>
              <a:t>数据格式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10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WSDL</a:t>
            </a:r>
            <a:r>
              <a:rPr lang="zh-CN" altLang="en-US" dirty="0" smtClean="0"/>
              <a:t>（</a:t>
            </a:r>
            <a:r>
              <a:rPr lang="en-US" altLang="zh-CN" dirty="0"/>
              <a:t>Web Services Description 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用于</a:t>
            </a:r>
            <a:r>
              <a:rPr lang="zh-CN" altLang="en-US" dirty="0" smtClean="0"/>
              <a:t>描述</a:t>
            </a:r>
            <a:r>
              <a:rPr lang="en-US" altLang="zh-CN" dirty="0" err="1" smtClean="0"/>
              <a:t>WebService</a:t>
            </a:r>
            <a:r>
              <a:rPr lang="zh-CN" altLang="en-US" dirty="0"/>
              <a:t>以及如何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UDDI</a:t>
            </a:r>
            <a:r>
              <a:rPr lang="zh-CN" altLang="en-US" dirty="0" smtClean="0"/>
              <a:t>（</a:t>
            </a:r>
            <a:r>
              <a:rPr lang="en-US" altLang="zh-CN" dirty="0"/>
              <a:t>Universal Description Discovery </a:t>
            </a:r>
            <a:r>
              <a:rPr lang="en-US" altLang="zh-CN" dirty="0" smtClean="0"/>
              <a:t>and </a:t>
            </a:r>
            <a:r>
              <a:rPr lang="en-US" altLang="zh-CN" dirty="0"/>
              <a:t>Integration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通用描述、发现与集成的</a:t>
            </a:r>
            <a:r>
              <a:rPr lang="zh-CN" altLang="en-US" dirty="0" smtClean="0"/>
              <a:t>缩写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语言的跨平台的的描述规范，可以使世界范围内的企业在互联网上发布自己所提供的服务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6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207" y="3424236"/>
            <a:ext cx="773975" cy="369332"/>
            <a:chOff x="6557818" y="5101878"/>
            <a:chExt cx="77382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61094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4" y="3424236"/>
            <a:ext cx="1213519" cy="369332"/>
            <a:chOff x="3610222" y="5101878"/>
            <a:chExt cx="1213288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05040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JAX-WS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或者调用其他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实现方式有很多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原生支持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Axis2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727</Words>
  <Application>Microsoft Office PowerPoint</Application>
  <PresentationFormat>宽屏</PresentationFormat>
  <Paragraphs>186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765</cp:revision>
  <dcterms:created xsi:type="dcterms:W3CDTF">2015-08-21T12:41:00Z</dcterms:created>
  <dcterms:modified xsi:type="dcterms:W3CDTF">2018-03-04T06:54:57Z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