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79" r:id="rId2"/>
    <p:sldId id="380" r:id="rId3"/>
    <p:sldId id="381" r:id="rId4"/>
    <p:sldId id="301" r:id="rId5"/>
    <p:sldId id="394" r:id="rId6"/>
    <p:sldId id="261" r:id="rId7"/>
    <p:sldId id="395" r:id="rId8"/>
    <p:sldId id="396" r:id="rId9"/>
    <p:sldId id="397" r:id="rId10"/>
    <p:sldId id="398" r:id="rId11"/>
    <p:sldId id="399" r:id="rId12"/>
    <p:sldId id="388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2" r:id="rId24"/>
    <p:sldId id="410" r:id="rId25"/>
    <p:sldId id="411" r:id="rId26"/>
    <p:sldId id="392" r:id="rId27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300"/>
    <a:srgbClr val="00823E"/>
    <a:srgbClr val="44C51B"/>
    <a:srgbClr val="258903"/>
    <a:srgbClr val="8BB703"/>
    <a:srgbClr val="94C022"/>
    <a:srgbClr val="006A32"/>
    <a:srgbClr val="315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5"/>
    <p:restoredTop sz="87972"/>
  </p:normalViewPr>
  <p:slideViewPr>
    <p:cSldViewPr snapToGrid="0">
      <p:cViewPr varScale="1">
        <p:scale>
          <a:sx n="74" d="100"/>
          <a:sy n="74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8E8D44-CA76-4361-9518-CEF5EECC60D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38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09DEF05-6CBA-49C3-A72C-C46B0CEFFF56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2017/5/12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B53B0F2-ED5C-491D-8F98-361023D1950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11775" y="2286000"/>
            <a:ext cx="6391275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6000" b="1" dirty="0" err="1" smtClean="0">
                <a:solidFill>
                  <a:srgbClr val="1E8300"/>
                </a:solidFill>
                <a:latin typeface="微软雅黑" panose="020B0503020204020204" pitchFamily="34" charset="-122"/>
              </a:rPr>
              <a:t>IoC&amp;DI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6000" b="1" dirty="0" smtClean="0">
                <a:solidFill>
                  <a:srgbClr val="1E8300"/>
                </a:solidFill>
                <a:latin typeface="微软雅黑" panose="020B0503020204020204" pitchFamily="34" charset="-122"/>
              </a:rPr>
              <a:t>框架简介</a:t>
            </a:r>
            <a:endParaRPr lang="zh-CN" altLang="en-US" sz="60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262063"/>
            <a:ext cx="1385888" cy="62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5665788" y="4262438"/>
            <a:ext cx="60372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王伟</a:t>
            </a:r>
            <a:r>
              <a:rPr lang="en-US" altLang="zh-CN" b="1" dirty="0" smtClean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4673600" y="3381375"/>
            <a:ext cx="1155700" cy="3313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5457"/>
          <a:stretch>
            <a:fillRect/>
          </a:stretch>
        </p:blipFill>
        <p:spPr>
          <a:xfrm>
            <a:off x="0" y="0"/>
            <a:ext cx="57626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244361" y="314325"/>
            <a:ext cx="249837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/>
            <a:r>
              <a:rPr lang="en-US" altLang="zh-CN" sz="5400" b="1" dirty="0" smtClean="0">
                <a:solidFill>
                  <a:srgbClr val="1E8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5400" b="1" dirty="0">
              <a:solidFill>
                <a:srgbClr val="1E8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93350" y="5003800"/>
            <a:ext cx="1350963" cy="1304925"/>
            <a:chOff x="10293507" y="5003677"/>
            <a:chExt cx="1351508" cy="1305637"/>
          </a:xfrm>
        </p:grpSpPr>
        <p:sp>
          <p:nvSpPr>
            <p:cNvPr id="7" name="椭圆 6"/>
            <p:cNvSpPr/>
            <p:nvPr/>
          </p:nvSpPr>
          <p:spPr>
            <a:xfrm>
              <a:off x="10293507" y="5003677"/>
              <a:ext cx="1305637" cy="1305637"/>
            </a:xfrm>
            <a:prstGeom prst="ellipse">
              <a:avLst/>
            </a:prstGeom>
            <a:solidFill>
              <a:srgbClr val="1E8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48" name="文本框 15"/>
            <p:cNvSpPr txBox="1"/>
            <p:nvPr/>
          </p:nvSpPr>
          <p:spPr>
            <a:xfrm>
              <a:off x="10376992" y="5439945"/>
              <a:ext cx="1268023" cy="823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eaLnBrk="1" hangingPunct="1"/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实现四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4040" y="1054625"/>
            <a:ext cx="8280400" cy="5256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3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实现四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/>
              <a:t>应用服务定位器将查找逻辑从组件里分离出来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降低组件在查找方面的复杂性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增加组件的重用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/>
              <a:t>这是用于查找资源的通用设计模式，并不局限于查找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lvl="1"/>
            <a:r>
              <a:rPr lang="en-US" altLang="zh-CN" dirty="0" err="1"/>
              <a:t>JavaEE</a:t>
            </a:r>
            <a:r>
              <a:rPr lang="zh-CN" altLang="en-US" dirty="0"/>
              <a:t>中的应用，如：</a:t>
            </a:r>
            <a:r>
              <a:rPr lang="en-US" altLang="zh-CN" dirty="0"/>
              <a:t>JNDI(Java</a:t>
            </a:r>
            <a:r>
              <a:rPr lang="zh-CN" altLang="en-US" dirty="0"/>
              <a:t>命名和目录接口</a:t>
            </a:r>
            <a:r>
              <a:rPr lang="en-US" altLang="zh-CN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局限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组件需要知道如何查找资源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14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83" y="3424236"/>
            <a:ext cx="1283730" cy="369332"/>
            <a:chOff x="6557818" y="5101878"/>
            <a:chExt cx="1283489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71" name="TextBox 15@|17FFC:16777215|FBC:16777215|LFC:16777215|LBC:16777215"/>
            <p:cNvSpPr txBox="1"/>
            <p:nvPr/>
          </p:nvSpPr>
          <p:spPr>
            <a:xfrm>
              <a:off x="6720697" y="5101878"/>
              <a:ext cx="1120610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DI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的实现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201" y="3424236"/>
            <a:ext cx="1883253" cy="369332"/>
            <a:chOff x="3610222" y="5101878"/>
            <a:chExt cx="1882897" cy="368778"/>
          </a:xfrm>
        </p:grpSpPr>
        <p:sp>
          <p:nvSpPr>
            <p:cNvPr id="23568" name="TextBox 11@|17FFC:16777215|FBC:16777215|LFC:16777215|LBC:16777215"/>
            <p:cNvSpPr txBox="1"/>
            <p:nvPr/>
          </p:nvSpPr>
          <p:spPr>
            <a:xfrm>
              <a:off x="3773101" y="5101878"/>
              <a:ext cx="172001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dirty="0" err="1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</a:t>
              </a:r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23562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en-US" altLang="zh-CN" dirty="0" err="1"/>
              <a:t>IoC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Inversion </a:t>
            </a:r>
            <a:r>
              <a:rPr lang="en-US" altLang="zh-CN" dirty="0"/>
              <a:t>of 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，控制反转）：</a:t>
            </a:r>
            <a:endParaRPr lang="en-US" altLang="zh-CN" dirty="0" smtClean="0"/>
          </a:p>
          <a:p>
            <a:pPr lvl="1"/>
            <a:r>
              <a:rPr lang="zh-CN" altLang="en-US" dirty="0"/>
              <a:t>设计原则，解耦组件之间的</a:t>
            </a:r>
            <a:r>
              <a:rPr lang="zh-CN" altLang="en-US" dirty="0" smtClean="0"/>
              <a:t>依赖关系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DI</a:t>
            </a:r>
            <a:r>
              <a:rPr lang="zh-CN" altLang="en-US" dirty="0" smtClean="0"/>
              <a:t>（</a:t>
            </a:r>
            <a:r>
              <a:rPr lang="en-US" altLang="zh-CN" dirty="0"/>
              <a:t> DI(Dependency Injection </a:t>
            </a:r>
            <a:r>
              <a:rPr lang="zh-CN" altLang="en-US" dirty="0" smtClean="0"/>
              <a:t>，依赖注入）：</a:t>
            </a:r>
            <a:endParaRPr lang="en-US" altLang="zh-CN" dirty="0" smtClean="0"/>
          </a:p>
          <a:p>
            <a:pPr lvl="1"/>
            <a:r>
              <a:rPr lang="zh-CN" altLang="en-US" dirty="0"/>
              <a:t>具体的设计模式，体现了</a:t>
            </a:r>
            <a:r>
              <a:rPr lang="en-US" altLang="zh-CN" dirty="0" err="1"/>
              <a:t>IoC</a:t>
            </a:r>
            <a:r>
              <a:rPr lang="zh-CN" altLang="en-US" dirty="0"/>
              <a:t>的设计原则</a:t>
            </a:r>
          </a:p>
          <a:p>
            <a:pPr lvl="1"/>
            <a:r>
              <a:rPr lang="zh-CN" altLang="en-US" dirty="0"/>
              <a:t>因为</a:t>
            </a:r>
            <a:r>
              <a:rPr lang="en-US" altLang="zh-CN" dirty="0"/>
              <a:t>DI</a:t>
            </a:r>
            <a:r>
              <a:rPr lang="zh-CN" altLang="en-US" dirty="0"/>
              <a:t>是</a:t>
            </a:r>
            <a:r>
              <a:rPr lang="en-US" altLang="zh-CN" dirty="0" err="1"/>
              <a:t>IoC</a:t>
            </a:r>
            <a:r>
              <a:rPr lang="zh-CN" altLang="en-US" dirty="0"/>
              <a:t>最典型的实现，所以术语</a:t>
            </a:r>
            <a:r>
              <a:rPr lang="en-US" altLang="zh-CN" dirty="0" err="1"/>
              <a:t>IoC</a:t>
            </a:r>
            <a:r>
              <a:rPr lang="zh-CN" altLang="en-US" dirty="0"/>
              <a:t>与</a:t>
            </a:r>
            <a:r>
              <a:rPr lang="en-US" altLang="zh-CN" dirty="0"/>
              <a:t>DI</a:t>
            </a:r>
            <a:r>
              <a:rPr lang="zh-CN" altLang="en-US" dirty="0"/>
              <a:t>经常被混用</a:t>
            </a:r>
          </a:p>
          <a:p>
            <a:pPr lvl="1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87319">
            <a:off x="9192173" y="3613594"/>
            <a:ext cx="2675150" cy="27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7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>
                  <a:solidFill>
                    <a:srgbClr val="3C78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2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好的获取资源的解决方案</a:t>
            </a:r>
            <a:endParaRPr lang="en-US" altLang="zh-CN" dirty="0"/>
          </a:p>
          <a:p>
            <a:pPr lvl="1"/>
            <a:r>
              <a:rPr lang="zh-CN" altLang="en-US" dirty="0"/>
              <a:t>由容器主动将资源推送到它所管理的组件里，组件要有接受资源的方式</a:t>
            </a:r>
            <a:endParaRPr lang="en-US" altLang="zh-CN" dirty="0"/>
          </a:p>
          <a:p>
            <a:pPr lvl="1"/>
            <a:r>
              <a:rPr lang="zh-CN" altLang="en-US" dirty="0"/>
              <a:t>查找的被动形式</a:t>
            </a:r>
          </a:p>
          <a:p>
            <a:pPr lvl="1"/>
            <a:endParaRPr lang="zh-CN" altLang="en-US" dirty="0"/>
          </a:p>
        </p:txBody>
      </p:sp>
      <p:sp>
        <p:nvSpPr>
          <p:cNvPr id="3" name="椭圆形标注 2"/>
          <p:cNvSpPr/>
          <p:nvPr/>
        </p:nvSpPr>
        <p:spPr>
          <a:xfrm>
            <a:off x="5447762" y="3421745"/>
            <a:ext cx="4198513" cy="1694473"/>
          </a:xfrm>
          <a:prstGeom prst="wedgeEllipseCallout">
            <a:avLst>
              <a:gd name="adj1" fmla="val -64698"/>
              <a:gd name="adj2" fmla="val 594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Don’t call </a:t>
            </a:r>
            <a:r>
              <a:rPr lang="en-US" altLang="zh-CN" dirty="0" err="1" smtClean="0"/>
              <a:t>us,we’ll</a:t>
            </a:r>
            <a:r>
              <a:rPr lang="en-US" altLang="zh-CN" dirty="0" smtClean="0"/>
              <a:t> call you!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47762" y="5384980"/>
            <a:ext cx="32815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好莱坞原则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283" y="3879629"/>
            <a:ext cx="2428571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实现五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不需要服务定位器</a:t>
            </a:r>
            <a:endParaRPr lang="en-US" altLang="zh-CN" dirty="0"/>
          </a:p>
          <a:p>
            <a:pPr lvl="1"/>
            <a:r>
              <a:rPr lang="zh-CN" altLang="en-US" dirty="0"/>
              <a:t>组件</a:t>
            </a:r>
            <a:r>
              <a:rPr lang="en-US" altLang="zh-CN" dirty="0"/>
              <a:t>(</a:t>
            </a:r>
            <a:r>
              <a:rPr lang="en-US" altLang="zh-CN" dirty="0" err="1"/>
              <a:t>ReportService</a:t>
            </a:r>
            <a:r>
              <a:rPr lang="en-US" altLang="zh-CN" dirty="0"/>
              <a:t>)</a:t>
            </a:r>
            <a:r>
              <a:rPr lang="zh-CN" altLang="en-US" dirty="0"/>
              <a:t>增加接受资源的方法</a:t>
            </a:r>
            <a:r>
              <a:rPr lang="en-US" altLang="zh-CN" dirty="0"/>
              <a:t>(setter)</a:t>
            </a:r>
          </a:p>
          <a:p>
            <a:pPr lvl="1"/>
            <a:r>
              <a:rPr lang="zh-CN" altLang="en-US" dirty="0"/>
              <a:t>由容器将组件</a:t>
            </a:r>
            <a:r>
              <a:rPr lang="en-US" altLang="zh-CN" dirty="0"/>
              <a:t>(</a:t>
            </a:r>
            <a:r>
              <a:rPr lang="en-US" altLang="zh-CN" dirty="0" err="1"/>
              <a:t>ReportGenerator</a:t>
            </a:r>
            <a:r>
              <a:rPr lang="en-US" altLang="zh-CN" dirty="0"/>
              <a:t>)</a:t>
            </a:r>
            <a:r>
              <a:rPr lang="zh-CN" altLang="en-US" dirty="0"/>
              <a:t>注入到另一个组件</a:t>
            </a:r>
            <a:r>
              <a:rPr lang="en-US" altLang="zh-CN" dirty="0"/>
              <a:t>(</a:t>
            </a:r>
            <a:r>
              <a:rPr lang="en-US" altLang="zh-CN" dirty="0" err="1"/>
              <a:t>ReportService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完全面向接口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1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实现五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4040" y="1054625"/>
            <a:ext cx="7991475" cy="5681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49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954771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不同类型的依赖注入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/>
              <a:t>主要有三种类型的</a:t>
            </a:r>
            <a:r>
              <a:rPr lang="en-US" altLang="zh-CN" dirty="0"/>
              <a:t>DI</a:t>
            </a:r>
          </a:p>
          <a:p>
            <a:pPr lvl="1"/>
            <a:r>
              <a:rPr lang="zh-CN" altLang="en-US" dirty="0"/>
              <a:t>接口注入（</a:t>
            </a:r>
            <a:r>
              <a:rPr lang="en-US" altLang="zh-CN" dirty="0"/>
              <a:t>Type1 </a:t>
            </a:r>
            <a:r>
              <a:rPr lang="en-US" altLang="zh-CN" dirty="0" err="1"/>
              <a:t>IoC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setter</a:t>
            </a:r>
            <a:r>
              <a:rPr lang="zh-CN" altLang="en-US" dirty="0"/>
              <a:t>注入（</a:t>
            </a:r>
            <a:r>
              <a:rPr lang="en-US" altLang="zh-CN" dirty="0"/>
              <a:t>Type2 </a:t>
            </a:r>
            <a:r>
              <a:rPr lang="en-US" altLang="zh-CN" dirty="0" err="1"/>
              <a:t>IoC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构造器注入（</a:t>
            </a:r>
            <a:r>
              <a:rPr lang="en-US" altLang="zh-CN" dirty="0"/>
              <a:t>Type3 </a:t>
            </a:r>
            <a:r>
              <a:rPr lang="en-US" altLang="zh-CN" dirty="0" err="1"/>
              <a:t>IoC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流行程度最广的：</a:t>
            </a:r>
            <a:r>
              <a:rPr lang="en-US" altLang="zh-CN" dirty="0"/>
              <a:t>setter</a:t>
            </a:r>
            <a:r>
              <a:rPr lang="zh-CN" altLang="en-US" dirty="0"/>
              <a:t>注入</a:t>
            </a:r>
            <a:endParaRPr lang="en-US" altLang="zh-CN" dirty="0"/>
          </a:p>
          <a:p>
            <a:pPr lvl="1"/>
            <a:r>
              <a:rPr lang="zh-CN" altLang="en-US" dirty="0"/>
              <a:t>有可能忘记注入，会抛出空指针</a:t>
            </a:r>
            <a:endParaRPr lang="en-US" altLang="zh-CN" dirty="0"/>
          </a:p>
          <a:p>
            <a:pPr lvl="1"/>
            <a:r>
              <a:rPr lang="zh-CN" altLang="en-US" dirty="0"/>
              <a:t>代码安全有可能存在问题，依赖会被修改</a:t>
            </a:r>
            <a:endParaRPr lang="en-US" altLang="zh-CN" dirty="0"/>
          </a:p>
          <a:p>
            <a:r>
              <a:rPr lang="zh-CN" altLang="en-US" dirty="0"/>
              <a:t>构造器注入</a:t>
            </a:r>
            <a:endParaRPr lang="en-US" altLang="zh-CN" dirty="0"/>
          </a:p>
          <a:p>
            <a:pPr lvl="1"/>
            <a:r>
              <a:rPr lang="zh-CN" altLang="en-US" dirty="0"/>
              <a:t>可避免</a:t>
            </a:r>
            <a:r>
              <a:rPr lang="en-US" altLang="zh-CN" dirty="0"/>
              <a:t>setter</a:t>
            </a:r>
            <a:r>
              <a:rPr lang="zh-CN" altLang="en-US" dirty="0"/>
              <a:t>注入的一些缺点</a:t>
            </a:r>
            <a:endParaRPr lang="en-US" altLang="zh-CN" dirty="0"/>
          </a:p>
          <a:p>
            <a:pPr lvl="1"/>
            <a:r>
              <a:rPr lang="zh-CN" altLang="en-US" dirty="0"/>
              <a:t>没有含义明确的方法名，对参数位置与数量有要求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</a:rPr>
              <a:t>框架介绍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0730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2376065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框架简介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zh-CN" dirty="0">
                <a:latin typeface="Bookman Old Style" panose="02050604050505020204" pitchFamily="18" charset="0"/>
              </a:rPr>
              <a:t>Rod </a:t>
            </a:r>
            <a:r>
              <a:rPr lang="zh-CN" altLang="zh-CN" dirty="0" smtClean="0">
                <a:latin typeface="Bookman Old Style" panose="02050604050505020204" pitchFamily="18" charset="0"/>
              </a:rPr>
              <a:t>Johnso</a:t>
            </a:r>
            <a:r>
              <a:rPr lang="en-US" altLang="zh-CN" dirty="0" smtClean="0">
                <a:latin typeface="Bookman Old Style" panose="02050604050505020204" pitchFamily="18" charset="0"/>
              </a:rPr>
              <a:t>n</a:t>
            </a:r>
            <a:endParaRPr lang="en-US" altLang="zh-CN" dirty="0" smtClean="0"/>
          </a:p>
          <a:p>
            <a:pPr lvl="1"/>
            <a:r>
              <a:rPr lang="zh-CN" altLang="zh-CN" dirty="0">
                <a:solidFill>
                  <a:srgbClr val="FF0000"/>
                </a:solidFill>
                <a:latin typeface="Bookman Old Style" panose="02050604050505020204" pitchFamily="18" charset="0"/>
              </a:rPr>
              <a:t>SpringFramework创始人</a:t>
            </a:r>
            <a:r>
              <a:rPr lang="zh-CN" altLang="zh-CN" dirty="0">
                <a:latin typeface="Bookman Old Style" panose="02050604050505020204" pitchFamily="18" charset="0"/>
              </a:rPr>
              <a:t>, interface21 </a:t>
            </a:r>
            <a:r>
              <a:rPr lang="zh-CN" altLang="zh-CN" dirty="0" smtClean="0">
                <a:latin typeface="Bookman Old Style" panose="02050604050505020204" pitchFamily="18" charset="0"/>
              </a:rPr>
              <a:t>CEO</a:t>
            </a:r>
            <a:endParaRPr lang="en-US" altLang="zh-CN" dirty="0" smtClean="0">
              <a:latin typeface="Bookman Old Style" panose="02050604050505020204" pitchFamily="18" charset="0"/>
            </a:endParaRP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丰富的c/c++背景，丰富的金融行业</a:t>
            </a:r>
            <a:r>
              <a:rPr lang="zh-CN" altLang="zh-CN" dirty="0" smtClean="0">
                <a:latin typeface="Bookman Old Style" panose="02050604050505020204" pitchFamily="18" charset="0"/>
              </a:rPr>
              <a:t>背景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1996年开始关注Java服务器端技术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Servlet2.4和JDO2.0专家组成员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2002年著写</a:t>
            </a:r>
            <a:r>
              <a:rPr lang="zh-CN" altLang="zh-CN" dirty="0" smtClean="0">
                <a:latin typeface="Bookman Old Style" panose="02050604050505020204" pitchFamily="18" charset="0"/>
              </a:rPr>
              <a:t>《</a:t>
            </a:r>
            <a:r>
              <a:rPr lang="zh-CN" altLang="zh-CN" dirty="0">
                <a:solidFill>
                  <a:srgbClr val="FF0000"/>
                </a:solidFill>
                <a:latin typeface="Bookman Old Style" panose="02050604050505020204" pitchFamily="18" charset="0"/>
              </a:rPr>
              <a:t>Expoert one-on-one</a:t>
            </a:r>
            <a:r>
              <a:rPr lang="en-US" altLang="zh-CN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en-US" altLang="zh-CN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457200" lvl="1" indent="0">
              <a:buNone/>
            </a:pPr>
            <a:r>
              <a:rPr lang="zh-CN" altLang="zh-CN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J2EE设计与开发</a:t>
            </a:r>
            <a:r>
              <a:rPr lang="zh-CN" altLang="zh-CN" sz="2400" dirty="0" smtClean="0">
                <a:latin typeface="Bookman Old Style" panose="02050604050505020204" pitchFamily="18" charset="0"/>
              </a:rPr>
              <a:t>》</a:t>
            </a:r>
            <a:r>
              <a:rPr lang="zh-CN" altLang="zh-CN" sz="2400" dirty="0">
                <a:latin typeface="Bookman Old Style" panose="02050604050505020204" pitchFamily="18" charset="0"/>
              </a:rPr>
              <a:t>，改变了Java世界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技术主张：技术实用为本</a:t>
            </a:r>
          </a:p>
          <a:p>
            <a:pPr lvl="1"/>
            <a:r>
              <a:rPr lang="zh-CN" altLang="zh-CN" dirty="0">
                <a:latin typeface="Bookman Old Style" panose="02050604050505020204" pitchFamily="18" charset="0"/>
              </a:rPr>
              <a:t>音乐学博士</a:t>
            </a:r>
          </a:p>
        </p:txBody>
      </p:sp>
      <p:pic>
        <p:nvPicPr>
          <p:cNvPr id="9" name="Picture 4" descr="book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539" y="4128410"/>
            <a:ext cx="1162050" cy="14573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john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177" y="1536023"/>
            <a:ext cx="1519237" cy="2147887"/>
          </a:xfrm>
          <a:prstGeom prst="rect">
            <a:avLst/>
          </a:prstGeom>
          <a:noFill/>
          <a:ln w="952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ook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052" y="4128410"/>
            <a:ext cx="1144587" cy="1439863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7" y="0"/>
            <a:ext cx="57340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513" y="1096963"/>
            <a:ext cx="1385887" cy="6223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217488" y="2606675"/>
            <a:ext cx="2921000" cy="1446213"/>
            <a:chOff x="217483" y="2607045"/>
            <a:chExt cx="2921792" cy="1446550"/>
          </a:xfrm>
        </p:grpSpPr>
        <p:sp>
          <p:nvSpPr>
            <p:cNvPr id="15395" name="文本框 15"/>
            <p:cNvSpPr txBox="1"/>
            <p:nvPr/>
          </p:nvSpPr>
          <p:spPr>
            <a:xfrm>
              <a:off x="217483" y="2607045"/>
              <a:ext cx="2911030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8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ONTENTS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6" name="文本框 16"/>
            <p:cNvSpPr txBox="1"/>
            <p:nvPr/>
          </p:nvSpPr>
          <p:spPr>
            <a:xfrm>
              <a:off x="1325444" y="2750858"/>
              <a:ext cx="1813831" cy="7694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272213" y="1341437"/>
            <a:ext cx="4395787" cy="698501"/>
            <a:chOff x="3572099" y="2059582"/>
            <a:chExt cx="4395960" cy="698247"/>
          </a:xfrm>
        </p:grpSpPr>
        <p:sp>
          <p:nvSpPr>
            <p:cNvPr id="47" name="圆角矩形 4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91" name="文本框 48"/>
            <p:cNvSpPr txBox="1"/>
            <p:nvPr/>
          </p:nvSpPr>
          <p:spPr>
            <a:xfrm>
              <a:off x="4669798" y="2231967"/>
              <a:ext cx="2954771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面向对象回顾和案例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92" name="文本框 49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93" name="图片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94" name="文本框 71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72213" y="2278062"/>
            <a:ext cx="4395787" cy="698501"/>
            <a:chOff x="3572099" y="2059582"/>
            <a:chExt cx="4395960" cy="698247"/>
          </a:xfrm>
        </p:grpSpPr>
        <p:sp>
          <p:nvSpPr>
            <p:cNvPr id="75" name="圆角矩形 74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6" name="文本框 75"/>
            <p:cNvSpPr txBox="1"/>
            <p:nvPr/>
          </p:nvSpPr>
          <p:spPr>
            <a:xfrm>
              <a:off x="4669798" y="2231967"/>
              <a:ext cx="1306819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7" name="文本框 7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8" name="图片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9" name="文本框 78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272213" y="3214687"/>
            <a:ext cx="4395787" cy="698501"/>
            <a:chOff x="3572099" y="2059582"/>
            <a:chExt cx="4395960" cy="698247"/>
          </a:xfrm>
        </p:grpSpPr>
        <p:sp>
          <p:nvSpPr>
            <p:cNvPr id="81" name="圆角矩形 80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81" name="文本框 81"/>
            <p:cNvSpPr txBox="1"/>
            <p:nvPr/>
          </p:nvSpPr>
          <p:spPr>
            <a:xfrm>
              <a:off x="4669798" y="2231967"/>
              <a:ext cx="2376065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框架介绍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82" name="文本框 82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83" name="图片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84" name="文本框 84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286500" y="4071937"/>
            <a:ext cx="4395788" cy="698501"/>
            <a:chOff x="3572099" y="2059582"/>
            <a:chExt cx="4395960" cy="698247"/>
          </a:xfrm>
        </p:grpSpPr>
        <p:sp>
          <p:nvSpPr>
            <p:cNvPr id="87" name="圆角矩形 86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76" name="文本框 87"/>
            <p:cNvSpPr txBox="1"/>
            <p:nvPr/>
          </p:nvSpPr>
          <p:spPr>
            <a:xfrm>
              <a:off x="4669798" y="2231967"/>
              <a:ext cx="2866602" cy="4614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框架实现</a:t>
              </a:r>
              <a:r>
                <a:rPr lang="en-US" altLang="zh-CN" sz="2400" dirty="0" err="1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7" name="文本框 88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378" name="图片 8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379" name="文本框 90"/>
            <p:cNvSpPr txBox="1"/>
            <p:nvPr/>
          </p:nvSpPr>
          <p:spPr>
            <a:xfrm>
              <a:off x="4016293" y="2111498"/>
              <a:ext cx="4700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spring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6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框架实现</a:t>
            </a:r>
            <a:r>
              <a:rPr lang="en-US" altLang="zh-CN" sz="4800" b="1" dirty="0" err="1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IoC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37898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80056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en-US" altLang="zh-CN" dirty="0" smtClean="0"/>
              <a:t>Beans</a:t>
            </a:r>
            <a:r>
              <a:rPr lang="zh-CN" altLang="en-US" dirty="0" smtClean="0"/>
              <a:t>均由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来管理和组装</a:t>
            </a:r>
            <a:endParaRPr lang="en-US" altLang="zh-CN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25" y="1553369"/>
            <a:ext cx="7369175" cy="4895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63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80056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示例编码步骤：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导</a:t>
            </a:r>
            <a:r>
              <a:rPr lang="zh-CN" altLang="en-US" dirty="0" smtClean="0">
                <a:latin typeface="+mn-ea"/>
              </a:rPr>
              <a:t>入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相关</a:t>
            </a:r>
            <a:r>
              <a:rPr lang="en-US" altLang="zh-CN" dirty="0" smtClean="0">
                <a:latin typeface="+mn-ea"/>
              </a:rPr>
              <a:t>Jar</a:t>
            </a:r>
            <a:r>
              <a:rPr lang="zh-CN" altLang="en-US" dirty="0" smtClean="0">
                <a:latin typeface="+mn-ea"/>
              </a:rPr>
              <a:t>文件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配置元数据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编码实现功能，组件间用容器进行注入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9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800564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Bean</a:t>
            </a:r>
            <a:r>
              <a:rPr lang="zh-CN" altLang="en-US" dirty="0">
                <a:latin typeface="+mn-ea"/>
              </a:rPr>
              <a:t>是一个由</a:t>
            </a:r>
            <a:r>
              <a:rPr lang="en-US" altLang="zh-CN" dirty="0">
                <a:latin typeface="+mn-ea"/>
              </a:rPr>
              <a:t>Spring </a:t>
            </a:r>
            <a:r>
              <a:rPr lang="en-US" altLang="zh-CN" dirty="0" err="1">
                <a:latin typeface="+mn-ea"/>
              </a:rPr>
              <a:t>IoC</a:t>
            </a:r>
            <a:r>
              <a:rPr lang="zh-CN" altLang="en-US" dirty="0">
                <a:latin typeface="+mn-ea"/>
              </a:rPr>
              <a:t>容器进行实例化、装配和管理的</a:t>
            </a:r>
            <a:r>
              <a:rPr lang="zh-CN" altLang="en-US" dirty="0" smtClean="0">
                <a:latin typeface="+mn-ea"/>
              </a:rPr>
              <a:t>对象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Beans</a:t>
            </a:r>
            <a:r>
              <a:rPr lang="zh-CN" altLang="en-US" dirty="0">
                <a:latin typeface="+mn-ea"/>
              </a:rPr>
              <a:t>以及他们之间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依赖</a:t>
            </a:r>
            <a:r>
              <a:rPr lang="zh-CN" altLang="en-US" dirty="0" smtClean="0">
                <a:latin typeface="+mn-ea"/>
              </a:rPr>
              <a:t>关系是</a:t>
            </a:r>
            <a:r>
              <a:rPr lang="zh-CN" altLang="en-US" dirty="0">
                <a:latin typeface="+mn-ea"/>
              </a:rPr>
              <a:t>通过容器</a:t>
            </a:r>
            <a:r>
              <a:rPr lang="zh-CN" altLang="en-US" dirty="0" smtClean="0">
                <a:latin typeface="+mn-ea"/>
              </a:rPr>
              <a:t>使用配置元数据反应出来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配置元数据：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基于</a:t>
            </a:r>
            <a:r>
              <a:rPr lang="en-US" altLang="zh-CN" dirty="0" smtClean="0">
                <a:latin typeface="+mn-ea"/>
              </a:rPr>
              <a:t>Xml</a:t>
            </a:r>
            <a:r>
              <a:rPr lang="zh-CN" altLang="en-US" dirty="0" smtClean="0">
                <a:latin typeface="+mn-ea"/>
              </a:rPr>
              <a:t>的配置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基于注解的配置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基于</a:t>
            </a: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的配置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4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800250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err="1" smtClean="0">
                <a:latin typeface="+mn-ea"/>
              </a:rPr>
              <a:t>IoC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DI</a:t>
            </a:r>
            <a:r>
              <a:rPr lang="zh-CN" altLang="en-US" dirty="0" smtClean="0">
                <a:latin typeface="+mn-ea"/>
              </a:rPr>
              <a:t>的概念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三种</a:t>
            </a:r>
            <a:r>
              <a:rPr lang="zh-CN" altLang="en-US" dirty="0" smtClean="0">
                <a:latin typeface="+mn-ea"/>
              </a:rPr>
              <a:t>形式的依赖注入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了解</a:t>
            </a:r>
            <a:r>
              <a:rPr lang="en-US" altLang="zh-CN" dirty="0" smtClean="0">
                <a:latin typeface="+mn-ea"/>
              </a:rPr>
              <a:t>Spring</a:t>
            </a:r>
            <a:r>
              <a:rPr lang="zh-CN" altLang="en-US" dirty="0" smtClean="0">
                <a:latin typeface="+mn-ea"/>
              </a:rPr>
              <a:t>框架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掌握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种配置元数据的方法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52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4157663" y="2243138"/>
            <a:ext cx="7156450" cy="1446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r" eaLnBrk="1" hangingPunct="1"/>
            <a:r>
              <a:rPr lang="en-US" altLang="zh-CN" sz="8800" b="1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8800" b="1" dirty="0">
              <a:solidFill>
                <a:srgbClr val="006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r="23657"/>
          <a:stretch>
            <a:fillRect/>
          </a:stretch>
        </p:blipFill>
        <p:spPr>
          <a:xfrm>
            <a:off x="0" y="1150938"/>
            <a:ext cx="8709025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857750" y="2509838"/>
            <a:ext cx="76723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4800" b="1" dirty="0" smtClean="0">
                <a:solidFill>
                  <a:srgbClr val="0082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面向对象回顾</a:t>
            </a:r>
            <a:endParaRPr lang="zh-CN" altLang="en-US" sz="4800" b="1" dirty="0">
              <a:solidFill>
                <a:srgbClr val="0082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029724">
            <a:off x="9539288" y="4122738"/>
            <a:ext cx="1157287" cy="3313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" name="组合 17"/>
          <p:cNvGrpSpPr/>
          <p:nvPr/>
        </p:nvGrpSpPr>
        <p:grpSpPr>
          <a:xfrm>
            <a:off x="7877178" y="3424236"/>
            <a:ext cx="1270905" cy="369332"/>
            <a:chOff x="6557818" y="5101878"/>
            <a:chExt cx="1270667" cy="368778"/>
          </a:xfrm>
        </p:grpSpPr>
        <p:sp>
          <p:nvSpPr>
            <p:cNvPr id="19" name="Oval 14@|1FFC:3382090|FBC:16777215|LFC:16777215|LBC:16777215"/>
            <p:cNvSpPr/>
            <p:nvPr/>
          </p:nvSpPr>
          <p:spPr>
            <a:xfrm>
              <a:off x="6557818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03" name="TextBox 15@|17FFC:16777215|FBC:16777215|LFC:16777215|LBC:16777215"/>
            <p:cNvSpPr txBox="1"/>
            <p:nvPr/>
          </p:nvSpPr>
          <p:spPr>
            <a:xfrm>
              <a:off x="6720697" y="5101878"/>
              <a:ext cx="1107788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 smtClean="0">
                  <a:solidFill>
                    <a:srgbClr val="006A32"/>
                  </a:solidFill>
                  <a:latin typeface="微软雅黑" panose="020B0503020204020204" pitchFamily="34" charset="-122"/>
                </a:rPr>
                <a:t>案例分析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929183" y="3424238"/>
            <a:ext cx="809239" cy="369332"/>
            <a:chOff x="3610222" y="5101880"/>
            <a:chExt cx="809090" cy="368778"/>
          </a:xfrm>
        </p:grpSpPr>
        <p:sp>
          <p:nvSpPr>
            <p:cNvPr id="16400" name="TextBox 11@|17FFC:16777215|FBC:16777215|LFC:16777215|LBC:16777215"/>
            <p:cNvSpPr txBox="1"/>
            <p:nvPr/>
          </p:nvSpPr>
          <p:spPr>
            <a:xfrm>
              <a:off x="3773100" y="5101880"/>
              <a:ext cx="646212" cy="3687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dirty="0">
                  <a:solidFill>
                    <a:srgbClr val="006A32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dirty="0">
                <a:solidFill>
                  <a:srgbClr val="006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6@|1FFC:3382090|FBC:16777215|LFC:16777215|LBC:16777215"/>
            <p:cNvSpPr/>
            <p:nvPr/>
          </p:nvSpPr>
          <p:spPr>
            <a:xfrm>
              <a:off x="3610222" y="5205105"/>
              <a:ext cx="162879" cy="162879"/>
            </a:xfrm>
            <a:prstGeom prst="ellipse">
              <a:avLst/>
            </a:prstGeom>
            <a:solidFill>
              <a:srgbClr val="94C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A3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33475" y="2265363"/>
            <a:ext cx="2874963" cy="2151062"/>
            <a:chOff x="909575" y="2461343"/>
            <a:chExt cx="2875598" cy="2150395"/>
          </a:xfrm>
        </p:grpSpPr>
        <p:sp>
          <p:nvSpPr>
            <p:cNvPr id="16394" name="文本框 4"/>
            <p:cNvSpPr txBox="1"/>
            <p:nvPr/>
          </p:nvSpPr>
          <p:spPr>
            <a:xfrm>
              <a:off x="909575" y="2634544"/>
              <a:ext cx="2875598" cy="18620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1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" name="椭圆 6"/>
            <p:cNvSpPr/>
            <p:nvPr/>
          </p:nvSpPr>
          <p:spPr>
            <a:xfrm>
              <a:off x="1243149" y="2461343"/>
              <a:ext cx="2150395" cy="215039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32363" y="2651125"/>
            <a:ext cx="2116137" cy="2117725"/>
            <a:chOff x="4931904" y="2651491"/>
            <a:chExt cx="2117187" cy="2117187"/>
          </a:xfrm>
        </p:grpSpPr>
        <p:sp>
          <p:nvSpPr>
            <p:cNvPr id="29" name="Oval 2@|1FFC:192|FBC:16777215|LFC:192|LBC:16777215"/>
            <p:cNvSpPr/>
            <p:nvPr/>
          </p:nvSpPr>
          <p:spPr>
            <a:xfrm>
              <a:off x="4931904" y="2651491"/>
              <a:ext cx="2117187" cy="2117187"/>
            </a:xfrm>
            <a:prstGeom prst="ellipse">
              <a:avLst/>
            </a:prstGeom>
            <a:solidFill>
              <a:srgbClr val="1E8300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8468" name="Picture 12@|13FFC:16777215|FBC:16777215|LFC:0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2472" y="3187920"/>
              <a:ext cx="915585" cy="1018647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1051" y="2132013"/>
            <a:ext cx="4233862" cy="1327150"/>
            <a:chOff x="780627" y="2132181"/>
            <a:chExt cx="4234020" cy="1326809"/>
          </a:xfrm>
        </p:grpSpPr>
        <p:sp>
          <p:nvSpPr>
            <p:cNvPr id="31" name="Oval 38@|1FFC:3675918|FBC:16777215|LFC:192|LBC:16777215"/>
            <p:cNvSpPr/>
            <p:nvPr/>
          </p:nvSpPr>
          <p:spPr>
            <a:xfrm>
              <a:off x="3433892" y="2132181"/>
              <a:ext cx="1323955" cy="1326809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4" name="Straight Connector 5@|9FFC:0|FBC:0|LFC:192|LBC:16777215"/>
            <p:cNvCxnSpPr/>
            <p:nvPr/>
          </p:nvCxnSpPr>
          <p:spPr>
            <a:xfrm>
              <a:off x="4695072" y="3110883"/>
              <a:ext cx="319575" cy="139814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94@|5FFC:16777215|FBC:16777215|LFC:16777215|LBC:16777215"/>
            <p:cNvSpPr/>
            <p:nvPr/>
          </p:nvSpPr>
          <p:spPr bwMode="auto">
            <a:xfrm>
              <a:off x="3881445" y="2547660"/>
              <a:ext cx="498635" cy="520245"/>
            </a:xfrm>
            <a:custGeom>
              <a:avLst/>
              <a:gdLst>
                <a:gd name="T0" fmla="*/ 176 w 192"/>
                <a:gd name="T1" fmla="*/ 147 h 192"/>
                <a:gd name="T2" fmla="*/ 192 w 192"/>
                <a:gd name="T3" fmla="*/ 120 h 192"/>
                <a:gd name="T4" fmla="*/ 176 w 192"/>
                <a:gd name="T5" fmla="*/ 92 h 192"/>
                <a:gd name="T6" fmla="*/ 176 w 192"/>
                <a:gd name="T7" fmla="*/ 91 h 192"/>
                <a:gd name="T8" fmla="*/ 176 w 192"/>
                <a:gd name="T9" fmla="*/ 48 h 192"/>
                <a:gd name="T10" fmla="*/ 176 w 192"/>
                <a:gd name="T11" fmla="*/ 46 h 192"/>
                <a:gd name="T12" fmla="*/ 96 w 192"/>
                <a:gd name="T13" fmla="*/ 0 h 192"/>
                <a:gd name="T14" fmla="*/ 17 w 192"/>
                <a:gd name="T15" fmla="*/ 46 h 192"/>
                <a:gd name="T16" fmla="*/ 17 w 192"/>
                <a:gd name="T17" fmla="*/ 46 h 192"/>
                <a:gd name="T18" fmla="*/ 16 w 192"/>
                <a:gd name="T19" fmla="*/ 47 h 192"/>
                <a:gd name="T20" fmla="*/ 16 w 192"/>
                <a:gd name="T21" fmla="*/ 48 h 192"/>
                <a:gd name="T22" fmla="*/ 16 w 192"/>
                <a:gd name="T23" fmla="*/ 48 h 192"/>
                <a:gd name="T24" fmla="*/ 16 w 192"/>
                <a:gd name="T25" fmla="*/ 91 h 192"/>
                <a:gd name="T26" fmla="*/ 16 w 192"/>
                <a:gd name="T27" fmla="*/ 92 h 192"/>
                <a:gd name="T28" fmla="*/ 0 w 192"/>
                <a:gd name="T29" fmla="*/ 120 h 192"/>
                <a:gd name="T30" fmla="*/ 32 w 192"/>
                <a:gd name="T31" fmla="*/ 152 h 192"/>
                <a:gd name="T32" fmla="*/ 33 w 192"/>
                <a:gd name="T33" fmla="*/ 152 h 192"/>
                <a:gd name="T34" fmla="*/ 44 w 192"/>
                <a:gd name="T35" fmla="*/ 160 h 192"/>
                <a:gd name="T36" fmla="*/ 56 w 192"/>
                <a:gd name="T37" fmla="*/ 148 h 192"/>
                <a:gd name="T38" fmla="*/ 56 w 192"/>
                <a:gd name="T39" fmla="*/ 92 h 192"/>
                <a:gd name="T40" fmla="*/ 44 w 192"/>
                <a:gd name="T41" fmla="*/ 80 h 192"/>
                <a:gd name="T42" fmla="*/ 33 w 192"/>
                <a:gd name="T43" fmla="*/ 88 h 192"/>
                <a:gd name="T44" fmla="*/ 32 w 192"/>
                <a:gd name="T45" fmla="*/ 88 h 192"/>
                <a:gd name="T46" fmla="*/ 24 w 192"/>
                <a:gd name="T47" fmla="*/ 89 h 192"/>
                <a:gd name="T48" fmla="*/ 24 w 192"/>
                <a:gd name="T49" fmla="*/ 49 h 192"/>
                <a:gd name="T50" fmla="*/ 46 w 192"/>
                <a:gd name="T51" fmla="*/ 24 h 192"/>
                <a:gd name="T52" fmla="*/ 52 w 192"/>
                <a:gd name="T53" fmla="*/ 31 h 192"/>
                <a:gd name="T54" fmla="*/ 57 w 192"/>
                <a:gd name="T55" fmla="*/ 31 h 192"/>
                <a:gd name="T56" fmla="*/ 96 w 192"/>
                <a:gd name="T57" fmla="*/ 24 h 192"/>
                <a:gd name="T58" fmla="*/ 135 w 192"/>
                <a:gd name="T59" fmla="*/ 31 h 192"/>
                <a:gd name="T60" fmla="*/ 137 w 192"/>
                <a:gd name="T61" fmla="*/ 32 h 192"/>
                <a:gd name="T62" fmla="*/ 140 w 192"/>
                <a:gd name="T63" fmla="*/ 31 h 192"/>
                <a:gd name="T64" fmla="*/ 147 w 192"/>
                <a:gd name="T65" fmla="*/ 24 h 192"/>
                <a:gd name="T66" fmla="*/ 168 w 192"/>
                <a:gd name="T67" fmla="*/ 49 h 192"/>
                <a:gd name="T68" fmla="*/ 168 w 192"/>
                <a:gd name="T69" fmla="*/ 89 h 192"/>
                <a:gd name="T70" fmla="*/ 160 w 192"/>
                <a:gd name="T71" fmla="*/ 88 h 192"/>
                <a:gd name="T72" fmla="*/ 159 w 192"/>
                <a:gd name="T73" fmla="*/ 88 h 192"/>
                <a:gd name="T74" fmla="*/ 148 w 192"/>
                <a:gd name="T75" fmla="*/ 80 h 192"/>
                <a:gd name="T76" fmla="*/ 136 w 192"/>
                <a:gd name="T77" fmla="*/ 92 h 192"/>
                <a:gd name="T78" fmla="*/ 136 w 192"/>
                <a:gd name="T79" fmla="*/ 148 h 192"/>
                <a:gd name="T80" fmla="*/ 148 w 192"/>
                <a:gd name="T81" fmla="*/ 160 h 192"/>
                <a:gd name="T82" fmla="*/ 159 w 192"/>
                <a:gd name="T83" fmla="*/ 152 h 192"/>
                <a:gd name="T84" fmla="*/ 160 w 192"/>
                <a:gd name="T85" fmla="*/ 152 h 192"/>
                <a:gd name="T86" fmla="*/ 169 w 192"/>
                <a:gd name="T87" fmla="*/ 151 h 192"/>
                <a:gd name="T88" fmla="*/ 175 w 192"/>
                <a:gd name="T89" fmla="*/ 162 h 192"/>
                <a:gd name="T90" fmla="*/ 143 w 192"/>
                <a:gd name="T91" fmla="*/ 174 h 192"/>
                <a:gd name="T92" fmla="*/ 141 w 192"/>
                <a:gd name="T93" fmla="*/ 171 h 192"/>
                <a:gd name="T94" fmla="*/ 132 w 192"/>
                <a:gd name="T95" fmla="*/ 168 h 192"/>
                <a:gd name="T96" fmla="*/ 116 w 192"/>
                <a:gd name="T97" fmla="*/ 168 h 192"/>
                <a:gd name="T98" fmla="*/ 104 w 192"/>
                <a:gd name="T99" fmla="*/ 180 h 192"/>
                <a:gd name="T100" fmla="*/ 116 w 192"/>
                <a:gd name="T101" fmla="*/ 192 h 192"/>
                <a:gd name="T102" fmla="*/ 132 w 192"/>
                <a:gd name="T103" fmla="*/ 192 h 192"/>
                <a:gd name="T104" fmla="*/ 144 w 192"/>
                <a:gd name="T105" fmla="*/ 183 h 192"/>
                <a:gd name="T106" fmla="*/ 182 w 192"/>
                <a:gd name="T107" fmla="*/ 167 h 192"/>
                <a:gd name="T108" fmla="*/ 184 w 192"/>
                <a:gd name="T109" fmla="*/ 165 h 192"/>
                <a:gd name="T110" fmla="*/ 184 w 192"/>
                <a:gd name="T111" fmla="*/ 162 h 192"/>
                <a:gd name="T112" fmla="*/ 176 w 192"/>
                <a:gd name="T113" fmla="*/ 14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" h="192">
                  <a:moveTo>
                    <a:pt x="176" y="147"/>
                  </a:moveTo>
                  <a:cubicBezTo>
                    <a:pt x="186" y="142"/>
                    <a:pt x="192" y="132"/>
                    <a:pt x="192" y="120"/>
                  </a:cubicBezTo>
                  <a:cubicBezTo>
                    <a:pt x="192" y="108"/>
                    <a:pt x="186" y="98"/>
                    <a:pt x="176" y="92"/>
                  </a:cubicBezTo>
                  <a:cubicBezTo>
                    <a:pt x="176" y="92"/>
                    <a:pt x="176" y="92"/>
                    <a:pt x="176" y="91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7"/>
                    <a:pt x="176" y="47"/>
                    <a:pt x="176" y="46"/>
                  </a:cubicBezTo>
                  <a:cubicBezTo>
                    <a:pt x="166" y="23"/>
                    <a:pt x="135" y="0"/>
                    <a:pt x="96" y="0"/>
                  </a:cubicBezTo>
                  <a:cubicBezTo>
                    <a:pt x="57" y="0"/>
                    <a:pt x="27" y="23"/>
                    <a:pt x="17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46"/>
                    <a:pt x="17" y="47"/>
                    <a:pt x="16" y="47"/>
                  </a:cubicBezTo>
                  <a:cubicBezTo>
                    <a:pt x="16" y="47"/>
                    <a:pt x="16" y="47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7" y="98"/>
                    <a:pt x="0" y="108"/>
                    <a:pt x="0" y="120"/>
                  </a:cubicBezTo>
                  <a:cubicBezTo>
                    <a:pt x="0" y="138"/>
                    <a:pt x="14" y="152"/>
                    <a:pt x="32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5" y="157"/>
                    <a:pt x="39" y="160"/>
                    <a:pt x="44" y="160"/>
                  </a:cubicBezTo>
                  <a:cubicBezTo>
                    <a:pt x="51" y="160"/>
                    <a:pt x="56" y="154"/>
                    <a:pt x="56" y="148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85"/>
                    <a:pt x="51" y="80"/>
                    <a:pt x="44" y="80"/>
                  </a:cubicBezTo>
                  <a:cubicBezTo>
                    <a:pt x="39" y="80"/>
                    <a:pt x="35" y="83"/>
                    <a:pt x="33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29" y="88"/>
                    <a:pt x="27" y="88"/>
                    <a:pt x="24" y="8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8" y="40"/>
                    <a:pt x="36" y="31"/>
                    <a:pt x="46" y="2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6" y="32"/>
                    <a:pt x="57" y="31"/>
                  </a:cubicBezTo>
                  <a:cubicBezTo>
                    <a:pt x="57" y="31"/>
                    <a:pt x="69" y="24"/>
                    <a:pt x="96" y="24"/>
                  </a:cubicBezTo>
                  <a:cubicBezTo>
                    <a:pt x="123" y="24"/>
                    <a:pt x="135" y="31"/>
                    <a:pt x="135" y="31"/>
                  </a:cubicBezTo>
                  <a:cubicBezTo>
                    <a:pt x="136" y="32"/>
                    <a:pt x="136" y="32"/>
                    <a:pt x="137" y="32"/>
                  </a:cubicBezTo>
                  <a:cubicBezTo>
                    <a:pt x="138" y="32"/>
                    <a:pt x="139" y="31"/>
                    <a:pt x="140" y="31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57" y="31"/>
                    <a:pt x="164" y="40"/>
                    <a:pt x="168" y="49"/>
                  </a:cubicBezTo>
                  <a:cubicBezTo>
                    <a:pt x="168" y="89"/>
                    <a:pt x="168" y="89"/>
                    <a:pt x="168" y="89"/>
                  </a:cubicBezTo>
                  <a:cubicBezTo>
                    <a:pt x="166" y="88"/>
                    <a:pt x="163" y="88"/>
                    <a:pt x="160" y="88"/>
                  </a:cubicBezTo>
                  <a:cubicBezTo>
                    <a:pt x="159" y="88"/>
                    <a:pt x="159" y="88"/>
                    <a:pt x="159" y="88"/>
                  </a:cubicBezTo>
                  <a:cubicBezTo>
                    <a:pt x="158" y="83"/>
                    <a:pt x="153" y="80"/>
                    <a:pt x="148" y="80"/>
                  </a:cubicBezTo>
                  <a:cubicBezTo>
                    <a:pt x="142" y="80"/>
                    <a:pt x="136" y="85"/>
                    <a:pt x="136" y="92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54"/>
                    <a:pt x="142" y="160"/>
                    <a:pt x="148" y="160"/>
                  </a:cubicBezTo>
                  <a:cubicBezTo>
                    <a:pt x="153" y="160"/>
                    <a:pt x="158" y="157"/>
                    <a:pt x="159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3" y="152"/>
                    <a:pt x="166" y="151"/>
                    <a:pt x="169" y="151"/>
                  </a:cubicBezTo>
                  <a:cubicBezTo>
                    <a:pt x="175" y="162"/>
                    <a:pt x="175" y="162"/>
                    <a:pt x="175" y="162"/>
                  </a:cubicBezTo>
                  <a:cubicBezTo>
                    <a:pt x="143" y="174"/>
                    <a:pt x="143" y="174"/>
                    <a:pt x="143" y="174"/>
                  </a:cubicBezTo>
                  <a:cubicBezTo>
                    <a:pt x="142" y="173"/>
                    <a:pt x="142" y="172"/>
                    <a:pt x="141" y="171"/>
                  </a:cubicBezTo>
                  <a:cubicBezTo>
                    <a:pt x="138" y="169"/>
                    <a:pt x="135" y="168"/>
                    <a:pt x="132" y="168"/>
                  </a:cubicBezTo>
                  <a:cubicBezTo>
                    <a:pt x="116" y="168"/>
                    <a:pt x="116" y="168"/>
                    <a:pt x="116" y="168"/>
                  </a:cubicBezTo>
                  <a:cubicBezTo>
                    <a:pt x="110" y="168"/>
                    <a:pt x="104" y="173"/>
                    <a:pt x="104" y="180"/>
                  </a:cubicBezTo>
                  <a:cubicBezTo>
                    <a:pt x="104" y="186"/>
                    <a:pt x="110" y="192"/>
                    <a:pt x="116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38" y="192"/>
                    <a:pt x="142" y="188"/>
                    <a:pt x="144" y="183"/>
                  </a:cubicBezTo>
                  <a:cubicBezTo>
                    <a:pt x="182" y="167"/>
                    <a:pt x="182" y="167"/>
                    <a:pt x="182" y="167"/>
                  </a:cubicBezTo>
                  <a:cubicBezTo>
                    <a:pt x="183" y="167"/>
                    <a:pt x="184" y="166"/>
                    <a:pt x="184" y="165"/>
                  </a:cubicBezTo>
                  <a:cubicBezTo>
                    <a:pt x="184" y="164"/>
                    <a:pt x="184" y="163"/>
                    <a:pt x="184" y="162"/>
                  </a:cubicBezTo>
                  <a:lnTo>
                    <a:pt x="176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TextBox 13@|17FFC:16777215|FBC:16777215|LFC:16777215|LBC:16777215"/>
            <p:cNvSpPr txBox="1"/>
            <p:nvPr/>
          </p:nvSpPr>
          <p:spPr>
            <a:xfrm>
              <a:off x="780627" y="2393664"/>
              <a:ext cx="2298246" cy="61539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3.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应用程序通过类和接口组织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81051" y="4149725"/>
            <a:ext cx="4324349" cy="1323975"/>
            <a:chOff x="780627" y="4149501"/>
            <a:chExt cx="4325330" cy="1323954"/>
          </a:xfrm>
        </p:grpSpPr>
        <p:sp>
          <p:nvSpPr>
            <p:cNvPr id="33" name="Oval 41@|1FFC:3675918|FBC:16777215|LFC:192|LBC:16777215"/>
            <p:cNvSpPr/>
            <p:nvPr/>
          </p:nvSpPr>
          <p:spPr>
            <a:xfrm>
              <a:off x="3433892" y="4149501"/>
              <a:ext cx="1323955" cy="1323954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5" name="Straight Connector 44@|9FFC:0|FBC:0|LFC:192|LBC:16777215"/>
            <p:cNvCxnSpPr/>
            <p:nvPr/>
          </p:nvCxnSpPr>
          <p:spPr>
            <a:xfrm flipV="1">
              <a:off x="4732168" y="4269341"/>
              <a:ext cx="373789" cy="245388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57" name="组合 46"/>
            <p:cNvGrpSpPr/>
            <p:nvPr/>
          </p:nvGrpSpPr>
          <p:grpSpPr>
            <a:xfrm>
              <a:off x="3881445" y="4642541"/>
              <a:ext cx="403174" cy="403174"/>
              <a:chOff x="749300" y="4614863"/>
              <a:chExt cx="414338" cy="414337"/>
            </a:xfrm>
          </p:grpSpPr>
          <p:sp>
            <p:nvSpPr>
              <p:cNvPr id="48" name="Oval 69@|1FFC:16777215|FBC:16777215|LFC:16777215|LBC:16777215"/>
              <p:cNvSpPr>
                <a:spLocks noChangeArrowheads="1"/>
              </p:cNvSpPr>
              <p:nvPr/>
            </p:nvSpPr>
            <p:spPr bwMode="auto">
              <a:xfrm>
                <a:off x="749300" y="4614863"/>
                <a:ext cx="414338" cy="414337"/>
              </a:xfrm>
              <a:prstGeom prst="ellipse">
                <a:avLst/>
              </a:pr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0296" tIns="40148" rIns="80296" bIns="40148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58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Freeform 70@|5FFC:16777215|FBC:16777215|LFC:16777215|LBC:16777215"/>
              <p:cNvSpPr/>
              <p:nvPr/>
            </p:nvSpPr>
            <p:spPr bwMode="auto">
              <a:xfrm>
                <a:off x="839788" y="4740275"/>
                <a:ext cx="196850" cy="198438"/>
              </a:xfrm>
              <a:custGeom>
                <a:avLst/>
                <a:gdLst>
                  <a:gd name="T0" fmla="*/ 139 w 208"/>
                  <a:gd name="T1" fmla="*/ 208 h 208"/>
                  <a:gd name="T2" fmla="*/ 104 w 208"/>
                  <a:gd name="T3" fmla="*/ 104 h 208"/>
                  <a:gd name="T4" fmla="*/ 0 w 208"/>
                  <a:gd name="T5" fmla="*/ 69 h 208"/>
                  <a:gd name="T6" fmla="*/ 208 w 208"/>
                  <a:gd name="T7" fmla="*/ 0 h 208"/>
                  <a:gd name="T8" fmla="*/ 139 w 208"/>
                  <a:gd name="T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08">
                    <a:moveTo>
                      <a:pt x="139" y="208"/>
                    </a:moveTo>
                    <a:lnTo>
                      <a:pt x="104" y="104"/>
                    </a:lnTo>
                    <a:lnTo>
                      <a:pt x="0" y="69"/>
                    </a:lnTo>
                    <a:lnTo>
                      <a:pt x="208" y="0"/>
                    </a:lnTo>
                    <a:lnTo>
                      <a:pt x="139" y="208"/>
                    </a:lnTo>
                    <a:close/>
                  </a:path>
                </a:pathLst>
              </a:custGeom>
              <a:noFill/>
              <a:ln w="30163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80296" tIns="40148" rIns="80296" bIns="40148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58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3" name="TextBox 13@|17FFC:16777215|FBC:16777215|LFC:16777215|LBC:16777215"/>
            <p:cNvSpPr txBox="1"/>
            <p:nvPr/>
          </p:nvSpPr>
          <p:spPr>
            <a:xfrm>
              <a:off x="780627" y="4488652"/>
              <a:ext cx="2298246" cy="61554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4.OOP</a:t>
              </a:r>
              <a:r>
                <a:rPr lang="zh-CN" altLang="en-US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的编程元素实现核心的业务需要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65949" y="2132013"/>
            <a:ext cx="4157699" cy="1327150"/>
            <a:chOff x="6966342" y="2132181"/>
            <a:chExt cx="4158040" cy="1326810"/>
          </a:xfrm>
        </p:grpSpPr>
        <p:sp>
          <p:nvSpPr>
            <p:cNvPr id="30" name="Oval 37@|1FFC:3675918|FBC:16777215|LFC:192|LBC:16777215"/>
            <p:cNvSpPr/>
            <p:nvPr/>
          </p:nvSpPr>
          <p:spPr>
            <a:xfrm>
              <a:off x="7223144" y="2132181"/>
              <a:ext cx="1323955" cy="1326810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6" name="Straight Connector 46@|9FFC:0|FBC:0|LFC:192|LBC:16777215"/>
            <p:cNvCxnSpPr/>
            <p:nvPr/>
          </p:nvCxnSpPr>
          <p:spPr>
            <a:xfrm flipV="1">
              <a:off x="6966342" y="3110882"/>
              <a:ext cx="345256" cy="139814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7610953" y="2547553"/>
              <a:ext cx="499939" cy="496064"/>
              <a:chOff x="2447925" y="3514725"/>
              <a:chExt cx="204787" cy="203200"/>
            </a:xfrm>
            <a:solidFill>
              <a:schemeClr val="bg1"/>
            </a:solidFill>
          </p:grpSpPr>
          <p:sp>
            <p:nvSpPr>
              <p:cNvPr id="44" name="Freeform 690@|5FFC:0|FBC:0|LFC:0|LBC:16777215"/>
              <p:cNvSpPr>
                <a:spLocks noEditPoints="1"/>
              </p:cNvSpPr>
              <p:nvPr/>
            </p:nvSpPr>
            <p:spPr bwMode="auto">
              <a:xfrm>
                <a:off x="2562225" y="3632200"/>
                <a:ext cx="88900" cy="85725"/>
              </a:xfrm>
              <a:custGeom>
                <a:avLst/>
                <a:gdLst>
                  <a:gd name="T0" fmla="*/ 27 w 124"/>
                  <a:gd name="T1" fmla="*/ 1 h 121"/>
                  <a:gd name="T2" fmla="*/ 31 w 124"/>
                  <a:gd name="T3" fmla="*/ 8 h 121"/>
                  <a:gd name="T4" fmla="*/ 23 w 124"/>
                  <a:gd name="T5" fmla="*/ 17 h 121"/>
                  <a:gd name="T6" fmla="*/ 16 w 124"/>
                  <a:gd name="T7" fmla="*/ 24 h 121"/>
                  <a:gd name="T8" fmla="*/ 0 w 124"/>
                  <a:gd name="T9" fmla="*/ 34 h 121"/>
                  <a:gd name="T10" fmla="*/ 51 w 124"/>
                  <a:gd name="T11" fmla="*/ 85 h 121"/>
                  <a:gd name="T12" fmla="*/ 75 w 124"/>
                  <a:gd name="T13" fmla="*/ 117 h 121"/>
                  <a:gd name="T14" fmla="*/ 88 w 124"/>
                  <a:gd name="T15" fmla="*/ 121 h 121"/>
                  <a:gd name="T16" fmla="*/ 124 w 124"/>
                  <a:gd name="T17" fmla="*/ 85 h 121"/>
                  <a:gd name="T18" fmla="*/ 120 w 124"/>
                  <a:gd name="T19" fmla="*/ 72 h 121"/>
                  <a:gd name="T20" fmla="*/ 88 w 124"/>
                  <a:gd name="T21" fmla="*/ 48 h 121"/>
                  <a:gd name="T22" fmla="*/ 40 w 124"/>
                  <a:gd name="T23" fmla="*/ 0 h 121"/>
                  <a:gd name="T24" fmla="*/ 35 w 124"/>
                  <a:gd name="T25" fmla="*/ 5 h 121"/>
                  <a:gd name="T26" fmla="*/ 27 w 124"/>
                  <a:gd name="T27" fmla="*/ 1 h 121"/>
                  <a:gd name="T28" fmla="*/ 85 w 124"/>
                  <a:gd name="T29" fmla="*/ 66 h 121"/>
                  <a:gd name="T30" fmla="*/ 100 w 124"/>
                  <a:gd name="T31" fmla="*/ 81 h 121"/>
                  <a:gd name="T32" fmla="*/ 85 w 124"/>
                  <a:gd name="T33" fmla="*/ 96 h 121"/>
                  <a:gd name="T34" fmla="*/ 70 w 124"/>
                  <a:gd name="T35" fmla="*/ 81 h 121"/>
                  <a:gd name="T36" fmla="*/ 85 w 124"/>
                  <a:gd name="T37" fmla="*/ 6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121">
                    <a:moveTo>
                      <a:pt x="27" y="1"/>
                    </a:moveTo>
                    <a:cubicBezTo>
                      <a:pt x="31" y="8"/>
                      <a:pt x="31" y="8"/>
                      <a:pt x="31" y="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1" y="29"/>
                      <a:pt x="6" y="32"/>
                      <a:pt x="0" y="34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88" y="121"/>
                      <a:pt x="88" y="121"/>
                      <a:pt x="88" y="121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20" y="72"/>
                      <a:pt x="120" y="72"/>
                      <a:pt x="120" y="72"/>
                    </a:cubicBezTo>
                    <a:cubicBezTo>
                      <a:pt x="88" y="48"/>
                      <a:pt x="88" y="48"/>
                      <a:pt x="88" y="48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5" y="5"/>
                      <a:pt x="35" y="5"/>
                      <a:pt x="35" y="5"/>
                    </a:cubicBezTo>
                    <a:lnTo>
                      <a:pt x="27" y="1"/>
                    </a:lnTo>
                    <a:close/>
                    <a:moveTo>
                      <a:pt x="85" y="66"/>
                    </a:moveTo>
                    <a:cubicBezTo>
                      <a:pt x="93" y="66"/>
                      <a:pt x="100" y="73"/>
                      <a:pt x="100" y="81"/>
                    </a:cubicBezTo>
                    <a:cubicBezTo>
                      <a:pt x="100" y="90"/>
                      <a:pt x="93" y="96"/>
                      <a:pt x="85" y="96"/>
                    </a:cubicBezTo>
                    <a:cubicBezTo>
                      <a:pt x="76" y="96"/>
                      <a:pt x="70" y="90"/>
                      <a:pt x="70" y="81"/>
                    </a:cubicBezTo>
                    <a:cubicBezTo>
                      <a:pt x="70" y="73"/>
                      <a:pt x="76" y="66"/>
                      <a:pt x="8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Freeform 691@|5FFC:0|FBC:0|LFC:0|LBC:16777215"/>
              <p:cNvSpPr/>
              <p:nvPr/>
            </p:nvSpPr>
            <p:spPr bwMode="auto">
              <a:xfrm>
                <a:off x="2447925" y="3514725"/>
                <a:ext cx="90487" cy="92075"/>
              </a:xfrm>
              <a:custGeom>
                <a:avLst/>
                <a:gdLst>
                  <a:gd name="T0" fmla="*/ 105 w 129"/>
                  <a:gd name="T1" fmla="*/ 102 h 129"/>
                  <a:gd name="T2" fmla="*/ 113 w 129"/>
                  <a:gd name="T3" fmla="*/ 93 h 129"/>
                  <a:gd name="T4" fmla="*/ 121 w 129"/>
                  <a:gd name="T5" fmla="*/ 97 h 129"/>
                  <a:gd name="T6" fmla="*/ 117 w 129"/>
                  <a:gd name="T7" fmla="*/ 90 h 129"/>
                  <a:gd name="T8" fmla="*/ 125 w 129"/>
                  <a:gd name="T9" fmla="*/ 82 h 129"/>
                  <a:gd name="T10" fmla="*/ 126 w 129"/>
                  <a:gd name="T11" fmla="*/ 81 h 129"/>
                  <a:gd name="T12" fmla="*/ 129 w 129"/>
                  <a:gd name="T13" fmla="*/ 67 h 129"/>
                  <a:gd name="T14" fmla="*/ 62 w 129"/>
                  <a:gd name="T15" fmla="*/ 0 h 129"/>
                  <a:gd name="T16" fmla="*/ 56 w 129"/>
                  <a:gd name="T17" fmla="*/ 6 h 129"/>
                  <a:gd name="T18" fmla="*/ 81 w 129"/>
                  <a:gd name="T19" fmla="*/ 46 h 129"/>
                  <a:gd name="T20" fmla="*/ 46 w 129"/>
                  <a:gd name="T21" fmla="*/ 81 h 129"/>
                  <a:gd name="T22" fmla="*/ 6 w 129"/>
                  <a:gd name="T23" fmla="*/ 56 h 129"/>
                  <a:gd name="T24" fmla="*/ 0 w 129"/>
                  <a:gd name="T25" fmla="*/ 62 h 129"/>
                  <a:gd name="T26" fmla="*/ 67 w 129"/>
                  <a:gd name="T27" fmla="*/ 129 h 129"/>
                  <a:gd name="T28" fmla="*/ 86 w 129"/>
                  <a:gd name="T29" fmla="*/ 123 h 129"/>
                  <a:gd name="T30" fmla="*/ 88 w 129"/>
                  <a:gd name="T31" fmla="*/ 125 h 129"/>
                  <a:gd name="T32" fmla="*/ 98 w 129"/>
                  <a:gd name="T33" fmla="*/ 109 h 129"/>
                  <a:gd name="T34" fmla="*/ 105 w 129"/>
                  <a:gd name="T35" fmla="*/ 10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9" h="129">
                    <a:moveTo>
                      <a:pt x="105" y="102"/>
                    </a:moveTo>
                    <a:cubicBezTo>
                      <a:pt x="113" y="93"/>
                      <a:pt x="113" y="93"/>
                      <a:pt x="113" y="93"/>
                    </a:cubicBezTo>
                    <a:cubicBezTo>
                      <a:pt x="121" y="97"/>
                      <a:pt x="121" y="97"/>
                      <a:pt x="121" y="97"/>
                    </a:cubicBezTo>
                    <a:cubicBezTo>
                      <a:pt x="117" y="90"/>
                      <a:pt x="117" y="90"/>
                      <a:pt x="117" y="90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8" y="76"/>
                      <a:pt x="129" y="71"/>
                      <a:pt x="129" y="67"/>
                    </a:cubicBezTo>
                    <a:cubicBezTo>
                      <a:pt x="129" y="33"/>
                      <a:pt x="96" y="0"/>
                      <a:pt x="62" y="0"/>
                    </a:cubicBezTo>
                    <a:cubicBezTo>
                      <a:pt x="62" y="0"/>
                      <a:pt x="58" y="4"/>
                      <a:pt x="56" y="6"/>
                    </a:cubicBezTo>
                    <a:cubicBezTo>
                      <a:pt x="83" y="33"/>
                      <a:pt x="81" y="29"/>
                      <a:pt x="81" y="46"/>
                    </a:cubicBezTo>
                    <a:cubicBezTo>
                      <a:pt x="81" y="59"/>
                      <a:pt x="59" y="81"/>
                      <a:pt x="46" y="81"/>
                    </a:cubicBezTo>
                    <a:cubicBezTo>
                      <a:pt x="29" y="81"/>
                      <a:pt x="34" y="84"/>
                      <a:pt x="6" y="56"/>
                    </a:cubicBezTo>
                    <a:cubicBezTo>
                      <a:pt x="4" y="58"/>
                      <a:pt x="0" y="62"/>
                      <a:pt x="0" y="62"/>
                    </a:cubicBezTo>
                    <a:cubicBezTo>
                      <a:pt x="1" y="96"/>
                      <a:pt x="33" y="129"/>
                      <a:pt x="67" y="129"/>
                    </a:cubicBezTo>
                    <a:cubicBezTo>
                      <a:pt x="73" y="129"/>
                      <a:pt x="80" y="127"/>
                      <a:pt x="86" y="123"/>
                    </a:cubicBezTo>
                    <a:cubicBezTo>
                      <a:pt x="88" y="125"/>
                      <a:pt x="88" y="125"/>
                      <a:pt x="88" y="125"/>
                    </a:cubicBezTo>
                    <a:cubicBezTo>
                      <a:pt x="90" y="119"/>
                      <a:pt x="93" y="114"/>
                      <a:pt x="98" y="109"/>
                    </a:cubicBezTo>
                    <a:lnTo>
                      <a:pt x="105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6" name="Freeform 692@|5FFC:0|FBC:0|LFC:0|LBC:16777215"/>
              <p:cNvSpPr/>
              <p:nvPr/>
            </p:nvSpPr>
            <p:spPr bwMode="auto">
              <a:xfrm>
                <a:off x="2447925" y="3514725"/>
                <a:ext cx="204787" cy="203200"/>
              </a:xfrm>
              <a:custGeom>
                <a:avLst/>
                <a:gdLst>
                  <a:gd name="T0" fmla="*/ 280 w 291"/>
                  <a:gd name="T1" fmla="*/ 27 h 287"/>
                  <a:gd name="T2" fmla="*/ 260 w 291"/>
                  <a:gd name="T3" fmla="*/ 8 h 287"/>
                  <a:gd name="T4" fmla="*/ 241 w 291"/>
                  <a:gd name="T5" fmla="*/ 0 h 287"/>
                  <a:gd name="T6" fmla="*/ 222 w 291"/>
                  <a:gd name="T7" fmla="*/ 8 h 287"/>
                  <a:gd name="T8" fmla="*/ 137 w 291"/>
                  <a:gd name="T9" fmla="*/ 93 h 287"/>
                  <a:gd name="T10" fmla="*/ 133 w 291"/>
                  <a:gd name="T11" fmla="*/ 110 h 287"/>
                  <a:gd name="T12" fmla="*/ 122 w 291"/>
                  <a:gd name="T13" fmla="*/ 114 h 287"/>
                  <a:gd name="T14" fmla="*/ 116 w 291"/>
                  <a:gd name="T15" fmla="*/ 113 h 287"/>
                  <a:gd name="T16" fmla="*/ 109 w 291"/>
                  <a:gd name="T17" fmla="*/ 120 h 287"/>
                  <a:gd name="T18" fmla="*/ 109 w 291"/>
                  <a:gd name="T19" fmla="*/ 159 h 287"/>
                  <a:gd name="T20" fmla="*/ 110 w 291"/>
                  <a:gd name="T21" fmla="*/ 160 h 287"/>
                  <a:gd name="T22" fmla="*/ 44 w 291"/>
                  <a:gd name="T23" fmla="*/ 227 h 287"/>
                  <a:gd name="T24" fmla="*/ 26 w 291"/>
                  <a:gd name="T25" fmla="*/ 234 h 287"/>
                  <a:gd name="T26" fmla="*/ 0 w 291"/>
                  <a:gd name="T27" fmla="*/ 271 h 287"/>
                  <a:gd name="T28" fmla="*/ 17 w 291"/>
                  <a:gd name="T29" fmla="*/ 287 h 287"/>
                  <a:gd name="T30" fmla="*/ 54 w 291"/>
                  <a:gd name="T31" fmla="*/ 261 h 287"/>
                  <a:gd name="T32" fmla="*/ 60 w 291"/>
                  <a:gd name="T33" fmla="*/ 243 h 287"/>
                  <a:gd name="T34" fmla="*/ 127 w 291"/>
                  <a:gd name="T35" fmla="*/ 177 h 287"/>
                  <a:gd name="T36" fmla="*/ 129 w 291"/>
                  <a:gd name="T37" fmla="*/ 179 h 287"/>
                  <a:gd name="T38" fmla="*/ 148 w 291"/>
                  <a:gd name="T39" fmla="*/ 187 h 287"/>
                  <a:gd name="T40" fmla="*/ 167 w 291"/>
                  <a:gd name="T41" fmla="*/ 179 h 287"/>
                  <a:gd name="T42" fmla="*/ 175 w 291"/>
                  <a:gd name="T43" fmla="*/ 171 h 287"/>
                  <a:gd name="T44" fmla="*/ 178 w 291"/>
                  <a:gd name="T45" fmla="*/ 155 h 287"/>
                  <a:gd name="T46" fmla="*/ 190 w 291"/>
                  <a:gd name="T47" fmla="*/ 150 h 287"/>
                  <a:gd name="T48" fmla="*/ 195 w 291"/>
                  <a:gd name="T49" fmla="*/ 151 h 287"/>
                  <a:gd name="T50" fmla="*/ 280 w 291"/>
                  <a:gd name="T51" fmla="*/ 66 h 287"/>
                  <a:gd name="T52" fmla="*/ 280 w 291"/>
                  <a:gd name="T53" fmla="*/ 2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" h="287">
                    <a:moveTo>
                      <a:pt x="280" y="27"/>
                    </a:moveTo>
                    <a:cubicBezTo>
                      <a:pt x="260" y="8"/>
                      <a:pt x="260" y="8"/>
                      <a:pt x="260" y="8"/>
                    </a:cubicBezTo>
                    <a:cubicBezTo>
                      <a:pt x="255" y="2"/>
                      <a:pt x="248" y="0"/>
                      <a:pt x="241" y="0"/>
                    </a:cubicBezTo>
                    <a:cubicBezTo>
                      <a:pt x="234" y="0"/>
                      <a:pt x="227" y="2"/>
                      <a:pt x="222" y="8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9" y="98"/>
                      <a:pt x="137" y="106"/>
                      <a:pt x="133" y="110"/>
                    </a:cubicBezTo>
                    <a:cubicBezTo>
                      <a:pt x="130" y="112"/>
                      <a:pt x="126" y="114"/>
                      <a:pt x="122" y="114"/>
                    </a:cubicBezTo>
                    <a:cubicBezTo>
                      <a:pt x="120" y="114"/>
                      <a:pt x="118" y="114"/>
                      <a:pt x="116" y="113"/>
                    </a:cubicBezTo>
                    <a:cubicBezTo>
                      <a:pt x="109" y="120"/>
                      <a:pt x="109" y="120"/>
                      <a:pt x="109" y="120"/>
                    </a:cubicBezTo>
                    <a:cubicBezTo>
                      <a:pt x="98" y="131"/>
                      <a:pt x="98" y="148"/>
                      <a:pt x="109" y="159"/>
                    </a:cubicBezTo>
                    <a:cubicBezTo>
                      <a:pt x="110" y="160"/>
                      <a:pt x="110" y="160"/>
                      <a:pt x="110" y="160"/>
                    </a:cubicBezTo>
                    <a:cubicBezTo>
                      <a:pt x="44" y="227"/>
                      <a:pt x="44" y="227"/>
                      <a:pt x="44" y="227"/>
                    </a:cubicBezTo>
                    <a:cubicBezTo>
                      <a:pt x="26" y="234"/>
                      <a:pt x="26" y="234"/>
                      <a:pt x="26" y="234"/>
                    </a:cubicBezTo>
                    <a:cubicBezTo>
                      <a:pt x="0" y="271"/>
                      <a:pt x="0" y="271"/>
                      <a:pt x="0" y="271"/>
                    </a:cubicBezTo>
                    <a:cubicBezTo>
                      <a:pt x="17" y="287"/>
                      <a:pt x="17" y="287"/>
                      <a:pt x="17" y="287"/>
                    </a:cubicBezTo>
                    <a:cubicBezTo>
                      <a:pt x="54" y="261"/>
                      <a:pt x="54" y="261"/>
                      <a:pt x="54" y="261"/>
                    </a:cubicBezTo>
                    <a:cubicBezTo>
                      <a:pt x="60" y="243"/>
                      <a:pt x="60" y="243"/>
                      <a:pt x="60" y="243"/>
                    </a:cubicBezTo>
                    <a:cubicBezTo>
                      <a:pt x="127" y="177"/>
                      <a:pt x="127" y="177"/>
                      <a:pt x="127" y="177"/>
                    </a:cubicBezTo>
                    <a:cubicBezTo>
                      <a:pt x="129" y="179"/>
                      <a:pt x="129" y="179"/>
                      <a:pt x="129" y="179"/>
                    </a:cubicBezTo>
                    <a:cubicBezTo>
                      <a:pt x="134" y="184"/>
                      <a:pt x="141" y="187"/>
                      <a:pt x="148" y="187"/>
                    </a:cubicBezTo>
                    <a:cubicBezTo>
                      <a:pt x="155" y="187"/>
                      <a:pt x="162" y="184"/>
                      <a:pt x="167" y="179"/>
                    </a:cubicBezTo>
                    <a:cubicBezTo>
                      <a:pt x="175" y="171"/>
                      <a:pt x="175" y="171"/>
                      <a:pt x="175" y="171"/>
                    </a:cubicBezTo>
                    <a:cubicBezTo>
                      <a:pt x="172" y="166"/>
                      <a:pt x="174" y="159"/>
                      <a:pt x="178" y="155"/>
                    </a:cubicBezTo>
                    <a:cubicBezTo>
                      <a:pt x="181" y="152"/>
                      <a:pt x="185" y="150"/>
                      <a:pt x="190" y="150"/>
                    </a:cubicBezTo>
                    <a:cubicBezTo>
                      <a:pt x="191" y="150"/>
                      <a:pt x="193" y="150"/>
                      <a:pt x="195" y="151"/>
                    </a:cubicBezTo>
                    <a:cubicBezTo>
                      <a:pt x="280" y="66"/>
                      <a:pt x="280" y="66"/>
                      <a:pt x="280" y="66"/>
                    </a:cubicBezTo>
                    <a:cubicBezTo>
                      <a:pt x="291" y="55"/>
                      <a:pt x="291" y="38"/>
                      <a:pt x="2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5" name="TextBox 13@|17FFC:16777215|FBC:16777215|LFC:16777215|LBC:16777215"/>
            <p:cNvSpPr txBox="1"/>
            <p:nvPr/>
          </p:nvSpPr>
          <p:spPr>
            <a:xfrm>
              <a:off x="8826136" y="2393664"/>
              <a:ext cx="2298246" cy="92309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1.</a:t>
              </a: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基本思想：将系统分解为一组可重用的对象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886576" y="4143375"/>
            <a:ext cx="4237077" cy="1323975"/>
            <a:chOff x="6886447" y="4143795"/>
            <a:chExt cx="4237935" cy="1323955"/>
          </a:xfrm>
        </p:grpSpPr>
        <p:sp>
          <p:nvSpPr>
            <p:cNvPr id="32" name="Oval 39@|1FFC:3675918|FBC:16777215|LFC:192|LBC:16777215"/>
            <p:cNvSpPr/>
            <p:nvPr/>
          </p:nvSpPr>
          <p:spPr>
            <a:xfrm>
              <a:off x="7223145" y="4143795"/>
              <a:ext cx="1323955" cy="1323955"/>
            </a:xfrm>
            <a:prstGeom prst="ellipse">
              <a:avLst/>
            </a:prstGeom>
            <a:solidFill>
              <a:srgbClr val="94C022"/>
            </a:solidFill>
            <a:ln w="57150">
              <a:solidFill>
                <a:srgbClr val="1E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43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7" name="Straight Connector 48@|9FFC:0|FBC:0|LFC:192|LBC:16777215"/>
            <p:cNvCxnSpPr/>
            <p:nvPr/>
          </p:nvCxnSpPr>
          <p:spPr>
            <a:xfrm>
              <a:off x="6886447" y="4269340"/>
              <a:ext cx="413737" cy="245387"/>
            </a:xfrm>
            <a:prstGeom prst="line">
              <a:avLst/>
            </a:prstGeom>
            <a:ln w="57150">
              <a:solidFill>
                <a:srgbClr val="1E8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7630468" y="4542903"/>
              <a:ext cx="509306" cy="525735"/>
              <a:chOff x="6118225" y="6365876"/>
              <a:chExt cx="196850" cy="203200"/>
            </a:xfrm>
            <a:solidFill>
              <a:schemeClr val="bg1"/>
            </a:solidFill>
          </p:grpSpPr>
          <p:sp>
            <p:nvSpPr>
              <p:cNvPr id="40" name="Freeform 463@|5FFC:0|FBC:0|LFC:0|LBC:16777215"/>
              <p:cNvSpPr/>
              <p:nvPr/>
            </p:nvSpPr>
            <p:spPr bwMode="auto">
              <a:xfrm>
                <a:off x="6169025" y="6365876"/>
                <a:ext cx="63500" cy="65088"/>
              </a:xfrm>
              <a:custGeom>
                <a:avLst/>
                <a:gdLst>
                  <a:gd name="T0" fmla="*/ 45 w 91"/>
                  <a:gd name="T1" fmla="*/ 91 h 91"/>
                  <a:gd name="T2" fmla="*/ 56 w 91"/>
                  <a:gd name="T3" fmla="*/ 90 h 91"/>
                  <a:gd name="T4" fmla="*/ 41 w 91"/>
                  <a:gd name="T5" fmla="*/ 77 h 91"/>
                  <a:gd name="T6" fmla="*/ 31 w 91"/>
                  <a:gd name="T7" fmla="*/ 60 h 91"/>
                  <a:gd name="T8" fmla="*/ 37 w 91"/>
                  <a:gd name="T9" fmla="*/ 40 h 91"/>
                  <a:gd name="T10" fmla="*/ 58 w 91"/>
                  <a:gd name="T11" fmla="*/ 31 h 91"/>
                  <a:gd name="T12" fmla="*/ 74 w 91"/>
                  <a:gd name="T13" fmla="*/ 37 h 91"/>
                  <a:gd name="T14" fmla="*/ 91 w 91"/>
                  <a:gd name="T15" fmla="*/ 50 h 91"/>
                  <a:gd name="T16" fmla="*/ 91 w 91"/>
                  <a:gd name="T17" fmla="*/ 46 h 91"/>
                  <a:gd name="T18" fmla="*/ 45 w 91"/>
                  <a:gd name="T19" fmla="*/ 0 h 91"/>
                  <a:gd name="T20" fmla="*/ 0 w 91"/>
                  <a:gd name="T21" fmla="*/ 46 h 91"/>
                  <a:gd name="T22" fmla="*/ 45 w 91"/>
                  <a:gd name="T23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91">
                    <a:moveTo>
                      <a:pt x="45" y="91"/>
                    </a:moveTo>
                    <a:cubicBezTo>
                      <a:pt x="49" y="91"/>
                      <a:pt x="53" y="91"/>
                      <a:pt x="56" y="90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35" y="73"/>
                      <a:pt x="32" y="67"/>
                      <a:pt x="31" y="60"/>
                    </a:cubicBezTo>
                    <a:cubicBezTo>
                      <a:pt x="31" y="53"/>
                      <a:pt x="33" y="46"/>
                      <a:pt x="37" y="40"/>
                    </a:cubicBezTo>
                    <a:cubicBezTo>
                      <a:pt x="42" y="34"/>
                      <a:pt x="50" y="31"/>
                      <a:pt x="58" y="31"/>
                    </a:cubicBezTo>
                    <a:cubicBezTo>
                      <a:pt x="64" y="31"/>
                      <a:pt x="70" y="33"/>
                      <a:pt x="74" y="37"/>
                    </a:cubicBezTo>
                    <a:cubicBezTo>
                      <a:pt x="91" y="50"/>
                      <a:pt x="91" y="50"/>
                      <a:pt x="91" y="50"/>
                    </a:cubicBezTo>
                    <a:cubicBezTo>
                      <a:pt x="91" y="49"/>
                      <a:pt x="91" y="47"/>
                      <a:pt x="91" y="46"/>
                    </a:cubicBezTo>
                    <a:cubicBezTo>
                      <a:pt x="91" y="21"/>
                      <a:pt x="71" y="0"/>
                      <a:pt x="45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71"/>
                      <a:pt x="20" y="91"/>
                      <a:pt x="45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464@|5FFC:0|FBC:0|LFC:0|LBC:16777215"/>
              <p:cNvSpPr/>
              <p:nvPr/>
            </p:nvSpPr>
            <p:spPr bwMode="auto">
              <a:xfrm>
                <a:off x="6200775" y="6399213"/>
                <a:ext cx="114300" cy="100013"/>
              </a:xfrm>
              <a:custGeom>
                <a:avLst/>
                <a:gdLst>
                  <a:gd name="T0" fmla="*/ 104 w 163"/>
                  <a:gd name="T1" fmla="*/ 26 h 143"/>
                  <a:gd name="T2" fmla="*/ 79 w 163"/>
                  <a:gd name="T3" fmla="*/ 31 h 143"/>
                  <a:gd name="T4" fmla="*/ 66 w 163"/>
                  <a:gd name="T5" fmla="*/ 40 h 143"/>
                  <a:gd name="T6" fmla="*/ 20 w 163"/>
                  <a:gd name="T7" fmla="*/ 2 h 143"/>
                  <a:gd name="T8" fmla="*/ 13 w 163"/>
                  <a:gd name="T9" fmla="*/ 0 h 143"/>
                  <a:gd name="T10" fmla="*/ 4 w 163"/>
                  <a:gd name="T11" fmla="*/ 4 h 143"/>
                  <a:gd name="T12" fmla="*/ 5 w 163"/>
                  <a:gd name="T13" fmla="*/ 20 h 143"/>
                  <a:gd name="T14" fmla="*/ 52 w 163"/>
                  <a:gd name="T15" fmla="*/ 58 h 143"/>
                  <a:gd name="T16" fmla="*/ 46 w 163"/>
                  <a:gd name="T17" fmla="*/ 73 h 143"/>
                  <a:gd name="T18" fmla="*/ 45 w 163"/>
                  <a:gd name="T19" fmla="*/ 81 h 143"/>
                  <a:gd name="T20" fmla="*/ 73 w 163"/>
                  <a:gd name="T21" fmla="*/ 66 h 143"/>
                  <a:gd name="T22" fmla="*/ 89 w 163"/>
                  <a:gd name="T23" fmla="*/ 62 h 143"/>
                  <a:gd name="T24" fmla="*/ 119 w 163"/>
                  <a:gd name="T25" fmla="*/ 79 h 143"/>
                  <a:gd name="T26" fmla="*/ 106 w 163"/>
                  <a:gd name="T27" fmla="*/ 125 h 143"/>
                  <a:gd name="T28" fmla="*/ 82 w 163"/>
                  <a:gd name="T29" fmla="*/ 139 h 143"/>
                  <a:gd name="T30" fmla="*/ 104 w 163"/>
                  <a:gd name="T31" fmla="*/ 143 h 143"/>
                  <a:gd name="T32" fmla="*/ 163 w 163"/>
                  <a:gd name="T33" fmla="*/ 84 h 143"/>
                  <a:gd name="T34" fmla="*/ 104 w 163"/>
                  <a:gd name="T35" fmla="*/ 26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" h="143">
                    <a:moveTo>
                      <a:pt x="104" y="26"/>
                    </a:moveTo>
                    <a:cubicBezTo>
                      <a:pt x="95" y="26"/>
                      <a:pt x="86" y="28"/>
                      <a:pt x="79" y="31"/>
                    </a:cubicBezTo>
                    <a:cubicBezTo>
                      <a:pt x="74" y="34"/>
                      <a:pt x="70" y="36"/>
                      <a:pt x="66" y="4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8" y="0"/>
                      <a:pt x="15" y="0"/>
                      <a:pt x="13" y="0"/>
                    </a:cubicBezTo>
                    <a:cubicBezTo>
                      <a:pt x="9" y="0"/>
                      <a:pt x="6" y="1"/>
                      <a:pt x="4" y="4"/>
                    </a:cubicBezTo>
                    <a:cubicBezTo>
                      <a:pt x="0" y="9"/>
                      <a:pt x="1" y="16"/>
                      <a:pt x="5" y="20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49" y="62"/>
                      <a:pt x="47" y="67"/>
                      <a:pt x="46" y="73"/>
                    </a:cubicBezTo>
                    <a:cubicBezTo>
                      <a:pt x="46" y="75"/>
                      <a:pt x="45" y="78"/>
                      <a:pt x="45" y="81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8" y="63"/>
                      <a:pt x="84" y="62"/>
                      <a:pt x="89" y="62"/>
                    </a:cubicBezTo>
                    <a:cubicBezTo>
                      <a:pt x="102" y="62"/>
                      <a:pt x="113" y="68"/>
                      <a:pt x="119" y="79"/>
                    </a:cubicBezTo>
                    <a:cubicBezTo>
                      <a:pt x="128" y="95"/>
                      <a:pt x="122" y="116"/>
                      <a:pt x="106" y="125"/>
                    </a:cubicBezTo>
                    <a:cubicBezTo>
                      <a:pt x="82" y="139"/>
                      <a:pt x="82" y="139"/>
                      <a:pt x="82" y="139"/>
                    </a:cubicBezTo>
                    <a:cubicBezTo>
                      <a:pt x="88" y="141"/>
                      <a:pt x="96" y="143"/>
                      <a:pt x="104" y="143"/>
                    </a:cubicBezTo>
                    <a:cubicBezTo>
                      <a:pt x="136" y="143"/>
                      <a:pt x="163" y="117"/>
                      <a:pt x="163" y="84"/>
                    </a:cubicBezTo>
                    <a:cubicBezTo>
                      <a:pt x="163" y="52"/>
                      <a:pt x="136" y="26"/>
                      <a:pt x="10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2" name="Freeform 465@|5FFC:0|FBC:0|LFC:0|LBC:16777215"/>
              <p:cNvSpPr/>
              <p:nvPr/>
            </p:nvSpPr>
            <p:spPr bwMode="auto">
              <a:xfrm>
                <a:off x="6118225" y="6453188"/>
                <a:ext cx="160337" cy="115888"/>
              </a:xfrm>
              <a:custGeom>
                <a:avLst/>
                <a:gdLst>
                  <a:gd name="T0" fmla="*/ 152 w 227"/>
                  <a:gd name="T1" fmla="*/ 69 h 165"/>
                  <a:gd name="T2" fmla="*/ 215 w 227"/>
                  <a:gd name="T3" fmla="*/ 35 h 165"/>
                  <a:gd name="T4" fmla="*/ 222 w 227"/>
                  <a:gd name="T5" fmla="*/ 9 h 165"/>
                  <a:gd name="T6" fmla="*/ 205 w 227"/>
                  <a:gd name="T7" fmla="*/ 0 h 165"/>
                  <a:gd name="T8" fmla="*/ 196 w 227"/>
                  <a:gd name="T9" fmla="*/ 2 h 165"/>
                  <a:gd name="T10" fmla="*/ 135 w 227"/>
                  <a:gd name="T11" fmla="*/ 36 h 165"/>
                  <a:gd name="T12" fmla="*/ 123 w 227"/>
                  <a:gd name="T13" fmla="*/ 26 h 165"/>
                  <a:gd name="T14" fmla="*/ 77 w 227"/>
                  <a:gd name="T15" fmla="*/ 11 h 165"/>
                  <a:gd name="T16" fmla="*/ 0 w 227"/>
                  <a:gd name="T17" fmla="*/ 88 h 165"/>
                  <a:gd name="T18" fmla="*/ 77 w 227"/>
                  <a:gd name="T19" fmla="*/ 165 h 165"/>
                  <a:gd name="T20" fmla="*/ 155 w 227"/>
                  <a:gd name="T21" fmla="*/ 88 h 165"/>
                  <a:gd name="T22" fmla="*/ 154 w 227"/>
                  <a:gd name="T23" fmla="*/ 85 h 165"/>
                  <a:gd name="T24" fmla="*/ 152 w 227"/>
                  <a:gd name="T25" fmla="*/ 69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7" h="165">
                    <a:moveTo>
                      <a:pt x="152" y="69"/>
                    </a:moveTo>
                    <a:cubicBezTo>
                      <a:pt x="215" y="35"/>
                      <a:pt x="215" y="35"/>
                      <a:pt x="215" y="35"/>
                    </a:cubicBezTo>
                    <a:cubicBezTo>
                      <a:pt x="224" y="30"/>
                      <a:pt x="227" y="18"/>
                      <a:pt x="222" y="9"/>
                    </a:cubicBezTo>
                    <a:cubicBezTo>
                      <a:pt x="219" y="3"/>
                      <a:pt x="212" y="0"/>
                      <a:pt x="205" y="0"/>
                    </a:cubicBezTo>
                    <a:cubicBezTo>
                      <a:pt x="202" y="0"/>
                      <a:pt x="199" y="0"/>
                      <a:pt x="196" y="2"/>
                    </a:cubicBezTo>
                    <a:cubicBezTo>
                      <a:pt x="135" y="36"/>
                      <a:pt x="135" y="36"/>
                      <a:pt x="135" y="36"/>
                    </a:cubicBezTo>
                    <a:cubicBezTo>
                      <a:pt x="131" y="32"/>
                      <a:pt x="127" y="29"/>
                      <a:pt x="123" y="26"/>
                    </a:cubicBezTo>
                    <a:cubicBezTo>
                      <a:pt x="110" y="16"/>
                      <a:pt x="94" y="11"/>
                      <a:pt x="77" y="11"/>
                    </a:cubicBezTo>
                    <a:cubicBezTo>
                      <a:pt x="35" y="11"/>
                      <a:pt x="0" y="45"/>
                      <a:pt x="0" y="88"/>
                    </a:cubicBezTo>
                    <a:cubicBezTo>
                      <a:pt x="0" y="131"/>
                      <a:pt x="35" y="165"/>
                      <a:pt x="77" y="165"/>
                    </a:cubicBezTo>
                    <a:cubicBezTo>
                      <a:pt x="120" y="165"/>
                      <a:pt x="155" y="131"/>
                      <a:pt x="155" y="88"/>
                    </a:cubicBezTo>
                    <a:cubicBezTo>
                      <a:pt x="155" y="87"/>
                      <a:pt x="155" y="86"/>
                      <a:pt x="154" y="85"/>
                    </a:cubicBezTo>
                    <a:cubicBezTo>
                      <a:pt x="154" y="80"/>
                      <a:pt x="154" y="75"/>
                      <a:pt x="152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13@|17FFC:16777215|FBC:16777215|LFC:16777215|LBC:16777215"/>
            <p:cNvSpPr txBox="1"/>
            <p:nvPr/>
          </p:nvSpPr>
          <p:spPr>
            <a:xfrm>
              <a:off x="8826136" y="4488652"/>
              <a:ext cx="2298246" cy="61554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666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2.</a:t>
              </a:r>
              <a:r>
                <a:rPr lang="zh-CN" altLang="en-US" sz="2000" b="1" dirty="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对象之间维护相互之间的依赖关系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439" name="组合 61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63" name="圆角矩形 62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41" name="文本框 63"/>
            <p:cNvSpPr txBox="1"/>
            <p:nvPr/>
          </p:nvSpPr>
          <p:spPr>
            <a:xfrm>
              <a:off x="4669798" y="2231967"/>
              <a:ext cx="2646982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面向对象程序设计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42" name="文本框 64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443" name="图片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4" name="文本框 66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817938" y="2322513"/>
            <a:ext cx="7181850" cy="3136900"/>
          </a:xfrm>
          <a:prstGeom prst="rect">
            <a:avLst/>
          </a:prstGeom>
          <a:solidFill>
            <a:srgbClr val="94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232275" y="3302933"/>
            <a:ext cx="6003925" cy="19050"/>
          </a:xfrm>
          <a:prstGeom prst="line">
            <a:avLst/>
          </a:prstGeom>
          <a:ln w="38100">
            <a:solidFill>
              <a:srgbClr val="1E8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1" name="文本框 10"/>
          <p:cNvSpPr txBox="1"/>
          <p:nvPr/>
        </p:nvSpPr>
        <p:spPr>
          <a:xfrm>
            <a:off x="4108450" y="2546350"/>
            <a:ext cx="162095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</a:p>
        </p:txBody>
      </p:sp>
      <p:sp>
        <p:nvSpPr>
          <p:cNvPr id="24583" name="文本框 13"/>
          <p:cNvSpPr txBox="1"/>
          <p:nvPr/>
        </p:nvSpPr>
        <p:spPr>
          <a:xfrm>
            <a:off x="2070100" y="1687513"/>
            <a:ext cx="3043238" cy="401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rgbClr val="001333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项目中报表功能</a:t>
            </a:r>
          </a:p>
        </p:txBody>
      </p:sp>
      <p:sp>
        <p:nvSpPr>
          <p:cNvPr id="18" name="矩形 17"/>
          <p:cNvSpPr/>
          <p:nvPr/>
        </p:nvSpPr>
        <p:spPr>
          <a:xfrm>
            <a:off x="1489075" y="1671638"/>
            <a:ext cx="441325" cy="439738"/>
          </a:xfrm>
          <a:prstGeom prst="rect">
            <a:avLst/>
          </a:prstGeom>
          <a:solidFill>
            <a:srgbClr val="94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1492250" y="1671638"/>
            <a:ext cx="438150" cy="441325"/>
          </a:xfrm>
          <a:prstGeom prst="triangle">
            <a:avLst>
              <a:gd name="adj" fmla="val 0"/>
            </a:avLst>
          </a:prstGeom>
          <a:solidFill>
            <a:srgbClr val="1E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4589" name="组合 22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24" name="圆角矩形 23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591" name="文本框 25"/>
            <p:cNvSpPr txBox="1"/>
            <p:nvPr/>
          </p:nvSpPr>
          <p:spPr>
            <a:xfrm>
              <a:off x="4669798" y="2231967"/>
              <a:ext cx="1415828" cy="4625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案例分析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2" name="文本框 26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593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4" name="文本框 31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232275" y="3568934"/>
            <a:ext cx="6092825" cy="1643527"/>
          </a:xfrm>
          <a:prstGeom prst="rect">
            <a:avLst/>
          </a:prstGeom>
          <a:noFill/>
        </p:spPr>
        <p:txBody>
          <a:bodyPr wrap="square" lIns="72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报表功能：</a:t>
            </a:r>
            <a:endParaRPr kumimoji="0" lang="en-US" altLang="zh-CN" sz="2400" b="1" i="0" u="none" strike="noStrike" kern="1200" cap="none" spc="1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报表服务类，检索数据，并生成图标</a:t>
            </a:r>
            <a:endParaRPr lang="en-US" altLang="zh-CN" sz="2000" b="1" spc="100" dirty="0" smtClean="0">
              <a:solidFill>
                <a:schemeClr val="bg1"/>
              </a:solidFill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spc="100" dirty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-US" altLang="zh-CN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</a:t>
            </a:r>
            <a:r>
              <a:rPr lang="zh-CN" altLang="en-US" sz="20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报表生成器类，</a:t>
            </a:r>
            <a:r>
              <a:rPr kumimoji="0" lang="zh-CN" altLang="en-US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生成不同格式的报表文件，例如</a:t>
            </a:r>
            <a:r>
              <a:rPr kumimoji="0" lang="en-US" altLang="zh-CN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PDF</a:t>
            </a:r>
            <a:r>
              <a:rPr kumimoji="0" lang="zh-CN" altLang="en-US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格式、</a:t>
            </a:r>
            <a:r>
              <a:rPr kumimoji="0" lang="en-US" altLang="zh-CN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Html</a:t>
            </a:r>
            <a:r>
              <a:rPr kumimoji="0" lang="zh-CN" altLang="en-US" sz="2000" b="1" i="0" u="none" strike="noStrike" kern="1200" cap="none" spc="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格式等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Freeform 66"/>
          <p:cNvSpPr/>
          <p:nvPr/>
        </p:nvSpPr>
        <p:spPr>
          <a:xfrm>
            <a:off x="1488758" y="2324682"/>
            <a:ext cx="2267267" cy="3128381"/>
          </a:xfrm>
          <a:custGeom>
            <a:avLst/>
            <a:gdLst/>
            <a:ahLst/>
            <a:cxnLst>
              <a:cxn ang="0">
                <a:pos x="981600" y="760511"/>
              </a:cxn>
              <a:cxn ang="0">
                <a:pos x="813326" y="1000404"/>
              </a:cxn>
              <a:cxn ang="0">
                <a:pos x="1037691" y="893218"/>
              </a:cxn>
              <a:cxn ang="0">
                <a:pos x="1417583" y="898322"/>
              </a:cxn>
              <a:cxn ang="0">
                <a:pos x="1404835" y="911082"/>
              </a:cxn>
              <a:cxn ang="0">
                <a:pos x="1198317" y="913634"/>
              </a:cxn>
              <a:cxn ang="0">
                <a:pos x="917860" y="1028476"/>
              </a:cxn>
              <a:cxn ang="0">
                <a:pos x="917860" y="1028476"/>
              </a:cxn>
              <a:cxn ang="0">
                <a:pos x="826074" y="1087173"/>
              </a:cxn>
              <a:cxn ang="0">
                <a:pos x="826074" y="1087173"/>
              </a:cxn>
              <a:cxn ang="0">
                <a:pos x="826074" y="1087173"/>
              </a:cxn>
              <a:cxn ang="0">
                <a:pos x="718990" y="1179047"/>
              </a:cxn>
              <a:cxn ang="0">
                <a:pos x="951005" y="239893"/>
              </a:cxn>
              <a:cxn ang="0">
                <a:pos x="943356" y="216924"/>
              </a:cxn>
              <a:cxn ang="0">
                <a:pos x="752135" y="408328"/>
              </a:cxn>
              <a:cxn ang="0">
                <a:pos x="703692" y="367495"/>
              </a:cxn>
              <a:cxn ang="0">
                <a:pos x="752135" y="222028"/>
              </a:cxn>
              <a:cxn ang="0">
                <a:pos x="581311" y="0"/>
              </a:cxn>
              <a:cxn ang="0">
                <a:pos x="507372" y="308798"/>
              </a:cxn>
              <a:cxn ang="0">
                <a:pos x="650151" y="385360"/>
              </a:cxn>
              <a:cxn ang="0">
                <a:pos x="611906" y="339423"/>
              </a:cxn>
              <a:cxn ang="0">
                <a:pos x="560914" y="211820"/>
              </a:cxn>
              <a:cxn ang="0">
                <a:pos x="560914" y="74009"/>
              </a:cxn>
              <a:cxn ang="0">
                <a:pos x="566013" y="79114"/>
              </a:cxn>
              <a:cxn ang="0">
                <a:pos x="583861" y="199060"/>
              </a:cxn>
              <a:cxn ang="0">
                <a:pos x="680746" y="372599"/>
              </a:cxn>
              <a:cxn ang="0">
                <a:pos x="685845" y="377703"/>
              </a:cxn>
              <a:cxn ang="0">
                <a:pos x="685845" y="377703"/>
              </a:cxn>
              <a:cxn ang="0">
                <a:pos x="685845" y="377703"/>
              </a:cxn>
              <a:cxn ang="0">
                <a:pos x="739387" y="428744"/>
              </a:cxn>
              <a:cxn ang="0">
                <a:pos x="583861" y="854937"/>
              </a:cxn>
              <a:cxn ang="0">
                <a:pos x="486976" y="826864"/>
              </a:cxn>
              <a:cxn ang="0">
                <a:pos x="474227" y="604836"/>
              </a:cxn>
              <a:cxn ang="0">
                <a:pos x="122381" y="403224"/>
              </a:cxn>
              <a:cxn ang="0">
                <a:pos x="193770" y="857489"/>
              </a:cxn>
              <a:cxn ang="0">
                <a:pos x="415586" y="888114"/>
              </a:cxn>
              <a:cxn ang="0">
                <a:pos x="221816" y="724782"/>
              </a:cxn>
              <a:cxn ang="0">
                <a:pos x="132580" y="512962"/>
              </a:cxn>
              <a:cxn ang="0">
                <a:pos x="145328" y="515514"/>
              </a:cxn>
              <a:cxn ang="0">
                <a:pos x="469128" y="849833"/>
              </a:cxn>
              <a:cxn ang="0">
                <a:pos x="469128" y="849833"/>
              </a:cxn>
              <a:cxn ang="0">
                <a:pos x="471678" y="849833"/>
              </a:cxn>
              <a:cxn ang="0">
                <a:pos x="581311" y="893218"/>
              </a:cxn>
              <a:cxn ang="0">
                <a:pos x="673097" y="1569511"/>
              </a:cxn>
              <a:cxn ang="0">
                <a:pos x="838822" y="1572063"/>
              </a:cxn>
              <a:cxn ang="0">
                <a:pos x="731738" y="1242849"/>
              </a:cxn>
              <a:cxn ang="0">
                <a:pos x="841371" y="1120350"/>
              </a:cxn>
              <a:cxn ang="0">
                <a:pos x="1106531" y="1237744"/>
              </a:cxn>
              <a:cxn ang="0">
                <a:pos x="1550163" y="951915"/>
              </a:cxn>
              <a:cxn ang="0">
                <a:pos x="981600" y="760511"/>
              </a:cxn>
            </a:cxnLst>
            <a:rect l="0" t="0" r="0" b="0"/>
            <a:pathLst>
              <a:path w="608" h="616">
                <a:moveTo>
                  <a:pt x="385" y="298"/>
                </a:moveTo>
                <a:cubicBezTo>
                  <a:pt x="385" y="298"/>
                  <a:pt x="313" y="318"/>
                  <a:pt x="319" y="392"/>
                </a:cubicBezTo>
                <a:cubicBezTo>
                  <a:pt x="319" y="392"/>
                  <a:pt x="373" y="363"/>
                  <a:pt x="407" y="350"/>
                </a:cubicBezTo>
                <a:cubicBezTo>
                  <a:pt x="482" y="320"/>
                  <a:pt x="556" y="352"/>
                  <a:pt x="556" y="352"/>
                </a:cubicBezTo>
                <a:cubicBezTo>
                  <a:pt x="565" y="358"/>
                  <a:pt x="551" y="357"/>
                  <a:pt x="551" y="357"/>
                </a:cubicBezTo>
                <a:cubicBezTo>
                  <a:pt x="509" y="350"/>
                  <a:pt x="483" y="354"/>
                  <a:pt x="470" y="358"/>
                </a:cubicBezTo>
                <a:cubicBezTo>
                  <a:pt x="406" y="374"/>
                  <a:pt x="360" y="403"/>
                  <a:pt x="360" y="403"/>
                </a:cubicBezTo>
                <a:cubicBezTo>
                  <a:pt x="360" y="403"/>
                  <a:pt x="360" y="403"/>
                  <a:pt x="360" y="403"/>
                </a:cubicBezTo>
                <a:cubicBezTo>
                  <a:pt x="350" y="407"/>
                  <a:pt x="333" y="419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24" y="426"/>
                  <a:pt x="324" y="426"/>
                  <a:pt x="324" y="426"/>
                </a:cubicBezTo>
                <a:cubicBezTo>
                  <a:pt x="318" y="431"/>
                  <a:pt x="296" y="449"/>
                  <a:pt x="282" y="462"/>
                </a:cubicBezTo>
                <a:cubicBezTo>
                  <a:pt x="262" y="352"/>
                  <a:pt x="265" y="205"/>
                  <a:pt x="373" y="94"/>
                </a:cubicBezTo>
                <a:cubicBezTo>
                  <a:pt x="373" y="94"/>
                  <a:pt x="382" y="85"/>
                  <a:pt x="370" y="85"/>
                </a:cubicBezTo>
                <a:cubicBezTo>
                  <a:pt x="370" y="85"/>
                  <a:pt x="332" y="108"/>
                  <a:pt x="295" y="160"/>
                </a:cubicBezTo>
                <a:cubicBezTo>
                  <a:pt x="289" y="156"/>
                  <a:pt x="280" y="150"/>
                  <a:pt x="276" y="144"/>
                </a:cubicBezTo>
                <a:cubicBezTo>
                  <a:pt x="287" y="136"/>
                  <a:pt x="308" y="113"/>
                  <a:pt x="295" y="87"/>
                </a:cubicBezTo>
                <a:cubicBezTo>
                  <a:pt x="275" y="46"/>
                  <a:pt x="240" y="49"/>
                  <a:pt x="228" y="0"/>
                </a:cubicBezTo>
                <a:cubicBezTo>
                  <a:pt x="228" y="0"/>
                  <a:pt x="173" y="48"/>
                  <a:pt x="199" y="121"/>
                </a:cubicBezTo>
                <a:cubicBezTo>
                  <a:pt x="199" y="121"/>
                  <a:pt x="206" y="159"/>
                  <a:pt x="255" y="151"/>
                </a:cubicBezTo>
                <a:cubicBezTo>
                  <a:pt x="250" y="146"/>
                  <a:pt x="240" y="133"/>
                  <a:pt x="240" y="133"/>
                </a:cubicBezTo>
                <a:cubicBezTo>
                  <a:pt x="240" y="133"/>
                  <a:pt x="229" y="118"/>
                  <a:pt x="220" y="83"/>
                </a:cubicBezTo>
                <a:cubicBezTo>
                  <a:pt x="210" y="48"/>
                  <a:pt x="220" y="29"/>
                  <a:pt x="220" y="29"/>
                </a:cubicBezTo>
                <a:cubicBezTo>
                  <a:pt x="222" y="24"/>
                  <a:pt x="222" y="31"/>
                  <a:pt x="222" y="31"/>
                </a:cubicBezTo>
                <a:cubicBezTo>
                  <a:pt x="224" y="59"/>
                  <a:pt x="228" y="75"/>
                  <a:pt x="229" y="78"/>
                </a:cubicBezTo>
                <a:cubicBezTo>
                  <a:pt x="235" y="91"/>
                  <a:pt x="249" y="128"/>
                  <a:pt x="267" y="146"/>
                </a:cubicBezTo>
                <a:cubicBezTo>
                  <a:pt x="268" y="146"/>
                  <a:pt x="268" y="147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69" y="148"/>
                  <a:pt x="269" y="148"/>
                  <a:pt x="269" y="148"/>
                </a:cubicBezTo>
                <a:cubicBezTo>
                  <a:pt x="272" y="150"/>
                  <a:pt x="282" y="162"/>
                  <a:pt x="290" y="168"/>
                </a:cubicBezTo>
                <a:cubicBezTo>
                  <a:pt x="263" y="208"/>
                  <a:pt x="239" y="263"/>
                  <a:pt x="229" y="335"/>
                </a:cubicBezTo>
                <a:cubicBezTo>
                  <a:pt x="218" y="333"/>
                  <a:pt x="202" y="330"/>
                  <a:pt x="191" y="324"/>
                </a:cubicBezTo>
                <a:cubicBezTo>
                  <a:pt x="203" y="307"/>
                  <a:pt x="218" y="265"/>
                  <a:pt x="186" y="237"/>
                </a:cubicBezTo>
                <a:cubicBezTo>
                  <a:pt x="137" y="193"/>
                  <a:pt x="90" y="217"/>
                  <a:pt x="48" y="158"/>
                </a:cubicBezTo>
                <a:cubicBezTo>
                  <a:pt x="48" y="158"/>
                  <a:pt x="0" y="253"/>
                  <a:pt x="76" y="336"/>
                </a:cubicBezTo>
                <a:cubicBezTo>
                  <a:pt x="76" y="336"/>
                  <a:pt x="108" y="381"/>
                  <a:pt x="163" y="348"/>
                </a:cubicBezTo>
                <a:cubicBezTo>
                  <a:pt x="163" y="348"/>
                  <a:pt x="137" y="338"/>
                  <a:pt x="87" y="284"/>
                </a:cubicBezTo>
                <a:cubicBezTo>
                  <a:pt x="48" y="245"/>
                  <a:pt x="52" y="201"/>
                  <a:pt x="52" y="201"/>
                </a:cubicBezTo>
                <a:cubicBezTo>
                  <a:pt x="53" y="193"/>
                  <a:pt x="57" y="202"/>
                  <a:pt x="57" y="202"/>
                </a:cubicBezTo>
                <a:cubicBezTo>
                  <a:pt x="83" y="283"/>
                  <a:pt x="176" y="329"/>
                  <a:pt x="184" y="333"/>
                </a:cubicBezTo>
                <a:cubicBezTo>
                  <a:pt x="184" y="333"/>
                  <a:pt x="184" y="333"/>
                  <a:pt x="184" y="333"/>
                </a:cubicBezTo>
                <a:cubicBezTo>
                  <a:pt x="184" y="333"/>
                  <a:pt x="185" y="333"/>
                  <a:pt x="185" y="333"/>
                </a:cubicBezTo>
                <a:cubicBezTo>
                  <a:pt x="190" y="335"/>
                  <a:pt x="213" y="346"/>
                  <a:pt x="228" y="350"/>
                </a:cubicBezTo>
                <a:cubicBezTo>
                  <a:pt x="221" y="421"/>
                  <a:pt x="229" y="509"/>
                  <a:pt x="264" y="615"/>
                </a:cubicBezTo>
                <a:cubicBezTo>
                  <a:pt x="329" y="616"/>
                  <a:pt x="329" y="616"/>
                  <a:pt x="329" y="616"/>
                </a:cubicBezTo>
                <a:cubicBezTo>
                  <a:pt x="329" y="616"/>
                  <a:pt x="304" y="563"/>
                  <a:pt x="287" y="487"/>
                </a:cubicBezTo>
                <a:cubicBezTo>
                  <a:pt x="294" y="477"/>
                  <a:pt x="313" y="451"/>
                  <a:pt x="330" y="439"/>
                </a:cubicBezTo>
                <a:cubicBezTo>
                  <a:pt x="344" y="463"/>
                  <a:pt x="383" y="505"/>
                  <a:pt x="434" y="485"/>
                </a:cubicBezTo>
                <a:cubicBezTo>
                  <a:pt x="514" y="455"/>
                  <a:pt x="514" y="386"/>
                  <a:pt x="608" y="373"/>
                </a:cubicBezTo>
                <a:cubicBezTo>
                  <a:pt x="608" y="373"/>
                  <a:pt x="526" y="261"/>
                  <a:pt x="385" y="298"/>
                </a:cubicBezTo>
                <a:close/>
              </a:path>
            </a:pathLst>
          </a:custGeom>
          <a:solidFill>
            <a:srgbClr val="94C02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707586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实现一、二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实现一：以面向对象的方式实现</a:t>
            </a:r>
            <a:r>
              <a:rPr lang="en-US" altLang="zh-CN" dirty="0" smtClean="0"/>
              <a:t>Demo</a:t>
            </a:r>
          </a:p>
          <a:p>
            <a:r>
              <a:rPr lang="zh-CN" altLang="en-US" dirty="0" smtClean="0"/>
              <a:t>实现二：分离接口和实现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优化目标：</a:t>
            </a:r>
            <a:r>
              <a:rPr lang="zh-CN" altLang="en-US" dirty="0"/>
              <a:t>消除</a:t>
            </a:r>
            <a:r>
              <a:rPr lang="en-US" altLang="zh-CN" dirty="0" err="1"/>
              <a:t>ReportService</a:t>
            </a:r>
            <a:r>
              <a:rPr lang="zh-CN" altLang="en-US" dirty="0"/>
              <a:t>到</a:t>
            </a:r>
            <a:r>
              <a:rPr lang="en-US" altLang="zh-CN" dirty="0" err="1"/>
              <a:t>ReportGenerator</a:t>
            </a:r>
            <a:r>
              <a:rPr lang="zh-CN" altLang="en-US" dirty="0"/>
              <a:t>实现类之间的依赖关系</a:t>
            </a:r>
          </a:p>
          <a:p>
            <a:pPr lvl="1"/>
            <a:endParaRPr lang="zh-CN" altLang="en-US" dirty="0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4175" y="3010571"/>
            <a:ext cx="6273095" cy="3744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实现三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采用容器：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增加容器类：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所有组件由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类管理</a:t>
            </a:r>
            <a:endParaRPr lang="zh-CN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0025" y="1524000"/>
            <a:ext cx="7343775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9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实现三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3547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lvl="1"/>
            <a:r>
              <a:rPr lang="en-US" altLang="zh-CN" dirty="0" err="1"/>
              <a:t>ReportService</a:t>
            </a:r>
            <a:r>
              <a:rPr lang="zh-CN" altLang="en-US" dirty="0"/>
              <a:t>与</a:t>
            </a:r>
            <a:r>
              <a:rPr lang="en-US" altLang="zh-CN" dirty="0" err="1"/>
              <a:t>ReportGenerator</a:t>
            </a:r>
            <a:r>
              <a:rPr lang="zh-CN" altLang="en-US" dirty="0"/>
              <a:t>的具体实现解耦了</a:t>
            </a:r>
            <a:endParaRPr lang="en-US" altLang="zh-CN" dirty="0"/>
          </a:p>
          <a:p>
            <a:pPr lvl="2"/>
            <a:r>
              <a:rPr lang="zh-CN" altLang="en-US" dirty="0"/>
              <a:t>选择不同的</a:t>
            </a:r>
            <a:r>
              <a:rPr lang="en-US" altLang="zh-CN" dirty="0"/>
              <a:t>Generator</a:t>
            </a:r>
            <a:r>
              <a:rPr lang="zh-CN" altLang="en-US" dirty="0"/>
              <a:t>不需要修改</a:t>
            </a:r>
            <a:r>
              <a:rPr lang="en-US" altLang="zh-CN" dirty="0" smtClean="0"/>
              <a:t>Service</a:t>
            </a:r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en-US" altLang="zh-CN" dirty="0"/>
              <a:t>Container</a:t>
            </a:r>
            <a:r>
              <a:rPr lang="zh-CN" altLang="en-US" dirty="0"/>
              <a:t>对所管理的所有组件产生了依赖</a:t>
            </a:r>
            <a:endParaRPr lang="en-US" altLang="zh-CN" dirty="0"/>
          </a:p>
          <a:p>
            <a:pPr lvl="2"/>
            <a:r>
              <a:rPr lang="en-US" altLang="zh-CN" dirty="0" err="1"/>
              <a:t>ReportService</a:t>
            </a:r>
            <a:r>
              <a:rPr lang="zh-CN" altLang="en-US" dirty="0"/>
              <a:t>对</a:t>
            </a:r>
            <a:r>
              <a:rPr lang="en-US" altLang="zh-CN" dirty="0"/>
              <a:t>Container</a:t>
            </a:r>
            <a:r>
              <a:rPr lang="zh-CN" altLang="en-US" dirty="0"/>
              <a:t>依赖，因为其封装有查找逻辑，所以在重用之前还要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目标：</a:t>
            </a:r>
            <a:endParaRPr lang="en-US" altLang="zh-CN" dirty="0" smtClean="0"/>
          </a:p>
          <a:p>
            <a:pPr lvl="2"/>
            <a:r>
              <a:rPr lang="zh-CN" altLang="en-US" dirty="0"/>
              <a:t>去掉</a:t>
            </a:r>
            <a:r>
              <a:rPr lang="en-US" altLang="zh-CN" dirty="0" err="1"/>
              <a:t>ReportService</a:t>
            </a:r>
            <a:r>
              <a:rPr lang="zh-CN" altLang="en-US" dirty="0"/>
              <a:t>对</a:t>
            </a:r>
            <a:r>
              <a:rPr lang="en-US" altLang="zh-CN" dirty="0"/>
              <a:t>Container</a:t>
            </a:r>
            <a:r>
              <a:rPr lang="zh-CN" altLang="en-US" dirty="0"/>
              <a:t>依赖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8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组合 30"/>
          <p:cNvGrpSpPr/>
          <p:nvPr/>
        </p:nvGrpSpPr>
        <p:grpSpPr>
          <a:xfrm>
            <a:off x="-201612" y="58738"/>
            <a:ext cx="4395787" cy="698148"/>
            <a:chOff x="3572099" y="2059582"/>
            <a:chExt cx="4395960" cy="699484"/>
          </a:xfrm>
        </p:grpSpPr>
        <p:sp>
          <p:nvSpPr>
            <p:cNvPr id="32" name="Rounded Rectangle 31@|1FFC:16777215|FBC:16777215|LFC:243595|LBC:16777215"/>
            <p:cNvSpPr/>
            <p:nvPr/>
          </p:nvSpPr>
          <p:spPr>
            <a:xfrm>
              <a:off x="4108062" y="2195768"/>
              <a:ext cx="3859997" cy="526557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8BB70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7B33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66" name="TextBox 32@|17FFC:16777215|FBC:16777215|LFC:16777215|LBC:16777215"/>
            <p:cNvSpPr txBox="1"/>
            <p:nvPr/>
          </p:nvSpPr>
          <p:spPr>
            <a:xfrm>
              <a:off x="4669798" y="2231967"/>
              <a:ext cx="1108040" cy="462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400" dirty="0" smtClean="0">
                  <a:solidFill>
                    <a:srgbClr val="3C78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实现四</a:t>
              </a:r>
              <a:endParaRPr lang="zh-CN" altLang="en-US" sz="2400" dirty="0">
                <a:solidFill>
                  <a:srgbClr val="3C78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67" name="TextBox 33@|17FFC:16777215|FBC:16777215|LFC:16777215|LBC:16777215"/>
            <p:cNvSpPr txBox="1"/>
            <p:nvPr/>
          </p:nvSpPr>
          <p:spPr>
            <a:xfrm>
              <a:off x="4231514" y="2195767"/>
              <a:ext cx="3738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68" name="Picture 34@|13FFC:16777215|FBC:16777215|LFC:16777215|LBC:167772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39900">
              <a:off x="3875019" y="1756662"/>
              <a:ext cx="651661" cy="125750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9" name="TextBox 35@|17FFC:16777215|FBC:16777215|LFC:16777215|LBC:16777215"/>
            <p:cNvSpPr txBox="1"/>
            <p:nvPr/>
          </p:nvSpPr>
          <p:spPr>
            <a:xfrm>
              <a:off x="3972751" y="2111498"/>
              <a:ext cx="462004" cy="647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896044" y="1536023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使用服务定位器：</a:t>
            </a:r>
            <a:endParaRPr lang="en-US" altLang="zh-CN" dirty="0" smtClean="0"/>
          </a:p>
          <a:p>
            <a:pPr lvl="1"/>
            <a:r>
              <a:rPr lang="zh-CN" altLang="en-US" dirty="0"/>
              <a:t>服务定位器：</a:t>
            </a:r>
            <a:r>
              <a:rPr lang="en-US" altLang="zh-CN" dirty="0" err="1"/>
              <a:t>ServiceLocator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zh-CN" altLang="en-US" dirty="0"/>
              <a:t>封装查找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lvl="2"/>
            <a:r>
              <a:rPr lang="zh-CN" altLang="en-US" dirty="0"/>
              <a:t>对外公开查找组件（</a:t>
            </a:r>
            <a:r>
              <a:rPr lang="en-US" altLang="zh-CN" dirty="0"/>
              <a:t>Generator</a:t>
            </a:r>
            <a:r>
              <a:rPr lang="zh-CN" altLang="en-US" dirty="0"/>
              <a:t>）的方法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5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785</Words>
  <Application>Microsoft Office PowerPoint</Application>
  <PresentationFormat>宽屏</PresentationFormat>
  <Paragraphs>174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微软雅黑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adice</cp:lastModifiedBy>
  <cp:revision>703</cp:revision>
  <dcterms:created xsi:type="dcterms:W3CDTF">2015-08-21T12:41:00Z</dcterms:created>
  <dcterms:modified xsi:type="dcterms:W3CDTF">2017-05-12T01:27:12Z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