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79" r:id="rId2"/>
    <p:sldId id="380" r:id="rId3"/>
    <p:sldId id="381" r:id="rId4"/>
    <p:sldId id="261" r:id="rId5"/>
    <p:sldId id="413" r:id="rId6"/>
    <p:sldId id="414" r:id="rId7"/>
    <p:sldId id="415" r:id="rId8"/>
    <p:sldId id="416" r:id="rId9"/>
    <p:sldId id="388" r:id="rId10"/>
    <p:sldId id="417" r:id="rId11"/>
    <p:sldId id="418" r:id="rId12"/>
    <p:sldId id="419" r:id="rId13"/>
    <p:sldId id="405" r:id="rId14"/>
    <p:sldId id="420" r:id="rId15"/>
    <p:sldId id="421" r:id="rId16"/>
    <p:sldId id="422" r:id="rId17"/>
    <p:sldId id="301" r:id="rId18"/>
    <p:sldId id="423" r:id="rId19"/>
    <p:sldId id="426" r:id="rId20"/>
    <p:sldId id="424" r:id="rId21"/>
    <p:sldId id="425" r:id="rId22"/>
    <p:sldId id="427" r:id="rId23"/>
    <p:sldId id="428" r:id="rId24"/>
    <p:sldId id="411" r:id="rId25"/>
    <p:sldId id="392" r:id="rId2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5"/>
    <p:restoredTop sz="89369" autoAdjust="0"/>
  </p:normalViewPr>
  <p:slideViewPr>
    <p:cSldViewPr snapToGrid="0">
      <p:cViewPr varScale="1">
        <p:scale>
          <a:sx n="66" d="100"/>
          <a:sy n="66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5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51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61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6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1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86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2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1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6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2017/5/12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数据验证和</a:t>
            </a:r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SpringEL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8911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表达式语言（简称</a:t>
            </a:r>
            <a:r>
              <a:rPr lang="en-US" altLang="zh-CN" dirty="0" err="1" smtClean="0"/>
              <a:t>SpEL</a:t>
            </a:r>
            <a:r>
              <a:rPr lang="zh-CN" altLang="en-US" dirty="0" smtClean="0"/>
              <a:t>）</a:t>
            </a:r>
            <a:r>
              <a:rPr lang="zh-CN" altLang="en-US" dirty="0"/>
              <a:t>是一个支持查询和操作运行时对象导航图功能的强大的表达式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/>
              <a:t>它的语法类似于传统</a:t>
            </a:r>
            <a:r>
              <a:rPr lang="en-US" altLang="zh-CN" dirty="0"/>
              <a:t>EL</a:t>
            </a:r>
            <a:r>
              <a:rPr lang="zh-CN" altLang="en-US" dirty="0"/>
              <a:t>，但提供额外的功能，最出色的就是函数</a:t>
            </a:r>
            <a:r>
              <a:rPr lang="zh-CN" altLang="en-US" dirty="0" smtClean="0"/>
              <a:t>调用</a:t>
            </a:r>
            <a:r>
              <a:rPr lang="zh-CN" altLang="en-US" dirty="0"/>
              <a:t>和简单字符串的模板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虽然</a:t>
            </a:r>
            <a:r>
              <a:rPr lang="en-US" altLang="zh-CN" dirty="0" err="1"/>
              <a:t>SpEL</a:t>
            </a:r>
            <a:r>
              <a:rPr lang="zh-CN" altLang="en-US" dirty="0"/>
              <a:t>引擎作为</a:t>
            </a:r>
            <a:r>
              <a:rPr lang="en-US" altLang="zh-CN" dirty="0"/>
              <a:t>Spring </a:t>
            </a:r>
            <a:r>
              <a:rPr lang="zh-CN" altLang="en-US" dirty="0"/>
              <a:t>组合里的表达式解析的基础 ，但它不直接依赖于</a:t>
            </a:r>
            <a:r>
              <a:rPr lang="en-US" altLang="zh-CN" dirty="0"/>
              <a:t>Spring,</a:t>
            </a:r>
            <a:r>
              <a:rPr lang="zh-CN" altLang="en-US" dirty="0"/>
              <a:t>可独立使用</a:t>
            </a:r>
          </a:p>
        </p:txBody>
      </p:sp>
    </p:spTree>
    <p:extLst>
      <p:ext uri="{BB962C8B-B14F-4D97-AF65-F5344CB8AC3E}">
        <p14:creationId xmlns:p14="http://schemas.microsoft.com/office/powerpoint/2010/main" val="37291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8911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SpEL</a:t>
            </a:r>
            <a:r>
              <a:rPr lang="zh-CN" altLang="en-US" dirty="0" smtClean="0"/>
              <a:t>支持以下功能：</a:t>
            </a:r>
            <a:endParaRPr lang="en-US" altLang="zh-CN" dirty="0" smtClean="0"/>
          </a:p>
          <a:p>
            <a:pPr lvl="1"/>
            <a:r>
              <a:rPr lang="zh-CN" altLang="en-US" dirty="0"/>
              <a:t>文字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		</a:t>
            </a:r>
            <a:r>
              <a:rPr lang="zh-CN" altLang="en-US" dirty="0" smtClean="0"/>
              <a:t>布尔</a:t>
            </a:r>
            <a:r>
              <a:rPr lang="zh-CN" altLang="en-US" dirty="0"/>
              <a:t>和关系</a:t>
            </a:r>
            <a:r>
              <a:rPr lang="zh-CN" altLang="en-US" dirty="0" smtClean="0"/>
              <a:t>运算符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类表达式</a:t>
            </a:r>
            <a:r>
              <a:rPr lang="en-US" altLang="zh-CN" dirty="0" smtClean="0"/>
              <a:t>		</a:t>
            </a:r>
            <a:r>
              <a:rPr lang="zh-CN" altLang="en-US" dirty="0" smtClean="0"/>
              <a:t>访问 </a:t>
            </a:r>
            <a:r>
              <a:rPr lang="en-US" altLang="zh-CN" dirty="0"/>
              <a:t>properties, arrays, lists, maps</a:t>
            </a:r>
          </a:p>
          <a:p>
            <a:pPr lvl="1"/>
            <a:r>
              <a:rPr lang="zh-CN" altLang="en-US" dirty="0"/>
              <a:t>方法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		</a:t>
            </a:r>
            <a:r>
              <a:rPr lang="zh-CN" altLang="en-US" dirty="0" smtClean="0"/>
              <a:t>关系运算符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调用</a:t>
            </a:r>
            <a:r>
              <a:rPr lang="zh-CN" altLang="en-US" dirty="0"/>
              <a:t>构造函数</a:t>
            </a:r>
          </a:p>
          <a:p>
            <a:pPr lvl="1"/>
            <a:r>
              <a:rPr lang="en-US" altLang="zh-CN" dirty="0"/>
              <a:t>Bean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		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Array			</a:t>
            </a:r>
            <a:r>
              <a:rPr lang="zh-CN" altLang="en-US" dirty="0" smtClean="0"/>
              <a:t>内</a:t>
            </a:r>
            <a:r>
              <a:rPr lang="zh-CN" altLang="en-US" dirty="0"/>
              <a:t>嵌</a:t>
            </a:r>
            <a:r>
              <a:rPr lang="en-US" altLang="zh-CN" dirty="0"/>
              <a:t>lists</a:t>
            </a:r>
          </a:p>
          <a:p>
            <a:pPr lvl="1"/>
            <a:r>
              <a:rPr lang="zh-CN" altLang="en-US" dirty="0"/>
              <a:t>内嵌</a:t>
            </a:r>
            <a:r>
              <a:rPr lang="en-US" altLang="zh-CN" dirty="0" smtClean="0"/>
              <a:t>maps		</a:t>
            </a:r>
            <a:r>
              <a:rPr lang="zh-CN" altLang="en-US" dirty="0" smtClean="0"/>
              <a:t>三</a:t>
            </a:r>
            <a:r>
              <a:rPr lang="zh-CN" altLang="en-US" dirty="0"/>
              <a:t>元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用户</a:t>
            </a:r>
            <a:r>
              <a:rPr lang="zh-CN" altLang="en-US" dirty="0"/>
              <a:t>定义的函数</a:t>
            </a:r>
          </a:p>
          <a:p>
            <a:pPr lvl="1"/>
            <a:r>
              <a:rPr lang="zh-CN" altLang="en-US" dirty="0"/>
              <a:t>集合</a:t>
            </a:r>
            <a:r>
              <a:rPr lang="zh-CN" altLang="en-US" dirty="0" smtClean="0"/>
              <a:t>投影</a:t>
            </a:r>
            <a:r>
              <a:rPr lang="en-US" altLang="zh-CN" dirty="0" smtClean="0"/>
              <a:t>		</a:t>
            </a:r>
            <a:r>
              <a:rPr lang="zh-CN" altLang="en-US" dirty="0" smtClean="0"/>
              <a:t>集合筛选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模板</a:t>
            </a:r>
            <a:r>
              <a:rPr lang="zh-CN" altLang="en-US" dirty="0"/>
              <a:t>表达式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735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err="1"/>
              <a:t>ExpressionParser</a:t>
            </a:r>
            <a:r>
              <a:rPr lang="zh-CN" altLang="en-US" dirty="0"/>
              <a:t>负责解析表达式</a:t>
            </a:r>
            <a:r>
              <a:rPr lang="zh-CN" altLang="en-US" dirty="0" smtClean="0"/>
              <a:t>字符串，例如：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6" y="2483649"/>
            <a:ext cx="9243080" cy="12604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6" y="4396848"/>
            <a:ext cx="10248503" cy="11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SpringEL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使用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735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/>
              <a:t>SpEL</a:t>
            </a:r>
            <a:r>
              <a:rPr lang="zh-CN" altLang="en-US" dirty="0"/>
              <a:t>是类似于</a:t>
            </a:r>
            <a:r>
              <a:rPr lang="en-US" altLang="zh-CN" dirty="0"/>
              <a:t>OGNL</a:t>
            </a:r>
            <a:r>
              <a:rPr lang="zh-CN" altLang="en-US" dirty="0"/>
              <a:t>和</a:t>
            </a:r>
            <a:r>
              <a:rPr lang="en-US" altLang="zh-CN" dirty="0"/>
              <a:t>JSF EL</a:t>
            </a:r>
            <a:r>
              <a:rPr lang="zh-CN" altLang="en-US" dirty="0"/>
              <a:t>的表达式语言，能够在运行时构建复杂表达式，存取对象属性、对象方法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err="1"/>
              <a:t>SpEL</a:t>
            </a:r>
            <a:r>
              <a:rPr lang="zh-CN" altLang="en-US" dirty="0"/>
              <a:t>表达式可以与</a:t>
            </a:r>
            <a:r>
              <a:rPr lang="en-US" altLang="zh-CN" dirty="0"/>
              <a:t>XML</a:t>
            </a:r>
            <a:r>
              <a:rPr lang="zh-CN" altLang="en-US" dirty="0"/>
              <a:t>或</a:t>
            </a:r>
            <a:r>
              <a:rPr lang="zh-CN" altLang="en-US" dirty="0" smtClean="0"/>
              <a:t>基于</a:t>
            </a:r>
            <a:r>
              <a:rPr lang="zh-CN" altLang="en-US" dirty="0"/>
              <a:t>注解</a:t>
            </a:r>
            <a:r>
              <a:rPr lang="zh-CN" altLang="en-US" dirty="0" smtClean="0"/>
              <a:t>的</a:t>
            </a:r>
            <a:r>
              <a:rPr lang="zh-CN" altLang="en-US" dirty="0"/>
              <a:t>配置元数据</a:t>
            </a:r>
            <a:r>
              <a:rPr lang="zh-CN" altLang="en-US" dirty="0" smtClean="0"/>
              <a:t>使用定义</a:t>
            </a:r>
            <a:endParaRPr lang="en-US" altLang="zh-CN" dirty="0"/>
          </a:p>
          <a:p>
            <a:r>
              <a:rPr lang="zh-CN" altLang="en-US" dirty="0" smtClean="0"/>
              <a:t>定义表达式的语法形式：</a:t>
            </a:r>
            <a:r>
              <a:rPr lang="en-US" altLang="zh-CN" dirty="0" smtClean="0"/>
              <a:t>#{&lt;</a:t>
            </a:r>
            <a:r>
              <a:rPr lang="zh-CN" altLang="en-US" dirty="0" smtClean="0"/>
              <a:t>表达式字符串</a:t>
            </a:r>
            <a:r>
              <a:rPr lang="en-US" altLang="zh-CN" dirty="0" smtClean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21406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547703" cy="698148"/>
            <a:chOff x="3572099" y="2059582"/>
            <a:chExt cx="4547881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45018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/>
              <a:t>的配置</a:t>
            </a:r>
            <a:r>
              <a:rPr lang="zh-CN" altLang="en-US" dirty="0" smtClean="0"/>
              <a:t>元数据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7" y="2359311"/>
            <a:ext cx="10371428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547703" cy="698148"/>
            <a:chOff x="3572099" y="2059582"/>
            <a:chExt cx="4547881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45018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基于注解的</a:t>
            </a:r>
            <a:r>
              <a:rPr lang="zh-CN" altLang="en-US" dirty="0"/>
              <a:t>配置</a:t>
            </a:r>
            <a:r>
              <a:rPr lang="zh-CN" altLang="en-US" dirty="0" smtClean="0"/>
              <a:t>元数据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7" y="2354008"/>
            <a:ext cx="7125033" cy="27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74477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03275" y="1958974"/>
            <a:ext cx="4478338" cy="967035"/>
            <a:chOff x="803786" y="1959667"/>
            <a:chExt cx="4477634" cy="966929"/>
          </a:xfrm>
        </p:grpSpPr>
        <p:sp>
          <p:nvSpPr>
            <p:cNvPr id="52" name="Rounded Rectangle 5@|1FFC:7355919|FBC:16777215|LFC:16777215|LBC:16777215"/>
            <p:cNvSpPr/>
            <p:nvPr/>
          </p:nvSpPr>
          <p:spPr>
            <a:xfrm>
              <a:off x="1127615" y="1959667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54" name="Rectangle 31@|1FFC:16777215|FBC:16777215|LFC:16777215|LBC:16777215"/>
            <p:cNvSpPr/>
            <p:nvPr/>
          </p:nvSpPr>
          <p:spPr>
            <a:xfrm>
              <a:off x="1405098" y="2530056"/>
              <a:ext cx="3876322" cy="396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中调用方法</a:t>
              </a:r>
              <a:endPara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56" name="Rectangle 35@|1FFC:16777215|FBC:16777215|LFC:16777215|LBC:16777215"/>
            <p:cNvSpPr/>
            <p:nvPr/>
          </p:nvSpPr>
          <p:spPr>
            <a:xfrm>
              <a:off x="1405097" y="2017025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方法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1@|1FFC:3289814|FBC:16777215|LFC:16777215|LBC:16777215"/>
            <p:cNvSpPr/>
            <p:nvPr/>
          </p:nvSpPr>
          <p:spPr>
            <a:xfrm>
              <a:off x="803786" y="1959667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39@|1FFC:16777215|FBC:16777215|LFC:16777215|LBC:16777215"/>
            <p:cNvSpPr/>
            <p:nvPr/>
          </p:nvSpPr>
          <p:spPr>
            <a:xfrm>
              <a:off x="835519" y="1976721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03275" y="3976690"/>
            <a:ext cx="4530725" cy="1691909"/>
            <a:chOff x="803786" y="3976022"/>
            <a:chExt cx="4530350" cy="1691792"/>
          </a:xfrm>
        </p:grpSpPr>
        <p:sp>
          <p:nvSpPr>
            <p:cNvPr id="61" name="Rounded Rectangle 7@|1FFC:7355919|FBC:16777215|LFC:16777215|LBC:16777215"/>
            <p:cNvSpPr/>
            <p:nvPr/>
          </p:nvSpPr>
          <p:spPr>
            <a:xfrm>
              <a:off x="1127615" y="3976022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62" name="Rectangle 33@|1FFC:16777215|FBC:16777215|LFC:16777215|LBC:16777215"/>
            <p:cNvSpPr/>
            <p:nvPr/>
          </p:nvSpPr>
          <p:spPr>
            <a:xfrm>
              <a:off x="1379697" y="4606507"/>
              <a:ext cx="3954439" cy="106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中调用各种操作符，比如算数运算符、关系运算符、逻辑运算符等等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64" name="Rectangle 37@|1FFC:16777215|FBC:16777215|LFC:16777215|LBC:16777215"/>
            <p:cNvSpPr/>
            <p:nvPr/>
          </p:nvSpPr>
          <p:spPr>
            <a:xfrm>
              <a:off x="1405097" y="4014553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Rectangle 40@|1FFC:3289814|FBC:16777215|LFC:16777215|LBC:16777215"/>
            <p:cNvSpPr/>
            <p:nvPr/>
          </p:nvSpPr>
          <p:spPr>
            <a:xfrm>
              <a:off x="803786" y="3976022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Rectangle 41@|1FFC:16777215|FBC:16777215|LFC:16777215|LBC:16777215"/>
            <p:cNvSpPr/>
            <p:nvPr/>
          </p:nvSpPr>
          <p:spPr>
            <a:xfrm>
              <a:off x="835519" y="3993076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688138" y="1958974"/>
            <a:ext cx="4456112" cy="1008332"/>
            <a:chOff x="6688049" y="1959667"/>
            <a:chExt cx="4456377" cy="1007450"/>
          </a:xfrm>
        </p:grpSpPr>
        <p:sp>
          <p:nvSpPr>
            <p:cNvPr id="68" name="Rounded Rectangle 9@|1FFC:7355919|FBC:16777215|LFC:16777215|LBC:16777215"/>
            <p:cNvSpPr/>
            <p:nvPr/>
          </p:nvSpPr>
          <p:spPr>
            <a:xfrm>
              <a:off x="6937905" y="1959667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69" name="Rectangle 32@|1FFC:16777215|FBC:16777215|LFC:16777215|LBC:16777215"/>
            <p:cNvSpPr/>
            <p:nvPr/>
          </p:nvSpPr>
          <p:spPr>
            <a:xfrm>
              <a:off x="7189987" y="2542756"/>
              <a:ext cx="3954439" cy="424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中调用构造方法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70" name="Rectangle 36@|1FFC:16777215|FBC:16777215|LFC:16777215|LBC:16777215"/>
            <p:cNvSpPr/>
            <p:nvPr/>
          </p:nvSpPr>
          <p:spPr>
            <a:xfrm>
              <a:off x="7202687" y="2017026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42@|1FFC:3289814|FBC:16777215|LFC:16777215|LBC:16777215"/>
            <p:cNvSpPr/>
            <p:nvPr/>
          </p:nvSpPr>
          <p:spPr>
            <a:xfrm>
              <a:off x="6688049" y="1959667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43@|1FFC:16777215|FBC:16777215|LFC:16777215|LBC:16777215"/>
            <p:cNvSpPr/>
            <p:nvPr/>
          </p:nvSpPr>
          <p:spPr>
            <a:xfrm>
              <a:off x="6719782" y="1976721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88138" y="3976691"/>
            <a:ext cx="4418012" cy="1387659"/>
            <a:chOff x="6688049" y="3976022"/>
            <a:chExt cx="4418277" cy="1387563"/>
          </a:xfrm>
        </p:grpSpPr>
        <p:sp>
          <p:nvSpPr>
            <p:cNvPr id="74" name="Rounded Rectangle 11@|1FFC:7355919|FBC:16777215|LFC:16777215|LBC:16777215"/>
            <p:cNvSpPr/>
            <p:nvPr/>
          </p:nvSpPr>
          <p:spPr>
            <a:xfrm>
              <a:off x="6937905" y="3976022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75" name="Rectangle 34@|1FFC:16777215|FBC:16777215|LFC:16777215|LBC:16777215"/>
            <p:cNvSpPr/>
            <p:nvPr/>
          </p:nvSpPr>
          <p:spPr>
            <a:xfrm>
              <a:off x="7151887" y="4606507"/>
              <a:ext cx="3954439" cy="75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中操纵集合，可以做集合选择、集合投影等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76" name="Rectangle 38@|1FFC:16777215|FBC:16777215|LFC:16777215|LBC:16777215"/>
            <p:cNvSpPr/>
            <p:nvPr/>
          </p:nvSpPr>
          <p:spPr>
            <a:xfrm>
              <a:off x="7202687" y="4014553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集合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44@|1FFC:3289814|FBC:16777215|LFC:16777215|LBC:16777215"/>
            <p:cNvSpPr/>
            <p:nvPr/>
          </p:nvSpPr>
          <p:spPr>
            <a:xfrm>
              <a:off x="6688049" y="3976022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45@|1FFC:16777215|FBC:16777215|LFC:16777215|LBC:16777215"/>
            <p:cNvSpPr/>
            <p:nvPr/>
          </p:nvSpPr>
          <p:spPr>
            <a:xfrm>
              <a:off x="6719782" y="3993076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8049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允许开发者将一个对象的属性注入给另一个对象属性，也可以调用一个对象的方法，并将返回值注入给另一个对象的属性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3024570"/>
            <a:ext cx="5450014" cy="32902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058" y="3024570"/>
            <a:ext cx="5265371" cy="32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8049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允许开发者调用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关键字，实现构造方法调用，并实例化出对象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661469"/>
            <a:ext cx="9880940" cy="26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208911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08911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88279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支持大多数的算数运算符、关系运算符、逻辑运算符、三元运算符等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906409"/>
            <a:ext cx="3304762" cy="29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923" y="3639742"/>
            <a:ext cx="7238095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支持对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等集合的操作，还支持集合选择、集合投影等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868313"/>
            <a:ext cx="5561905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集合选择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.?[]</a:t>
            </a:r>
            <a:r>
              <a:rPr lang="zh-CN" altLang="en-US" dirty="0" smtClean="0"/>
              <a:t>可以设置筛选条件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.^[]</a:t>
            </a:r>
            <a:r>
              <a:rPr lang="zh-CN" altLang="en-US" dirty="0" smtClean="0"/>
              <a:t>获取第一个匹配项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.$[]</a:t>
            </a:r>
            <a:r>
              <a:rPr lang="zh-CN" altLang="en-US" dirty="0" smtClean="0"/>
              <a:t>获取最后一个匹配项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3954028"/>
            <a:ext cx="7514286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82806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集合投影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/>
              <a:t>!</a:t>
            </a:r>
            <a:r>
              <a:rPr lang="en-US" altLang="zh-CN" dirty="0" smtClean="0"/>
              <a:t>[]</a:t>
            </a:r>
            <a:r>
              <a:rPr lang="zh-CN" altLang="en-US" dirty="0" smtClean="0"/>
              <a:t>可以选择特定属性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SpringEL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集合选择和集合投影结合使用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928685"/>
            <a:ext cx="7171428" cy="7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44" y="5055516"/>
            <a:ext cx="9314286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提供的数据验证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SpringEL</a:t>
            </a:r>
            <a:r>
              <a:rPr lang="zh-CN" altLang="en-US" dirty="0" smtClean="0">
                <a:latin typeface="+mn-ea"/>
              </a:rPr>
              <a:t>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SpringEL</a:t>
            </a:r>
            <a:r>
              <a:rPr lang="zh-CN" altLang="en-US" dirty="0" smtClean="0">
                <a:latin typeface="+mn-ea"/>
              </a:rPr>
              <a:t>使用方法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在企业级开发中很多场合，都需要数据验证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用户操作不当，输入错误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硬件出现问题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恶意用户蓄意破坏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以上这些都会导致系统中断甚至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崩溃，或者数据库中存入了垃圾数据</a:t>
            </a:r>
            <a:endParaRPr lang="en-US" altLang="zh-CN" dirty="0"/>
          </a:p>
          <a:p>
            <a:r>
              <a:rPr lang="en-US" altLang="zh-CN" dirty="0" err="1" smtClean="0"/>
              <a:t>JavaEE</a:t>
            </a:r>
            <a:r>
              <a:rPr lang="zh-CN" altLang="en-US" dirty="0" smtClean="0"/>
              <a:t>中数据验证方式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前端的数据验证，比如表单验证等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后端的数据验证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20" y="3649266"/>
            <a:ext cx="5009524" cy="2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数据验证不应该被限定在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层去处理，它应该在任何需要做数据验证的地方做验证</a:t>
            </a:r>
            <a:endParaRPr lang="en-US" altLang="zh-CN" dirty="0" smtClean="0"/>
          </a:p>
          <a:p>
            <a:r>
              <a:rPr lang="zh-CN" altLang="en-US" dirty="0" smtClean="0"/>
              <a:t>基于以上考虑，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设计了一个既方便又可以在所有层使用的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7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1851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Validator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2" descr="“spring validator 接口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4" y="1201612"/>
            <a:ext cx="9950583" cy="459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1851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Validator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接口来进行对对象的验证，该接口实现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个方法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supports(Class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)-</a:t>
            </a:r>
            <a:r>
              <a:rPr lang="zh-CN" altLang="en-US" dirty="0" smtClean="0"/>
              <a:t>判断该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是否能校验提供的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的实例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validate(Object, </a:t>
            </a:r>
            <a:r>
              <a:rPr lang="en-US" altLang="zh-CN" dirty="0" err="1">
                <a:solidFill>
                  <a:srgbClr val="6D180B"/>
                </a:solidFill>
                <a:latin typeface="Consolas" panose="020B0609020204030204" pitchFamily="49" charset="0"/>
              </a:rPr>
              <a:t>org.springframework.validation.Errors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校验给定的对象，如果有校验失败信息，将其放入</a:t>
            </a:r>
            <a:r>
              <a:rPr lang="en-US" altLang="zh-CN" dirty="0"/>
              <a:t>Errors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另外，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还完全支持</a:t>
            </a:r>
            <a:r>
              <a:rPr lang="en-US" altLang="zh-CN" dirty="0" smtClean="0"/>
              <a:t>JSR-303 Bean Validation</a:t>
            </a:r>
          </a:p>
          <a:p>
            <a:pPr lvl="1"/>
            <a:r>
              <a:rPr lang="en-US" altLang="zh-CN" dirty="0" smtClean="0"/>
              <a:t>Hibernate Validation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Bean Validation</a:t>
            </a:r>
            <a:r>
              <a:rPr lang="zh-CN" altLang="en-US" dirty="0" smtClean="0"/>
              <a:t>的参考实现，提供了</a:t>
            </a:r>
            <a:r>
              <a:rPr lang="en-US" altLang="zh-CN" dirty="0" smtClean="0"/>
              <a:t>JSR-303</a:t>
            </a:r>
            <a:r>
              <a:rPr lang="zh-CN" altLang="en-US" dirty="0" smtClean="0"/>
              <a:t>规范的所有内置实现</a:t>
            </a:r>
            <a:endParaRPr lang="en-US" altLang="zh-CN" dirty="0" smtClean="0"/>
          </a:p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还支持声明式验证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7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SpringEL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3" y="3424236"/>
            <a:ext cx="2683151" cy="369332"/>
            <a:chOff x="6557818" y="5101878"/>
            <a:chExt cx="268264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251976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使用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Spring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表达式接口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0" y="3424236"/>
            <a:ext cx="1774249" cy="369332"/>
            <a:chOff x="3610222" y="5101878"/>
            <a:chExt cx="1773915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611036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SpringEL</a:t>
              </a:r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797</Words>
  <Application>Microsoft Office PowerPoint</Application>
  <PresentationFormat>宽屏</PresentationFormat>
  <Paragraphs>155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PT Sans</vt:lpstr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737</cp:revision>
  <dcterms:created xsi:type="dcterms:W3CDTF">2015-08-21T12:41:00Z</dcterms:created>
  <dcterms:modified xsi:type="dcterms:W3CDTF">2017-05-12T01:35:58Z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