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9" r:id="rId10"/>
    <p:sldId id="267" r:id="rId11"/>
    <p:sldId id="270" r:id="rId12"/>
    <p:sldId id="259" r:id="rId13"/>
    <p:sldId id="264" r:id="rId14"/>
    <p:sldId id="265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15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Data mining – project3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Q56074027 </a:t>
            </a:r>
            <a:r>
              <a:rPr lang="zh-TW" altLang="en-US" dirty="0" smtClean="0"/>
              <a:t>吳偲華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09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</a:t>
            </a:r>
            <a:r>
              <a:rPr lang="en-US" altLang="zh-TW" dirty="0" smtClean="0"/>
              <a:t>- graph3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03482"/>
              </p:ext>
            </p:extLst>
          </p:nvPr>
        </p:nvGraphicFramePr>
        <p:xfrm>
          <a:off x="2713813" y="2190039"/>
          <a:ext cx="5805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pagerank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19100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51" y="4127500"/>
            <a:ext cx="8429625" cy="18288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417048" y="6225735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im rank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5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</a:t>
            </a:r>
            <a:r>
              <a:rPr lang="en-US" altLang="zh-TW" dirty="0" smtClean="0"/>
              <a:t>- graph4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20695"/>
              </p:ext>
            </p:extLst>
          </p:nvPr>
        </p:nvGraphicFramePr>
        <p:xfrm>
          <a:off x="1468920" y="2084832"/>
          <a:ext cx="88304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11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03811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03811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03811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03811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103811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  <a:gridCol w="1103811">
                  <a:extLst>
                    <a:ext uri="{9D8B030D-6E8A-4147-A177-3AD203B41FA5}">
                      <a16:colId xmlns:a16="http://schemas.microsoft.com/office/drawing/2014/main" val="3480792508"/>
                    </a:ext>
                  </a:extLst>
                </a:gridCol>
                <a:gridCol w="1103811">
                  <a:extLst>
                    <a:ext uri="{9D8B030D-6E8A-4147-A177-3AD203B41FA5}">
                      <a16:colId xmlns:a16="http://schemas.microsoft.com/office/drawing/2014/main" val="751605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pagerank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191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417048" y="6225735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im rank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3854723"/>
            <a:ext cx="10348912" cy="20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- graph1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869948"/>
            <a:ext cx="9720073" cy="4023360"/>
          </a:xfrm>
        </p:spPr>
        <p:txBody>
          <a:bodyPr/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US" altLang="zh-TW" dirty="0"/>
              <a:t>Find a way (e.g., add/delete some links) to increase hub, authority, and PageRank of Node 1 in first 3 graphs respectively</a:t>
            </a:r>
            <a:r>
              <a:rPr lang="en-US" altLang="zh-TW" dirty="0" smtClean="0"/>
              <a:t>.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(1,3) (1,4) (1,5) (1,6) (2,1) (3,1) (4,1) (5,1)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77726"/>
              </p:ext>
            </p:extLst>
          </p:nvPr>
        </p:nvGraphicFramePr>
        <p:xfrm>
          <a:off x="1938402" y="309962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1605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69362"/>
              </p:ext>
            </p:extLst>
          </p:nvPr>
        </p:nvGraphicFramePr>
        <p:xfrm>
          <a:off x="1938401" y="4413317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1605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34815"/>
              </p:ext>
            </p:extLst>
          </p:nvPr>
        </p:nvGraphicFramePr>
        <p:xfrm>
          <a:off x="1938400" y="569042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1605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914308" y="478654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authority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56361" y="347122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hub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73655" y="6057900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pagerank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- graph2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869948"/>
            <a:ext cx="9720073" cy="4023360"/>
          </a:xfrm>
        </p:spPr>
        <p:txBody>
          <a:bodyPr/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US" altLang="zh-TW" dirty="0"/>
              <a:t>Find a way (e.g., add/delete some links) to increase hub, authority, and PageRank of Node 1 in first 3 graphs respectively</a:t>
            </a:r>
            <a:r>
              <a:rPr lang="en-US" altLang="zh-TW" dirty="0" smtClean="0"/>
              <a:t>.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(1,3) (1,4) (1,5) (2,1) (3,1) (4,1)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65385"/>
              </p:ext>
            </p:extLst>
          </p:nvPr>
        </p:nvGraphicFramePr>
        <p:xfrm>
          <a:off x="2768827" y="3071637"/>
          <a:ext cx="69668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97476"/>
              </p:ext>
            </p:extLst>
          </p:nvPr>
        </p:nvGraphicFramePr>
        <p:xfrm>
          <a:off x="2768826" y="4385325"/>
          <a:ext cx="69668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01235"/>
              </p:ext>
            </p:extLst>
          </p:nvPr>
        </p:nvGraphicFramePr>
        <p:xfrm>
          <a:off x="2768825" y="5662437"/>
          <a:ext cx="69668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44733" y="475855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authority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86786" y="344323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hub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04080" y="6029908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pagerank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- graph3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869948"/>
            <a:ext cx="9720073" cy="4023360"/>
          </a:xfrm>
        </p:spPr>
        <p:txBody>
          <a:bodyPr/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US" altLang="zh-TW" dirty="0"/>
              <a:t>Find a way (e.g., add/delete some links) to increase hub, authority, and PageRank of Node 1 in first 3 graphs respectively</a:t>
            </a:r>
            <a:r>
              <a:rPr lang="en-US" altLang="zh-TW" dirty="0" smtClean="0"/>
              <a:t>.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(1,3) (1,4) (2,1) (3,1) (4,1)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52528"/>
              </p:ext>
            </p:extLst>
          </p:nvPr>
        </p:nvGraphicFramePr>
        <p:xfrm>
          <a:off x="3170043" y="3047413"/>
          <a:ext cx="5805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43158"/>
              </p:ext>
            </p:extLst>
          </p:nvPr>
        </p:nvGraphicFramePr>
        <p:xfrm>
          <a:off x="3170042" y="4361101"/>
          <a:ext cx="5805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72755"/>
              </p:ext>
            </p:extLst>
          </p:nvPr>
        </p:nvGraphicFramePr>
        <p:xfrm>
          <a:off x="3170041" y="5638213"/>
          <a:ext cx="5805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145949" y="473433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authority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88002" y="34190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hub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05296" y="6005684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pagerank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34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- 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869948"/>
            <a:ext cx="9720073" cy="4023360"/>
          </a:xfrm>
        </p:spPr>
        <p:txBody>
          <a:bodyPr/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node 1</a:t>
            </a:r>
            <a:r>
              <a:rPr lang="zh-TW" altLang="en-US" dirty="0" smtClean="0"/>
              <a:t>連出的值，可提升</a:t>
            </a:r>
            <a:r>
              <a:rPr lang="en-US" altLang="zh-TW" dirty="0" smtClean="0"/>
              <a:t>hub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zh-TW" altLang="en-US" dirty="0"/>
              <a:t>新增</a:t>
            </a:r>
            <a:r>
              <a:rPr lang="en-US" altLang="zh-TW" dirty="0"/>
              <a:t>node 1</a:t>
            </a:r>
            <a:r>
              <a:rPr lang="zh-TW" altLang="en-US" dirty="0" smtClean="0"/>
              <a:t>連入的</a:t>
            </a:r>
            <a:r>
              <a:rPr lang="zh-TW" altLang="en-US" dirty="0"/>
              <a:t>值，可</a:t>
            </a:r>
            <a:r>
              <a:rPr lang="zh-TW" altLang="en-US" dirty="0" smtClean="0"/>
              <a:t>提升</a:t>
            </a:r>
            <a:r>
              <a:rPr lang="en-US" altLang="zh-TW" dirty="0" smtClean="0"/>
              <a:t>authority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pagerank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02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zh-TW" altLang="en-US" dirty="0" smtClean="0"/>
              <a:t>了解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SIM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，三種不同的演算法</a:t>
            </a:r>
            <a:endParaRPr lang="en-US" altLang="zh-TW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TW" altLang="en-US" dirty="0" smtClean="0"/>
              <a:t>過程中，新增、刪除</a:t>
            </a:r>
            <a:r>
              <a:rPr lang="en-US" altLang="zh-TW" dirty="0" smtClean="0"/>
              <a:t>edges</a:t>
            </a:r>
            <a:r>
              <a:rPr lang="zh-TW" altLang="en-US" dirty="0" smtClean="0"/>
              <a:t>，對</a:t>
            </a:r>
            <a:r>
              <a:rPr lang="en-US" altLang="zh-TW" dirty="0" smtClean="0"/>
              <a:t>HITS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有不同的影響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84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 &amp; Discussion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More limitations about link analysis algorithms 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更改</a:t>
            </a:r>
            <a:r>
              <a:rPr lang="en-US" altLang="zh-TW" dirty="0"/>
              <a:t>damping</a:t>
            </a:r>
            <a:r>
              <a:rPr lang="zh-TW" altLang="en-US" dirty="0"/>
              <a:t> </a:t>
            </a:r>
            <a:r>
              <a:rPr lang="en-US" altLang="zh-TW" dirty="0"/>
              <a:t>factor</a:t>
            </a:r>
            <a:r>
              <a:rPr lang="zh-TW" altLang="en-US" dirty="0"/>
              <a:t>與</a:t>
            </a:r>
            <a:r>
              <a:rPr lang="en-US" altLang="zh-TW" dirty="0"/>
              <a:t>norm</a:t>
            </a:r>
            <a:r>
              <a:rPr lang="zh-TW" altLang="en-US" dirty="0"/>
              <a:t>閥值，對結果</a:t>
            </a:r>
            <a:r>
              <a:rPr lang="en-US" altLang="zh-TW" dirty="0"/>
              <a:t>(rank)</a:t>
            </a:r>
            <a:r>
              <a:rPr lang="zh-TW" altLang="en-US" dirty="0"/>
              <a:t>無太大</a:t>
            </a:r>
            <a:r>
              <a:rPr lang="zh-TW" altLang="en-US" dirty="0" smtClean="0"/>
              <a:t>差異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Can link analysis algorithms really find the “important” pages from </a:t>
            </a:r>
            <a:r>
              <a:rPr lang="en-US" altLang="zh-TW" sz="1800" dirty="0" smtClean="0"/>
              <a:t>Web?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/>
              <a:t>可以，可依照</a:t>
            </a:r>
            <a:r>
              <a:rPr lang="en-US" altLang="zh-TW" sz="1400" dirty="0"/>
              <a:t>income</a:t>
            </a:r>
            <a:r>
              <a:rPr lang="zh-TW" altLang="en-US" sz="1400" dirty="0"/>
              <a:t>與</a:t>
            </a:r>
            <a:r>
              <a:rPr lang="en-US" altLang="zh-TW" sz="1400" dirty="0"/>
              <a:t>outcome</a:t>
            </a:r>
            <a:r>
              <a:rPr lang="zh-TW" altLang="en-US" sz="1400" dirty="0"/>
              <a:t>去計算重要的</a:t>
            </a:r>
            <a:r>
              <a:rPr lang="zh-TW" altLang="en-US" sz="1400" dirty="0" smtClean="0"/>
              <a:t>網頁</a:t>
            </a:r>
            <a:endParaRPr lang="en-US" altLang="zh-TW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 smtClean="0"/>
              <a:t>¨ </a:t>
            </a:r>
            <a:r>
              <a:rPr lang="en-US" altLang="zh-TW" sz="1800" dirty="0"/>
              <a:t>What is the effect of “C” parameter in </a:t>
            </a:r>
            <a:r>
              <a:rPr lang="en-US" altLang="zh-TW" sz="1800" dirty="0" err="1"/>
              <a:t>SimRank</a:t>
            </a:r>
            <a:r>
              <a:rPr lang="en-US" altLang="zh-TW" sz="1800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 smtClean="0"/>
              <a:t>影響收斂速度，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愈大，收斂愈慢；反之則快</a:t>
            </a:r>
            <a:endParaRPr lang="en-US" altLang="zh-TW" sz="1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1600" dirty="0" smtClean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426973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zh-TW" altLang="en-US" dirty="0" smtClean="0"/>
              <a:t>一種</a:t>
            </a:r>
            <a:r>
              <a:rPr lang="zh-TW" altLang="en-US" dirty="0"/>
              <a:t>鏈接</a:t>
            </a:r>
            <a:r>
              <a:rPr lang="zh-TW" altLang="en-US" dirty="0" smtClean="0"/>
              <a:t>分析算</a:t>
            </a:r>
            <a:r>
              <a:rPr lang="zh-TW" altLang="en-US" dirty="0"/>
              <a:t>法，可對網頁進行評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TW" altLang="en-US" dirty="0"/>
              <a:t>一個好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hub</a:t>
            </a:r>
            <a:r>
              <a:rPr lang="zh-TW" altLang="en-US" dirty="0" smtClean="0"/>
              <a:t>代表指向</a:t>
            </a:r>
            <a:r>
              <a:rPr lang="zh-TW" altLang="en-US" dirty="0"/>
              <a:t>許多其他頁</a:t>
            </a:r>
            <a:r>
              <a:rPr lang="zh-TW" altLang="en-US" dirty="0" smtClean="0"/>
              <a:t>面</a:t>
            </a:r>
            <a:endParaRPr lang="en-US" altLang="zh-TW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TW" altLang="en-US" dirty="0" smtClean="0"/>
              <a:t>一個</a:t>
            </a:r>
            <a:r>
              <a:rPr lang="zh-TW" altLang="en-US" dirty="0"/>
              <a:t>好</a:t>
            </a:r>
            <a:r>
              <a:rPr lang="zh-TW" altLang="en-US" dirty="0" smtClean="0"/>
              <a:t>的</a:t>
            </a:r>
            <a:r>
              <a:rPr lang="en-US" altLang="zh-TW" dirty="0"/>
              <a:t>authority</a:t>
            </a:r>
            <a:r>
              <a:rPr lang="zh-TW" altLang="en-US" dirty="0" smtClean="0"/>
              <a:t>代表由</a:t>
            </a:r>
            <a:r>
              <a:rPr lang="zh-TW" altLang="en-US" dirty="0"/>
              <a:t>許多不同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hub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15617" y="4297680"/>
            <a:ext cx="1483567" cy="783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adjacency matrix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4786606" y="4185713"/>
            <a:ext cx="1735494" cy="1007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authority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matrix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梯形 8"/>
          <p:cNvSpPr/>
          <p:nvPr/>
        </p:nvSpPr>
        <p:spPr>
          <a:xfrm>
            <a:off x="8509520" y="4185713"/>
            <a:ext cx="1530220" cy="987552"/>
          </a:xfrm>
          <a:prstGeom prst="trapezoid">
            <a:avLst>
              <a:gd name="adj" fmla="val 410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hubness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matrix</a:t>
            </a:r>
            <a:endParaRPr lang="zh-TW" altLang="en-US" dirty="0">
              <a:solidFill>
                <a:schemeClr val="tx1"/>
              </a:solidFill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82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HITS - </a:t>
            </a:r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adjacency </a:t>
            </a:r>
            <a:r>
              <a:rPr lang="en-US" altLang="zh-TW" dirty="0"/>
              <a:t>matrix, </a:t>
            </a:r>
            <a:r>
              <a:rPr lang="en-US" altLang="zh-TW" dirty="0" smtClean="0"/>
              <a:t>authority matrix(</a:t>
            </a:r>
            <a:r>
              <a:rPr lang="zh-TW" altLang="en-US" dirty="0" smtClean="0"/>
              <a:t>初始為</a:t>
            </a:r>
            <a:r>
              <a:rPr lang="en-US" altLang="zh-TW" dirty="0" smtClean="0"/>
              <a:t>1), </a:t>
            </a:r>
            <a:r>
              <a:rPr lang="en-US" altLang="zh-TW" dirty="0" err="1"/>
              <a:t>hubness</a:t>
            </a:r>
            <a:r>
              <a:rPr lang="en-US" altLang="zh-TW" dirty="0"/>
              <a:t> </a:t>
            </a:r>
            <a:r>
              <a:rPr lang="en-US" altLang="zh-TW" dirty="0" smtClean="0"/>
              <a:t>matrix(</a:t>
            </a:r>
            <a:r>
              <a:rPr lang="zh-TW" altLang="en-US" dirty="0" smtClean="0"/>
              <a:t>初始為</a:t>
            </a:r>
            <a:r>
              <a:rPr lang="en-US" altLang="zh-TW" dirty="0" smtClean="0"/>
              <a:t>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authority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(adjacency matrix)</a:t>
            </a:r>
            <a:r>
              <a:rPr lang="en-US" altLang="zh-TW" baseline="30000" dirty="0" smtClean="0"/>
              <a:t>T</a:t>
            </a:r>
            <a:r>
              <a:rPr lang="zh-TW" altLang="en-US" baseline="30000" dirty="0" smtClean="0"/>
              <a:t> </a:t>
            </a:r>
            <a:r>
              <a:rPr lang="zh-TW" altLang="en-US" dirty="0" smtClean="0"/>
              <a:t>* </a:t>
            </a:r>
            <a:r>
              <a:rPr lang="en-US" altLang="zh-TW" dirty="0" err="1" smtClean="0"/>
              <a:t>hubness</a:t>
            </a:r>
            <a:r>
              <a:rPr lang="en-US" altLang="zh-TW" sz="1600" dirty="0" smtClean="0"/>
              <a:t>(i-1)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hubness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adjacency matrix</a:t>
            </a:r>
            <a:r>
              <a:rPr lang="zh-TW" altLang="en-US" baseline="30000" dirty="0" smtClean="0"/>
              <a:t> </a:t>
            </a:r>
            <a:r>
              <a:rPr lang="zh-TW" altLang="en-US" dirty="0"/>
              <a:t>* </a:t>
            </a:r>
            <a:r>
              <a:rPr lang="en-US" altLang="zh-TW" dirty="0" smtClean="0"/>
              <a:t>authority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normalization authority &amp; </a:t>
            </a:r>
            <a:r>
              <a:rPr lang="en-US" altLang="zh-TW" dirty="0" err="1"/>
              <a:t>hubness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norm = norm(</a:t>
            </a:r>
            <a:r>
              <a:rPr lang="en-US" altLang="zh-TW" dirty="0"/>
              <a:t>authority</a:t>
            </a:r>
            <a:r>
              <a:rPr lang="en-US" altLang="zh-TW" dirty="0" smtClean="0"/>
              <a:t>) + norm(</a:t>
            </a:r>
            <a:r>
              <a:rPr lang="en-US" altLang="zh-TW" dirty="0" err="1"/>
              <a:t>hubness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*</a:t>
            </a:r>
            <a:r>
              <a:rPr lang="zh-TW" altLang="en-US" sz="1400" dirty="0" smtClean="0">
                <a:solidFill>
                  <a:srgbClr val="FF0000"/>
                </a:solidFill>
              </a:rPr>
              <a:t>若</a:t>
            </a:r>
            <a:r>
              <a:rPr lang="en-US" altLang="zh-TW" sz="1400" dirty="0" smtClean="0">
                <a:solidFill>
                  <a:srgbClr val="FF0000"/>
                </a:solidFill>
              </a:rPr>
              <a:t>norm</a:t>
            </a:r>
            <a:r>
              <a:rPr lang="zh-TW" altLang="en-US" sz="1400" dirty="0" smtClean="0">
                <a:solidFill>
                  <a:srgbClr val="FF0000"/>
                </a:solidFill>
              </a:rPr>
              <a:t>為大於訂定的閥值，重複步驟</a:t>
            </a:r>
            <a:r>
              <a:rPr lang="en-US" altLang="zh-TW" sz="1400" dirty="0" smtClean="0">
                <a:solidFill>
                  <a:srgbClr val="FF0000"/>
                </a:solidFill>
              </a:rPr>
              <a:t>3~5</a:t>
            </a:r>
            <a:r>
              <a:rPr lang="zh-TW" altLang="en-US" sz="1400" dirty="0" smtClean="0">
                <a:solidFill>
                  <a:srgbClr val="FF0000"/>
                </a:solidFill>
              </a:rPr>
              <a:t>，</a:t>
            </a:r>
            <a:r>
              <a:rPr lang="zh-TW" altLang="en-US" sz="1400" dirty="0">
                <a:solidFill>
                  <a:srgbClr val="FF0000"/>
                </a:solidFill>
              </a:rPr>
              <a:t>直至小於閥值</a:t>
            </a:r>
            <a:endParaRPr lang="en-US" altLang="zh-TW" sz="1400" dirty="0"/>
          </a:p>
          <a:p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220993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rank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zh-TW" altLang="en-US" dirty="0" smtClean="0"/>
              <a:t>計算</a:t>
            </a:r>
            <a:r>
              <a:rPr lang="zh-TW" altLang="en-US" dirty="0"/>
              <a:t>頁面鏈接的</a:t>
            </a:r>
            <a:r>
              <a:rPr lang="zh-TW" altLang="en-US" dirty="0" smtClean="0"/>
              <a:t>數量</a:t>
            </a:r>
            <a:r>
              <a:rPr lang="zh-TW" altLang="en-US" dirty="0"/>
              <a:t>與</a:t>
            </a:r>
            <a:r>
              <a:rPr lang="zh-TW" altLang="en-US" dirty="0" smtClean="0"/>
              <a:t>質量</a:t>
            </a:r>
            <a:r>
              <a:rPr lang="zh-TW" altLang="en-US" dirty="0"/>
              <a:t>，以確定對網站重要</a:t>
            </a:r>
            <a:r>
              <a:rPr lang="zh-TW" altLang="en-US" dirty="0" smtClean="0"/>
              <a:t>程度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210924"/>
            <a:ext cx="6638925" cy="1171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57" y="3258424"/>
            <a:ext cx="3686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Page rank - </a:t>
            </a:r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adjacency </a:t>
            </a:r>
            <a:r>
              <a:rPr lang="en-US" altLang="zh-TW" dirty="0"/>
              <a:t>matrix, </a:t>
            </a:r>
            <a:r>
              <a:rPr lang="en-US" altLang="zh-TW" dirty="0" err="1" smtClean="0"/>
              <a:t>pagerank</a:t>
            </a:r>
            <a:r>
              <a:rPr lang="en-US" altLang="zh-TW" dirty="0" smtClean="0"/>
              <a:t> matrix(</a:t>
            </a:r>
            <a:r>
              <a:rPr lang="zh-TW" altLang="en-US" dirty="0" smtClean="0"/>
              <a:t>初始為</a:t>
            </a:r>
            <a:r>
              <a:rPr lang="en-US" altLang="zh-TW" dirty="0" smtClean="0"/>
              <a:t>D/n)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計算所有點的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</a:t>
            </a:r>
            <a:r>
              <a:rPr lang="en-US" altLang="zh-TW" dirty="0" smtClean="0"/>
              <a:t>ormalization </a:t>
            </a:r>
            <a:r>
              <a:rPr lang="en-US" altLang="zh-TW" dirty="0" err="1" smtClean="0"/>
              <a:t>pagerank_new</a:t>
            </a:r>
            <a:r>
              <a:rPr lang="en-US" altLang="zh-TW" dirty="0" smtClean="0"/>
              <a:t>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norm = </a:t>
            </a:r>
            <a:r>
              <a:rPr lang="en-US" altLang="zh-TW" dirty="0" smtClean="0"/>
              <a:t>norm(</a:t>
            </a:r>
            <a:r>
              <a:rPr lang="en-US" altLang="zh-TW" dirty="0" err="1" smtClean="0"/>
              <a:t>pagerank_new</a:t>
            </a:r>
            <a:r>
              <a:rPr lang="en-US" altLang="zh-TW" dirty="0" smtClean="0"/>
              <a:t>) </a:t>
            </a:r>
            <a:r>
              <a:rPr lang="en-US" altLang="zh-TW" dirty="0"/>
              <a:t>+ </a:t>
            </a:r>
            <a:r>
              <a:rPr lang="en-US" altLang="zh-TW" dirty="0" smtClean="0"/>
              <a:t>norm(</a:t>
            </a:r>
            <a:r>
              <a:rPr lang="en-US" altLang="zh-TW" dirty="0" err="1" smtClean="0"/>
              <a:t>pagerank_old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*</a:t>
            </a:r>
            <a:r>
              <a:rPr lang="zh-TW" altLang="en-US" sz="1400" dirty="0" smtClean="0">
                <a:solidFill>
                  <a:srgbClr val="FF0000"/>
                </a:solidFill>
              </a:rPr>
              <a:t>若</a:t>
            </a:r>
            <a:r>
              <a:rPr lang="en-US" altLang="zh-TW" sz="1400" dirty="0" smtClean="0">
                <a:solidFill>
                  <a:srgbClr val="FF0000"/>
                </a:solidFill>
              </a:rPr>
              <a:t>norm</a:t>
            </a:r>
            <a:r>
              <a:rPr lang="zh-TW" altLang="en-US" sz="1400" dirty="0" smtClean="0">
                <a:solidFill>
                  <a:srgbClr val="FF0000"/>
                </a:solidFill>
              </a:rPr>
              <a:t>為</a:t>
            </a:r>
            <a:r>
              <a:rPr lang="zh-TW" altLang="en-US" sz="1400" dirty="0">
                <a:solidFill>
                  <a:srgbClr val="FF0000"/>
                </a:solidFill>
              </a:rPr>
              <a:t>大</a:t>
            </a:r>
            <a:r>
              <a:rPr lang="zh-TW" altLang="en-US" sz="1400" dirty="0" smtClean="0">
                <a:solidFill>
                  <a:srgbClr val="FF0000"/>
                </a:solidFill>
              </a:rPr>
              <a:t>於訂定的閥值，重複步驟</a:t>
            </a:r>
            <a:r>
              <a:rPr lang="en-US" altLang="zh-TW" sz="1400" dirty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~4</a:t>
            </a:r>
            <a:r>
              <a:rPr lang="zh-TW" altLang="en-US" sz="1400" dirty="0" smtClean="0">
                <a:solidFill>
                  <a:srgbClr val="FF0000"/>
                </a:solidFill>
              </a:rPr>
              <a:t>，直至小於閥值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endParaRPr lang="en-US" altLang="zh-TW" sz="1400" dirty="0"/>
          </a:p>
          <a:p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41866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 rank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zh-TW" altLang="en-US" dirty="0"/>
              <a:t>根據對象與其他對象的關係來度量</a:t>
            </a:r>
            <a:r>
              <a:rPr lang="zh-TW" altLang="en-US" dirty="0" smtClean="0"/>
              <a:t>對象</a:t>
            </a:r>
            <a:r>
              <a:rPr lang="zh-TW" altLang="en-US" dirty="0"/>
              <a:t>的</a:t>
            </a:r>
            <a:r>
              <a:rPr lang="zh-TW" altLang="en-US" dirty="0" smtClean="0"/>
              <a:t>相似</a:t>
            </a:r>
            <a:r>
              <a:rPr lang="zh-TW" altLang="en-US" dirty="0"/>
              <a:t>性</a:t>
            </a:r>
            <a:endParaRPr lang="en-US" altLang="zh-TW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TW" altLang="en-US" dirty="0" smtClean="0"/>
              <a:t>如果</a:t>
            </a:r>
            <a:r>
              <a:rPr lang="zh-TW" altLang="en-US" dirty="0"/>
              <a:t>兩個對像被類似對象引用，則認為它們是相似的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64" y="3278505"/>
            <a:ext cx="4572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 rank</a:t>
            </a:r>
            <a:r>
              <a:rPr lang="zh-TW" altLang="en-US" dirty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adjacency </a:t>
            </a:r>
            <a:r>
              <a:rPr lang="en-US" altLang="zh-TW" dirty="0"/>
              <a:t>matrix, </a:t>
            </a:r>
            <a:r>
              <a:rPr lang="en-US" altLang="zh-TW" dirty="0" err="1" smtClean="0"/>
              <a:t>simrank</a:t>
            </a:r>
            <a:r>
              <a:rPr lang="en-US" altLang="zh-TW" dirty="0" smtClean="0"/>
              <a:t> matrix(</a:t>
            </a:r>
            <a:r>
              <a:rPr lang="zh-TW" altLang="en-US" dirty="0" smtClean="0"/>
              <a:t>初始為對角</a:t>
            </a:r>
            <a:r>
              <a:rPr lang="zh-TW" altLang="en-US" dirty="0"/>
              <a:t>矩陣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計算所有點的</a:t>
            </a:r>
            <a:r>
              <a:rPr lang="en-US" altLang="zh-TW" dirty="0" smtClean="0"/>
              <a:t>sim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norm </a:t>
            </a:r>
            <a:r>
              <a:rPr lang="en-US" altLang="zh-TW" dirty="0"/>
              <a:t>= </a:t>
            </a:r>
            <a:r>
              <a:rPr lang="en-US" altLang="zh-TW" dirty="0" smtClean="0"/>
              <a:t>norm(</a:t>
            </a:r>
            <a:r>
              <a:rPr lang="en-US" altLang="zh-TW" dirty="0" err="1" smtClean="0"/>
              <a:t>simrank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*</a:t>
            </a:r>
            <a:r>
              <a:rPr lang="zh-TW" altLang="en-US" sz="1400" dirty="0" smtClean="0">
                <a:solidFill>
                  <a:srgbClr val="FF0000"/>
                </a:solidFill>
              </a:rPr>
              <a:t>若</a:t>
            </a:r>
            <a:r>
              <a:rPr lang="en-US" altLang="zh-TW" sz="1400" dirty="0" smtClean="0">
                <a:solidFill>
                  <a:srgbClr val="FF0000"/>
                </a:solidFill>
              </a:rPr>
              <a:t>norm</a:t>
            </a:r>
            <a:r>
              <a:rPr lang="zh-TW" altLang="en-US" sz="1400" dirty="0" smtClean="0">
                <a:solidFill>
                  <a:srgbClr val="FF0000"/>
                </a:solidFill>
              </a:rPr>
              <a:t>為大於訂定的閥值，重複步驟</a:t>
            </a:r>
            <a:r>
              <a:rPr lang="en-US" altLang="zh-TW" sz="1400" dirty="0" smtClean="0">
                <a:solidFill>
                  <a:srgbClr val="FF0000"/>
                </a:solidFill>
              </a:rPr>
              <a:t>2~3</a:t>
            </a:r>
            <a:r>
              <a:rPr lang="zh-TW" altLang="en-US" sz="1400" dirty="0" smtClean="0">
                <a:solidFill>
                  <a:srgbClr val="FF0000"/>
                </a:solidFill>
              </a:rPr>
              <a:t>，直至小於閥值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endParaRPr lang="en-US" altLang="zh-TW" sz="1400" dirty="0"/>
          </a:p>
          <a:p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379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graph1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89870"/>
              </p:ext>
            </p:extLst>
          </p:nvPr>
        </p:nvGraphicFramePr>
        <p:xfrm>
          <a:off x="1597662" y="2237232"/>
          <a:ext cx="87488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36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249836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249836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249836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249836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249836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  <a:gridCol w="1249836">
                  <a:extLst>
                    <a:ext uri="{9D8B030D-6E8A-4147-A177-3AD203B41FA5}">
                      <a16:colId xmlns:a16="http://schemas.microsoft.com/office/drawing/2014/main" val="751605224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pagerank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191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595738" y="6224616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im rank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00547"/>
            <a:ext cx="10077450" cy="20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0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- graph2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89243"/>
              </p:ext>
            </p:extLst>
          </p:nvPr>
        </p:nvGraphicFramePr>
        <p:xfrm>
          <a:off x="2042162" y="2084832"/>
          <a:ext cx="6966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80623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23872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6443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25072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91552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5100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0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authority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pagerank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19100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65" y="3996245"/>
            <a:ext cx="10467975" cy="21431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595738" y="6224616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im rank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5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741</TotalTime>
  <Words>862</Words>
  <Application>Microsoft Office PowerPoint</Application>
  <PresentationFormat>寬螢幕</PresentationFormat>
  <Paragraphs>340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Arial</vt:lpstr>
      <vt:lpstr>Tw Cen MT</vt:lpstr>
      <vt:lpstr>Tw Cen MT Condensed</vt:lpstr>
      <vt:lpstr>Wingdings</vt:lpstr>
      <vt:lpstr>Wingdings 3</vt:lpstr>
      <vt:lpstr>積分</vt:lpstr>
      <vt:lpstr>Data mining – project3</vt:lpstr>
      <vt:lpstr>HITS - 介紹</vt:lpstr>
      <vt:lpstr>HITS - 流程圖</vt:lpstr>
      <vt:lpstr>page rank - 介紹</vt:lpstr>
      <vt:lpstr>Page rank - 流程圖</vt:lpstr>
      <vt:lpstr>sim rank - 介紹</vt:lpstr>
      <vt:lpstr>sim rank - 流程圖</vt:lpstr>
      <vt:lpstr>result - graph1</vt:lpstr>
      <vt:lpstr>Result - graph2</vt:lpstr>
      <vt:lpstr>Result - graph3</vt:lpstr>
      <vt:lpstr>Result - graph4</vt:lpstr>
      <vt:lpstr>Question - graph1</vt:lpstr>
      <vt:lpstr>Question - graph2</vt:lpstr>
      <vt:lpstr>Question - graph3</vt:lpstr>
      <vt:lpstr>Question - conclusion</vt:lpstr>
      <vt:lpstr>Discussion</vt:lpstr>
      <vt:lpstr>Questions &amp;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– project3</dc:title>
  <dc:creator>Windows 使用者</dc:creator>
  <cp:lastModifiedBy>Windows 使用者</cp:lastModifiedBy>
  <cp:revision>20</cp:revision>
  <dcterms:created xsi:type="dcterms:W3CDTF">2018-12-24T03:04:23Z</dcterms:created>
  <dcterms:modified xsi:type="dcterms:W3CDTF">2018-12-24T15:26:09Z</dcterms:modified>
</cp:coreProperties>
</file>