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37D19-0761-4877-B31B-1CFC58574FE0}">
  <a:tblStyle styleId="{87C37D19-0761-4877-B31B-1CFC58574FE0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B"/>
          </a:solidFill>
        </a:fill>
      </a:tcStyle>
    </a:wholeTbl>
    <a:band1H>
      <a:tcTxStyle/>
      <a:tcStyle>
        <a:fill>
          <a:solidFill>
            <a:srgbClr val="CAE0F6"/>
          </a:solidFill>
        </a:fill>
      </a:tcStyle>
    </a:band1H>
    <a:band2H>
      <a:tcTxStyle/>
    </a:band2H>
    <a:band1V>
      <a:tcTxStyle/>
      <a:tcStyle>
        <a:fill>
          <a:solidFill>
            <a:srgbClr val="CAE0F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F0FB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8fe518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8fe5181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8630f4a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68630f4ad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8630f4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68630f4a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8630f4a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8630f4ad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21150" y="1247140"/>
            <a:ext cx="7891760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21150" y="4818126"/>
            <a:ext cx="7891760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587710" y="455362"/>
            <a:ext cx="952520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387234" y="-639508"/>
            <a:ext cx="3926152" cy="9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73739" y="2237791"/>
            <a:ext cx="5611813" cy="226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26268" y="-173409"/>
            <a:ext cx="5611813" cy="708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21150" y="1251674"/>
            <a:ext cx="7891760" cy="2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21150" y="4818126"/>
            <a:ext cx="7891760" cy="12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587709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648963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591056" y="457200"/>
            <a:ext cx="952185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591057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591056" y="2988998"/>
            <a:ext cx="4425697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687214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687214" y="2988998"/>
            <a:ext cx="4425696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587712" y="455362"/>
            <a:ext cx="4043440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271232" y="565151"/>
            <a:ext cx="5358384" cy="5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  <a:defRPr sz="17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587712" y="2039874"/>
            <a:ext cx="4043440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587711" y="455362"/>
            <a:ext cx="4043436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6271232" y="565150"/>
            <a:ext cx="5355607" cy="5522677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587711" y="2039874"/>
            <a:ext cx="4043436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569469" y="4818126"/>
            <a:ext cx="3608208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Gulim"/>
                <a:ea typeface="Gulim"/>
                <a:cs typeface="Gulim"/>
                <a:sym typeface="Gulim"/>
              </a:rPr>
              <a:t>Risk of Rain 2(모작)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ko-KR">
                <a:latin typeface="Gulim"/>
                <a:ea typeface="Gulim"/>
                <a:cs typeface="Gulim"/>
                <a:sym typeface="Gulim"/>
              </a:rPr>
              <a:t>게임 개발 기획</a:t>
            </a:r>
            <a:endParaRPr/>
          </a:p>
        </p:txBody>
      </p:sp>
      <p:pic>
        <p:nvPicPr>
          <p:cNvPr descr="아니메, 텍스트, 만화 영화, PC 게임이(가) 표시된 사진&#10;&#10;자동 생성된 설명" id="108" name="Google Shape;108;p13"/>
          <p:cNvPicPr preferRelativeResize="0"/>
          <p:nvPr/>
        </p:nvPicPr>
        <p:blipFill rotWithShape="1">
          <a:blip r:embed="rId3">
            <a:alphaModFix/>
          </a:blip>
          <a:srcRect b="-2" l="0" r="-2" t="4444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4735290" y="1375492"/>
            <a:ext cx="2770698" cy="5482505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735290" y="-3"/>
            <a:ext cx="1373567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608435" y="3030162"/>
            <a:ext cx="9486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이상입니다.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1587710" y="560757"/>
            <a:ext cx="4018219" cy="5525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ko-KR" sz="2400"/>
              <a:t>게임 플로우</a:t>
            </a:r>
            <a:endParaRPr sz="2400"/>
          </a:p>
          <a:p>
            <a:pPr indent="-457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ko-KR" sz="2400"/>
              <a:t>게임UI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ko-KR" sz="2400"/>
              <a:t>주요 개발기능</a:t>
            </a:r>
            <a:endParaRPr sz="2400"/>
          </a:p>
        </p:txBody>
      </p:sp>
      <p:pic>
        <p:nvPicPr>
          <p:cNvPr descr="아니메, 텍스트, 만화 영화, PC 게임이(가) 표시된 사진&#10;&#10;자동 생성된 설명" id="119" name="Google Shape;119;p14"/>
          <p:cNvPicPr preferRelativeResize="0"/>
          <p:nvPr/>
        </p:nvPicPr>
        <p:blipFill rotWithShape="1">
          <a:blip r:embed="rId3">
            <a:alphaModFix/>
          </a:blip>
          <a:srcRect b="-1" l="6083" r="0" t="0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587710" y="455362"/>
            <a:ext cx="9486690" cy="76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/>
              <a:t>게임 플로우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377" y="1113888"/>
            <a:ext cx="4580949" cy="245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425" y="1113888"/>
            <a:ext cx="4754313" cy="25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629" y="4017675"/>
            <a:ext cx="4707929" cy="25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688" y="3922941"/>
            <a:ext cx="4754326" cy="270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587710" y="455362"/>
            <a:ext cx="9486690" cy="676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/>
              <a:t>게임UI - 로그북(업적)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00" y="1132275"/>
            <a:ext cx="9486701" cy="531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587710" y="455362"/>
            <a:ext cx="9486690" cy="676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/>
              <a:t>게임UI - 키설정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00" y="1132275"/>
            <a:ext cx="9486700" cy="534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587710" y="455362"/>
            <a:ext cx="9486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주요 개발 기능</a:t>
            </a:r>
            <a:endParaRPr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1589851" y="1253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{87C37D19-0761-4877-B31B-1CFC58574FE0}</a:tableStyleId>
              </a:tblPr>
              <a:tblGrid>
                <a:gridCol w="2479325"/>
                <a:gridCol w="7667425"/>
              </a:tblGrid>
              <a:tr h="3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</a:rPr>
                        <a:t>캐릭터 이동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카메라가 보는방향이 플레이어의 forward가 되어 자유로운 이동가능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기본 공격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BoxCast를 사용해 일정거리내에 적레이어가 감지되면 자동으로 타겟팅되어 공격을 할수있음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21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특수 기술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Glavie : boxCast로 타겟된 적을 먼저공격하고 Physics.OverLapSphere를 사용해 두번째로 가까운적으로 튕기는 부메랑(최대6회, 감지된적없으면 사라짐)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special atk : 일정 높이로 도약해 카메라의 정면으로 논타겟의 공격을 3회발사함. 발사후 천천히 낙하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적 AI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근거리공격만 하는 적, 원거리도공격하는 적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navMeshAgent컴포넌트를 이용해 최적의 경로로 플레이어를 추격하는 AI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보스</a:t>
                      </a:r>
                      <a:r>
                        <a:rPr lang="ko-KR" sz="1800"/>
                        <a:t> AI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volcano, laser 두가지 패턴을 랜덤하게 사용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volcano : 코루틴을 사용해 랜덤방향으로 포물선궤도를 그리는 프로젝타일을 다수발사. 지면에 닿으면 폭팔하며 바닥에 잠시 불장판을 생성함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laser : 적을 천천히 따라가는 레이저를 발사.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불장판 또는 레이저에 맞을시 빠르게 체력이 줄어듬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587710" y="455362"/>
            <a:ext cx="9486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주요 개발 기능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1589851" y="1253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{87C37D19-0761-4877-B31B-1CFC58574FE0}</a:tableStyleId>
              </a:tblPr>
              <a:tblGrid>
                <a:gridCol w="2479325"/>
                <a:gridCol w="7667425"/>
              </a:tblGrid>
              <a:tr h="33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내</a:t>
                      </a: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오브젝트풀링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poolManager / enum으로 타입별로 프리팹을 정리하고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프리팹을 instantiate할때 비활성화된 오브젝트가 있다면 활성화,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그렇지않으면 새로 생성함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모든 재사용하는 오브젝트는 모두 오브젝트풀링을 통해 생성함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적 스폰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SpawnManager / 플레이어기준으로 (재귀함수 RandomPos())일정거리 멀어진상태(너무가깝지않게)랜덤하게 스폰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데미지텍스트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피격된 오브젝트의 위치,데미지,색상(크리티컬시 노란색)을 인자로 받아 생성(1초후 사라짐)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로그북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업적기능 / 업적달성이 게임중 달성표시하며 초기화면과 결과화면에서 재확인 할수잇음 json으로 저장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난이도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게임시작시 설정난이도(쉬움,중간,어려움)선택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게임중 가변난이도가존재 설정난이도에 따라 난이도상승속도가 달라짐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난이도상승시마다 적오브젝트의 체력과 공격력이 상승함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상호작용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상자또는 텔레포터에 가까이닿으면(BoxCast) 화면 중앙오른쪽에 상호작용텍스트와 상호작용버튼이 활성화됨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상자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적스폰과같이 RandomPos()를 사용하지만 범위를 조정하였음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BoxCast가 상자이면서 소지하고있는 코인이 일정이상이며 상호작용키(E)를 눌렀을경우에만 상자가 열림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아이템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다양한 종류의 아이템이 랜덤으로 드랍됨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사운드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싱글톤을 이용해 Scene이 넘어가도 파괴되지않음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587710" y="455362"/>
            <a:ext cx="9486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주요 개발 기능 - 아이템</a:t>
            </a:r>
            <a:endParaRPr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1589851" y="1253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{87C37D19-0761-4877-B31B-1CFC58574FE0}</a:tableStyleId>
              </a:tblPr>
              <a:tblGrid>
                <a:gridCol w="2100200"/>
                <a:gridCol w="8046550"/>
              </a:tblGrid>
              <a:tr h="33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ArmorPlate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피격데미지 5*Lvl감소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Coffee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공격속도,공격속도 7.5%*Lvl상승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DelicateWatch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공격력 20%*Lvl상승, 체력25%이하가 될시 아이템 효과 사라짐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Glasses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치명타 10%*Lvl상승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HealingPotion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체력 25%이하가 될시 아이템이 한개파괴되며 체력전체 회복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Seed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적타격시마다 현재체력1*Lvl상승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ShieldGenerator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최대체력의 8%*Lvl만큼 실드생성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Steak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최대체력 25*Lvl상승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Syringe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공격속도 12%*Lvl상승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TriTip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타격시 10%*Lvl확률로 240%출혈데미지를 입힘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WolfPelt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치명타 적중시마다(최대1+2*Lvl회) 공격속도를 12%상승(3초지속, 치명타 적중시 초기화)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ForeignFruit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사용아이템 / 사용시 최대체력의 50%를 즉시회복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OcularHUD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사용아이템 / 8초간 치명타확률이 100%가됨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587710" y="455362"/>
            <a:ext cx="9486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주요 개발 기능 </a:t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589851" y="1329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{87C37D19-0761-4877-B31B-1CFC58574FE0}</a:tableStyleId>
              </a:tblPr>
              <a:tblGrid>
                <a:gridCol w="2479325"/>
                <a:gridCol w="7667425"/>
              </a:tblGrid>
              <a:tr h="31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통계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결과화면에 게임중 기록된 수치들을 간단하게 요약함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획득한 아이템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결과화면에 획득했던 아이템들을 보여줌(sprite와 string을 json으로 저장) 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성공한 업적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결과화면에 성공한 업적을 간략하게 보여줌(int를 json으로 저장)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