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81FC-DCC6-4293-9538-92FE84A38ECD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93581-BFA0-4F71-90E6-C9C48E9B2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7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93581-BFA0-4F71-90E6-C9C48E9B2D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41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4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71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1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92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40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51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1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2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5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1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7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18C6A7-703A-47E5-8CE1-C274FF274B6C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F56193-ED7F-421A-9C69-91B89ADFF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1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HYIN1994/Data_climb_EDA" TargetMode="External"/><Relationship Id="rId2" Type="http://schemas.openxmlformats.org/officeDocument/2006/relationships/hyperlink" Target="https://med.nhi.gov.tw/ihqe0000/IHQE0010S01.aspx?Type=D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AFEAE-4217-426C-8BDE-F44BB4A46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眼底檢查或彩色攝影檢查率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9A0746-8B44-4C35-A721-60C4A4550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新北市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3825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67BFFE-E545-47AD-AB5B-FE3B6B4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75" y="0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診所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F20E1D-D370-4F43-97CE-D811B52CE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63" y="1624418"/>
            <a:ext cx="4873474" cy="679994"/>
          </a:xfrm>
        </p:spPr>
        <p:txBody>
          <a:bodyPr/>
          <a:lstStyle/>
          <a:p>
            <a:pPr algn="ctr"/>
            <a:r>
              <a:rPr lang="zh-TW" altLang="en-US" sz="3200" dirty="0">
                <a:highlight>
                  <a:srgbClr val="FFFF00"/>
                </a:highlight>
              </a:rPr>
              <a:t>平均檢查率前三名</a:t>
            </a:r>
            <a:r>
              <a:rPr lang="zh-TW" altLang="en-US" sz="3200" dirty="0"/>
              <a:t> 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4841A27-969A-48F8-9C59-86085B454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9320" y="1624524"/>
            <a:ext cx="4881804" cy="679994"/>
          </a:xfrm>
        </p:spPr>
        <p:txBody>
          <a:bodyPr/>
          <a:lstStyle/>
          <a:p>
            <a:pPr algn="ctr"/>
            <a:r>
              <a:rPr lang="zh-TW" altLang="en-US" sz="3200" dirty="0">
                <a:highlight>
                  <a:srgbClr val="FFFF00"/>
                </a:highlight>
              </a:rPr>
              <a:t>平均檢查率後三名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4FE501-DD89-41C6-8CD7-5C5D4EE576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" y="2629369"/>
            <a:ext cx="5760000" cy="2221714"/>
          </a:xfr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A5994B5-632E-4419-A237-A521D5B8B0C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22" y="2629369"/>
            <a:ext cx="5760000" cy="2221714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A58332-3DAC-4307-90CA-D93A1BB3FE37}"/>
              </a:ext>
            </a:extLst>
          </p:cNvPr>
          <p:cNvSpPr txBox="1"/>
          <p:nvPr/>
        </p:nvSpPr>
        <p:spPr>
          <a:xfrm>
            <a:off x="111779" y="5033421"/>
            <a:ext cx="1036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※</a:t>
            </a:r>
            <a:r>
              <a:rPr lang="zh-TW" altLang="en-US" sz="2000" b="1" dirty="0">
                <a:solidFill>
                  <a:srgbClr val="FF0000"/>
                </a:solidFill>
              </a:rPr>
              <a:t>檢查率</a:t>
            </a:r>
            <a:r>
              <a:rPr lang="en-US" altLang="zh-TW" sz="2000" b="1" dirty="0">
                <a:solidFill>
                  <a:srgbClr val="FF0000"/>
                </a:solidFill>
              </a:rPr>
              <a:t>100%</a:t>
            </a:r>
            <a:r>
              <a:rPr lang="zh-TW" altLang="en-US" sz="2000" b="1" dirty="0">
                <a:solidFill>
                  <a:srgbClr val="FF0000"/>
                </a:solidFill>
              </a:rPr>
              <a:t>的診所不列入排名，大多為新進診所，共</a:t>
            </a:r>
            <a:r>
              <a:rPr lang="en-US" altLang="zh-TW" sz="2000" b="1" dirty="0">
                <a:solidFill>
                  <a:srgbClr val="FF0000"/>
                </a:solidFill>
              </a:rPr>
              <a:t>14</a:t>
            </a:r>
            <a:r>
              <a:rPr lang="zh-TW" altLang="en-US" sz="2000" b="1" dirty="0">
                <a:solidFill>
                  <a:srgbClr val="FF0000"/>
                </a:solidFill>
              </a:rPr>
              <a:t>間</a:t>
            </a:r>
          </a:p>
        </p:txBody>
      </p:sp>
    </p:spTree>
    <p:extLst>
      <p:ext uri="{BB962C8B-B14F-4D97-AF65-F5344CB8AC3E}">
        <p14:creationId xmlns:p14="http://schemas.microsoft.com/office/powerpoint/2010/main" val="156655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67BFFE-E545-47AD-AB5B-FE3B6B4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檢查率</a:t>
            </a:r>
            <a:r>
              <a:rPr lang="en-US" altLang="zh-TW" sz="4800" b="1" dirty="0"/>
              <a:t>100%</a:t>
            </a:r>
            <a:r>
              <a:rPr lang="zh-TW" altLang="en-US" sz="4800" b="1" dirty="0"/>
              <a:t>診所名單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D41A2F-1F02-4BC2-8FE7-10A514D65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53" y="1198458"/>
            <a:ext cx="7925093" cy="55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C82CE-247F-4489-9FAA-7931BDA3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資料來源與介紹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47F19-7D97-47F9-B73E-3EC04F43A5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364565"/>
            <a:ext cx="10565463" cy="5373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400" b="1" dirty="0"/>
              <a:t>資料來源：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全民健康保險醫療品質資訊公開網</a:t>
            </a:r>
            <a:r>
              <a:rPr lang="en-US" altLang="zh-TW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民眾版</a:t>
            </a:r>
            <a:endParaRPr lang="en-US" altLang="zh-TW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400" b="1" dirty="0"/>
              <a:t>資料介紹：</a:t>
            </a:r>
            <a:endParaRPr lang="en-US" altLang="zh-TW" sz="2400" b="1" dirty="0"/>
          </a:p>
          <a:p>
            <a:r>
              <a:rPr lang="zh-TW" altLang="en-US" dirty="0"/>
              <a:t>資料指標別：糖尿病病人執行檢查率</a:t>
            </a:r>
            <a:r>
              <a:rPr lang="en-US" altLang="zh-TW" dirty="0"/>
              <a:t>-</a:t>
            </a:r>
            <a:r>
              <a:rPr lang="zh-TW" altLang="en-US" dirty="0"/>
              <a:t>眼底檢查或眼底彩色攝影執行率</a:t>
            </a:r>
            <a:endParaRPr lang="en-US" altLang="zh-TW" dirty="0"/>
          </a:p>
          <a:p>
            <a:r>
              <a:rPr lang="zh-TW" altLang="en-US" dirty="0"/>
              <a:t>資料年分：</a:t>
            </a:r>
            <a:r>
              <a:rPr lang="en-US" altLang="zh-TW" dirty="0"/>
              <a:t>2011-2023</a:t>
            </a:r>
            <a:r>
              <a:rPr lang="zh-TW" altLang="en-US" dirty="0"/>
              <a:t>，皆為全年度的資料</a:t>
            </a:r>
            <a:endParaRPr lang="en-US" altLang="zh-TW" dirty="0"/>
          </a:p>
          <a:p>
            <a:r>
              <a:rPr lang="zh-TW" altLang="en-US" dirty="0"/>
              <a:t>選取欄位：年份、地區、機構名稱、特約類別、分母、分子、院所指標</a:t>
            </a:r>
            <a:endParaRPr lang="en-US" altLang="zh-TW" dirty="0"/>
          </a:p>
          <a:p>
            <a:r>
              <a:rPr lang="zh-TW" altLang="en-US" dirty="0"/>
              <a:t>資料數量：</a:t>
            </a:r>
            <a:r>
              <a:rPr lang="en-US" altLang="zh-TW" dirty="0"/>
              <a:t>11096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使用工具：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相關分析與爬蟲工具</a:t>
            </a:r>
            <a:endParaRPr lang="en-US" altLang="zh-TW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欄位處裡：有關檢查率的欄位，排除歷年檢查率皆為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的院所資料，共</a:t>
            </a:r>
            <a: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</a:t>
            </a:r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endParaRPr lang="en-US" altLang="zh-TW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詳細過程：</a:t>
            </a:r>
            <a:r>
              <a:rPr lang="en-US" altLang="zh-TW" cap="none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altLang="zh-TW" cap="none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br>
              <a:rPr lang="en-US" altLang="zh-TW" cap="none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cap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705C167-10D1-4A94-9AE7-29F1117B6B25}"/>
              </a:ext>
            </a:extLst>
          </p:cNvPr>
          <p:cNvGrpSpPr/>
          <p:nvPr/>
        </p:nvGrpSpPr>
        <p:grpSpPr>
          <a:xfrm>
            <a:off x="9214338" y="4260529"/>
            <a:ext cx="2747888" cy="2407555"/>
            <a:chOff x="9284677" y="4245977"/>
            <a:chExt cx="2747888" cy="240755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768F272-7E9E-48EE-B3FD-D7CF4BE2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122" y="4245977"/>
              <a:ext cx="1860998" cy="186099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9C45A87-1679-438A-876A-E10003D15153}"/>
                </a:ext>
              </a:extLst>
            </p:cNvPr>
            <p:cNvSpPr txBox="1"/>
            <p:nvPr/>
          </p:nvSpPr>
          <p:spPr>
            <a:xfrm>
              <a:off x="9284677" y="6191867"/>
              <a:ext cx="2747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Skye_GitHub QR</a:t>
              </a:r>
              <a:endParaRPr lang="zh-TW" altLang="en-US" sz="24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5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986BE6E-9D93-432A-BFD4-10C00DA4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欄位介紹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AB1351E9-0887-4670-AA94-D6464E04B60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46594"/>
              </p:ext>
            </p:extLst>
          </p:nvPr>
        </p:nvGraphicFramePr>
        <p:xfrm>
          <a:off x="913774" y="1465971"/>
          <a:ext cx="10466989" cy="479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6824">
                  <a:extLst>
                    <a:ext uri="{9D8B030D-6E8A-4147-A177-3AD203B41FA5}">
                      <a16:colId xmlns:a16="http://schemas.microsoft.com/office/drawing/2014/main" val="1850634242"/>
                    </a:ext>
                  </a:extLst>
                </a:gridCol>
                <a:gridCol w="1976824">
                  <a:extLst>
                    <a:ext uri="{9D8B030D-6E8A-4147-A177-3AD203B41FA5}">
                      <a16:colId xmlns:a16="http://schemas.microsoft.com/office/drawing/2014/main" val="899615941"/>
                    </a:ext>
                  </a:extLst>
                </a:gridCol>
                <a:gridCol w="6513341">
                  <a:extLst>
                    <a:ext uri="{9D8B030D-6E8A-4147-A177-3AD203B41FA5}">
                      <a16:colId xmlns:a16="http://schemas.microsoft.com/office/drawing/2014/main" val="788637786"/>
                    </a:ext>
                  </a:extLst>
                </a:gridCol>
              </a:tblGrid>
              <a:tr h="5457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程式內名稱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解釋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347041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年份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year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資料表年分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392381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地區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hospital_area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院所所在地區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069906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機構名稱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hospital_name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院所名稱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98565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特約類別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category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分為醫療中心、區域醫院、地區醫院、診所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16554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分母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amount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門診主次診斷為糖尿病且使用糖尿病用藥之病人數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59912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分子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total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分母</a:t>
                      </a:r>
                      <a:r>
                        <a:rPr lang="en-US" altLang="zh-TW" dirty="0"/>
                        <a:t>ID</a:t>
                      </a:r>
                      <a:r>
                        <a:rPr lang="zh-TW" altLang="en-US" dirty="0"/>
                        <a:t>中</a:t>
                      </a:r>
                      <a:r>
                        <a:rPr lang="en-US" altLang="zh-TW" dirty="0"/>
                        <a:t>, </a:t>
                      </a:r>
                      <a:r>
                        <a:rPr lang="zh-TW" altLang="en-US" dirty="0"/>
                        <a:t>在統計期間有執行眼底檢查或眼底彩色攝影檢查人數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294483"/>
                  </a:ext>
                </a:extLst>
              </a:tr>
              <a:tr h="60671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院所指標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cap="none" dirty="0"/>
                        <a:t>indicator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檢查人數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病患與用藥人數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6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0563-4ED8-4422-9373-3F666905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特約類別分布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368D6CA-81C7-46BF-883D-AD0BEFE932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698"/>
            <a:ext cx="9749537" cy="5849723"/>
          </a:xfrm>
        </p:spPr>
      </p:pic>
    </p:spTree>
    <p:extLst>
      <p:ext uri="{BB962C8B-B14F-4D97-AF65-F5344CB8AC3E}">
        <p14:creationId xmlns:p14="http://schemas.microsoft.com/office/powerpoint/2010/main" val="32852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ACC17DA3-96D4-4872-99FD-A85CDFAC48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246184"/>
            <a:ext cx="7367603" cy="636563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10C767-E408-4151-BB60-93F69755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90843"/>
            <a:ext cx="3935688" cy="808740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歷年總攬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153E7E-0B89-46C0-9CD0-06CACAA5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399583"/>
            <a:ext cx="3935689" cy="484881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糖尿病且用藥人數逐年上升，</a:t>
            </a:r>
            <a:r>
              <a:rPr lang="en-US" altLang="zh-TW" sz="2000" dirty="0"/>
              <a:t>2023</a:t>
            </a:r>
            <a:r>
              <a:rPr lang="zh-TW" altLang="en-US" sz="2000" dirty="0"/>
              <a:t>為</a:t>
            </a:r>
            <a:r>
              <a:rPr lang="en-US" altLang="zh-TW" sz="2000" dirty="0"/>
              <a:t>2011</a:t>
            </a:r>
            <a:r>
              <a:rPr lang="zh-TW" altLang="en-US" sz="2000" dirty="0"/>
              <a:t>的</a:t>
            </a:r>
            <a:r>
              <a:rPr lang="en-US" altLang="zh-TW" sz="2000" dirty="0"/>
              <a:t>2.5</a:t>
            </a:r>
            <a:r>
              <a:rPr lang="zh-TW" altLang="en-US" sz="2000" dirty="0"/>
              <a:t>倍</a:t>
            </a:r>
            <a:endParaRPr lang="en-US" altLang="zh-TW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檢查人數</a:t>
            </a:r>
            <a:r>
              <a:rPr lang="en-US" altLang="zh-TW" sz="2000" dirty="0"/>
              <a:t>2023</a:t>
            </a:r>
            <a:r>
              <a:rPr lang="zh-TW" altLang="en-US" sz="2000" dirty="0"/>
              <a:t>為</a:t>
            </a:r>
            <a:r>
              <a:rPr lang="en-US" altLang="zh-TW" sz="2000" dirty="0"/>
              <a:t>2011</a:t>
            </a:r>
            <a:r>
              <a:rPr lang="zh-TW" altLang="en-US" sz="2000" dirty="0"/>
              <a:t>的</a:t>
            </a:r>
            <a:r>
              <a:rPr lang="en-US" altLang="zh-TW" sz="2000" dirty="0"/>
              <a:t>4.2</a:t>
            </a:r>
            <a:r>
              <a:rPr lang="zh-TW" altLang="en-US" sz="2000" dirty="0"/>
              <a:t>倍</a:t>
            </a:r>
            <a:endParaRPr lang="en-US" altLang="zh-TW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院所平均檢查率</a:t>
            </a:r>
            <a:r>
              <a:rPr lang="en-US" altLang="zh-TW" sz="2000" dirty="0"/>
              <a:t>2023</a:t>
            </a:r>
            <a:r>
              <a:rPr lang="zh-TW" altLang="en-US" sz="2000" dirty="0"/>
              <a:t>相比</a:t>
            </a:r>
            <a:r>
              <a:rPr lang="en-US" altLang="zh-TW" sz="2000" dirty="0"/>
              <a:t>2011</a:t>
            </a:r>
            <a:r>
              <a:rPr lang="zh-TW" altLang="en-US" sz="2000" dirty="0"/>
              <a:t>從</a:t>
            </a:r>
            <a:r>
              <a:rPr lang="en-US" altLang="zh-TW" sz="2000" dirty="0"/>
              <a:t>15%</a:t>
            </a:r>
            <a:r>
              <a:rPr lang="zh-TW" altLang="en-US" sz="2000" dirty="0"/>
              <a:t>上升至</a:t>
            </a:r>
            <a:r>
              <a:rPr lang="en-US" altLang="zh-TW" sz="2000" dirty="0"/>
              <a:t>24%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新北市年檢查率</a:t>
            </a:r>
            <a:r>
              <a:rPr lang="en-US" altLang="zh-TW" sz="2000" dirty="0"/>
              <a:t>2023</a:t>
            </a:r>
            <a:r>
              <a:rPr lang="zh-TW" altLang="en-US" sz="2000" dirty="0"/>
              <a:t>相比</a:t>
            </a:r>
            <a:r>
              <a:rPr lang="en-US" altLang="zh-TW" sz="2000" dirty="0"/>
              <a:t>2011</a:t>
            </a:r>
            <a:r>
              <a:rPr lang="zh-TW" altLang="en-US" sz="2000" dirty="0"/>
              <a:t>從</a:t>
            </a:r>
            <a:r>
              <a:rPr lang="en-US" altLang="zh-TW" sz="2000" dirty="0"/>
              <a:t>24%</a:t>
            </a:r>
            <a:r>
              <a:rPr lang="zh-TW" altLang="en-US" sz="2000" dirty="0"/>
              <a:t>上升至</a:t>
            </a:r>
            <a:r>
              <a:rPr lang="en-US" altLang="zh-TW" sz="2000" dirty="0"/>
              <a:t>41%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algn="l">
              <a:spcBef>
                <a:spcPts val="600"/>
              </a:spcBef>
            </a:pPr>
            <a:r>
              <a:rPr lang="zh-TW" altLang="en-US" sz="2000" dirty="0"/>
              <a:t>雖然檢查率有往上增加，但仍然不到糖尿病患總數的一半，而糖尿病人失明率為一般人的</a:t>
            </a:r>
            <a:r>
              <a:rPr lang="en-US" altLang="zh-TW" sz="2000" dirty="0"/>
              <a:t>25</a:t>
            </a:r>
            <a:r>
              <a:rPr lang="zh-TW" altLang="en-US" sz="2000" dirty="0"/>
              <a:t>倍，</a:t>
            </a:r>
            <a:r>
              <a:rPr lang="en-US" altLang="zh-TW" sz="2000" dirty="0"/>
              <a:t>80%</a:t>
            </a:r>
            <a:r>
              <a:rPr lang="zh-TW" altLang="en-US" sz="2000" dirty="0"/>
              <a:t>失明是可預防與治療的，仍需請院所與地政府加強宣導，以達到提早預防。</a:t>
            </a:r>
            <a:endParaRPr lang="en-US" altLang="zh-TW" sz="20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632903-5818-4831-BA13-B8BAE8C7180E}"/>
              </a:ext>
            </a:extLst>
          </p:cNvPr>
          <p:cNvCxnSpPr>
            <a:cxnSpLocks/>
          </p:cNvCxnSpPr>
          <p:nvPr/>
        </p:nvCxnSpPr>
        <p:spPr>
          <a:xfrm flipV="1">
            <a:off x="5413426" y="854459"/>
            <a:ext cx="5994240" cy="10902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0C767-E408-4151-BB60-93F69755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13" y="625860"/>
            <a:ext cx="4727009" cy="773723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診別歷年總攬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153E7E-0B89-46C0-9CD0-06CACAA5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399583"/>
            <a:ext cx="3935689" cy="48488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圖中可看出糖尿病患者與有眼底檢查的患者，集中在數量最多分布最廣的診所居多。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醫學中心眼底檢查率高於其他特約診別。</a:t>
            </a:r>
            <a:endParaRPr lang="en-US" altLang="zh-TW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000" dirty="0"/>
              <a:t>地區醫院數值皆低於其他診別，原因可能是，地區醫院主要是專科醫院。</a:t>
            </a:r>
            <a:endParaRPr lang="en-US" altLang="zh-TW" sz="2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507922-3A4E-491E-9D2D-DA7DAC4951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6" y="0"/>
            <a:ext cx="6864500" cy="6858000"/>
          </a:xfrm>
        </p:spPr>
      </p:pic>
    </p:spTree>
    <p:extLst>
      <p:ext uri="{BB962C8B-B14F-4D97-AF65-F5344CB8AC3E}">
        <p14:creationId xmlns:p14="http://schemas.microsoft.com/office/powerpoint/2010/main" val="38003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0C767-E408-4151-BB60-93F69755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醫療中心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0EEF199C-055F-4C7A-A792-0B003B64BE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新北市醫療中心只有亞東醫院一間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BCFA25C-8B18-473B-8E26-A9A128A2B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9" y="3429000"/>
            <a:ext cx="10789315" cy="12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67BFFE-E545-47AD-AB5B-FE3B6B4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03" y="-606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區域醫院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F20E1D-D370-4F43-97CE-D811B52CEA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3478" y="1375173"/>
            <a:ext cx="4873625" cy="6810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dirty="0">
                <a:highlight>
                  <a:srgbClr val="FFFF00"/>
                </a:highlight>
              </a:rPr>
              <a:t>平均檢查率前三名：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4841A27-969A-48F8-9C59-86085B4543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3478" y="3813882"/>
            <a:ext cx="4881562" cy="6810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dirty="0">
                <a:highlight>
                  <a:srgbClr val="FFFF00"/>
                </a:highlight>
              </a:rPr>
              <a:t>平均檢查率後三名：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7A1BB39-B9FB-42F9-A8E6-7A399367888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0" y="1939464"/>
            <a:ext cx="7219714" cy="1797501"/>
          </a:xfr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350ABB8-D334-4D1A-82AE-EFBAFA009A8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0" y="4576426"/>
            <a:ext cx="7376028" cy="1836419"/>
          </a:xfrm>
        </p:spPr>
      </p:pic>
    </p:spTree>
    <p:extLst>
      <p:ext uri="{BB962C8B-B14F-4D97-AF65-F5344CB8AC3E}">
        <p14:creationId xmlns:p14="http://schemas.microsoft.com/office/powerpoint/2010/main" val="151457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67BFFE-E545-47AD-AB5B-FE3B6B4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03" y="-606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地區醫院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F20E1D-D370-4F43-97CE-D811B52CEA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3478" y="1375173"/>
            <a:ext cx="4873625" cy="6810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dirty="0">
                <a:highlight>
                  <a:srgbClr val="FFFF00"/>
                </a:highlight>
              </a:rPr>
              <a:t>平均檢查率前三名：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4841A27-969A-48F8-9C59-86085B4543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3478" y="3813882"/>
            <a:ext cx="4881562" cy="68103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3200" dirty="0">
                <a:highlight>
                  <a:srgbClr val="FFFF00"/>
                </a:highlight>
              </a:rPr>
              <a:t>平均檢查率後三名：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7C452B-EA6C-4BE3-9F36-3F8CDF83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0" y="1996029"/>
            <a:ext cx="7445058" cy="1817853"/>
          </a:xfrm>
          <a:prstGeom prst="rect">
            <a:avLst/>
          </a:prstGeom>
        </p:spPr>
      </p:pic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E43A7475-676E-4322-ACC5-C326B9EB3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0" y="4612059"/>
            <a:ext cx="7445058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4500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517</TotalTime>
  <Words>460</Words>
  <Application>Microsoft Office PowerPoint</Application>
  <PresentationFormat>寬螢幕</PresentationFormat>
  <Paragraphs>67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Tw Cen MT</vt:lpstr>
      <vt:lpstr>小水滴</vt:lpstr>
      <vt:lpstr>眼底檢查或彩色攝影檢查率</vt:lpstr>
      <vt:lpstr>資料來源與介紹</vt:lpstr>
      <vt:lpstr>欄位介紹</vt:lpstr>
      <vt:lpstr>特約類別分布</vt:lpstr>
      <vt:lpstr>歷年總攬</vt:lpstr>
      <vt:lpstr>診別歷年總攬</vt:lpstr>
      <vt:lpstr>醫療中心</vt:lpstr>
      <vt:lpstr>區域醫院</vt:lpstr>
      <vt:lpstr>地區醫院</vt:lpstr>
      <vt:lpstr>診所</vt:lpstr>
      <vt:lpstr>檢查率100%診所名單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眼底檢查或彩色攝影檢查率</dc:title>
  <dc:creator>賴思吟</dc:creator>
  <cp:lastModifiedBy>賴思吟</cp:lastModifiedBy>
  <cp:revision>43</cp:revision>
  <dcterms:created xsi:type="dcterms:W3CDTF">2024-07-02T09:10:49Z</dcterms:created>
  <dcterms:modified xsi:type="dcterms:W3CDTF">2024-07-02T17:48:02Z</dcterms:modified>
</cp:coreProperties>
</file>