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Quicksand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ysql.com/products/" TargetMode="External"/><Relationship Id="rId3" Type="http://schemas.openxmlformats.org/officeDocument/2006/relationships/hyperlink" Target="http://fadace.developpez.com/sgbdcmp/#LII-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MySQL =&gt; déja utilisé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 u="sng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https://www.mysql.com/products/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 u="sng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http://fadace.developpez.com/sgbdcmp/#LII-G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sybase , oracle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Logiciel : netbeans, git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organisation par semaine et par tâches, selon tuleap et par discussion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au cours du projet plusieurs difficultés rencontrées comme : </a:t>
            </a:r>
            <a:br>
              <a:rPr lang="fr"/>
            </a:br>
            <a:r>
              <a:rPr lang="fr"/>
              <a:t>faire une liste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quelles ont été les solutions pour résoudres les problèmes 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atout majeur de SIHop :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discussion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Bien sûre vous retrouver vos contactes sur cette diapo, si vous avez un problème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L’alignement des objectif SI avec ceux de l’entreprise,La gestion du projet (bonnes pratiques, terminologie et normes),</a:t>
            </a: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les fonctionnalités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 séquencement du projet menant à l’opérationnalité des solutions SI</a:t>
            </a:r>
            <a:br>
              <a:rPr lang="fr">
                <a:solidFill>
                  <a:schemeClr val="dk1"/>
                </a:solidFill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La gestion du changement au niveau de l’organisation et des processus,</a:t>
            </a: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difficultés rencontrées et résolution de ces pbls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objectifs de Princeton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Les objectifs de Hygie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a voir avec la prochaine diapo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SzPct val="100000"/>
              <a:buFont typeface="Quicksand"/>
              <a:buChar char="+"/>
            </a:pPr>
            <a:r>
              <a:rPr lang="fr" sz="1800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les crièteres d’ergonomie à citer pour l’interface.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Plus précisément : 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1800">
                <a:solidFill>
                  <a:schemeClr val="dk1"/>
                </a:solidFill>
              </a:rPr>
              <a:t>Interopérabilité avec un SIR + possiblilité future de s’ouvrir a d’autre logiciel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1800">
                <a:solidFill>
                  <a:schemeClr val="dk1"/>
                </a:solidFill>
              </a:rPr>
              <a:t>1 logiciel qui comprend plusieur logiciels classiques (gestion de personnels, de patients, d’urgence etc .)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1800">
                <a:solidFill>
                  <a:schemeClr val="dk1"/>
                </a:solidFill>
              </a:rPr>
              <a:t>Un logiciel personalisé et personnalisable =&gt; nous receuillons vos besoin et les transformons en code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1800">
                <a:solidFill>
                  <a:schemeClr val="dk1"/>
                </a:solidFill>
              </a:rPr>
              <a:t>Sécurité des échanges =&gt; mdp / droit de visiblitié 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1800">
                <a:solidFill>
                  <a:schemeClr val="dk1"/>
                </a:solidFill>
              </a:rPr>
              <a:t>Utilisation simple (IHM powa)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fr" sz="1800"/>
              <a:t>Esthétique et disign addapté =&gt; les chose sont claire + éviter les multiples saisies, </a:t>
            </a:r>
          </a:p>
          <a:p>
            <a:pPr lvl="0">
              <a:spcBef>
                <a:spcPts val="0"/>
              </a:spcBef>
              <a:buNone/>
            </a:pPr>
            <a:r>
              <a:rPr lang="fr" sz="1800"/>
              <a:t>Audrey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quelles sont nos étapes pour atteindre nos objectifs 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flèches avec toutes les étapes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où est ce qu’on en est 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qu’avons nous prévu de faire ensuite ? ce qu’il nous reste à faire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1068768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 rot="10800000">
            <a:off x="3209850" y="2068571"/>
            <a:ext cx="5262600" cy="0"/>
          </a:xfrm>
          <a:prstGeom prst="straightConnector1">
            <a:avLst/>
          </a:prstGeom>
          <a:noFill/>
          <a:ln cap="flat" cmpd="sng" w="76200">
            <a:solidFill>
              <a:srgbClr val="9FB4CC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58318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B4CC"/>
              </a:buClr>
              <a:buSzPct val="100000"/>
              <a:buNone/>
              <a:defRPr sz="2800">
                <a:solidFill>
                  <a:srgbClr val="9FB4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358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778" y="42799"/>
            <a:ext cx="2680442" cy="190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 rot="10800000">
            <a:off x="5629679" y="1945800"/>
            <a:ext cx="2984100" cy="0"/>
          </a:xfrm>
          <a:prstGeom prst="straightConnector1">
            <a:avLst/>
          </a:prstGeom>
          <a:noFill/>
          <a:ln cap="flat" cmpd="sng" w="114300">
            <a:solidFill>
              <a:srgbClr val="33332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" name="Shape 15"/>
          <p:cNvCxnSpPr/>
          <p:nvPr/>
        </p:nvCxnSpPr>
        <p:spPr>
          <a:xfrm rot="10800000">
            <a:off x="8564854" y="1918350"/>
            <a:ext cx="714900" cy="1418700"/>
          </a:xfrm>
          <a:prstGeom prst="straightConnector1">
            <a:avLst/>
          </a:prstGeom>
          <a:noFill/>
          <a:ln cap="flat" cmpd="sng" w="114300">
            <a:solidFill>
              <a:srgbClr val="33332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" name="Shape 16"/>
          <p:cNvCxnSpPr/>
          <p:nvPr/>
        </p:nvCxnSpPr>
        <p:spPr>
          <a:xfrm rot="10800000">
            <a:off x="8441429" y="2061048"/>
            <a:ext cx="1004100" cy="875700"/>
          </a:xfrm>
          <a:prstGeom prst="straightConnector1">
            <a:avLst/>
          </a:prstGeom>
          <a:noFill/>
          <a:ln cap="flat" cmpd="sng" w="76200">
            <a:solidFill>
              <a:srgbClr val="9FB4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" name="Shape 17"/>
          <p:cNvCxnSpPr/>
          <p:nvPr/>
        </p:nvCxnSpPr>
        <p:spPr>
          <a:xfrm rot="10800000">
            <a:off x="8080144" y="2160857"/>
            <a:ext cx="1963500" cy="503400"/>
          </a:xfrm>
          <a:prstGeom prst="straightConnector1">
            <a:avLst/>
          </a:prstGeom>
          <a:noFill/>
          <a:ln cap="flat" cmpd="sng" w="38100">
            <a:solidFill>
              <a:srgbClr val="DB410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" name="Shape 18"/>
          <p:cNvCxnSpPr/>
          <p:nvPr/>
        </p:nvCxnSpPr>
        <p:spPr>
          <a:xfrm rot="10800000">
            <a:off x="4514325" y="2161500"/>
            <a:ext cx="3570900" cy="0"/>
          </a:xfrm>
          <a:prstGeom prst="straightConnector1">
            <a:avLst/>
          </a:prstGeom>
          <a:noFill/>
          <a:ln cap="flat" cmpd="sng" w="38100">
            <a:solidFill>
              <a:srgbClr val="DB4105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9" name="Shape 19"/>
          <p:cNvGrpSpPr/>
          <p:nvPr/>
        </p:nvGrpSpPr>
        <p:grpSpPr>
          <a:xfrm>
            <a:off x="-98609" y="2788973"/>
            <a:ext cx="7419509" cy="2449088"/>
            <a:chOff x="-98609" y="3246173"/>
            <a:chExt cx="7419509" cy="2449088"/>
          </a:xfrm>
        </p:grpSpPr>
        <p:cxnSp>
          <p:nvCxnSpPr>
            <p:cNvPr id="20" name="Shape 20"/>
            <p:cNvCxnSpPr/>
            <p:nvPr/>
          </p:nvCxnSpPr>
          <p:spPr>
            <a:xfrm>
              <a:off x="1767600" y="4561750"/>
              <a:ext cx="42603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86600" y="4710332"/>
              <a:ext cx="59343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1386600" y="4881800"/>
              <a:ext cx="31989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>
              <a:off x="-85198" y="3246173"/>
              <a:ext cx="1503000" cy="16389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10800000">
              <a:off x="-98609" y="3998811"/>
              <a:ext cx="1512600" cy="71760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378359" y="4561261"/>
              <a:ext cx="1400700" cy="11340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rgument principal 1 1 1">
    <p:bg>
      <p:bgPr>
        <a:solidFill>
          <a:srgbClr val="9FB4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DB4105"/>
              </a:buClr>
              <a:buSzPct val="100000"/>
              <a:defRPr sz="4800">
                <a:solidFill>
                  <a:srgbClr val="DB4105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76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Shape 138"/>
          <p:cNvGrpSpPr/>
          <p:nvPr/>
        </p:nvGrpSpPr>
        <p:grpSpPr>
          <a:xfrm>
            <a:off x="3209700" y="1085530"/>
            <a:ext cx="5934300" cy="121868"/>
            <a:chOff x="3209700" y="1771330"/>
            <a:chExt cx="5934300" cy="121868"/>
          </a:xfrm>
        </p:grpSpPr>
        <p:cxnSp>
          <p:nvCxnSpPr>
            <p:cNvPr id="139" name="Shape 139"/>
            <p:cNvCxnSpPr/>
            <p:nvPr/>
          </p:nvCxnSpPr>
          <p:spPr>
            <a:xfrm rot="10800000">
              <a:off x="3209700" y="1849775"/>
              <a:ext cx="59343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6581850" y="-668951"/>
              <a:ext cx="0" cy="51243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5779200" y="1771330"/>
              <a:ext cx="33648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42" name="Shape 142"/>
          <p:cNvGrpSpPr/>
          <p:nvPr/>
        </p:nvGrpSpPr>
        <p:grpSpPr>
          <a:xfrm>
            <a:off x="0" y="3699264"/>
            <a:ext cx="7320900" cy="136463"/>
            <a:chOff x="0" y="3699264"/>
            <a:chExt cx="7320900" cy="136463"/>
          </a:xfrm>
        </p:grpSpPr>
        <p:cxnSp>
          <p:nvCxnSpPr>
            <p:cNvPr id="143" name="Shape 143"/>
            <p:cNvCxnSpPr/>
            <p:nvPr/>
          </p:nvCxnSpPr>
          <p:spPr>
            <a:xfrm>
              <a:off x="0" y="3763320"/>
              <a:ext cx="73209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0" y="3835728"/>
              <a:ext cx="39465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0" y="3699264"/>
              <a:ext cx="52557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4572000" cy="2752500"/>
          </a:xfrm>
          <a:prstGeom prst="rect">
            <a:avLst/>
          </a:prstGeom>
          <a:solidFill>
            <a:srgbClr val="33332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0" y="2752510"/>
            <a:ext cx="4572000" cy="942600"/>
          </a:xfrm>
          <a:prstGeom prst="rect">
            <a:avLst/>
          </a:prstGeom>
          <a:solidFill>
            <a:srgbClr val="9FB4CC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CCC9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9F"/>
              </a:solidFill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476254" y="3642025"/>
            <a:ext cx="1619489" cy="1149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Shape 155"/>
          <p:cNvGrpSpPr/>
          <p:nvPr/>
        </p:nvGrpSpPr>
        <p:grpSpPr>
          <a:xfrm rot="-5400000">
            <a:off x="6474351" y="2424911"/>
            <a:ext cx="4971756" cy="121868"/>
            <a:chOff x="3209700" y="1771330"/>
            <a:chExt cx="5934300" cy="121868"/>
          </a:xfrm>
        </p:grpSpPr>
        <p:cxnSp>
          <p:nvCxnSpPr>
            <p:cNvPr id="156" name="Shape 156"/>
            <p:cNvCxnSpPr/>
            <p:nvPr/>
          </p:nvCxnSpPr>
          <p:spPr>
            <a:xfrm rot="10800000">
              <a:off x="3209700" y="1849775"/>
              <a:ext cx="59343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6581850" y="-668951"/>
              <a:ext cx="0" cy="51243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5779200" y="1771330"/>
              <a:ext cx="33648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59" name="Shape 159"/>
          <p:cNvGrpSpPr/>
          <p:nvPr/>
        </p:nvGrpSpPr>
        <p:grpSpPr>
          <a:xfrm>
            <a:off x="0" y="4791789"/>
            <a:ext cx="7320900" cy="136463"/>
            <a:chOff x="0" y="3699264"/>
            <a:chExt cx="7320900" cy="136463"/>
          </a:xfrm>
        </p:grpSpPr>
        <p:cxnSp>
          <p:nvCxnSpPr>
            <p:cNvPr id="160" name="Shape 160"/>
            <p:cNvCxnSpPr/>
            <p:nvPr/>
          </p:nvCxnSpPr>
          <p:spPr>
            <a:xfrm>
              <a:off x="0" y="3763320"/>
              <a:ext cx="73209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0" y="3835728"/>
              <a:ext cx="39465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0" y="3699264"/>
              <a:ext cx="52557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0" y="4689864"/>
            <a:ext cx="7320900" cy="136463"/>
            <a:chOff x="0" y="3699264"/>
            <a:chExt cx="7320900" cy="136463"/>
          </a:xfrm>
        </p:grpSpPr>
        <p:cxnSp>
          <p:nvCxnSpPr>
            <p:cNvPr id="165" name="Shape 165"/>
            <p:cNvCxnSpPr/>
            <p:nvPr/>
          </p:nvCxnSpPr>
          <p:spPr>
            <a:xfrm>
              <a:off x="0" y="3763320"/>
              <a:ext cx="73209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0" y="3835728"/>
              <a:ext cx="39465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0" y="3699264"/>
              <a:ext cx="52557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2D"/>
              </a:buClr>
              <a:buNone/>
              <a:defRPr>
                <a:solidFill>
                  <a:srgbClr val="33332D"/>
                </a:solidFill>
              </a:defRPr>
            </a:lvl1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76" y="93099"/>
            <a:ext cx="2024381" cy="14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3069625"/>
            <a:ext cx="9144000" cy="2073900"/>
          </a:xfrm>
          <a:prstGeom prst="rect">
            <a:avLst/>
          </a:prstGeom>
          <a:solidFill>
            <a:srgbClr val="9FB4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0" y="1106125"/>
            <a:ext cx="9144000" cy="1963500"/>
          </a:xfrm>
          <a:prstGeom prst="rect">
            <a:avLst/>
          </a:prstGeom>
          <a:solidFill>
            <a:srgbClr val="33332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9FB4CC"/>
              </a:buClr>
              <a:buSzPct val="100000"/>
              <a:defRPr sz="12000">
                <a:solidFill>
                  <a:srgbClr val="9FB4CC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76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1pPr>
            <a:lvl2pPr lvl="1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2pPr>
            <a:lvl3pPr lvl="2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3pPr>
            <a:lvl4pPr lvl="3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4pPr>
            <a:lvl5pPr lvl="4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5pPr>
            <a:lvl6pPr lvl="5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6pPr>
            <a:lvl7pPr lvl="6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7pPr>
            <a:lvl8pPr lvl="7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8pPr>
            <a:lvl9pPr lvl="8" algn="ctr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9pPr>
          </a:lstStyle>
          <a:p/>
        </p:txBody>
      </p:sp>
      <p:grpSp>
        <p:nvGrpSpPr>
          <p:cNvPr id="178" name="Shape 178"/>
          <p:cNvGrpSpPr/>
          <p:nvPr/>
        </p:nvGrpSpPr>
        <p:grpSpPr>
          <a:xfrm>
            <a:off x="0" y="4920364"/>
            <a:ext cx="7320900" cy="136463"/>
            <a:chOff x="0" y="3699264"/>
            <a:chExt cx="7320900" cy="136463"/>
          </a:xfrm>
        </p:grpSpPr>
        <p:cxnSp>
          <p:nvCxnSpPr>
            <p:cNvPr id="179" name="Shape 179"/>
            <p:cNvCxnSpPr/>
            <p:nvPr/>
          </p:nvCxnSpPr>
          <p:spPr>
            <a:xfrm>
              <a:off x="0" y="3763320"/>
              <a:ext cx="73209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0" y="3835728"/>
              <a:ext cx="39465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0" y="3699264"/>
              <a:ext cx="52557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FFF8E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 rot="-7579387">
            <a:off x="4015951" y="748537"/>
            <a:ext cx="880240" cy="1675275"/>
          </a:xfrm>
          <a:prstGeom prst="diamond">
            <a:avLst/>
          </a:prstGeom>
          <a:solidFill>
            <a:srgbClr val="9FB4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0">
              <a:solidFill>
                <a:srgbClr val="9FB4CC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828475" y="464275"/>
            <a:ext cx="1487100" cy="1487100"/>
          </a:xfrm>
          <a:prstGeom prst="ellipse">
            <a:avLst/>
          </a:prstGeom>
          <a:solidFill>
            <a:srgbClr val="33332D"/>
          </a:solidFill>
          <a:ln cap="flat" cmpd="sng" w="76200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3559813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2522597" y="167768"/>
            <a:ext cx="4167599" cy="314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5000">
                <a:solidFill>
                  <a:srgbClr val="9FB4CC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456300" y="2004075"/>
            <a:ext cx="8231400" cy="157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2D"/>
                </a:solidFill>
              </a:defRPr>
            </a:lvl1pPr>
            <a:lvl2pPr lvl="1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2pPr>
            <a:lvl3pPr lvl="2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3pPr>
            <a:lvl4pPr lvl="3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4pPr>
            <a:lvl5pPr lvl="4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5pPr>
            <a:lvl6pPr lvl="5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6pPr>
            <a:lvl7pPr lvl="6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7pPr>
            <a:lvl8pPr lvl="7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8pPr>
            <a:lvl9pPr lvl="8" algn="ctr">
              <a:spcBef>
                <a:spcPts val="0"/>
              </a:spcBef>
              <a:buNone/>
              <a:defRPr sz="3600">
                <a:solidFill>
                  <a:srgbClr val="9FB4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63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cxnSp>
        <p:nvCxnSpPr>
          <p:cNvPr id="30" name="Shape 30"/>
          <p:cNvCxnSpPr/>
          <p:nvPr/>
        </p:nvCxnSpPr>
        <p:spPr>
          <a:xfrm>
            <a:off x="0" y="3306120"/>
            <a:ext cx="7320900" cy="0"/>
          </a:xfrm>
          <a:prstGeom prst="straightConnector1">
            <a:avLst/>
          </a:prstGeom>
          <a:noFill/>
          <a:ln cap="flat" cmpd="sng" w="114300">
            <a:solidFill>
              <a:srgbClr val="DB410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" name="Shape 31"/>
          <p:cNvCxnSpPr/>
          <p:nvPr/>
        </p:nvCxnSpPr>
        <p:spPr>
          <a:xfrm>
            <a:off x="0" y="3378528"/>
            <a:ext cx="3946500" cy="0"/>
          </a:xfrm>
          <a:prstGeom prst="straightConnector1">
            <a:avLst/>
          </a:prstGeom>
          <a:noFill/>
          <a:ln cap="flat" cmpd="sng" w="76200">
            <a:solidFill>
              <a:srgbClr val="9FB4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" name="Shape 32"/>
          <p:cNvCxnSpPr/>
          <p:nvPr/>
        </p:nvCxnSpPr>
        <p:spPr>
          <a:xfrm rot="10800000">
            <a:off x="3209700" y="1849775"/>
            <a:ext cx="5934300" cy="0"/>
          </a:xfrm>
          <a:prstGeom prst="straightConnector1">
            <a:avLst/>
          </a:prstGeom>
          <a:noFill/>
          <a:ln cap="flat" cmpd="sng" w="76200">
            <a:solidFill>
              <a:srgbClr val="9FB4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" name="Shape 33"/>
          <p:cNvCxnSpPr/>
          <p:nvPr/>
        </p:nvCxnSpPr>
        <p:spPr>
          <a:xfrm>
            <a:off x="0" y="3242064"/>
            <a:ext cx="5255700" cy="0"/>
          </a:xfrm>
          <a:prstGeom prst="straightConnector1">
            <a:avLst/>
          </a:prstGeom>
          <a:noFill/>
          <a:ln cap="flat" cmpd="sng" w="38100">
            <a:solidFill>
              <a:srgbClr val="33332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" name="Shape 34"/>
          <p:cNvCxnSpPr/>
          <p:nvPr/>
        </p:nvCxnSpPr>
        <p:spPr>
          <a:xfrm>
            <a:off x="6581850" y="-668951"/>
            <a:ext cx="0" cy="5124300"/>
          </a:xfrm>
          <a:prstGeom prst="straightConnector1">
            <a:avLst/>
          </a:prstGeom>
          <a:noFill/>
          <a:ln cap="flat" cmpd="sng" w="38100">
            <a:solidFill>
              <a:srgbClr val="DB410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" name="Shape 35"/>
          <p:cNvCxnSpPr/>
          <p:nvPr/>
        </p:nvCxnSpPr>
        <p:spPr>
          <a:xfrm rot="10800000">
            <a:off x="5779200" y="1771330"/>
            <a:ext cx="3364800" cy="0"/>
          </a:xfrm>
          <a:prstGeom prst="straightConnector1">
            <a:avLst/>
          </a:prstGeom>
          <a:noFill/>
          <a:ln cap="flat" cmpd="sng" w="114300">
            <a:solidFill>
              <a:srgbClr val="33332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33332D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1pPr>
            <a:lvl2pPr lvl="1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2pPr>
            <a:lvl3pPr lvl="2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3pPr>
            <a:lvl4pPr lvl="3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4pPr>
            <a:lvl5pPr lvl="4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5pPr>
            <a:lvl6pPr lvl="5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6pPr>
            <a:lvl7pPr lvl="6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7pPr>
            <a:lvl8pPr lvl="7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8pPr>
            <a:lvl9pPr lvl="8">
              <a:spcBef>
                <a:spcPts val="0"/>
              </a:spcBef>
              <a:buClr>
                <a:srgbClr val="33332D"/>
              </a:buClr>
              <a:defRPr>
                <a:solidFill>
                  <a:srgbClr val="33332D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41" name="Shape 41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63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0" y="1017725"/>
            <a:ext cx="9144000" cy="134700"/>
          </a:xfrm>
          <a:prstGeom prst="rect">
            <a:avLst/>
          </a:prstGeom>
          <a:solidFill>
            <a:srgbClr val="9FB4CC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-875825" y="3638125"/>
            <a:ext cx="6833794" cy="1418700"/>
            <a:chOff x="-875825" y="3638125"/>
            <a:chExt cx="6833794" cy="1418700"/>
          </a:xfrm>
        </p:grpSpPr>
        <p:cxnSp>
          <p:nvCxnSpPr>
            <p:cNvPr id="44" name="Shape 44"/>
            <p:cNvCxnSpPr/>
            <p:nvPr/>
          </p:nvCxnSpPr>
          <p:spPr>
            <a:xfrm>
              <a:off x="695369" y="4906603"/>
              <a:ext cx="52626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554039" y="5029375"/>
              <a:ext cx="29841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-111935" y="3638125"/>
              <a:ext cx="714900" cy="141870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-277710" y="4038426"/>
              <a:ext cx="1004100" cy="8757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-875825" y="4310917"/>
              <a:ext cx="1963500" cy="5034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1082594" y="4813675"/>
              <a:ext cx="3570900" cy="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33332D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63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0" y="1017725"/>
            <a:ext cx="9144000" cy="134700"/>
          </a:xfrm>
          <a:prstGeom prst="rect">
            <a:avLst/>
          </a:prstGeom>
          <a:solidFill>
            <a:srgbClr val="9FB4CC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2D"/>
              </a:buClr>
              <a:buSzPct val="100000"/>
              <a:defRPr sz="1400">
                <a:solidFill>
                  <a:srgbClr val="33332D"/>
                </a:solidFill>
              </a:defRPr>
            </a:lvl1pPr>
            <a:lvl2pPr lvl="1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2pPr>
            <a:lvl3pPr lvl="2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3pPr>
            <a:lvl4pPr lvl="3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4pPr>
            <a:lvl5pPr lvl="4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5pPr>
            <a:lvl6pPr lvl="5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6pPr>
            <a:lvl7pPr lvl="6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7pPr>
            <a:lvl8pPr lvl="7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8pPr>
            <a:lvl9pPr lvl="8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2D"/>
              </a:buClr>
              <a:buSzPct val="100000"/>
              <a:defRPr sz="1400">
                <a:solidFill>
                  <a:srgbClr val="33332D"/>
                </a:solidFill>
              </a:defRPr>
            </a:lvl1pPr>
            <a:lvl2pPr lvl="1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2pPr>
            <a:lvl3pPr lvl="2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3pPr>
            <a:lvl4pPr lvl="3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4pPr>
            <a:lvl5pPr lvl="4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5pPr>
            <a:lvl6pPr lvl="5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6pPr>
            <a:lvl7pPr lvl="6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7pPr>
            <a:lvl8pPr lvl="7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8pPr>
            <a:lvl9pPr lvl="8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58" name="Shape 58"/>
          <p:cNvGrpSpPr/>
          <p:nvPr/>
        </p:nvGrpSpPr>
        <p:grpSpPr>
          <a:xfrm>
            <a:off x="-875825" y="3638125"/>
            <a:ext cx="6833794" cy="1418700"/>
            <a:chOff x="-875825" y="3638125"/>
            <a:chExt cx="6833794" cy="1418700"/>
          </a:xfrm>
        </p:grpSpPr>
        <p:cxnSp>
          <p:nvCxnSpPr>
            <p:cNvPr id="59" name="Shape 59"/>
            <p:cNvCxnSpPr/>
            <p:nvPr/>
          </p:nvCxnSpPr>
          <p:spPr>
            <a:xfrm>
              <a:off x="695369" y="4906603"/>
              <a:ext cx="52626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554039" y="5029375"/>
              <a:ext cx="29841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-111935" y="3638125"/>
              <a:ext cx="714900" cy="141870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-277710" y="4038426"/>
              <a:ext cx="1004100" cy="8757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-875825" y="4310917"/>
              <a:ext cx="1963500" cy="5034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1082594" y="4813675"/>
              <a:ext cx="3570900" cy="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33332D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63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0" y="1017725"/>
            <a:ext cx="9144000" cy="134700"/>
          </a:xfrm>
          <a:prstGeom prst="rect">
            <a:avLst/>
          </a:prstGeom>
          <a:solidFill>
            <a:srgbClr val="9FB4CC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71" name="Shape 71"/>
          <p:cNvGrpSpPr/>
          <p:nvPr/>
        </p:nvGrpSpPr>
        <p:grpSpPr>
          <a:xfrm>
            <a:off x="-875825" y="3638125"/>
            <a:ext cx="6833794" cy="1418700"/>
            <a:chOff x="-875825" y="3638125"/>
            <a:chExt cx="6833794" cy="1418700"/>
          </a:xfrm>
        </p:grpSpPr>
        <p:cxnSp>
          <p:nvCxnSpPr>
            <p:cNvPr id="72" name="Shape 72"/>
            <p:cNvCxnSpPr/>
            <p:nvPr/>
          </p:nvCxnSpPr>
          <p:spPr>
            <a:xfrm>
              <a:off x="695369" y="4906603"/>
              <a:ext cx="52626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54039" y="5029375"/>
              <a:ext cx="29841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-111935" y="3638125"/>
              <a:ext cx="714900" cy="141870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277710" y="4038426"/>
              <a:ext cx="1004100" cy="8757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-875825" y="4310917"/>
              <a:ext cx="1963500" cy="5034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082594" y="4813675"/>
              <a:ext cx="3570900" cy="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1246200"/>
          </a:xfrm>
          <a:prstGeom prst="rect">
            <a:avLst/>
          </a:prstGeom>
          <a:solidFill>
            <a:srgbClr val="33332D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63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0" y="1246325"/>
            <a:ext cx="9144000" cy="134700"/>
          </a:xfrm>
          <a:prstGeom prst="rect">
            <a:avLst/>
          </a:prstGeom>
          <a:solidFill>
            <a:srgbClr val="9FB4CC"/>
          </a:solidFill>
          <a:ln cap="flat" cmpd="sng" w="9525">
            <a:solidFill>
              <a:srgbClr val="9FB4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1pPr>
            <a:lvl2pPr lvl="1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2pPr>
            <a:lvl3pPr lvl="2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3pPr>
            <a:lvl4pPr lvl="3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4pPr>
            <a:lvl5pPr lvl="4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5pPr>
            <a:lvl6pPr lvl="5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6pPr>
            <a:lvl7pPr lvl="6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7pPr>
            <a:lvl8pPr lvl="7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8pPr>
            <a:lvl9pPr lvl="8">
              <a:spcBef>
                <a:spcPts val="0"/>
              </a:spcBef>
              <a:buClr>
                <a:srgbClr val="33332D"/>
              </a:buClr>
              <a:buSzPct val="100000"/>
              <a:defRPr sz="1200">
                <a:solidFill>
                  <a:srgbClr val="33332D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85" name="Shape 85"/>
          <p:cNvGrpSpPr/>
          <p:nvPr/>
        </p:nvGrpSpPr>
        <p:grpSpPr>
          <a:xfrm>
            <a:off x="-875825" y="3638125"/>
            <a:ext cx="6833794" cy="1418700"/>
            <a:chOff x="-875825" y="3638125"/>
            <a:chExt cx="6833794" cy="1418700"/>
          </a:xfrm>
        </p:grpSpPr>
        <p:cxnSp>
          <p:nvCxnSpPr>
            <p:cNvPr id="86" name="Shape 86"/>
            <p:cNvCxnSpPr/>
            <p:nvPr/>
          </p:nvCxnSpPr>
          <p:spPr>
            <a:xfrm>
              <a:off x="695369" y="4906603"/>
              <a:ext cx="52626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554039" y="5029375"/>
              <a:ext cx="29841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111935" y="3638125"/>
              <a:ext cx="714900" cy="141870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277710" y="4038426"/>
              <a:ext cx="1004100" cy="8757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-875825" y="4310917"/>
              <a:ext cx="1963500" cy="5034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1082594" y="4813675"/>
              <a:ext cx="3570900" cy="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76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-172025" y="-352650"/>
            <a:ext cx="1006350" cy="4567197"/>
            <a:chOff x="-172025" y="-352650"/>
            <a:chExt cx="1006350" cy="4567197"/>
          </a:xfrm>
        </p:grpSpPr>
        <p:cxnSp>
          <p:nvCxnSpPr>
            <p:cNvPr id="97" name="Shape 97"/>
            <p:cNvCxnSpPr/>
            <p:nvPr/>
          </p:nvCxnSpPr>
          <p:spPr>
            <a:xfrm>
              <a:off x="111825" y="-352650"/>
              <a:ext cx="316200" cy="11124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335668" y="367347"/>
              <a:ext cx="0" cy="38472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99" name="Shape 99"/>
            <p:cNvCxnSpPr/>
            <p:nvPr/>
          </p:nvCxnSpPr>
          <p:spPr>
            <a:xfrm rot="5400000">
              <a:off x="-1279152" y="1718067"/>
              <a:ext cx="29841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-172025" y="-172025"/>
              <a:ext cx="399000" cy="43710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1" name="Shape 101"/>
            <p:cNvCxnSpPr/>
            <p:nvPr/>
          </p:nvCxnSpPr>
          <p:spPr>
            <a:xfrm flipH="1">
              <a:off x="328225" y="-172025"/>
              <a:ext cx="506100" cy="5703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428597" y="754572"/>
              <a:ext cx="0" cy="28578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03" name="Shape 103"/>
          <p:cNvGrpSpPr/>
          <p:nvPr/>
        </p:nvGrpSpPr>
        <p:grpSpPr>
          <a:xfrm rot="-5400000">
            <a:off x="4486795" y="2424454"/>
            <a:ext cx="4622998" cy="1314188"/>
            <a:chOff x="651301" y="4042073"/>
            <a:chExt cx="4622998" cy="1314188"/>
          </a:xfrm>
        </p:grpSpPr>
        <p:cxnSp>
          <p:nvCxnSpPr>
            <p:cNvPr id="104" name="Shape 104"/>
            <p:cNvCxnSpPr/>
            <p:nvPr/>
          </p:nvCxnSpPr>
          <p:spPr>
            <a:xfrm rot="10800000">
              <a:off x="2940450" y="3388900"/>
              <a:ext cx="0" cy="23457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5" name="Shape 105"/>
            <p:cNvCxnSpPr/>
            <p:nvPr/>
          </p:nvCxnSpPr>
          <p:spPr>
            <a:xfrm rot="10800000">
              <a:off x="3330450" y="2766482"/>
              <a:ext cx="0" cy="388770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oval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1386600" y="4881800"/>
              <a:ext cx="3198900" cy="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7" name="Shape 107"/>
            <p:cNvCxnSpPr/>
            <p:nvPr/>
          </p:nvCxnSpPr>
          <p:spPr>
            <a:xfrm flipH="1" rot="5400000">
              <a:off x="613051" y="4080323"/>
              <a:ext cx="843000" cy="766500"/>
            </a:xfrm>
            <a:prstGeom prst="straightConnector1">
              <a:avLst/>
            </a:prstGeom>
            <a:noFill/>
            <a:ln cap="flat" cmpd="sng" w="76200">
              <a:solidFill>
                <a:srgbClr val="9FB4C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flipH="1" rot="5400000">
              <a:off x="854640" y="4157061"/>
              <a:ext cx="356100" cy="762599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9" name="Shape 109"/>
            <p:cNvCxnSpPr/>
            <p:nvPr/>
          </p:nvCxnSpPr>
          <p:spPr>
            <a:xfrm flipH="1">
              <a:off x="789959" y="4561261"/>
              <a:ext cx="989100" cy="7950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rgument principal 1">
    <p:bg>
      <p:bgPr>
        <a:solidFill>
          <a:srgbClr val="9FB4C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1pPr>
            <a:lvl2pPr lvl="1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2pPr>
            <a:lvl3pPr lvl="2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3pPr>
            <a:lvl4pPr lvl="3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4pPr>
            <a:lvl5pPr lvl="4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5pPr>
            <a:lvl6pPr lvl="5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6pPr>
            <a:lvl7pPr lvl="6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7pPr>
            <a:lvl8pPr lvl="7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8pPr>
            <a:lvl9pPr lvl="8" rtl="0">
              <a:spcBef>
                <a:spcPts val="0"/>
              </a:spcBef>
              <a:buClr>
                <a:srgbClr val="33332D"/>
              </a:buClr>
              <a:buSzPct val="100000"/>
              <a:defRPr sz="4800">
                <a:solidFill>
                  <a:srgbClr val="33332D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76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Shape 114"/>
          <p:cNvGrpSpPr/>
          <p:nvPr/>
        </p:nvGrpSpPr>
        <p:grpSpPr>
          <a:xfrm>
            <a:off x="3209700" y="1085530"/>
            <a:ext cx="5934300" cy="121868"/>
            <a:chOff x="3209700" y="1771330"/>
            <a:chExt cx="5934300" cy="121868"/>
          </a:xfrm>
        </p:grpSpPr>
        <p:cxnSp>
          <p:nvCxnSpPr>
            <p:cNvPr id="115" name="Shape 115"/>
            <p:cNvCxnSpPr/>
            <p:nvPr/>
          </p:nvCxnSpPr>
          <p:spPr>
            <a:xfrm rot="10800000">
              <a:off x="3209700" y="1849775"/>
              <a:ext cx="59343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6581850" y="-668951"/>
              <a:ext cx="0" cy="51243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rot="10800000">
              <a:off x="5779200" y="1771330"/>
              <a:ext cx="33648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18" name="Shape 118"/>
          <p:cNvGrpSpPr/>
          <p:nvPr/>
        </p:nvGrpSpPr>
        <p:grpSpPr>
          <a:xfrm>
            <a:off x="0" y="3699264"/>
            <a:ext cx="7320900" cy="136463"/>
            <a:chOff x="0" y="3699264"/>
            <a:chExt cx="7320900" cy="136463"/>
          </a:xfrm>
        </p:grpSpPr>
        <p:cxnSp>
          <p:nvCxnSpPr>
            <p:cNvPr id="119" name="Shape 119"/>
            <p:cNvCxnSpPr/>
            <p:nvPr/>
          </p:nvCxnSpPr>
          <p:spPr>
            <a:xfrm>
              <a:off x="0" y="3763320"/>
              <a:ext cx="73209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0" y="3835728"/>
              <a:ext cx="39465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0" y="3699264"/>
              <a:ext cx="52557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rgument principal 1 1">
    <p:bg>
      <p:bgPr>
        <a:solidFill>
          <a:srgbClr val="9FB4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8E3"/>
              </a:buClr>
              <a:buSzPct val="100000"/>
              <a:defRPr sz="4800">
                <a:solidFill>
                  <a:srgbClr val="FFF8E3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25" name="Shape 125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6996776" y="3619599"/>
            <a:ext cx="2024381" cy="1437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3209700" y="1085530"/>
            <a:ext cx="5934300" cy="121868"/>
            <a:chOff x="3209700" y="1771330"/>
            <a:chExt cx="5934300" cy="121868"/>
          </a:xfrm>
        </p:grpSpPr>
        <p:cxnSp>
          <p:nvCxnSpPr>
            <p:cNvPr id="127" name="Shape 127"/>
            <p:cNvCxnSpPr/>
            <p:nvPr/>
          </p:nvCxnSpPr>
          <p:spPr>
            <a:xfrm rot="10800000">
              <a:off x="3209700" y="1849775"/>
              <a:ext cx="59343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6581850" y="-668951"/>
              <a:ext cx="0" cy="5124300"/>
            </a:xfrm>
            <a:prstGeom prst="straightConnector1">
              <a:avLst/>
            </a:prstGeom>
            <a:noFill/>
            <a:ln cap="flat" cmpd="sng" w="381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rot="10800000">
              <a:off x="5779200" y="1771330"/>
              <a:ext cx="3364800" cy="0"/>
            </a:xfrm>
            <a:prstGeom prst="straightConnector1">
              <a:avLst/>
            </a:prstGeom>
            <a:noFill/>
            <a:ln cap="flat" cmpd="sng" w="1143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30" name="Shape 130"/>
          <p:cNvGrpSpPr/>
          <p:nvPr/>
        </p:nvGrpSpPr>
        <p:grpSpPr>
          <a:xfrm>
            <a:off x="0" y="3699264"/>
            <a:ext cx="7320900" cy="136463"/>
            <a:chOff x="0" y="3699264"/>
            <a:chExt cx="7320900" cy="136463"/>
          </a:xfrm>
        </p:grpSpPr>
        <p:cxnSp>
          <p:nvCxnSpPr>
            <p:cNvPr id="131" name="Shape 131"/>
            <p:cNvCxnSpPr/>
            <p:nvPr/>
          </p:nvCxnSpPr>
          <p:spPr>
            <a:xfrm>
              <a:off x="0" y="3763320"/>
              <a:ext cx="7320900" cy="0"/>
            </a:xfrm>
            <a:prstGeom prst="straightConnector1">
              <a:avLst/>
            </a:prstGeom>
            <a:noFill/>
            <a:ln cap="flat" cmpd="sng" w="114300">
              <a:solidFill>
                <a:srgbClr val="DB410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0" y="3835728"/>
              <a:ext cx="3946500" cy="0"/>
            </a:xfrm>
            <a:prstGeom prst="straightConnector1">
              <a:avLst/>
            </a:prstGeom>
            <a:noFill/>
            <a:ln cap="flat" cmpd="sng" w="76200">
              <a:solidFill>
                <a:srgbClr val="FFF8E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0" y="3699264"/>
              <a:ext cx="52557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8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DB4105"/>
              </a:buClr>
              <a:buSzPct val="100000"/>
              <a:buFont typeface="Merriweather"/>
              <a:buNone/>
              <a:defRPr b="1" sz="2800">
                <a:solidFill>
                  <a:srgbClr val="DB410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SzPct val="100000"/>
              <a:buFont typeface="Quicksand"/>
              <a:defRPr sz="1800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3332D"/>
              </a:buClr>
              <a:buFont typeface="Quicksand"/>
              <a:defRPr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sihop.startup@gmail.com" TargetMode="External"/><Relationship Id="rId4" Type="http://schemas.openxmlformats.org/officeDocument/2006/relationships/hyperlink" Target="mailto:hygie.sihop@gmail.com" TargetMode="External"/><Relationship Id="rId5" Type="http://schemas.openxmlformats.org/officeDocument/2006/relationships/hyperlink" Target="mailto:audrey.pons@etu.univ-grenoble-alpes.fr" TargetMode="External"/><Relationship Id="rId6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9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311708" y="1068768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Hygie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311700" y="3158318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Audit 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607850" y="4519450"/>
            <a:ext cx="5928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Audrey Pons - Loïc Panchevre - Deniz Geres - Quentin Guille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33332D"/>
                </a:solidFill>
                <a:latin typeface="Quicksand"/>
                <a:ea typeface="Quicksand"/>
                <a:cs typeface="Quicksand"/>
                <a:sym typeface="Quicksand"/>
              </a:rPr>
              <a:t>Contact : sihop.startup@gmail.com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Outils de travail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3332D"/>
                </a:solidFill>
              </a:rPr>
              <a:t>Gestion </a:t>
            </a:r>
            <a:r>
              <a:rPr lang="fr">
                <a:solidFill>
                  <a:srgbClr val="33332D"/>
                </a:solidFill>
              </a:rPr>
              <a:t>Hygie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B410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Organisation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Difficultés rencontrées 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Solutions apportées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SIHop</a:t>
            </a:r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745025" y="724200"/>
            <a:ext cx="4045199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Services Généraux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Téléphone : (+33)6.65.13.52.51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Mail : </a:t>
            </a:r>
            <a:r>
              <a:rPr lang="fr" u="sng">
                <a:solidFill>
                  <a:schemeClr val="hlink"/>
                </a:solidFill>
                <a:hlinkClick r:id="rId3"/>
              </a:rPr>
              <a:t>sihop.startup@gmail.com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Vous avez envie de complémenter votre projet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Téléphone : (+33)4.91.89.34.39</a:t>
            </a:r>
          </a:p>
          <a:p>
            <a:pPr indent="-228600" lvl="0" marL="457200" rtl="0">
              <a:spcBef>
                <a:spcPts val="0"/>
              </a:spcBef>
              <a:buClr>
                <a:srgbClr val="33332D"/>
              </a:buClr>
              <a:buChar char="-"/>
            </a:pPr>
            <a:r>
              <a:rPr lang="fr">
                <a:solidFill>
                  <a:srgbClr val="33332D"/>
                </a:solidFill>
              </a:rPr>
              <a:t>Mail : </a:t>
            </a:r>
            <a:r>
              <a:rPr lang="fr" u="sng">
                <a:solidFill>
                  <a:schemeClr val="hlink"/>
                </a:solidFill>
                <a:hlinkClick r:id="rId4"/>
              </a:rPr>
              <a:t>hygie.sihop@gmail.com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Votre chef de projet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Mail : </a:t>
            </a:r>
            <a:r>
              <a:rPr lang="fr" u="sng">
                <a:solidFill>
                  <a:schemeClr val="hlink"/>
                </a:solidFill>
                <a:hlinkClick r:id="rId5"/>
              </a:rPr>
              <a:t>audrey.pons@etu.univ-grenoble-alpes.fr</a:t>
            </a:r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Contact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6">
            <a:alphaModFix amt="20000"/>
          </a:blip>
          <a:srcRect b="14522" l="0" r="0" t="0"/>
          <a:stretch/>
        </p:blipFill>
        <p:spPr>
          <a:xfrm>
            <a:off x="1366625" y="321450"/>
            <a:ext cx="1842949" cy="15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Hygie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662025" y="724075"/>
            <a:ext cx="411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Concordance des objectifs SIHop avec Princeton-Plainsboro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Déroulement de Hygie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gestion de Hygie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2911050" y="1071750"/>
            <a:ext cx="50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0">
                <a:solidFill>
                  <a:srgbClr val="FFF8E3"/>
                </a:solidFill>
                <a:latin typeface="Merriweather"/>
                <a:ea typeface="Merriweather"/>
                <a:cs typeface="Merriweather"/>
                <a:sym typeface="Merriweather"/>
              </a:rPr>
              <a:t>&amp;</a:t>
            </a:r>
            <a:r>
              <a:rPr b="1" lang="fr" sz="4800">
                <a:solidFill>
                  <a:srgbClr val="33332D"/>
                </a:solidFill>
                <a:latin typeface="Merriweather"/>
                <a:ea typeface="Merriweather"/>
                <a:cs typeface="Merriweather"/>
                <a:sym typeface="Merriweather"/>
              </a:rPr>
              <a:t> Hygie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0" y="393200"/>
            <a:ext cx="382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4800">
                <a:solidFill>
                  <a:srgbClr val="33332D"/>
                </a:solidFill>
                <a:latin typeface="Merriweather"/>
                <a:ea typeface="Merriweather"/>
                <a:cs typeface="Merriweather"/>
                <a:sym typeface="Merriweather"/>
              </a:rPr>
              <a:t>Princeton</a:t>
            </a:r>
            <a:br>
              <a:rPr b="1" lang="fr" sz="4800">
                <a:solidFill>
                  <a:srgbClr val="33332D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fr" sz="4800">
                <a:solidFill>
                  <a:srgbClr val="33332D"/>
                </a:solidFill>
                <a:latin typeface="Merriweather"/>
                <a:ea typeface="Merriweather"/>
                <a:cs typeface="Merriweather"/>
                <a:sym typeface="Merriweather"/>
              </a:rPr>
              <a:t>Plainsboro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Concordance des objectifs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Concordance des objectifs 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177" y="986562"/>
            <a:ext cx="3852951" cy="27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29913" l="19363" r="19357" t="15399"/>
          <a:stretch/>
        </p:blipFill>
        <p:spPr>
          <a:xfrm>
            <a:off x="3096487" y="1526974"/>
            <a:ext cx="2341424" cy="208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Shape 226"/>
          <p:cNvGrpSpPr/>
          <p:nvPr/>
        </p:nvGrpSpPr>
        <p:grpSpPr>
          <a:xfrm>
            <a:off x="310750" y="1329435"/>
            <a:ext cx="2685500" cy="846489"/>
            <a:chOff x="310750" y="1329435"/>
            <a:chExt cx="2685500" cy="846489"/>
          </a:xfrm>
        </p:grpSpPr>
        <p:pic>
          <p:nvPicPr>
            <p:cNvPr id="227" name="Shape 227"/>
            <p:cNvPicPr preferRelativeResize="0"/>
            <p:nvPr/>
          </p:nvPicPr>
          <p:blipFill rotWithShape="1">
            <a:blip r:embed="rId4">
              <a:alphaModFix amt="25000"/>
            </a:blip>
            <a:srcRect b="26189" l="19386" r="19029" t="11883"/>
            <a:stretch/>
          </p:blipFill>
          <p:spPr>
            <a:xfrm>
              <a:off x="1413225" y="1329435"/>
              <a:ext cx="757249" cy="761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 txBox="1"/>
            <p:nvPr/>
          </p:nvSpPr>
          <p:spPr>
            <a:xfrm>
              <a:off x="310750" y="1423850"/>
              <a:ext cx="189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fr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Esthétique</a:t>
              </a:r>
            </a:p>
          </p:txBody>
        </p:sp>
        <p:cxnSp>
          <p:nvCxnSpPr>
            <p:cNvPr id="229" name="Shape 229"/>
            <p:cNvCxnSpPr/>
            <p:nvPr/>
          </p:nvCxnSpPr>
          <p:spPr>
            <a:xfrm>
              <a:off x="2207850" y="1720825"/>
              <a:ext cx="788400" cy="4551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30" name="Shape 230"/>
          <p:cNvGrpSpPr/>
          <p:nvPr/>
        </p:nvGrpSpPr>
        <p:grpSpPr>
          <a:xfrm>
            <a:off x="171750" y="2489062"/>
            <a:ext cx="2839800" cy="816625"/>
            <a:chOff x="171750" y="2489062"/>
            <a:chExt cx="2839800" cy="816625"/>
          </a:xfrm>
        </p:grpSpPr>
        <p:pic>
          <p:nvPicPr>
            <p:cNvPr id="231" name="Shape 231"/>
            <p:cNvPicPr preferRelativeResize="0"/>
            <p:nvPr/>
          </p:nvPicPr>
          <p:blipFill rotWithShape="1">
            <a:blip r:embed="rId5">
              <a:alphaModFix amt="25000"/>
            </a:blip>
            <a:srcRect b="20349" l="6144" r="6328" t="6529"/>
            <a:stretch/>
          </p:blipFill>
          <p:spPr>
            <a:xfrm>
              <a:off x="973850" y="2489062"/>
              <a:ext cx="977625" cy="81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Shape 232"/>
            <p:cNvSpPr txBox="1"/>
            <p:nvPr/>
          </p:nvSpPr>
          <p:spPr>
            <a:xfrm>
              <a:off x="171750" y="2563812"/>
              <a:ext cx="189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fr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Utilisation simple</a:t>
              </a:r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2067150" y="2785525"/>
              <a:ext cx="9444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34" name="Shape 234"/>
          <p:cNvGrpSpPr/>
          <p:nvPr/>
        </p:nvGrpSpPr>
        <p:grpSpPr>
          <a:xfrm>
            <a:off x="685125" y="3539700"/>
            <a:ext cx="2754975" cy="878924"/>
            <a:chOff x="685125" y="3539700"/>
            <a:chExt cx="2754975" cy="878924"/>
          </a:xfrm>
        </p:grpSpPr>
        <p:pic>
          <p:nvPicPr>
            <p:cNvPr id="235" name="Shape 235"/>
            <p:cNvPicPr preferRelativeResize="0"/>
            <p:nvPr/>
          </p:nvPicPr>
          <p:blipFill rotWithShape="1">
            <a:blip r:embed="rId6">
              <a:alphaModFix amt="25000"/>
            </a:blip>
            <a:srcRect b="28062" l="16156" r="16156" t="12607"/>
            <a:stretch/>
          </p:blipFill>
          <p:spPr>
            <a:xfrm>
              <a:off x="1683050" y="3561687"/>
              <a:ext cx="977625" cy="856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 txBox="1"/>
            <p:nvPr/>
          </p:nvSpPr>
          <p:spPr>
            <a:xfrm>
              <a:off x="685125" y="3703800"/>
              <a:ext cx="189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fr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Sécurité</a:t>
              </a:r>
            </a:p>
          </p:txBody>
        </p:sp>
        <p:cxnSp>
          <p:nvCxnSpPr>
            <p:cNvPr id="237" name="Shape 237"/>
            <p:cNvCxnSpPr/>
            <p:nvPr/>
          </p:nvCxnSpPr>
          <p:spPr>
            <a:xfrm flipH="1" rot="10800000">
              <a:off x="2678400" y="3539700"/>
              <a:ext cx="761700" cy="4398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38" name="Shape 238"/>
          <p:cNvGrpSpPr/>
          <p:nvPr/>
        </p:nvGrpSpPr>
        <p:grpSpPr>
          <a:xfrm>
            <a:off x="5538150" y="1191775"/>
            <a:ext cx="2685500" cy="1036850"/>
            <a:chOff x="5538150" y="1191775"/>
            <a:chExt cx="2685500" cy="1036850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7">
              <a:alphaModFix amt="25000"/>
            </a:blip>
            <a:srcRect b="19706" l="10591" r="10131" t="6568"/>
            <a:stretch/>
          </p:blipFill>
          <p:spPr>
            <a:xfrm>
              <a:off x="6404450" y="1191775"/>
              <a:ext cx="1114993" cy="1036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 txBox="1"/>
            <p:nvPr/>
          </p:nvSpPr>
          <p:spPr>
            <a:xfrm>
              <a:off x="6328250" y="1423850"/>
              <a:ext cx="189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Interopérabilité</a:t>
              </a:r>
            </a:p>
          </p:txBody>
        </p:sp>
        <p:cxnSp>
          <p:nvCxnSpPr>
            <p:cNvPr id="241" name="Shape 241"/>
            <p:cNvCxnSpPr/>
            <p:nvPr/>
          </p:nvCxnSpPr>
          <p:spPr>
            <a:xfrm flipH="1">
              <a:off x="5538150" y="1720825"/>
              <a:ext cx="788400" cy="4551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42" name="Shape 242"/>
          <p:cNvGrpSpPr/>
          <p:nvPr/>
        </p:nvGrpSpPr>
        <p:grpSpPr>
          <a:xfrm>
            <a:off x="5522850" y="2412850"/>
            <a:ext cx="2839800" cy="1036850"/>
            <a:chOff x="5522850" y="2412850"/>
            <a:chExt cx="2839800" cy="103685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8">
              <a:alphaModFix amt="25000"/>
            </a:blip>
            <a:srcRect b="12816" l="5713" r="5713" t="0"/>
            <a:stretch/>
          </p:blipFill>
          <p:spPr>
            <a:xfrm>
              <a:off x="6818770" y="2412850"/>
              <a:ext cx="1053379" cy="1036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Shape 244"/>
            <p:cNvSpPr txBox="1"/>
            <p:nvPr/>
          </p:nvSpPr>
          <p:spPr>
            <a:xfrm>
              <a:off x="6467250" y="2563825"/>
              <a:ext cx="189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Multiplicité des usages</a:t>
              </a:r>
            </a:p>
          </p:txBody>
        </p:sp>
        <p:cxnSp>
          <p:nvCxnSpPr>
            <p:cNvPr id="245" name="Shape 245"/>
            <p:cNvCxnSpPr/>
            <p:nvPr/>
          </p:nvCxnSpPr>
          <p:spPr>
            <a:xfrm rot="10800000">
              <a:off x="5522850" y="2785525"/>
              <a:ext cx="944400" cy="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46" name="Shape 246"/>
          <p:cNvGrpSpPr/>
          <p:nvPr/>
        </p:nvGrpSpPr>
        <p:grpSpPr>
          <a:xfrm>
            <a:off x="5094300" y="3381775"/>
            <a:ext cx="2672350" cy="1036850"/>
            <a:chOff x="5094300" y="3381775"/>
            <a:chExt cx="2672350" cy="1036850"/>
          </a:xfrm>
        </p:grpSpPr>
        <p:pic>
          <p:nvPicPr>
            <p:cNvPr id="247" name="Shape 247"/>
            <p:cNvPicPr preferRelativeResize="0"/>
            <p:nvPr/>
          </p:nvPicPr>
          <p:blipFill rotWithShape="1">
            <a:blip r:embed="rId9">
              <a:alphaModFix amt="25000"/>
            </a:blip>
            <a:srcRect b="15457" l="14457" r="14006" t="1657"/>
            <a:stretch/>
          </p:blipFill>
          <p:spPr>
            <a:xfrm>
              <a:off x="6156375" y="3381775"/>
              <a:ext cx="894911" cy="1036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Shape 248"/>
            <p:cNvSpPr txBox="1"/>
            <p:nvPr/>
          </p:nvSpPr>
          <p:spPr>
            <a:xfrm>
              <a:off x="5871250" y="3703800"/>
              <a:ext cx="1895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Personnalisation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 rot="10800000">
              <a:off x="5094300" y="3539700"/>
              <a:ext cx="761700" cy="439800"/>
            </a:xfrm>
            <a:prstGeom prst="straightConnector1">
              <a:avLst/>
            </a:prstGeom>
            <a:noFill/>
            <a:ln cap="flat" cmpd="sng" w="38100">
              <a:solidFill>
                <a:srgbClr val="33332D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3332D"/>
                </a:solidFill>
              </a:rPr>
              <a:t>Déroulement Hygie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B410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208600" y="78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Séquencement de Hygie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208600" y="78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Séquencement de Hygie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