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1"/>
  </p:notesMasterIdLst>
  <p:handoutMasterIdLst>
    <p:handoutMasterId r:id="rId32"/>
  </p:handoutMasterIdLst>
  <p:sldIdLst>
    <p:sldId id="288" r:id="rId3"/>
    <p:sldId id="309" r:id="rId4"/>
    <p:sldId id="330" r:id="rId5"/>
    <p:sldId id="315" r:id="rId6"/>
    <p:sldId id="332" r:id="rId7"/>
    <p:sldId id="351" r:id="rId8"/>
    <p:sldId id="333" r:id="rId9"/>
    <p:sldId id="339" r:id="rId10"/>
    <p:sldId id="334" r:id="rId11"/>
    <p:sldId id="335" r:id="rId12"/>
    <p:sldId id="352" r:id="rId13"/>
    <p:sldId id="336" r:id="rId14"/>
    <p:sldId id="337" r:id="rId15"/>
    <p:sldId id="338" r:id="rId16"/>
    <p:sldId id="340" r:id="rId17"/>
    <p:sldId id="341" r:id="rId18"/>
    <p:sldId id="342" r:id="rId19"/>
    <p:sldId id="343" r:id="rId20"/>
    <p:sldId id="344" r:id="rId21"/>
    <p:sldId id="345" r:id="rId22"/>
    <p:sldId id="346" r:id="rId23"/>
    <p:sldId id="347" r:id="rId24"/>
    <p:sldId id="353" r:id="rId25"/>
    <p:sldId id="348" r:id="rId26"/>
    <p:sldId id="350" r:id="rId27"/>
    <p:sldId id="349" r:id="rId28"/>
    <p:sldId id="313" r:id="rId29"/>
    <p:sldId id="325"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4F589D-9C14-4ED4-B081-42472FD582B7}">
          <p14:sldIdLst>
            <p14:sldId id="288"/>
          </p14:sldIdLst>
        </p14:section>
        <p14:section name="Section sans titre" id="{5FBE1BC4-5812-4333-B6FB-CF2D811B5406}">
          <p14:sldIdLst>
            <p14:sldId id="309"/>
            <p14:sldId id="330"/>
            <p14:sldId id="315"/>
            <p14:sldId id="332"/>
            <p14:sldId id="351"/>
            <p14:sldId id="333"/>
            <p14:sldId id="339"/>
            <p14:sldId id="334"/>
            <p14:sldId id="335"/>
            <p14:sldId id="352"/>
            <p14:sldId id="336"/>
            <p14:sldId id="337"/>
            <p14:sldId id="338"/>
            <p14:sldId id="340"/>
            <p14:sldId id="341"/>
            <p14:sldId id="342"/>
            <p14:sldId id="343"/>
            <p14:sldId id="344"/>
            <p14:sldId id="345"/>
            <p14:sldId id="346"/>
            <p14:sldId id="347"/>
            <p14:sldId id="353"/>
            <p14:sldId id="348"/>
            <p14:sldId id="350"/>
            <p14:sldId id="349"/>
            <p14:sldId id="31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079"/>
    <a:srgbClr val="438721"/>
    <a:srgbClr val="872163"/>
    <a:srgbClr val="8721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163" autoAdjust="0"/>
  </p:normalViewPr>
  <p:slideViewPr>
    <p:cSldViewPr snapToGrid="0">
      <p:cViewPr varScale="1">
        <p:scale>
          <a:sx n="69" d="100"/>
          <a:sy n="69" d="100"/>
        </p:scale>
        <p:origin x="1174" y="4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16842-9240-4F97-A128-A3FC2E90277F}" type="datetimeFigureOut">
              <a:rPr lang="fr-FR" smtClean="0"/>
              <a:t>10/01/2020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884EAF-210A-4CBE-A263-556564673E0C}" type="slidenum">
              <a:rPr lang="fr-FR" smtClean="0"/>
              <a:t>‹N°›</a:t>
            </a:fld>
            <a:endParaRPr lang="fr-FR"/>
          </a:p>
        </p:txBody>
      </p:sp>
    </p:spTree>
    <p:extLst>
      <p:ext uri="{BB962C8B-B14F-4D97-AF65-F5344CB8AC3E}">
        <p14:creationId xmlns:p14="http://schemas.microsoft.com/office/powerpoint/2010/main" val="52768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0EB5-041C-4328-9080-E341B2C6238F}" type="datetimeFigureOut">
              <a:rPr lang="fr-FR" smtClean="0"/>
              <a:t>10/01/2020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A622-522A-4B17-9AC4-B01778B7071C}" type="slidenum">
              <a:rPr lang="fr-FR" smtClean="0"/>
              <a:t>‹N°›</a:t>
            </a:fld>
            <a:endParaRPr lang="fr-FR"/>
          </a:p>
        </p:txBody>
      </p:sp>
    </p:spTree>
    <p:extLst>
      <p:ext uri="{BB962C8B-B14F-4D97-AF65-F5344CB8AC3E}">
        <p14:creationId xmlns:p14="http://schemas.microsoft.com/office/powerpoint/2010/main" val="3063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 psychologie, le concept de résilience ou « l’art de naviguer entre les torrents », est introduit en France par Boris </a:t>
            </a:r>
            <a:r>
              <a:rPr lang="fr-FR" dirty="0" err="1" smtClean="0"/>
              <a:t>Cyrulnik</a:t>
            </a:r>
            <a:r>
              <a:rPr lang="fr-FR" dirty="0" smtClean="0"/>
              <a:t>.</a:t>
            </a:r>
          </a:p>
          <a:p>
            <a:r>
              <a:rPr lang="fr-FR" dirty="0" smtClean="0"/>
              <a:t>Il</a:t>
            </a:r>
            <a:r>
              <a:rPr lang="fr-FR" baseline="0" dirty="0" smtClean="0"/>
              <a:t> dit « </a:t>
            </a:r>
            <a:r>
              <a:rPr lang="fr-FR" dirty="0" smtClean="0"/>
              <a:t>La résilience est un processus, pas un état. »</a:t>
            </a:r>
          </a:p>
          <a:p>
            <a:r>
              <a:rPr lang="fr-FR" dirty="0" smtClean="0"/>
              <a:t>Ca va nous intéresser parce que justement le but de ce </a:t>
            </a:r>
            <a:r>
              <a:rPr lang="fr-FR" dirty="0" err="1" smtClean="0"/>
              <a:t>codelab</a:t>
            </a:r>
            <a:r>
              <a:rPr lang="fr-FR" dirty="0" smtClean="0"/>
              <a:t> c’est de se placer dans ce processus de résilience.</a:t>
            </a:r>
          </a:p>
          <a:p>
            <a:r>
              <a:rPr lang="fr-FR" dirty="0" err="1" smtClean="0"/>
              <a:t>Parceque</a:t>
            </a:r>
            <a:r>
              <a:rPr lang="fr-FR" dirty="0" smtClean="0"/>
              <a:t> le terme résilience n’est pas seulement utilisé en psychologie</a:t>
            </a:r>
            <a:r>
              <a:rPr lang="fr-FR" baseline="0" dirty="0" smtClean="0"/>
              <a:t> et peux </a:t>
            </a:r>
            <a:r>
              <a:rPr lang="fr-FR" baseline="0" dirty="0" err="1" smtClean="0"/>
              <a:t>etre</a:t>
            </a:r>
            <a:r>
              <a:rPr lang="fr-FR" baseline="0" dirty="0" smtClean="0"/>
              <a:t> utilisé dans nos métiers.</a:t>
            </a:r>
            <a:endParaRPr lang="fr-FR" dirty="0" smtClean="0"/>
          </a:p>
          <a:p>
            <a:endParaRPr lang="fr-FR" dirty="0" smtClean="0"/>
          </a:p>
          <a:p>
            <a:r>
              <a:rPr lang="fr-FR" dirty="0" smtClean="0"/>
              <a:t>« Ce qui ne nous tue pas.. . »,</a:t>
            </a:r>
            <a:r>
              <a:rPr lang="fr-FR" baseline="0" dirty="0" smtClean="0"/>
              <a:t> c’est le nom d’une conférence donnée par Boris </a:t>
            </a:r>
            <a:r>
              <a:rPr lang="fr-FR" baseline="0" dirty="0" err="1" smtClean="0"/>
              <a:t>Cyrulnik</a:t>
            </a:r>
            <a:r>
              <a:rPr lang="fr-FR" baseline="0" dirty="0" smtClean="0"/>
              <a:t> d’ailleurs.. Et les 3 petits points sont important &gt;&gt;</a:t>
            </a:r>
            <a:r>
              <a:rPr lang="fr-FR" dirty="0" smtClean="0"/>
              <a:t> (... nous rend plus fort. Mais c'est faux ! Chaque traumatisme laisse une trace traumatique. Y compris pour ce qui nous concerne, à savoir nos systèmes et applis.) * * Et pour nos applis, cela a de vrais impacts : une BDD corrompue, un serveur front en carafe.. cela cause un préjudice à l'utilisateur final qui va aller voir une appli concurrente, et/ou cela va générer de la frustration.</a:t>
            </a:r>
          </a:p>
          <a:p>
            <a:endParaRPr lang="fr-FR" dirty="0" smtClean="0"/>
          </a:p>
          <a:p>
            <a:r>
              <a:rPr lang="fr-FR" dirty="0" smtClean="0"/>
              <a:t>On pensera souvent qu'un système résilient, c'est un système qui empêchera - prenons un exemple - un virus d'infecter ce système. Mais ce n'est pas ça. Un système résilient c'est un système qui, s'il a été infecté, s'il a subit un "traumatisme", saura s'en remettre (avec éventuellement un petit coup de pouce extérieur).</a:t>
            </a:r>
            <a:r>
              <a:rPr lang="fr-FR" baseline="0" dirty="0" smtClean="0"/>
              <a:t> </a:t>
            </a:r>
            <a:br>
              <a:rPr lang="fr-FR" baseline="0" dirty="0" smtClean="0"/>
            </a:br>
            <a:r>
              <a:rPr lang="fr-FR" dirty="0" smtClean="0"/>
              <a:t>Après un traumatisme, on a deux choix - dont la gravité est ressentie différemment selon les individus, en psychologie. Soit on rumine, seul dans son coin et on accroit le problème (pour un SI ou une appli, on peut faire un parallèle avec les pseudos verrues logicielles ou simplement de faire comme si rien n'était arrivé, et on a toutes les chances que le problème refasse surface et de générer des irritants récurrents, et personne ne veut de ça). La deuxième possibilité est d'en parler, de le sublimer ! Cette capacité adaptative impacte positivement nos systèmes et applis.</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a:t>
            </a:fld>
            <a:endParaRPr lang="fr-FR"/>
          </a:p>
        </p:txBody>
      </p:sp>
    </p:spTree>
    <p:extLst>
      <p:ext uri="{BB962C8B-B14F-4D97-AF65-F5344CB8AC3E}">
        <p14:creationId xmlns:p14="http://schemas.microsoft.com/office/powerpoint/2010/main" val="96040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22</a:t>
            </a:fld>
            <a:endParaRPr lang="fr-FR"/>
          </a:p>
        </p:txBody>
      </p:sp>
    </p:spTree>
    <p:extLst>
      <p:ext uri="{BB962C8B-B14F-4D97-AF65-F5344CB8AC3E}">
        <p14:creationId xmlns:p14="http://schemas.microsoft.com/office/powerpoint/2010/main" val="280771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23</a:t>
            </a:fld>
            <a:endParaRPr lang="fr-FR"/>
          </a:p>
        </p:txBody>
      </p:sp>
    </p:spTree>
    <p:extLst>
      <p:ext uri="{BB962C8B-B14F-4D97-AF65-F5344CB8AC3E}">
        <p14:creationId xmlns:p14="http://schemas.microsoft.com/office/powerpoint/2010/main" val="3000752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24</a:t>
            </a:fld>
            <a:endParaRPr lang="fr-FR"/>
          </a:p>
        </p:txBody>
      </p:sp>
    </p:spTree>
    <p:extLst>
      <p:ext uri="{BB962C8B-B14F-4D97-AF65-F5344CB8AC3E}">
        <p14:creationId xmlns:p14="http://schemas.microsoft.com/office/powerpoint/2010/main" val="816172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25</a:t>
            </a:fld>
            <a:endParaRPr lang="fr-FR"/>
          </a:p>
        </p:txBody>
      </p:sp>
    </p:spTree>
    <p:extLst>
      <p:ext uri="{BB962C8B-B14F-4D97-AF65-F5344CB8AC3E}">
        <p14:creationId xmlns:p14="http://schemas.microsoft.com/office/powerpoint/2010/main" val="345731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Alors on pourrait</a:t>
            </a:r>
            <a:r>
              <a:rPr lang="fr-FR" baseline="0" dirty="0" smtClean="0"/>
              <a:t> attendre que nos systèmes subissent des traumatismes pour les améliorer, les rendre plus résilient.</a:t>
            </a:r>
            <a:br>
              <a:rPr lang="fr-FR" baseline="0" dirty="0" smtClean="0"/>
            </a:br>
            <a:r>
              <a:rPr lang="fr-FR" baseline="0" dirty="0" smtClean="0"/>
              <a:t>Mais pourquoi attendre quand on a aujourd’hui les outils pour « traumatiser » nos applis </a:t>
            </a:r>
            <a:r>
              <a:rPr lang="fr-FR" baseline="0" dirty="0" smtClean="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sym typeface="Wingdings" panose="05000000000000000000" pitchFamily="2" charset="2"/>
              </a:rPr>
              <a:t>Le Chaos Engineering est un de ces outils, une discipline qui nous permet de rendre nos systèmes plus solides.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[PREMERE CITATION - CLIC]</a:t>
            </a:r>
            <a:br>
              <a:rPr lang="fr-FR" baseline="0" dirty="0" smtClean="0">
                <a:sym typeface="Wingdings" panose="05000000000000000000" pitchFamily="2" charset="2"/>
              </a:rPr>
            </a:br>
            <a:r>
              <a:rPr lang="fr-FR" baseline="0" dirty="0" smtClean="0">
                <a:sym typeface="Wingdings" panose="05000000000000000000" pitchFamily="2" charset="2"/>
              </a:rPr>
              <a:t>Chaos Engineering a été développé par </a:t>
            </a:r>
            <a:r>
              <a:rPr lang="fr-FR" baseline="0" dirty="0" err="1" smtClean="0">
                <a:sym typeface="Wingdings" panose="05000000000000000000" pitchFamily="2" charset="2"/>
              </a:rPr>
              <a:t>Netflix</a:t>
            </a:r>
            <a:r>
              <a:rPr lang="fr-FR" baseline="0" dirty="0" smtClean="0">
                <a:sym typeface="Wingdings" panose="05000000000000000000" pitchFamily="2" charset="2"/>
              </a:rPr>
              <a:t>. Les ingénieurs souhaitaient tester la résilience et la capacité de récupération de leurs services AWS. Par conséquent, ils ont développé un outil logiciel appelé Chaos Monkey qui simule des défaillances d'instances de leurs services. Leur premier scénario fut d’arrêter aléatoirement une ou plusieurs des machines virtuelles.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[DEUXIEME CITATION - CLIC] </a:t>
            </a:r>
            <a:br>
              <a:rPr lang="fr-FR" baseline="0" dirty="0" smtClean="0">
                <a:sym typeface="Wingdings" panose="05000000000000000000" pitchFamily="2" charset="2"/>
              </a:rPr>
            </a:br>
            <a:r>
              <a:rPr lang="fr-FR" sz="1200" b="0" i="0" kern="1200" dirty="0" smtClean="0">
                <a:solidFill>
                  <a:schemeClr val="tx1"/>
                </a:solidFill>
                <a:effectLst/>
                <a:latin typeface="+mn-lt"/>
                <a:ea typeface="+mn-ea"/>
                <a:cs typeface="+mn-cs"/>
              </a:rPr>
              <a:t>Benjamin </a:t>
            </a:r>
            <a:r>
              <a:rPr lang="fr-FR" sz="1200" b="0" i="0" kern="1200" dirty="0" err="1" smtClean="0">
                <a:solidFill>
                  <a:schemeClr val="tx1"/>
                </a:solidFill>
                <a:effectLst/>
                <a:latin typeface="+mn-lt"/>
                <a:ea typeface="+mn-ea"/>
                <a:cs typeface="+mn-cs"/>
              </a:rPr>
              <a:t>Gakic</a:t>
            </a:r>
            <a:r>
              <a:rPr lang="fr-FR" sz="1200" b="0" i="0" kern="1200" dirty="0" smtClean="0">
                <a:solidFill>
                  <a:schemeClr val="tx1"/>
                </a:solidFill>
                <a:effectLst/>
                <a:latin typeface="+mn-lt"/>
                <a:ea typeface="+mn-ea"/>
                <a:cs typeface="+mn-cs"/>
              </a:rPr>
              <a:t> anime la communauté Chaos Engineering de </a:t>
            </a:r>
            <a:r>
              <a:rPr lang="fr-FR" sz="1200" b="0" i="0" kern="1200" dirty="0" err="1" smtClean="0">
                <a:solidFill>
                  <a:schemeClr val="tx1"/>
                </a:solidFill>
                <a:effectLst/>
                <a:latin typeface="+mn-lt"/>
                <a:ea typeface="+mn-ea"/>
                <a:cs typeface="+mn-cs"/>
              </a:rPr>
              <a:t>OUI.sncf</a:t>
            </a:r>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Il va plus loin dans sa définition, pour que ce soit plus clair : le but est de traumatiser nos</a:t>
            </a:r>
            <a:r>
              <a:rPr lang="fr-FR" sz="1200" b="0" i="0" kern="1200" baseline="0" dirty="0" smtClean="0">
                <a:solidFill>
                  <a:schemeClr val="tx1"/>
                </a:solidFill>
                <a:effectLst/>
                <a:latin typeface="+mn-lt"/>
                <a:ea typeface="+mn-ea"/>
                <a:cs typeface="+mn-cs"/>
              </a:rPr>
              <a:t> systèmes.</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[COMPLETER AVEC EXPLICATION DU CHAOS ENGINEERING ??? Peut-être pas utile]</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NB : « Un merveilleux malheur », de </a:t>
            </a:r>
            <a:r>
              <a:rPr lang="fr-FR" sz="1200" b="0" i="0" kern="1200" baseline="0" dirty="0" err="1" smtClean="0">
                <a:solidFill>
                  <a:schemeClr val="tx1"/>
                </a:solidFill>
                <a:effectLst/>
                <a:latin typeface="+mn-lt"/>
                <a:ea typeface="+mn-ea"/>
                <a:cs typeface="+mn-cs"/>
              </a:rPr>
              <a:t>Cyrulnik</a:t>
            </a:r>
            <a:r>
              <a:rPr lang="fr-FR" sz="1200" b="0" i="0" kern="1200" baseline="0" dirty="0" smtClean="0">
                <a:solidFill>
                  <a:schemeClr val="tx1"/>
                </a:solidFill>
                <a:effectLst/>
                <a:latin typeface="+mn-lt"/>
                <a:ea typeface="+mn-ea"/>
                <a:cs typeface="+mn-cs"/>
              </a:rPr>
              <a:t> :D Mais c’est comment sortir du positif de quelque chose qui aurait pu être terrible </a:t>
            </a:r>
            <a:r>
              <a:rPr lang="fr-FR" sz="1200" b="0" i="0" kern="1200" baseline="0" dirty="0" smtClean="0">
                <a:solidFill>
                  <a:schemeClr val="tx1"/>
                </a:solidFill>
                <a:effectLst/>
                <a:latin typeface="+mn-lt"/>
                <a:ea typeface="+mn-ea"/>
                <a:cs typeface="+mn-cs"/>
                <a:sym typeface="Wingdings" panose="05000000000000000000" pitchFamily="2" charset="2"/>
              </a:rPr>
              <a:t></a:t>
            </a:r>
            <a:endParaRPr lang="fr-FR" sz="1200" b="0" i="0" kern="1200" dirty="0" smtClean="0">
              <a:solidFill>
                <a:schemeClr val="tx1"/>
              </a:solidFill>
              <a:effectLst/>
              <a:latin typeface="+mn-lt"/>
              <a:ea typeface="+mn-ea"/>
              <a:cs typeface="+mn-cs"/>
            </a:endParaRPr>
          </a:p>
          <a:p>
            <a:endParaRPr lang="fr-FR" baseline="0" dirty="0" smtClean="0">
              <a:sym typeface="Wingdings" panose="05000000000000000000" pitchFamily="2" charset="2"/>
            </a:endParaRPr>
          </a:p>
          <a:p>
            <a:endParaRPr lang="fr-FR" baseline="0" dirty="0" smtClean="0">
              <a:sym typeface="Wingdings" panose="05000000000000000000" pitchFamily="2" charset="2"/>
            </a:endParaRPr>
          </a:p>
          <a:p>
            <a:r>
              <a:rPr lang="fr-FR" baseline="0" dirty="0" smtClean="0">
                <a:sym typeface="Wingdings" panose="05000000000000000000" pitchFamily="2" charset="2"/>
              </a:rPr>
              <a:t/>
            </a:r>
            <a:br>
              <a:rPr lang="fr-FR" baseline="0" dirty="0" smtClean="0">
                <a:sym typeface="Wingdings" panose="05000000000000000000" pitchFamily="2" charset="2"/>
              </a:rPr>
            </a:b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a:t>
            </a:fld>
            <a:endParaRPr lang="fr-FR"/>
          </a:p>
        </p:txBody>
      </p:sp>
    </p:spTree>
    <p:extLst>
      <p:ext uri="{BB962C8B-B14F-4D97-AF65-F5344CB8AC3E}">
        <p14:creationId xmlns:p14="http://schemas.microsoft.com/office/powerpoint/2010/main" val="299359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Prez</a:t>
            </a:r>
            <a:r>
              <a:rPr lang="fr-FR" dirty="0" smtClean="0"/>
              <a:t> fonctionnelle et technique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5</a:t>
            </a:fld>
            <a:endParaRPr lang="fr-FR"/>
          </a:p>
        </p:txBody>
      </p:sp>
    </p:spTree>
    <p:extLst>
      <p:ext uri="{BB962C8B-B14F-4D97-AF65-F5344CB8AC3E}">
        <p14:creationId xmlns:p14="http://schemas.microsoft.com/office/powerpoint/2010/main" val="54514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6</a:t>
            </a:fld>
            <a:endParaRPr lang="fr-FR"/>
          </a:p>
        </p:txBody>
      </p:sp>
    </p:spTree>
    <p:extLst>
      <p:ext uri="{BB962C8B-B14F-4D97-AF65-F5344CB8AC3E}">
        <p14:creationId xmlns:p14="http://schemas.microsoft.com/office/powerpoint/2010/main" val="3183962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12</a:t>
            </a:fld>
            <a:endParaRPr lang="fr-FR"/>
          </a:p>
        </p:txBody>
      </p:sp>
    </p:spTree>
    <p:extLst>
      <p:ext uri="{BB962C8B-B14F-4D97-AF65-F5344CB8AC3E}">
        <p14:creationId xmlns:p14="http://schemas.microsoft.com/office/powerpoint/2010/main" val="2271656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15</a:t>
            </a:fld>
            <a:endParaRPr lang="fr-FR"/>
          </a:p>
        </p:txBody>
      </p:sp>
    </p:spTree>
    <p:extLst>
      <p:ext uri="{BB962C8B-B14F-4D97-AF65-F5344CB8AC3E}">
        <p14:creationId xmlns:p14="http://schemas.microsoft.com/office/powerpoint/2010/main" val="151693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17</a:t>
            </a:fld>
            <a:endParaRPr lang="fr-FR"/>
          </a:p>
        </p:txBody>
      </p:sp>
    </p:spTree>
    <p:extLst>
      <p:ext uri="{BB962C8B-B14F-4D97-AF65-F5344CB8AC3E}">
        <p14:creationId xmlns:p14="http://schemas.microsoft.com/office/powerpoint/2010/main" val="1732735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a:t>
            </a:r>
            <a:r>
              <a:rPr lang="fr-FR" baseline="0" dirty="0" err="1" smtClean="0"/>
              <a:t>assault</a:t>
            </a:r>
            <a:r>
              <a:rPr lang="fr-FR" baseline="0" dirty="0" smtClean="0"/>
              <a:t> avec latence, exceptions, … exemples</a:t>
            </a:r>
          </a:p>
          <a:p>
            <a:r>
              <a:rPr lang="fr-FR" baseline="0" dirty="0" smtClean="0"/>
              <a:t>Exemple d’assertions </a:t>
            </a:r>
            <a:r>
              <a:rPr lang="fr-FR" baseline="0" dirty="0" err="1" smtClean="0"/>
              <a:t>Gatling</a:t>
            </a:r>
            <a:endParaRPr lang="fr-FR" baseline="0" dirty="0" smtClean="0"/>
          </a:p>
          <a:p>
            <a:r>
              <a:rPr lang="fr-FR" baseline="0" dirty="0" smtClean="0"/>
              <a:t>Tir de </a:t>
            </a:r>
            <a:r>
              <a:rPr lang="fr-FR" baseline="0" dirty="0" err="1" smtClean="0"/>
              <a:t>reference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18</a:t>
            </a:fld>
            <a:endParaRPr lang="fr-FR"/>
          </a:p>
        </p:txBody>
      </p:sp>
    </p:spTree>
    <p:extLst>
      <p:ext uri="{BB962C8B-B14F-4D97-AF65-F5344CB8AC3E}">
        <p14:creationId xmlns:p14="http://schemas.microsoft.com/office/powerpoint/2010/main" val="2307770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Et encore d’autre choses comme</a:t>
            </a:r>
          </a:p>
          <a:p>
            <a:r>
              <a:rPr lang="fr-FR" sz="1200" b="0" i="0" kern="1200" dirty="0" smtClean="0">
                <a:solidFill>
                  <a:schemeClr val="tx1"/>
                </a:solidFill>
                <a:effectLst/>
                <a:latin typeface="+mn-lt"/>
                <a:ea typeface="+mn-ea"/>
                <a:cs typeface="+mn-cs"/>
              </a:rPr>
              <a:t>optimiser l'utilisation de votre matériel afin de maximiser les ressources requises pour l'exécution de vos applications d'entreprise</a:t>
            </a:r>
          </a:p>
          <a:p>
            <a:r>
              <a:rPr lang="fr-FR" sz="1200" b="0" i="0" kern="1200" dirty="0" smtClean="0">
                <a:solidFill>
                  <a:schemeClr val="tx1"/>
                </a:solidFill>
                <a:effectLst/>
                <a:latin typeface="+mn-lt"/>
                <a:ea typeface="+mn-ea"/>
                <a:cs typeface="+mn-cs"/>
              </a:rPr>
              <a:t>gérer des services de façon déclarative et garantir ainsi que les applications déployées s'exécutent toujours de la manière dont vous les avez déployées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20</a:t>
            </a:fld>
            <a:endParaRPr lang="fr-FR"/>
          </a:p>
        </p:txBody>
      </p:sp>
    </p:spTree>
    <p:extLst>
      <p:ext uri="{BB962C8B-B14F-4D97-AF65-F5344CB8AC3E}">
        <p14:creationId xmlns:p14="http://schemas.microsoft.com/office/powerpoint/2010/main" val="1204782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2098" y="6033646"/>
            <a:ext cx="994951" cy="645407"/>
          </a:xfrm>
          <a:prstGeom prst="rect">
            <a:avLst/>
          </a:prstGeom>
        </p:spPr>
      </p:pic>
      <p:sp>
        <p:nvSpPr>
          <p:cNvPr id="10" name="Rectangle 9"/>
          <p:cNvSpPr/>
          <p:nvPr userDrawn="1"/>
        </p:nvSpPr>
        <p:spPr>
          <a:xfrm>
            <a:off x="204541" y="6203862"/>
            <a:ext cx="4848726" cy="533818"/>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Ca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part en </a:t>
            </a:r>
            <a:r>
              <a:rPr lang="fr-FR" sz="1400" dirty="0" err="1">
                <a:solidFill>
                  <a:srgbClr val="2F6079"/>
                </a:solidFill>
                <a:latin typeface="Lato Light" panose="020F0502020204030203" pitchFamily="34" charset="0"/>
                <a:ea typeface="Lato Light" panose="020F0502020204030203" pitchFamily="34" charset="0"/>
                <a:cs typeface="Lato Light" panose="020F0502020204030203" pitchFamily="34" charset="0"/>
              </a:rPr>
              <a:t>prod</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b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b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Testez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la résilience de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votre appli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 le chaos</a:t>
            </a:r>
            <a:r>
              <a:rPr lang="fr-FR" sz="1400"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a:t>
            </a:r>
          </a:p>
        </p:txBody>
      </p:sp>
      <p:sp>
        <p:nvSpPr>
          <p:cNvPr id="11" name="Rectangle 10"/>
          <p:cNvSpPr/>
          <p:nvPr userDrawn="1"/>
        </p:nvSpPr>
        <p:spPr>
          <a:xfrm>
            <a:off x="7890217" y="6203862"/>
            <a:ext cx="2930184" cy="509753"/>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200" i="1"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Pierre GAULTIER, Sullivan PINEAU, Paul ROYE</a:t>
            </a:r>
            <a:endParaRPr lang="fr-FR" sz="1200" i="1" dirty="0">
              <a:solidFill>
                <a:srgbClr val="2F6079"/>
              </a:solidFill>
              <a:latin typeface="Lato Light" panose="020F0502020204030203" pitchFamily="34" charset="0"/>
              <a:ea typeface="Lato Light" panose="020F0502020204030203" pitchFamily="34" charset="0"/>
              <a:cs typeface="Lato Light" panose="020F0502020204030203" pitchFamily="34" charset="0"/>
            </a:endParaRPr>
          </a:p>
        </p:txBody>
      </p:sp>
      <p:cxnSp>
        <p:nvCxnSpPr>
          <p:cNvPr id="12" name="Connecteur droit 11"/>
          <p:cNvCxnSpPr/>
          <p:nvPr userDrawn="1"/>
        </p:nvCxnSpPr>
        <p:spPr>
          <a:xfrm>
            <a:off x="0" y="6203863"/>
            <a:ext cx="4641286" cy="0"/>
          </a:xfrm>
          <a:prstGeom prst="line">
            <a:avLst/>
          </a:prstGeom>
          <a:ln w="31750">
            <a:solidFill>
              <a:srgbClr val="2F60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270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F1A578-CF54-4F7E-B632-6057828CF008}"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26107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76CFE2-95CD-4A32-97B1-F5ACE338180B}"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23883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3014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93917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50947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06076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38458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8622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62181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5880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3324017-11E6-403C-8DF0-E07D6BBD421D}"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757204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915520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7339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258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2B1F042-851C-4033-9A9B-3785B27AB717}"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0539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34A8F9E-78CD-455C-818B-DD4A961B9150}"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43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1576C7E-E8E0-4F9E-BE7E-1BC578A50B5B}" type="datetime1">
              <a:rPr lang="fr-FR" smtClean="0"/>
              <a:t>10/01/2020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1438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8BA257-B0C1-49B2-A417-40DAB387243E}" type="datetime1">
              <a:rPr lang="fr-FR" smtClean="0"/>
              <a:t>10/01/2020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301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96EB8-38DB-4D23-8070-05C9711EAF8D}" type="datetime1">
              <a:rPr lang="fr-FR" smtClean="0"/>
              <a:t>10/01/2020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9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1D9A430-639B-403A-8AAF-759F061BDC95}"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699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6C7B113-2B35-46FF-BF45-BE2306F5FE8B}"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9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9C409-5ACF-4826-BD1B-C4FF95172A81}" type="datetime1">
              <a:rPr lang="fr-FR" smtClean="0"/>
              <a:t>10/01/2020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865E-38E5-4F67-87B2-5FF86DE2CF1E}" type="slidenum">
              <a:rPr lang="fr-FR" smtClean="0"/>
              <a:t>‹N°›</a:t>
            </a:fld>
            <a:endParaRPr lang="fr-FR"/>
          </a:p>
        </p:txBody>
      </p:sp>
    </p:spTree>
    <p:extLst>
      <p:ext uri="{BB962C8B-B14F-4D97-AF65-F5344CB8AC3E}">
        <p14:creationId xmlns:p14="http://schemas.microsoft.com/office/powerpoint/2010/main" val="118150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ZoneTexte 6"/>
          <p:cNvSpPr txBox="1"/>
          <p:nvPr userDrawn="1"/>
        </p:nvSpPr>
        <p:spPr>
          <a:xfrm>
            <a:off x="10919235" y="5535567"/>
            <a:ext cx="715644" cy="307777"/>
          </a:xfrm>
          <a:prstGeom prst="rect">
            <a:avLst/>
          </a:prstGeom>
          <a:noFill/>
        </p:spPr>
        <p:txBody>
          <a:bodyPr wrap="square" rtlCol="0">
            <a:spAutoFit/>
          </a:bodyPr>
          <a:lstStyle/>
          <a:p>
            <a:pPr algn="ctr"/>
            <a:fld id="{C2F13E71-418E-4183-B6AC-ACF6046BE12D}" type="slidenum">
              <a:rPr lang="fr-FR" sz="1400" smtClean="0">
                <a:solidFill>
                  <a:schemeClr val="bg1"/>
                </a:solidFill>
                <a:latin typeface="Bebas Neue" panose="020B0606020202050201" pitchFamily="34" charset="0"/>
              </a:rPr>
              <a:pPr algn="ctr"/>
              <a:t>‹N°›</a:t>
            </a:fld>
            <a:r>
              <a:rPr lang="fr-FR" sz="1400" dirty="0" smtClean="0">
                <a:solidFill>
                  <a:schemeClr val="bg1"/>
                </a:solidFill>
                <a:latin typeface="Bebas Neue" panose="020B0606020202050201" pitchFamily="34" charset="0"/>
              </a:rPr>
              <a:t>/47</a:t>
            </a:r>
            <a:endParaRPr lang="fr-FR" sz="1400"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255958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hyperlink" Target="NUL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redhat.com/fr/topics/containers/what-is-kubernete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s://www.redhat.com/fr/topics/containers/what-is-kubernetes" TargetMode="External"/><Relationship Id="rId3" Type="http://schemas.openxmlformats.org/officeDocument/2006/relationships/hyperlink" Target="NULL" TargetMode="External"/><Relationship Id="rId7" Type="http://schemas.openxmlformats.org/officeDocument/2006/relationships/hyperlink" Target="https://kubernetes.io/"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6" Type="http://schemas.openxmlformats.org/officeDocument/2006/relationships/hyperlink" Target="https://github.com/SII-Codelab-Chaos" TargetMode="External"/><Relationship Id="rId5" Type="http://schemas.openxmlformats.org/officeDocument/2006/relationships/hyperlink" Target="https://github.com/codecentric/chaos-monkey-spring-boot" TargetMode="External"/><Relationship Id="rId4" Type="http://schemas.openxmlformats.org/officeDocument/2006/relationships/hyperlink" Target="https://github.com/gatling/gatling-maven-plugin-dem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2076225" y="227522"/>
            <a:ext cx="6648226" cy="1902491"/>
            <a:chOff x="-2076225" y="227522"/>
            <a:chExt cx="6648226" cy="1902491"/>
          </a:xfrm>
        </p:grpSpPr>
        <p:sp>
          <p:nvSpPr>
            <p:cNvPr id="5" name="Rectangle 4"/>
            <p:cNvSpPr/>
            <p:nvPr/>
          </p:nvSpPr>
          <p:spPr>
            <a:xfrm rot="18960275">
              <a:off x="-2076225" y="1312431"/>
              <a:ext cx="6648226" cy="817582"/>
            </a:xfrm>
            <a:prstGeom prst="rect">
              <a:avLst/>
            </a:prstGeom>
            <a:solidFill>
              <a:schemeClr val="bg1"/>
            </a:solidFill>
            <a:ln w="76200">
              <a:solidFill>
                <a:srgbClr val="2F6079"/>
              </a:solidFill>
            </a:ln>
            <a:effectLst>
              <a:outerShdw blurRad="368300" dist="342900" dir="114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CODELAB</a:t>
              </a:r>
              <a:endParaRPr lang="fr-FR" sz="40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3" name="Image 2"/>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9340" y1="21988" x2="49340" y2="21988"/>
                          <a14:foregroundMark x1="44591" y1="15361" x2="44591" y2="15361"/>
                          <a14:foregroundMark x1="51715" y1="13855" x2="51715" y2="13855"/>
                          <a14:foregroundMark x1="49077" y1="6928" x2="49077" y2="6928"/>
                          <a14:foregroundMark x1="54090" y1="7229" x2="54090" y2="7229"/>
                          <a14:foregroundMark x1="61478" y1="68976" x2="61478" y2="68976"/>
                          <a14:foregroundMark x1="51451" y1="70482" x2="51451" y2="70482"/>
                          <a14:foregroundMark x1="36675" y1="71386" x2="36675" y2="71386"/>
                          <a14:foregroundMark x1="63325" y1="71988" x2="66491" y2="75301"/>
                          <a14:foregroundMark x1="58839" y1="83133" x2="65963" y2="75000"/>
                          <a14:foregroundMark x1="51451" y1="67169" x2="47493" y2="83434"/>
                          <a14:foregroundMark x1="39314" y1="67169" x2="33509" y2="75301"/>
                          <a14:foregroundMark x1="33509" y1="75301" x2="40106" y2="82229"/>
                        </a14:backgroundRemoval>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rot="18929503">
              <a:off x="2054715" y="227522"/>
              <a:ext cx="731519" cy="640803"/>
            </a:xfrm>
            <a:prstGeom prst="rect">
              <a:avLst/>
            </a:prstGeom>
          </p:spPr>
        </p:pic>
      </p:grpSp>
      <p:sp>
        <p:nvSpPr>
          <p:cNvPr id="6" name="Rectangle 5"/>
          <p:cNvSpPr/>
          <p:nvPr/>
        </p:nvSpPr>
        <p:spPr>
          <a:xfrm rot="19373145">
            <a:off x="5955082" y="950620"/>
            <a:ext cx="7127002" cy="1977838"/>
          </a:xfrm>
          <a:prstGeom prst="rect">
            <a:avLst/>
          </a:prstGeom>
          <a:solidFill>
            <a:schemeClr val="bg1"/>
          </a:solidFill>
          <a:ln w="57150">
            <a:solidFill>
              <a:srgbClr val="2F6079"/>
            </a:solidFill>
          </a:ln>
          <a:effectLst>
            <a:outerShdw blurRad="368300" dist="419100" dir="3240000" sx="105000" sy="105000" algn="br" rotWithShape="0">
              <a:prstClr val="black">
                <a:alpha val="6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360000" rIns="360000" bIns="108000" rtlCol="0" anchor="ctr"/>
          <a:lstStyle/>
          <a:p>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Ça part en </a:t>
            </a:r>
            <a:r>
              <a:rPr lang="fr-FR" sz="3600" b="1" dirty="0" err="1">
                <a:solidFill>
                  <a:srgbClr val="2F6079"/>
                </a:solidFill>
                <a:latin typeface="Lato Regular" panose="020F0502020204030203" pitchFamily="34" charset="0"/>
                <a:ea typeface="Lato Regular" panose="020F0502020204030203" pitchFamily="34" charset="0"/>
                <a:cs typeface="Lato Regular" panose="020F0502020204030203" pitchFamily="34" charset="0"/>
              </a:rPr>
              <a:t>prod</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b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Testez la résilience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de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votre appli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par le chaos.</a:t>
            </a:r>
          </a:p>
        </p:txBody>
      </p:sp>
      <p:grpSp>
        <p:nvGrpSpPr>
          <p:cNvPr id="4" name="Groupe 3"/>
          <p:cNvGrpSpPr/>
          <p:nvPr/>
        </p:nvGrpSpPr>
        <p:grpSpPr>
          <a:xfrm>
            <a:off x="3677387" y="2237832"/>
            <a:ext cx="1437251" cy="5924248"/>
            <a:chOff x="3677387" y="2237832"/>
            <a:chExt cx="1437251" cy="5924248"/>
          </a:xfrm>
        </p:grpSpPr>
        <p:sp>
          <p:nvSpPr>
            <p:cNvPr id="7" name="Rectangle 6"/>
            <p:cNvSpPr/>
            <p:nvPr/>
          </p:nvSpPr>
          <p:spPr>
            <a:xfrm rot="4116164">
              <a:off x="1368426" y="4546793"/>
              <a:ext cx="5924248" cy="1306326"/>
            </a:xfrm>
            <a:prstGeom prst="rect">
              <a:avLst/>
            </a:prstGeom>
            <a:solidFill>
              <a:schemeClr val="bg1"/>
            </a:solidFill>
            <a:ln w="57150">
              <a:solidFill>
                <a:srgbClr val="2F6079"/>
              </a:solidFill>
            </a:ln>
            <a:effectLst>
              <a:outerShdw blurRad="368300" dist="88900" dir="708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Pierre GAULTIER</a:t>
              </a:r>
              <a:b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Sullivan PINEAU</a:t>
              </a: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Paul </a:t>
              </a: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ROYE</a:t>
              </a:r>
              <a:endPar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4249">
              <a:off x="3910535" y="5449495"/>
              <a:ext cx="1460685" cy="947521"/>
            </a:xfrm>
            <a:prstGeom prst="rect">
              <a:avLst/>
            </a:prstGeom>
          </p:spPr>
        </p:pic>
      </p:grpSp>
      <p:pic>
        <p:nvPicPr>
          <p:cNvPr id="9"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73185">
            <a:off x="9973717" y="720540"/>
            <a:ext cx="1802146" cy="1802146"/>
          </a:xfrm>
          <a:prstGeom prst="rect">
            <a:avLst/>
          </a:prstGeom>
        </p:spPr>
      </p:pic>
    </p:spTree>
    <p:extLst>
      <p:ext uri="{BB962C8B-B14F-4D97-AF65-F5344CB8AC3E}">
        <p14:creationId xmlns:p14="http://schemas.microsoft.com/office/powerpoint/2010/main" val="16122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down)">
                                      <p:cBhvr>
                                        <p:cTn id="43" dur="580">
                                          <p:stCondLst>
                                            <p:cond delay="0"/>
                                          </p:stCondLst>
                                        </p:cTn>
                                        <p:tgtEl>
                                          <p:spTgt spid="6">
                                            <p:bg/>
                                          </p:spTgt>
                                        </p:tgtEl>
                                      </p:cBhvr>
                                    </p:animEffect>
                                    <p:anim calcmode="lin" valueType="num">
                                      <p:cBhvr>
                                        <p:cTn id="44" dur="1822" tmFilter="0,0; 0.14,0.36; 0.43,0.73; 0.71,0.91; 1.0,1.0">
                                          <p:stCondLst>
                                            <p:cond delay="0"/>
                                          </p:stCondLst>
                                        </p:cTn>
                                        <p:tgtEl>
                                          <p:spTgt spid="6">
                                            <p:bg/>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bg/>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bg/>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bg/>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bg/>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bg/>
                                          </p:spTgt>
                                        </p:tgtEl>
                                      </p:cBhvr>
                                      <p:to x="100000" y="60000"/>
                                    </p:animScale>
                                    <p:animScale>
                                      <p:cBhvr>
                                        <p:cTn id="50" dur="166" decel="50000">
                                          <p:stCondLst>
                                            <p:cond delay="676"/>
                                          </p:stCondLst>
                                        </p:cTn>
                                        <p:tgtEl>
                                          <p:spTgt spid="6">
                                            <p:bg/>
                                          </p:spTgt>
                                        </p:tgtEl>
                                      </p:cBhvr>
                                      <p:to x="100000" y="100000"/>
                                    </p:animScale>
                                    <p:animScale>
                                      <p:cBhvr>
                                        <p:cTn id="51" dur="26">
                                          <p:stCondLst>
                                            <p:cond delay="1312"/>
                                          </p:stCondLst>
                                        </p:cTn>
                                        <p:tgtEl>
                                          <p:spTgt spid="6">
                                            <p:bg/>
                                          </p:spTgt>
                                        </p:tgtEl>
                                      </p:cBhvr>
                                      <p:to x="100000" y="80000"/>
                                    </p:animScale>
                                    <p:animScale>
                                      <p:cBhvr>
                                        <p:cTn id="52" dur="166" decel="50000">
                                          <p:stCondLst>
                                            <p:cond delay="1338"/>
                                          </p:stCondLst>
                                        </p:cTn>
                                        <p:tgtEl>
                                          <p:spTgt spid="6">
                                            <p:bg/>
                                          </p:spTgt>
                                        </p:tgtEl>
                                      </p:cBhvr>
                                      <p:to x="100000" y="100000"/>
                                    </p:animScale>
                                    <p:animScale>
                                      <p:cBhvr>
                                        <p:cTn id="53" dur="26">
                                          <p:stCondLst>
                                            <p:cond delay="1642"/>
                                          </p:stCondLst>
                                        </p:cTn>
                                        <p:tgtEl>
                                          <p:spTgt spid="6">
                                            <p:bg/>
                                          </p:spTgt>
                                        </p:tgtEl>
                                      </p:cBhvr>
                                      <p:to x="100000" y="90000"/>
                                    </p:animScale>
                                    <p:animScale>
                                      <p:cBhvr>
                                        <p:cTn id="54" dur="166" decel="50000">
                                          <p:stCondLst>
                                            <p:cond delay="1668"/>
                                          </p:stCondLst>
                                        </p:cTn>
                                        <p:tgtEl>
                                          <p:spTgt spid="6">
                                            <p:bg/>
                                          </p:spTgt>
                                        </p:tgtEl>
                                      </p:cBhvr>
                                      <p:to x="100000" y="100000"/>
                                    </p:animScale>
                                    <p:animScale>
                                      <p:cBhvr>
                                        <p:cTn id="55" dur="26">
                                          <p:stCondLst>
                                            <p:cond delay="1808"/>
                                          </p:stCondLst>
                                        </p:cTn>
                                        <p:tgtEl>
                                          <p:spTgt spid="6">
                                            <p:bg/>
                                          </p:spTgt>
                                        </p:tgtEl>
                                      </p:cBhvr>
                                      <p:to x="100000" y="95000"/>
                                    </p:animScale>
                                    <p:animScale>
                                      <p:cBhvr>
                                        <p:cTn id="56" dur="166" decel="50000">
                                          <p:stCondLst>
                                            <p:cond delay="1834"/>
                                          </p:stCondLst>
                                        </p:cTn>
                                        <p:tgtEl>
                                          <p:spTgt spid="6">
                                            <p:bg/>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wipe(down)">
                                      <p:cBhvr>
                                        <p:cTn id="59" dur="580">
                                          <p:stCondLst>
                                            <p:cond delay="0"/>
                                          </p:stCondLst>
                                        </p:cTn>
                                        <p:tgtEl>
                                          <p:spTgt spid="6">
                                            <p:txEl>
                                              <p:pRg st="0" end="0"/>
                                            </p:txEl>
                                          </p:spTgt>
                                        </p:tgtEl>
                                      </p:cBhvr>
                                    </p:animEffect>
                                    <p:anim calcmode="lin" valueType="num">
                                      <p:cBhvr>
                                        <p:cTn id="6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xEl>
                                              <p:pRg st="0" end="0"/>
                                            </p:txEl>
                                          </p:spTgt>
                                        </p:tgtEl>
                                      </p:cBhvr>
                                      <p:to x="100000" y="60000"/>
                                    </p:animScale>
                                    <p:animScale>
                                      <p:cBhvr>
                                        <p:cTn id="66" dur="166" decel="50000">
                                          <p:stCondLst>
                                            <p:cond delay="676"/>
                                          </p:stCondLst>
                                        </p:cTn>
                                        <p:tgtEl>
                                          <p:spTgt spid="6">
                                            <p:txEl>
                                              <p:pRg st="0" end="0"/>
                                            </p:txEl>
                                          </p:spTgt>
                                        </p:tgtEl>
                                      </p:cBhvr>
                                      <p:to x="100000" y="100000"/>
                                    </p:animScale>
                                    <p:animScale>
                                      <p:cBhvr>
                                        <p:cTn id="67" dur="26">
                                          <p:stCondLst>
                                            <p:cond delay="1312"/>
                                          </p:stCondLst>
                                        </p:cTn>
                                        <p:tgtEl>
                                          <p:spTgt spid="6">
                                            <p:txEl>
                                              <p:pRg st="0" end="0"/>
                                            </p:txEl>
                                          </p:spTgt>
                                        </p:tgtEl>
                                      </p:cBhvr>
                                      <p:to x="100000" y="80000"/>
                                    </p:animScale>
                                    <p:animScale>
                                      <p:cBhvr>
                                        <p:cTn id="68" dur="166" decel="50000">
                                          <p:stCondLst>
                                            <p:cond delay="1338"/>
                                          </p:stCondLst>
                                        </p:cTn>
                                        <p:tgtEl>
                                          <p:spTgt spid="6">
                                            <p:txEl>
                                              <p:pRg st="0" end="0"/>
                                            </p:txEl>
                                          </p:spTgt>
                                        </p:tgtEl>
                                      </p:cBhvr>
                                      <p:to x="100000" y="100000"/>
                                    </p:animScale>
                                    <p:animScale>
                                      <p:cBhvr>
                                        <p:cTn id="69" dur="26">
                                          <p:stCondLst>
                                            <p:cond delay="1642"/>
                                          </p:stCondLst>
                                        </p:cTn>
                                        <p:tgtEl>
                                          <p:spTgt spid="6">
                                            <p:txEl>
                                              <p:pRg st="0" end="0"/>
                                            </p:txEl>
                                          </p:spTgt>
                                        </p:tgtEl>
                                      </p:cBhvr>
                                      <p:to x="100000" y="90000"/>
                                    </p:animScale>
                                    <p:animScale>
                                      <p:cBhvr>
                                        <p:cTn id="70" dur="166" decel="50000">
                                          <p:stCondLst>
                                            <p:cond delay="1668"/>
                                          </p:stCondLst>
                                        </p:cTn>
                                        <p:tgtEl>
                                          <p:spTgt spid="6">
                                            <p:txEl>
                                              <p:pRg st="0" end="0"/>
                                            </p:txEl>
                                          </p:spTgt>
                                        </p:tgtEl>
                                      </p:cBhvr>
                                      <p:to x="100000" y="100000"/>
                                    </p:animScale>
                                    <p:animScale>
                                      <p:cBhvr>
                                        <p:cTn id="71" dur="26">
                                          <p:stCondLst>
                                            <p:cond delay="1808"/>
                                          </p:stCondLst>
                                        </p:cTn>
                                        <p:tgtEl>
                                          <p:spTgt spid="6">
                                            <p:txEl>
                                              <p:pRg st="0" end="0"/>
                                            </p:txEl>
                                          </p:spTgt>
                                        </p:tgtEl>
                                      </p:cBhvr>
                                      <p:to x="100000" y="95000"/>
                                    </p:animScale>
                                    <p:animScale>
                                      <p:cBhvr>
                                        <p:cTn id="7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630685" y="2364225"/>
            <a:ext cx="5187715" cy="1323439"/>
          </a:xfrm>
          <a:prstGeom prst="rect">
            <a:avLst/>
          </a:prstGeom>
          <a:noFill/>
        </p:spPr>
        <p:txBody>
          <a:bodyPr wrap="square" rtlCol="0">
            <a:spAutoFit/>
          </a:bodyPr>
          <a:lstStyle/>
          <a:p>
            <a:pPr marL="342900" indent="-342900">
              <a:buFontTx/>
              <a:buChar char="-"/>
            </a:pPr>
            <a:r>
              <a:rPr lang="fr-FR" sz="2000" dirty="0" smtClean="0">
                <a:solidFill>
                  <a:schemeClr val="tx2"/>
                </a:solidFill>
                <a:latin typeface="Lato Regular"/>
                <a:cs typeface="Lato Regular"/>
              </a:rPr>
              <a:t>Récupérer les sources de </a:t>
            </a:r>
            <a:r>
              <a:rPr lang="fr-FR" sz="2000" dirty="0" err="1" smtClean="0">
                <a:solidFill>
                  <a:schemeClr val="tx2"/>
                </a:solidFill>
                <a:latin typeface="Lato Regular"/>
                <a:cs typeface="Lato Regular"/>
              </a:rPr>
              <a:t>fusiion</a:t>
            </a:r>
            <a:endParaRPr lang="fr-FR" sz="2000" dirty="0" smtClean="0">
              <a:solidFill>
                <a:schemeClr val="tx2"/>
              </a:solidFill>
              <a:latin typeface="Lato Regular"/>
              <a:cs typeface="Lato Regular"/>
            </a:endParaRPr>
          </a:p>
          <a:p>
            <a:pPr marL="342900" indent="-342900">
              <a:buFontTx/>
              <a:buChar char="-"/>
            </a:pPr>
            <a:r>
              <a:rPr lang="fr-FR" sz="2000" dirty="0" smtClean="0">
                <a:solidFill>
                  <a:schemeClr val="tx2"/>
                </a:solidFill>
                <a:latin typeface="Lato Regular"/>
                <a:cs typeface="Lato Regular"/>
              </a:rPr>
              <a:t>Tests unitaires et couverture de code</a:t>
            </a:r>
          </a:p>
          <a:p>
            <a:pPr marL="342900" indent="-342900">
              <a:buFontTx/>
              <a:buChar char="-"/>
            </a:pPr>
            <a:r>
              <a:rPr lang="fr-FR" sz="2000" dirty="0" smtClean="0">
                <a:solidFill>
                  <a:schemeClr val="tx2"/>
                </a:solidFill>
                <a:latin typeface="Lato Regular"/>
                <a:cs typeface="Lato Regular"/>
              </a:rPr>
              <a:t>Ajout de la dépendance de </a:t>
            </a:r>
            <a:r>
              <a:rPr lang="fr-FR" sz="2000" dirty="0" err="1" smtClean="0">
                <a:solidFill>
                  <a:schemeClr val="tx2"/>
                </a:solidFill>
                <a:latin typeface="Lato Regular"/>
                <a:cs typeface="Lato Regular"/>
              </a:rPr>
              <a:t>PitTest</a:t>
            </a:r>
            <a:endParaRPr lang="fr-FR" sz="2000" dirty="0" smtClean="0">
              <a:solidFill>
                <a:schemeClr val="tx2"/>
              </a:solidFill>
              <a:latin typeface="Lato Regular"/>
              <a:cs typeface="Lato Regular"/>
            </a:endParaRPr>
          </a:p>
          <a:p>
            <a:pPr marL="342900" indent="-342900">
              <a:buFontTx/>
              <a:buChar char="-"/>
            </a:pPr>
            <a:r>
              <a:rPr lang="fr-FR" sz="2000" dirty="0" smtClean="0">
                <a:solidFill>
                  <a:schemeClr val="tx2"/>
                </a:solidFill>
                <a:latin typeface="Lato Regular"/>
                <a:cs typeface="Lato Regular"/>
              </a:rPr>
              <a:t>Mutation </a:t>
            </a:r>
            <a:r>
              <a:rPr lang="fr-FR" sz="2000" dirty="0" err="1" smtClean="0">
                <a:solidFill>
                  <a:schemeClr val="tx2"/>
                </a:solidFill>
                <a:latin typeface="Lato Regular"/>
                <a:cs typeface="Lato Regular"/>
              </a:rPr>
              <a:t>coverage</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828673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4860123" y="1223794"/>
            <a:ext cx="5187715" cy="1015663"/>
          </a:xfrm>
          <a:prstGeom prst="rect">
            <a:avLst/>
          </a:prstGeom>
          <a:noFill/>
        </p:spPr>
        <p:txBody>
          <a:bodyPr wrap="square" rtlCol="0">
            <a:spAutoFit/>
          </a:bodyPr>
          <a:lstStyle/>
          <a:p>
            <a:r>
              <a:rPr lang="fr-FR" sz="2000" dirty="0" smtClean="0">
                <a:solidFill>
                  <a:schemeClr val="tx2"/>
                </a:solidFill>
                <a:latin typeface="Lato Regular"/>
                <a:cs typeface="Lato Regular"/>
              </a:rPr>
              <a:t>Pourquoi </a:t>
            </a:r>
            <a:r>
              <a:rPr lang="fr-FR" sz="2000" dirty="0">
                <a:solidFill>
                  <a:schemeClr val="tx2"/>
                </a:solidFill>
                <a:latin typeface="Lato Regular"/>
                <a:cs typeface="Lato Regular"/>
              </a:rPr>
              <a:t>TIMED </a:t>
            </a:r>
            <a:r>
              <a:rPr lang="fr-FR" sz="2000" dirty="0" smtClean="0">
                <a:solidFill>
                  <a:schemeClr val="tx2"/>
                </a:solidFill>
                <a:latin typeface="Lato Regular"/>
                <a:cs typeface="Lato Regular"/>
              </a:rPr>
              <a:t>OUT ?</a:t>
            </a:r>
            <a:endParaRPr lang="fr-FR" sz="2000" dirty="0">
              <a:solidFill>
                <a:schemeClr val="tx2"/>
              </a:solidFill>
              <a:latin typeface="Lato Regular"/>
              <a:cs typeface="Lato Regular"/>
            </a:endParaRPr>
          </a:p>
          <a:p>
            <a:pPr marL="342900" indent="-342900">
              <a:buFont typeface="Arial" panose="020B0604020202020204" pitchFamily="34" charset="0"/>
              <a:buChar char="•"/>
            </a:pPr>
            <a:r>
              <a:rPr lang="fr-FR" sz="2000" dirty="0" smtClean="0">
                <a:solidFill>
                  <a:schemeClr val="tx2"/>
                </a:solidFill>
                <a:latin typeface="Lato Regular"/>
                <a:cs typeface="Lato Regular"/>
              </a:rPr>
              <a:t>une </a:t>
            </a:r>
            <a:r>
              <a:rPr lang="fr-FR" sz="2000" dirty="0">
                <a:solidFill>
                  <a:schemeClr val="tx2"/>
                </a:solidFill>
                <a:latin typeface="Lato Regular"/>
                <a:cs typeface="Lato Regular"/>
              </a:rPr>
              <a:t>mutation créé une boucle </a:t>
            </a:r>
            <a:r>
              <a:rPr lang="fr-FR" sz="2000" dirty="0" smtClean="0">
                <a:solidFill>
                  <a:schemeClr val="tx2"/>
                </a:solidFill>
                <a:latin typeface="Lato Regular"/>
                <a:cs typeface="Lato Regular"/>
              </a:rPr>
              <a:t>infinie</a:t>
            </a:r>
          </a:p>
          <a:p>
            <a:pPr marL="342900" indent="-342900">
              <a:buFont typeface="Arial" panose="020B0604020202020204" pitchFamily="34" charset="0"/>
              <a:buChar char="•"/>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a:t>
            </a:r>
            <a:r>
              <a:rPr lang="fr-FR" sz="2000" dirty="0">
                <a:solidFill>
                  <a:schemeClr val="tx2"/>
                </a:solidFill>
                <a:latin typeface="Lato Regular"/>
                <a:cs typeface="Lato Regular"/>
              </a:rPr>
              <a:t>test pense qu'il y a une boucle infinie</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927879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502578" cy="883356"/>
            <a:chOff x="0" y="-9760"/>
            <a:chExt cx="5207484" cy="785565"/>
          </a:xfrm>
        </p:grpSpPr>
        <p:sp>
          <p:nvSpPr>
            <p:cNvPr id="203" name="ZoneTexte 202"/>
            <p:cNvSpPr txBox="1"/>
            <p:nvPr/>
          </p:nvSpPr>
          <p:spPr>
            <a:xfrm>
              <a:off x="109500" y="-9760"/>
              <a:ext cx="509798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moche et méchant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Test</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rotWithShape="1">
          <a:blip r:embed="rId6"/>
          <a:srcRect r="31008"/>
          <a:stretch/>
        </p:blipFill>
        <p:spPr>
          <a:xfrm>
            <a:off x="2943333" y="1166680"/>
            <a:ext cx="8943868" cy="4810125"/>
          </a:xfrm>
          <a:prstGeom prst="rect">
            <a:avLst/>
          </a:prstGeom>
        </p:spPr>
      </p:pic>
      <p:sp>
        <p:nvSpPr>
          <p:cNvPr id="10" name="Étoile à 5 branches 9"/>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3800846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189718" cy="883356"/>
            <a:chOff x="0" y="-9760"/>
            <a:chExt cx="4156102" cy="785565"/>
          </a:xfrm>
        </p:grpSpPr>
        <p:sp>
          <p:nvSpPr>
            <p:cNvPr id="203" name="ZoneTexte 202"/>
            <p:cNvSpPr txBox="1"/>
            <p:nvPr/>
          </p:nvSpPr>
          <p:spPr>
            <a:xfrm>
              <a:off x="109500" y="-9760"/>
              <a:ext cx="4046602"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keep</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digging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0" y="1270811"/>
            <a:ext cx="2264675" cy="1983831"/>
          </a:xfrm>
          <a:prstGeom prst="rect">
            <a:avLst/>
          </a:prstGeom>
        </p:spPr>
      </p:pic>
      <p:sp>
        <p:nvSpPr>
          <p:cNvPr id="12" name="ZoneTexte 11"/>
          <p:cNvSpPr txBox="1"/>
          <p:nvPr/>
        </p:nvSpPr>
        <p:spPr>
          <a:xfrm>
            <a:off x="3400808" y="1463925"/>
            <a:ext cx="5187715"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aller à la recherche de vos plus beaux mutants</a:t>
            </a: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35785" t="16772" r="32611" b="42316"/>
          <a:stretch/>
        </p:blipFill>
        <p:spPr>
          <a:xfrm>
            <a:off x="1845878" y="3865115"/>
            <a:ext cx="1467185" cy="1899301"/>
          </a:xfrm>
          <a:prstGeom prst="rect">
            <a:avLst/>
          </a:prstGeom>
        </p:spPr>
      </p:pic>
      <p:sp>
        <p:nvSpPr>
          <p:cNvPr id="13" name="ZoneTexte 12"/>
          <p:cNvSpPr txBox="1"/>
          <p:nvPr/>
        </p:nvSpPr>
        <p:spPr>
          <a:xfrm>
            <a:off x="3745747" y="3660603"/>
            <a:ext cx="6992877" cy="1200329"/>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Extreme</a:t>
            </a:r>
            <a:r>
              <a:rPr lang="fr-FR" sz="3600" dirty="0" smtClean="0">
                <a:solidFill>
                  <a:schemeClr val="tx2"/>
                </a:solidFill>
                <a:latin typeface="Lato Light"/>
                <a:cs typeface="Lato Light"/>
              </a:rPr>
              <a:t> mutation</a:t>
            </a:r>
          </a:p>
        </p:txBody>
      </p:sp>
      <p:sp>
        <p:nvSpPr>
          <p:cNvPr id="9" name="Étoile à 5 branches 8"/>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037909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7115182" cy="883356"/>
            <a:chOff x="0" y="-9760"/>
            <a:chExt cx="5698081" cy="785565"/>
          </a:xfrm>
        </p:grpSpPr>
        <p:sp>
          <p:nvSpPr>
            <p:cNvPr id="13" name="ZoneTexte 12"/>
            <p:cNvSpPr txBox="1"/>
            <p:nvPr/>
          </p:nvSpPr>
          <p:spPr>
            <a:xfrm>
              <a:off x="109500" y="-9760"/>
              <a:ext cx="558858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2 : Tolérance aux pannes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923330"/>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"On a des doutes sur la tolérance aux pannes de notre application, en fait personne n'a jamais regardé !” Comment est ce qu'on peut faire un état des lieux de la situation ?"</a:t>
            </a:r>
          </a:p>
        </p:txBody>
      </p:sp>
    </p:spTree>
    <p:extLst>
      <p:ext uri="{BB962C8B-B14F-4D97-AF65-F5344CB8AC3E}">
        <p14:creationId xmlns:p14="http://schemas.microsoft.com/office/powerpoint/2010/main" val="1920193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59209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Toolbox</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Monkey</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271" y="1106887"/>
            <a:ext cx="2205004" cy="220500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36732" y="1873282"/>
            <a:ext cx="6594764" cy="1015663"/>
          </a:xfrm>
          <a:prstGeom prst="rect">
            <a:avLst/>
          </a:prstGeom>
          <a:noFill/>
        </p:spPr>
        <p:txBody>
          <a:bodyPr wrap="square" rtlCol="0">
            <a:spAutoFit/>
          </a:bodyPr>
          <a:lstStyle/>
          <a:p>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Provoquer</a:t>
            </a:r>
            <a:r>
              <a:rPr lang="fr-FR" sz="2000" dirty="0" smtClean="0">
                <a:latin typeface="Lato Regular" panose="020F0502020204030203" pitchFamily="34" charset="0"/>
                <a:ea typeface="Lato Regular" panose="020F0502020204030203" pitchFamily="34" charset="0"/>
                <a:cs typeface="Lato Regular" panose="020F0502020204030203" pitchFamily="34" charset="0"/>
              </a:rPr>
              <a:t> </a:t>
            </a:r>
            <a:r>
              <a:rPr lang="fr-FR" sz="2000" dirty="0">
                <a:latin typeface="Lato Regular" panose="020F0502020204030203" pitchFamily="34" charset="0"/>
                <a:ea typeface="Lato Regular" panose="020F0502020204030203" pitchFamily="34" charset="0"/>
                <a:cs typeface="Lato Regular" panose="020F0502020204030203" pitchFamily="34" charset="0"/>
              </a:rPr>
              <a:t>des pannes en environnement </a:t>
            </a:r>
            <a:r>
              <a:rPr lang="fr-FR" sz="2000" b="1" dirty="0">
                <a:latin typeface="Lato Regular" panose="020F0502020204030203" pitchFamily="34" charset="0"/>
                <a:ea typeface="Lato Regular" panose="020F0502020204030203" pitchFamily="34" charset="0"/>
                <a:cs typeface="Lato Regular" panose="020F0502020204030203" pitchFamily="34" charset="0"/>
              </a:rPr>
              <a:t>réel</a:t>
            </a:r>
            <a:r>
              <a:rPr lang="fr-FR" sz="2000" dirty="0">
                <a:latin typeface="Lato Regular" panose="020F0502020204030203" pitchFamily="34" charset="0"/>
                <a:ea typeface="Lato Regular" panose="020F0502020204030203" pitchFamily="34" charset="0"/>
                <a:cs typeface="Lato Regular" panose="020F0502020204030203" pitchFamily="34" charset="0"/>
              </a:rPr>
              <a:t> et de vérifier que le système informatique </a:t>
            </a:r>
            <a:r>
              <a:rPr lang="fr-FR" sz="2000" b="1" dirty="0">
                <a:latin typeface="Lato Regular" panose="020F0502020204030203" pitchFamily="34" charset="0"/>
                <a:ea typeface="Lato Regular" panose="020F0502020204030203" pitchFamily="34" charset="0"/>
                <a:cs typeface="Lato Regular" panose="020F0502020204030203" pitchFamily="34" charset="0"/>
              </a:rPr>
              <a:t>continue à fonctionner</a:t>
            </a:r>
            <a:r>
              <a:rPr lang="fr-FR" sz="2000" dirty="0">
                <a:latin typeface="Lato Regular" panose="020F0502020204030203" pitchFamily="34" charset="0"/>
                <a:ea typeface="Lato Regular" panose="020F0502020204030203" pitchFamily="34" charset="0"/>
                <a:cs typeface="Lato Regular" panose="020F0502020204030203" pitchFamily="34" charset="0"/>
              </a:rPr>
              <a:t>.</a:t>
            </a: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Gatling</a:t>
            </a:r>
            <a:endParaRPr lang="fr-FR" sz="2000" dirty="0" smtClean="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2" name="ZoneTexte 21"/>
          <p:cNvSpPr txBox="1"/>
          <p:nvPr/>
        </p:nvSpPr>
        <p:spPr>
          <a:xfrm>
            <a:off x="136732" y="3980569"/>
            <a:ext cx="6594764" cy="707886"/>
          </a:xfrm>
          <a:prstGeom prst="rect">
            <a:avLst/>
          </a:prstGeom>
          <a:noFill/>
        </p:spPr>
        <p:txBody>
          <a:bodyPr wrap="square" rtlCol="0">
            <a:spAutoFit/>
          </a:bodyPr>
          <a:lstStyle/>
          <a:p>
            <a:r>
              <a:rPr lang="fr-FR" sz="2000" dirty="0" err="1">
                <a:latin typeface="Lato Regular" panose="020F0502020204030203" pitchFamily="34" charset="0"/>
                <a:ea typeface="Lato Regular" panose="020F0502020204030203" pitchFamily="34" charset="0"/>
                <a:cs typeface="Lato Regular" panose="020F0502020204030203" pitchFamily="34" charset="0"/>
              </a:rPr>
              <a:t>Gatling</a:t>
            </a:r>
            <a:r>
              <a:rPr lang="fr-FR" sz="2000" dirty="0">
                <a:latin typeface="Lato Regular" panose="020F0502020204030203" pitchFamily="34" charset="0"/>
                <a:ea typeface="Lato Regular" panose="020F0502020204030203" pitchFamily="34" charset="0"/>
                <a:cs typeface="Lato Regular" panose="020F0502020204030203" pitchFamily="34" charset="0"/>
              </a:rPr>
              <a:t> est un outil open-source de </a:t>
            </a:r>
            <a:r>
              <a:rPr lang="fr-FR" sz="2000" b="1" dirty="0">
                <a:latin typeface="Lato Regular" panose="020F0502020204030203" pitchFamily="34" charset="0"/>
                <a:ea typeface="Lato Regular" panose="020F0502020204030203" pitchFamily="34" charset="0"/>
                <a:cs typeface="Lato Regular" panose="020F0502020204030203" pitchFamily="34" charset="0"/>
              </a:rPr>
              <a:t>test de charge et de performance</a:t>
            </a:r>
            <a:r>
              <a:rPr lang="fr-FR" sz="2000" dirty="0">
                <a:latin typeface="Lato Regular" panose="020F0502020204030203" pitchFamily="34" charset="0"/>
                <a:ea typeface="Lato Regular" panose="020F0502020204030203" pitchFamily="34" charset="0"/>
                <a:cs typeface="Lato Regular" panose="020F0502020204030203" pitchFamily="34" charset="0"/>
              </a:rPr>
              <a:t> pour </a:t>
            </a:r>
            <a:r>
              <a:rPr lang="fr-FR" sz="2000" b="1" dirty="0">
                <a:latin typeface="Lato Regular" panose="020F0502020204030203" pitchFamily="34" charset="0"/>
                <a:ea typeface="Lato Regular" panose="020F0502020204030203" pitchFamily="34" charset="0"/>
                <a:cs typeface="Lato Regular" panose="020F0502020204030203" pitchFamily="34" charset="0"/>
              </a:rPr>
              <a:t>applications </a:t>
            </a:r>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web.</a:t>
            </a:r>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71" y="3413396"/>
            <a:ext cx="2421094" cy="242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TP 2</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684446" y="1583707"/>
            <a:ext cx="5187715" cy="4708981"/>
          </a:xfrm>
          <a:prstGeom prst="rect">
            <a:avLst/>
          </a:prstGeom>
          <a:noFill/>
        </p:spPr>
        <p:txBody>
          <a:bodyPr wrap="square" rtlCol="0">
            <a:spAutoFit/>
          </a:bodyPr>
          <a:lstStyle/>
          <a:p>
            <a:r>
              <a:rPr lang="fr-FR" sz="2000" b="1" dirty="0" smtClean="0">
                <a:solidFill>
                  <a:schemeClr val="tx2"/>
                </a:solidFill>
                <a:latin typeface="Lato Regular"/>
                <a:cs typeface="Lato Regular"/>
              </a:rPr>
              <a:t>TP 2 :</a:t>
            </a:r>
            <a:endParaRPr lang="fr-FR" sz="2000" b="1" dirty="0">
              <a:solidFill>
                <a:schemeClr val="tx2"/>
              </a:solidFill>
              <a:latin typeface="Lato Regular"/>
              <a:cs typeface="Lato Regular"/>
            </a:endParaRPr>
          </a:p>
          <a:p>
            <a:endParaRPr lang="fr-FR" sz="2000" dirty="0" smtClean="0">
              <a:solidFill>
                <a:schemeClr val="tx2"/>
              </a:solidFill>
              <a:latin typeface="Lato Regular"/>
              <a:cs typeface="Lato Regular"/>
            </a:endParaRPr>
          </a:p>
          <a:p>
            <a:r>
              <a:rPr lang="fr-FR" sz="2000" dirty="0" smtClean="0">
                <a:solidFill>
                  <a:schemeClr val="tx2"/>
                </a:solidFill>
                <a:latin typeface="Lato Regular"/>
                <a:cs typeface="Lato Regular"/>
              </a:rPr>
              <a:t>Installation</a:t>
            </a:r>
          </a:p>
          <a:p>
            <a:pPr marL="571500" indent="-571500">
              <a:buFontTx/>
              <a:buChar char="-"/>
            </a:pP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Récupération du repo tir de charge</a:t>
            </a:r>
          </a:p>
          <a:p>
            <a:pPr marL="571500" indent="-571500">
              <a:buFontTx/>
              <a:buChar char="-"/>
            </a:pPr>
            <a:r>
              <a:rPr lang="fr-FR" sz="2000" dirty="0" smtClean="0">
                <a:solidFill>
                  <a:schemeClr val="tx2"/>
                </a:solidFill>
                <a:latin typeface="Lato Light"/>
                <a:cs typeface="Lato Light"/>
              </a:rPr>
              <a:t>Récupération des images docker</a:t>
            </a: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endParaRPr lang="fr-FR" sz="2000" dirty="0" smtClean="0">
              <a:solidFill>
                <a:schemeClr val="tx2"/>
              </a:solidFill>
              <a:latin typeface="Lato Regular"/>
              <a:cs typeface="Lato Regular"/>
            </a:endParaRPr>
          </a:p>
          <a:p>
            <a:pPr marL="571500" indent="-571500">
              <a:buFontTx/>
              <a:buChar char="-"/>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a:t>
            </a: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du Chaos Monkey for </a:t>
            </a:r>
            <a:r>
              <a:rPr lang="fr-FR" sz="2000" dirty="0" err="1"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SpringBoot</a:t>
            </a:r>
            <a:endPar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dirty="0">
                <a:solidFill>
                  <a:schemeClr val="tx2"/>
                </a:solidFill>
                <a:latin typeface="Lato Light"/>
                <a:cs typeface="Lato Light"/>
              </a:rPr>
              <a:t>Démarrage de l’application </a:t>
            </a:r>
            <a:r>
              <a:rPr lang="fr-FR" sz="2000" dirty="0" err="1">
                <a:solidFill>
                  <a:schemeClr val="tx2"/>
                </a:solidFill>
                <a:latin typeface="Lato Light"/>
                <a:cs typeface="Lato Light"/>
              </a:rPr>
              <a:t>FuSIIon</a:t>
            </a:r>
            <a:r>
              <a:rPr lang="fr-FR" sz="2000" dirty="0">
                <a:solidFill>
                  <a:schemeClr val="tx2"/>
                </a:solidFill>
                <a:latin typeface="Lato Light"/>
                <a:cs typeface="Lato Light"/>
              </a:rPr>
              <a:t> via docker avec Chaos </a:t>
            </a:r>
            <a:r>
              <a:rPr lang="fr-FR" sz="2000" dirty="0" smtClean="0">
                <a:solidFill>
                  <a:schemeClr val="tx2"/>
                </a:solidFill>
                <a:latin typeface="Lato Light"/>
                <a:cs typeface="Lato Light"/>
              </a:rPr>
              <a:t>Monkey</a:t>
            </a:r>
          </a:p>
          <a:p>
            <a:pPr marL="571500" indent="-571500">
              <a:buFontTx/>
              <a:buChar char="-"/>
            </a:pPr>
            <a:r>
              <a:rPr lang="fr-FR" sz="2000" dirty="0" smtClean="0">
                <a:solidFill>
                  <a:schemeClr val="tx2"/>
                </a:solidFill>
                <a:latin typeface="Lato Light"/>
                <a:cs typeface="Lato Light"/>
              </a:rPr>
              <a:t>Affinage du scénario</a:t>
            </a:r>
          </a:p>
          <a:p>
            <a:pPr marL="571500" indent="-571500">
              <a:buFontTx/>
              <a:buChar char="-"/>
            </a:pPr>
            <a:r>
              <a:rPr lang="fr-FR" sz="2000" dirty="0" smtClean="0">
                <a:solidFill>
                  <a:schemeClr val="tx2"/>
                </a:solidFill>
                <a:latin typeface="Lato Light"/>
                <a:cs typeface="Lato Light"/>
              </a:rPr>
              <a:t>Lancement du tir</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3170755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887877" cy="883356"/>
            <a:chOff x="0" y="-9760"/>
            <a:chExt cx="5516045" cy="785565"/>
          </a:xfrm>
        </p:grpSpPr>
        <p:sp>
          <p:nvSpPr>
            <p:cNvPr id="203" name="ZoneTexte 202"/>
            <p:cNvSpPr txBox="1"/>
            <p:nvPr/>
          </p:nvSpPr>
          <p:spPr>
            <a:xfrm>
              <a:off x="109500" y="-9760"/>
              <a:ext cx="540654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premier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69076" y="6228859"/>
            <a:ext cx="10359461"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a:t>
            </a:r>
            <a:r>
              <a:rPr lang="fr-FR" dirty="0" smtClean="0">
                <a:latin typeface="Lato Regular" panose="020F0502020204030203" pitchFamily="34" charset="0"/>
                <a:ea typeface="Lato Regular" panose="020F0502020204030203" pitchFamily="34" charset="0"/>
                <a:cs typeface="Lato Regular" panose="020F0502020204030203" pitchFamily="34" charset="0"/>
              </a:rPr>
              <a:t>ir </a:t>
            </a:r>
            <a:r>
              <a:rPr lang="fr-FR" dirty="0">
                <a:latin typeface="Lato Regular" panose="020F0502020204030203" pitchFamily="34" charset="0"/>
                <a:ea typeface="Lato Regular" panose="020F0502020204030203" pitchFamily="34" charset="0"/>
                <a:cs typeface="Lato Regular" panose="020F0502020204030203" pitchFamily="34" charset="0"/>
              </a:rPr>
              <a:t>:  C:\</a:t>
            </a:r>
            <a:r>
              <a:rPr lang="fr-FR" dirty="0" smtClean="0">
                <a:latin typeface="Lato Regular" panose="020F0502020204030203" pitchFamily="34" charset="0"/>
                <a:ea typeface="Lato Regular" panose="020F0502020204030203" pitchFamily="34" charset="0"/>
                <a:cs typeface="Lato Regular" panose="020F0502020204030203" pitchFamily="34" charset="0"/>
              </a:rPr>
              <a:t>dev\gatling-maven-plugin-demo\target\gatling\basicsimulation-nbtir\index.html</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3423360"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3266" y="2171615"/>
            <a:ext cx="9433528" cy="3805190"/>
          </a:xfrm>
          <a:prstGeom prst="rect">
            <a:avLst/>
          </a:prstGeom>
        </p:spPr>
      </p:pic>
    </p:spTree>
    <p:extLst>
      <p:ext uri="{BB962C8B-B14F-4D97-AF65-F5344CB8AC3E}">
        <p14:creationId xmlns:p14="http://schemas.microsoft.com/office/powerpoint/2010/main" val="2302095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186527"/>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premier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141911"/>
            <a:ext cx="6992877" cy="2862322"/>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Tests de résilience avec de la latence, des exceptions, …</a:t>
            </a:r>
          </a:p>
          <a:p>
            <a:pPr marL="571500" indent="-571500">
              <a:buFontTx/>
              <a:buChar char="-"/>
            </a:pPr>
            <a:r>
              <a:rPr lang="fr-FR" sz="3600" dirty="0" smtClean="0">
                <a:solidFill>
                  <a:schemeClr val="tx2"/>
                </a:solidFill>
                <a:latin typeface="Lato Light"/>
                <a:cs typeface="Lato Light"/>
              </a:rPr>
              <a:t>Utiliser des assertions dans les tests de charges</a:t>
            </a:r>
          </a:p>
        </p:txBody>
      </p:sp>
    </p:spTree>
    <p:extLst>
      <p:ext uri="{BB962C8B-B14F-4D97-AF65-F5344CB8AC3E}">
        <p14:creationId xmlns:p14="http://schemas.microsoft.com/office/powerpoint/2010/main" val="11482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8469013" cy="883356"/>
            <a:chOff x="0" y="-9760"/>
            <a:chExt cx="6782276" cy="785565"/>
          </a:xfrm>
        </p:grpSpPr>
        <p:sp>
          <p:nvSpPr>
            <p:cNvPr id="13" name="ZoneTexte 12"/>
            <p:cNvSpPr txBox="1"/>
            <p:nvPr/>
          </p:nvSpPr>
          <p:spPr>
            <a:xfrm>
              <a:off x="109500" y="-9760"/>
              <a:ext cx="667277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3 : Comment devenir résilient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1200329"/>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"Le constat est fait : ok, notre applicatif répond.. mais est vraiment très sensibles aux pannes!” Comment rendre notre application vraiment résiliente ? Comment palier à ce genre de problèmes ?"</a:t>
            </a:r>
          </a:p>
        </p:txBody>
      </p:sp>
    </p:spTree>
    <p:extLst>
      <p:ext uri="{BB962C8B-B14F-4D97-AF65-F5344CB8AC3E}">
        <p14:creationId xmlns:p14="http://schemas.microsoft.com/office/powerpoint/2010/main" val="785186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717107" cy="883356"/>
            <a:chOff x="0" y="-9760"/>
            <a:chExt cx="4578456" cy="785565"/>
          </a:xfrm>
        </p:grpSpPr>
        <p:sp>
          <p:nvSpPr>
            <p:cNvPr id="203" name="ZoneTexte 202"/>
            <p:cNvSpPr txBox="1"/>
            <p:nvPr/>
          </p:nvSpPr>
          <p:spPr>
            <a:xfrm>
              <a:off x="109500" y="-9760"/>
              <a:ext cx="446895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Ce qui ne nous tue pas…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Subtitle 2">
            <a:extLst>
              <a:ext uri="{FF2B5EF4-FFF2-40B4-BE49-F238E27FC236}">
                <a16:creationId xmlns:a16="http://schemas.microsoft.com/office/drawing/2014/main" id="{D14CB390-EA4F-4FA9-A9B4-B33E71E51B9E}"/>
              </a:ext>
            </a:extLst>
          </p:cNvPr>
          <p:cNvSpPr txBox="1">
            <a:spLocks/>
          </p:cNvSpPr>
          <p:nvPr/>
        </p:nvSpPr>
        <p:spPr>
          <a:xfrm>
            <a:off x="2542286" y="2676709"/>
            <a:ext cx="7201626" cy="1730904"/>
          </a:xfrm>
          <a:prstGeom prst="rect">
            <a:avLst/>
          </a:prstGeom>
          <a:solidFill>
            <a:schemeClr val="bg1"/>
          </a:solidFill>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Résilience</a:t>
            </a:r>
          </a:p>
          <a:p>
            <a:pPr marL="0" indent="0">
              <a:buNone/>
            </a:pPr>
            <a:r>
              <a:rPr lang="fr-FR" sz="1600" dirty="0" smtClean="0">
                <a:solidFill>
                  <a:schemeClr val="tx2"/>
                </a:solidFill>
                <a:latin typeface="Lato Light"/>
                <a:cs typeface="Lato Light"/>
              </a:rPr>
              <a:t>« La résilience est la capacité pour un individu à faire face à une situation difficile ou génératrice de stress. […] Faculté à « rebondir », à vaincre des situations traumatiques. »</a:t>
            </a:r>
          </a:p>
          <a:p>
            <a:pPr marL="0" indent="0" algn="r">
              <a:buNone/>
            </a:pPr>
            <a:r>
              <a:rPr lang="fr-FR" sz="1600" i="1" dirty="0" smtClean="0">
                <a:solidFill>
                  <a:schemeClr val="tx2"/>
                </a:solidFill>
                <a:latin typeface="Lato Light"/>
                <a:cs typeface="Lato Light"/>
              </a:rPr>
              <a:t>Psychologies.com</a:t>
            </a:r>
            <a:endParaRPr lang="fr-FR" sz="1600" i="1" dirty="0">
              <a:solidFill>
                <a:schemeClr val="tx2"/>
              </a:solidFill>
              <a:latin typeface="Lato Light"/>
              <a:cs typeface="Lato Light"/>
            </a:endParaRPr>
          </a:p>
        </p:txBody>
      </p:sp>
    </p:spTree>
    <p:extLst>
      <p:ext uri="{BB962C8B-B14F-4D97-AF65-F5344CB8AC3E}">
        <p14:creationId xmlns:p14="http://schemas.microsoft.com/office/powerpoint/2010/main" val="2697850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547744" y="4447585"/>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530004" cy="883356"/>
            <a:chOff x="0" y="-9760"/>
            <a:chExt cx="4428616" cy="785565"/>
          </a:xfrm>
        </p:grpSpPr>
        <p:sp>
          <p:nvSpPr>
            <p:cNvPr id="46" name="ZoneTexte 45"/>
            <p:cNvSpPr txBox="1"/>
            <p:nvPr/>
          </p:nvSpPr>
          <p:spPr>
            <a:xfrm>
              <a:off x="109500" y="-9760"/>
              <a:ext cx="4319116"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Kubernetes</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à la rescousse</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Kubernetes</a:t>
            </a:r>
            <a:endParaRPr lang="fr-FR" sz="2000" dirty="0" smtClean="0">
              <a:solidFill>
                <a:schemeClr val="tx2"/>
              </a:solidFill>
              <a:latin typeface="Lato Regular"/>
              <a:cs typeface="Lato Regular"/>
            </a:endParaRPr>
          </a:p>
        </p:txBody>
      </p:sp>
      <p:pic>
        <p:nvPicPr>
          <p:cNvPr id="1026" name="Picture 2" descr="Résultat de recherche d'images pour &quot;logo kubernet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3686" y="2568810"/>
            <a:ext cx="2924985" cy="1487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0125" y="1664580"/>
            <a:ext cx="6507642" cy="4247317"/>
          </a:xfrm>
          <a:prstGeom prst="rect">
            <a:avLst/>
          </a:prstGeom>
        </p:spPr>
        <p:txBody>
          <a:bodyPr wrap="square">
            <a:spAutoFit/>
          </a:bodyPr>
          <a:lstStyle/>
          <a:p>
            <a:r>
              <a:rPr lang="fr-FR" dirty="0" smtClean="0">
                <a:latin typeface="Lato Light" panose="020F0502020204030203" pitchFamily="34" charset="0"/>
                <a:ea typeface="Lato Light" panose="020F0502020204030203" pitchFamily="34" charset="0"/>
                <a:cs typeface="Lato Light" panose="020F0502020204030203" pitchFamily="34" charset="0"/>
              </a:rPr>
              <a:t>Orchestrateur de conteneur qui </a:t>
            </a:r>
            <a:r>
              <a:rPr lang="fr-FR" dirty="0">
                <a:latin typeface="Lato Light" panose="020F0502020204030203" pitchFamily="34" charset="0"/>
                <a:ea typeface="Lato Light" panose="020F0502020204030203" pitchFamily="34" charset="0"/>
                <a:cs typeface="Lato Light" panose="020F0502020204030203" pitchFamily="34" charset="0"/>
              </a:rPr>
              <a:t>permet d’automatiser le déploiement, la mise à l’échelle et la gestion d’applications </a:t>
            </a:r>
            <a:r>
              <a:rPr lang="fr-FR" dirty="0" smtClean="0">
                <a:latin typeface="Lato Light" panose="020F0502020204030203" pitchFamily="34" charset="0"/>
                <a:ea typeface="Lato Light" panose="020F0502020204030203" pitchFamily="34" charset="0"/>
                <a:cs typeface="Lato Light" panose="020F0502020204030203" pitchFamily="34" charset="0"/>
              </a:rPr>
              <a:t>conteneurisées</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orchestrer des conteneurs sur plusieurs </a:t>
            </a:r>
            <a:r>
              <a:rPr lang="fr-FR" dirty="0" smtClean="0">
                <a:latin typeface="Lato Light" panose="020F0502020204030203" pitchFamily="34" charset="0"/>
                <a:ea typeface="Lato Light" panose="020F0502020204030203" pitchFamily="34" charset="0"/>
                <a:cs typeface="Lato Light" panose="020F0502020204030203" pitchFamily="34" charset="0"/>
              </a:rPr>
              <a:t>hôtes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contrôler et automatiser les déploiements et mises à jour </a:t>
            </a:r>
            <a:r>
              <a:rPr lang="fr-FR" dirty="0" smtClean="0">
                <a:latin typeface="Lato Light" panose="020F0502020204030203" pitchFamily="34" charset="0"/>
                <a:ea typeface="Lato Light" panose="020F0502020204030203" pitchFamily="34" charset="0"/>
                <a:cs typeface="Lato Light" panose="020F0502020204030203" pitchFamily="34" charset="0"/>
              </a:rPr>
              <a:t>d'applications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mettre à l'échelle des applications conteneurisées et leurs ressources à la </a:t>
            </a:r>
            <a:r>
              <a:rPr lang="fr-FR" dirty="0" smtClean="0">
                <a:latin typeface="Lato Light" panose="020F0502020204030203" pitchFamily="34" charset="0"/>
                <a:ea typeface="Lato Light" panose="020F0502020204030203" pitchFamily="34" charset="0"/>
                <a:cs typeface="Lato Light" panose="020F0502020204030203" pitchFamily="34" charset="0"/>
              </a:rPr>
              <a:t>volée</a:t>
            </a:r>
          </a:p>
          <a:p>
            <a:pPr marL="285750" indent="-285750">
              <a:buFont typeface="Arial" panose="020B0604020202020204" pitchFamily="34" charset="0"/>
              <a:buChar char="•"/>
            </a:pPr>
            <a:r>
              <a:rPr lang="fr-FR" b="1" dirty="0">
                <a:latin typeface="Lato Light" panose="020F0502020204030203" pitchFamily="34" charset="0"/>
                <a:ea typeface="Lato Light" panose="020F0502020204030203" pitchFamily="34" charset="0"/>
                <a:cs typeface="Lato Light" panose="020F0502020204030203" pitchFamily="34" charset="0"/>
              </a:rPr>
              <a:t>vérifier l'intégrité de vos applications et les réparer automatiquement grâce au placement, au démarrage, à la réplication et à la mise à l'échelle </a:t>
            </a:r>
            <a:r>
              <a:rPr lang="fr-FR" b="1" dirty="0" smtClean="0">
                <a:latin typeface="Lato Light" panose="020F0502020204030203" pitchFamily="34" charset="0"/>
                <a:ea typeface="Lato Light" panose="020F0502020204030203" pitchFamily="34" charset="0"/>
                <a:cs typeface="Lato Light" panose="020F0502020204030203" pitchFamily="34" charset="0"/>
              </a:rPr>
              <a:t>automatiques</a:t>
            </a:r>
          </a:p>
          <a:p>
            <a:pPr marL="285750" indent="-285750">
              <a:buFont typeface="Arial" panose="020B0604020202020204" pitchFamily="34" charset="0"/>
              <a:buChar char="•"/>
            </a:pP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hlinkClick r:id="rId4"/>
              </a:rPr>
              <a:t>https://www.redhat.com/fr/topics/containers/what-is-kubernetes</a:t>
            </a: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216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1261884"/>
            <a:chOff x="0" y="-9760"/>
            <a:chExt cx="3077761" cy="1122189"/>
          </a:xfrm>
        </p:grpSpPr>
        <p:sp>
          <p:nvSpPr>
            <p:cNvPr id="203" name="ZoneTexte 202"/>
            <p:cNvSpPr txBox="1"/>
            <p:nvPr/>
          </p:nvSpPr>
          <p:spPr>
            <a:xfrm>
              <a:off x="109500" y="-9760"/>
              <a:ext cx="2968261" cy="1122189"/>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TP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3</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a:p>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584693" y="1952969"/>
            <a:ext cx="5187715" cy="4093428"/>
          </a:xfrm>
          <a:prstGeom prst="rect">
            <a:avLst/>
          </a:prstGeom>
          <a:noFill/>
        </p:spPr>
        <p:txBody>
          <a:bodyPr wrap="square" rtlCol="0">
            <a:spAutoFit/>
          </a:bodyPr>
          <a:lstStyle/>
          <a:p>
            <a:r>
              <a:rPr lang="fr-FR" sz="2000" dirty="0" smtClean="0">
                <a:solidFill>
                  <a:schemeClr val="tx2"/>
                </a:solidFill>
                <a:latin typeface="Lato Regular"/>
                <a:cs typeface="Lato Regular"/>
              </a:rPr>
              <a:t>TP 3:</a:t>
            </a:r>
          </a:p>
          <a:p>
            <a:endParaRPr lang="fr-FR" sz="2000" dirty="0">
              <a:solidFill>
                <a:schemeClr val="tx2"/>
              </a:solidFill>
              <a:latin typeface="Lato Regular"/>
              <a:cs typeface="Lato Regular"/>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r>
              <a:rPr lang="fr-FR" sz="2000" dirty="0" smtClean="0">
                <a:solidFill>
                  <a:schemeClr val="tx2"/>
                </a:solidFill>
                <a:latin typeface="Lato Regular"/>
                <a:cs typeface="Lato Regular"/>
              </a:rPr>
              <a:t> sur </a:t>
            </a:r>
            <a:r>
              <a:rPr lang="fr-FR" sz="2000" dirty="0" err="1">
                <a:solidFill>
                  <a:schemeClr val="tx2"/>
                </a:solidFill>
                <a:latin typeface="Lato Regular"/>
                <a:cs typeface="Lato Regular"/>
              </a:rPr>
              <a:t>K</a:t>
            </a:r>
            <a:r>
              <a:rPr lang="fr-FR" sz="2000" dirty="0" err="1" smtClean="0">
                <a:solidFill>
                  <a:schemeClr val="tx2"/>
                </a:solidFill>
                <a:latin typeface="Lato Regular"/>
                <a:cs typeface="Lato Regular"/>
              </a:rPr>
              <a:t>ubernetes</a:t>
            </a:r>
            <a:endParaRPr lang="fr-FR" sz="2000" dirty="0">
              <a:solidFill>
                <a:schemeClr val="tx2"/>
              </a:solidFill>
              <a:latin typeface="Lato Regular"/>
              <a:cs typeface="Lato Regular"/>
            </a:endParaRPr>
          </a:p>
          <a:p>
            <a:pPr marL="571500" indent="-571500">
              <a:buFontTx/>
              <a:buChar char="-"/>
            </a:pPr>
            <a:r>
              <a:rPr lang="fr-FR" sz="2000" dirty="0" err="1" smtClean="0">
                <a:solidFill>
                  <a:schemeClr val="tx2"/>
                </a:solidFill>
                <a:latin typeface="Lato Light"/>
                <a:cs typeface="Lato Light"/>
              </a:rPr>
              <a:t>Deploiement</a:t>
            </a:r>
            <a:r>
              <a:rPr lang="fr-FR" sz="2000" dirty="0" smtClean="0">
                <a:solidFill>
                  <a:schemeClr val="tx2"/>
                </a:solidFill>
                <a:latin typeface="Lato Light"/>
                <a:cs typeface="Lato Light"/>
              </a:rPr>
              <a:t> de </a:t>
            </a:r>
            <a:r>
              <a:rPr lang="fr-FR" sz="2000" dirty="0" err="1" smtClean="0">
                <a:solidFill>
                  <a:schemeClr val="tx2"/>
                </a:solidFill>
                <a:latin typeface="Lato Light"/>
                <a:cs typeface="Lato Light"/>
              </a:rPr>
              <a:t>FuSIIon</a:t>
            </a:r>
            <a:r>
              <a:rPr lang="fr-FR" sz="2000" dirty="0" smtClean="0">
                <a:solidFill>
                  <a:schemeClr val="tx2"/>
                </a:solidFill>
                <a:latin typeface="Lato Light"/>
                <a:cs typeface="Lato Light"/>
              </a:rPr>
              <a:t> sur un cluster </a:t>
            </a:r>
            <a:r>
              <a:rPr lang="fr-FR" sz="2000" dirty="0" err="1" smtClean="0">
                <a:solidFill>
                  <a:schemeClr val="tx2"/>
                </a:solidFill>
                <a:latin typeface="Lato Light"/>
                <a:cs typeface="Lato Light"/>
              </a:rPr>
              <a:t>Kubernetes</a:t>
            </a:r>
            <a:r>
              <a:rPr lang="fr-FR" sz="2000" dirty="0" smtClean="0">
                <a:solidFill>
                  <a:schemeClr val="tx2"/>
                </a:solidFill>
                <a:latin typeface="Lato Light"/>
                <a:cs typeface="Lato Light"/>
              </a:rPr>
              <a:t> en local</a:t>
            </a:r>
          </a:p>
          <a:p>
            <a:pPr marL="571500" indent="-571500">
              <a:buFontTx/>
              <a:buChar char="-"/>
            </a:pPr>
            <a:r>
              <a:rPr lang="fr-FR" sz="2000" dirty="0" smtClean="0">
                <a:solidFill>
                  <a:schemeClr val="tx2"/>
                </a:solidFill>
                <a:latin typeface="Lato Light"/>
                <a:cs typeface="Lato Light"/>
              </a:rPr>
              <a:t>Ajustement des </a:t>
            </a:r>
            <a:r>
              <a:rPr lang="fr-FR" sz="2000" dirty="0" err="1" smtClean="0">
                <a:solidFill>
                  <a:schemeClr val="tx2"/>
                </a:solidFill>
                <a:latin typeface="Lato Light"/>
                <a:cs typeface="Lato Light"/>
              </a:rPr>
              <a:t>Yaml</a:t>
            </a:r>
            <a:r>
              <a:rPr lang="fr-FR" sz="2000" dirty="0" smtClean="0">
                <a:solidFill>
                  <a:schemeClr val="tx2"/>
                </a:solidFill>
                <a:latin typeface="Lato Light"/>
                <a:cs typeface="Lato Light"/>
              </a:rPr>
              <a:t> des différents services</a:t>
            </a:r>
          </a:p>
          <a:p>
            <a:pPr marL="571500" indent="-571500">
              <a:buFontTx/>
              <a:buChar char="-"/>
            </a:pPr>
            <a:r>
              <a:rPr lang="fr-FR" sz="2000" dirty="0" smtClean="0">
                <a:solidFill>
                  <a:schemeClr val="tx2"/>
                </a:solidFill>
                <a:latin typeface="Lato Light"/>
                <a:cs typeface="Lato Light"/>
              </a:rPr>
              <a:t>Lancement d’un nouveau tir de charge</a:t>
            </a:r>
          </a:p>
          <a:p>
            <a:pPr marL="571500" indent="-571500">
              <a:buFontTx/>
              <a:buChar char="-"/>
            </a:pPr>
            <a:r>
              <a:rPr lang="fr-FR" sz="2000" dirty="0" smtClean="0">
                <a:solidFill>
                  <a:schemeClr val="tx2"/>
                </a:solidFill>
                <a:latin typeface="Lato Light"/>
                <a:cs typeface="Lato Light"/>
              </a:rPr>
              <a:t>Suivi de l’état des conteneurs avec un outil de monitoring</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392740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 avec 1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697" y="2136790"/>
            <a:ext cx="9409147" cy="3788749"/>
          </a:xfrm>
          <a:prstGeom prst="rect">
            <a:avLst/>
          </a:prstGeom>
        </p:spPr>
      </p:pic>
    </p:spTree>
    <p:extLst>
      <p:ext uri="{BB962C8B-B14F-4D97-AF65-F5344CB8AC3E}">
        <p14:creationId xmlns:p14="http://schemas.microsoft.com/office/powerpoint/2010/main" val="4190241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 avec 3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7378" y="2136790"/>
            <a:ext cx="9367785" cy="3788749"/>
          </a:xfrm>
          <a:prstGeom prst="rect">
            <a:avLst/>
          </a:prstGeom>
        </p:spPr>
      </p:pic>
    </p:spTree>
    <p:extLst>
      <p:ext uri="{BB962C8B-B14F-4D97-AF65-F5344CB8AC3E}">
        <p14:creationId xmlns:p14="http://schemas.microsoft.com/office/powerpoint/2010/main" val="2359096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463925"/>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second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378214"/>
            <a:ext cx="6992877" cy="1754326"/>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Tunning</a:t>
            </a:r>
            <a:r>
              <a:rPr lang="fr-FR" sz="3600" dirty="0" smtClean="0">
                <a:solidFill>
                  <a:schemeClr val="tx2"/>
                </a:solidFill>
                <a:latin typeface="Lato Light"/>
                <a:cs typeface="Lato Light"/>
              </a:rPr>
              <a:t> des </a:t>
            </a:r>
            <a:r>
              <a:rPr lang="fr-FR" sz="3600" dirty="0" err="1" smtClean="0">
                <a:solidFill>
                  <a:schemeClr val="tx2"/>
                </a:solidFill>
                <a:latin typeface="Lato Light"/>
                <a:cs typeface="Lato Light"/>
              </a:rPr>
              <a:t>yaml</a:t>
            </a:r>
            <a:r>
              <a:rPr lang="fr-FR" sz="3600" dirty="0" smtClean="0">
                <a:solidFill>
                  <a:schemeClr val="tx2"/>
                </a:solidFill>
                <a:latin typeface="Lato Light"/>
                <a:cs typeface="Lato Light"/>
              </a:rPr>
              <a:t> </a:t>
            </a:r>
            <a:r>
              <a:rPr lang="fr-FR" sz="3600" dirty="0" err="1" smtClean="0">
                <a:solidFill>
                  <a:schemeClr val="tx2"/>
                </a:solidFill>
                <a:latin typeface="Lato Light"/>
                <a:cs typeface="Lato Light"/>
              </a:rPr>
              <a:t>kubernetes</a:t>
            </a:r>
            <a:endParaRPr lang="fr-FR" sz="3600" dirty="0" smtClean="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Outils de supervision avancés</a:t>
            </a:r>
          </a:p>
        </p:txBody>
      </p:sp>
    </p:spTree>
    <p:extLst>
      <p:ext uri="{BB962C8B-B14F-4D97-AF65-F5344CB8AC3E}">
        <p14:creationId xmlns:p14="http://schemas.microsoft.com/office/powerpoint/2010/main" val="3793324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2108157"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837274" y="1665014"/>
            <a:ext cx="10102275" cy="1323439"/>
          </a:xfrm>
          <a:prstGeom prst="rect">
            <a:avLst/>
          </a:prstGeom>
          <a:noFill/>
        </p:spPr>
        <p:txBody>
          <a:bodyPr wrap="square" rtlCol="0">
            <a:spAutoFit/>
          </a:bodyPr>
          <a:lstStyle/>
          <a:p>
            <a:pPr marL="571500" indent="-571500">
              <a:buFont typeface="Arial" panose="020B0604020202020204" pitchFamily="34" charset="0"/>
              <a:buChar char="•"/>
            </a:pPr>
            <a:r>
              <a:rPr lang="fr-FR" sz="2000" dirty="0" smtClean="0">
                <a:solidFill>
                  <a:schemeClr val="tx2"/>
                </a:solidFill>
                <a:latin typeface="Lato Light"/>
                <a:cs typeface="Lato Light"/>
              </a:rPr>
              <a:t>Analyse et amélioration de notre patrimoine de TU</a:t>
            </a:r>
          </a:p>
          <a:p>
            <a:pPr marL="571500" indent="-571500">
              <a:buFont typeface="Arial" panose="020B0604020202020204" pitchFamily="34" charset="0"/>
              <a:buChar char="•"/>
            </a:pPr>
            <a:r>
              <a:rPr lang="fr-FR" sz="2000" dirty="0" smtClean="0">
                <a:solidFill>
                  <a:schemeClr val="tx2"/>
                </a:solidFill>
                <a:latin typeface="Lato Light"/>
                <a:cs typeface="Lato Light"/>
              </a:rPr>
              <a:t>Récupération de métriques de charge et de performances</a:t>
            </a:r>
          </a:p>
          <a:p>
            <a:pPr marL="571500" indent="-571500">
              <a:buFont typeface="Arial" panose="020B0604020202020204" pitchFamily="34" charset="0"/>
              <a:buChar char="•"/>
            </a:pPr>
            <a:r>
              <a:rPr lang="fr-FR" sz="2000" dirty="0" smtClean="0">
                <a:solidFill>
                  <a:schemeClr val="tx2"/>
                </a:solidFill>
                <a:latin typeface="Lato Light"/>
                <a:cs typeface="Lato Light"/>
              </a:rPr>
              <a:t>Mise à l’épreuve de la tolérance aux pannes de notre applicatif</a:t>
            </a:r>
          </a:p>
          <a:p>
            <a:pPr marL="571500" indent="-571500">
              <a:buFont typeface="Arial" panose="020B0604020202020204" pitchFamily="34" charset="0"/>
              <a:buChar char="•"/>
            </a:pPr>
            <a:r>
              <a:rPr lang="fr-FR" sz="2000" dirty="0" smtClean="0">
                <a:solidFill>
                  <a:schemeClr val="tx2"/>
                </a:solidFill>
                <a:latin typeface="Lato Light"/>
                <a:cs typeface="Lato Light"/>
              </a:rPr>
              <a:t>Mise en place d’une solution technique pour palier aux problèmes rencontrés</a:t>
            </a:r>
          </a:p>
        </p:txBody>
      </p:sp>
    </p:spTree>
    <p:extLst>
      <p:ext uri="{BB962C8B-B14F-4D97-AF65-F5344CB8AC3E}">
        <p14:creationId xmlns:p14="http://schemas.microsoft.com/office/powerpoint/2010/main" val="3436594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91816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1477328"/>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"Nous voilà rassurés, notre application est tolérante aux défaillances techniques, on va pouvoir aller en production beaucoup plus confiant! En plus, on a même pu challenger nos TU et récupérer des </a:t>
            </a:r>
            <a:r>
              <a:rPr lang="fr-FR" dirty="0" smtClean="0">
                <a:latin typeface="Lato Light" panose="020F0502020204030203" pitchFamily="34" charset="0"/>
                <a:ea typeface="Lato Light" panose="020F0502020204030203" pitchFamily="34" charset="0"/>
                <a:cs typeface="Lato Light" panose="020F0502020204030203" pitchFamily="34" charset="0"/>
              </a:rPr>
              <a:t>métriques de charge et de performance </a:t>
            </a:r>
            <a:r>
              <a:rPr lang="fr-FR" dirty="0">
                <a:latin typeface="Lato Light" panose="020F0502020204030203" pitchFamily="34" charset="0"/>
                <a:ea typeface="Lato Light" panose="020F0502020204030203" pitchFamily="34" charset="0"/>
                <a:cs typeface="Lato Light" panose="020F0502020204030203" pitchFamily="34" charset="0"/>
              </a:rPr>
              <a:t>au passage ! "</a:t>
            </a:r>
          </a:p>
        </p:txBody>
      </p:sp>
    </p:spTree>
    <p:extLst>
      <p:ext uri="{BB962C8B-B14F-4D97-AF65-F5344CB8AC3E}">
        <p14:creationId xmlns:p14="http://schemas.microsoft.com/office/powerpoint/2010/main" val="1716394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ZoneTexte 194"/>
          <p:cNvSpPr txBox="1"/>
          <p:nvPr/>
        </p:nvSpPr>
        <p:spPr>
          <a:xfrm>
            <a:off x="5029041" y="3075057"/>
            <a:ext cx="2842445" cy="707886"/>
          </a:xfrm>
          <a:prstGeom prst="rect">
            <a:avLst/>
          </a:prstGeom>
          <a:noFill/>
        </p:spPr>
        <p:txBody>
          <a:bodyPr wrap="none" rtlCol="0">
            <a:spAutoFit/>
          </a:bodyPr>
          <a:lstStyle/>
          <a:p>
            <a:r>
              <a:rPr lang="fr-FR" sz="4000" dirty="0" smtClean="0">
                <a:latin typeface="Lato Regular" panose="020F0502020204030203" pitchFamily="34" charset="0"/>
                <a:ea typeface="Lato Regular" panose="020F0502020204030203" pitchFamily="34" charset="0"/>
                <a:cs typeface="Lato Regular" panose="020F0502020204030203" pitchFamily="34" charset="0"/>
              </a:rPr>
              <a:t>Questions ?</a:t>
            </a:r>
            <a:endParaRPr lang="fr-FR" sz="3600" dirty="0">
              <a:latin typeface="Lato Regular" panose="020F0502020204030203" pitchFamily="34" charset="0"/>
              <a:ea typeface="Lato Regular" panose="020F0502020204030203" pitchFamily="34" charset="0"/>
              <a:cs typeface="Lato Regular" panose="020F0502020204030203" pitchFamily="34" charset="0"/>
            </a:endParaRPr>
          </a:p>
        </p:txBody>
      </p:sp>
      <p:grpSp>
        <p:nvGrpSpPr>
          <p:cNvPr id="10" name="Groupe 9"/>
          <p:cNvGrpSpPr/>
          <p:nvPr/>
        </p:nvGrpSpPr>
        <p:grpSpPr>
          <a:xfrm>
            <a:off x="0" y="73772"/>
            <a:ext cx="2943330" cy="883356"/>
            <a:chOff x="0" y="-9760"/>
            <a:chExt cx="2357120" cy="785565"/>
          </a:xfrm>
        </p:grpSpPr>
        <p:sp>
          <p:nvSpPr>
            <p:cNvPr id="11" name="ZoneTexte 10"/>
            <p:cNvSpPr txBox="1"/>
            <p:nvPr/>
          </p:nvSpPr>
          <p:spPr>
            <a:xfrm>
              <a:off x="109500" y="-9760"/>
              <a:ext cx="6986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Fin</a:t>
              </a:r>
            </a:p>
          </p:txBody>
        </p:sp>
        <p:sp>
          <p:nvSpPr>
            <p:cNvPr id="12" name="Rectangle 11"/>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32279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2132548"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Références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377859" y="1403404"/>
            <a:ext cx="10483846" cy="2893100"/>
          </a:xfrm>
          <a:prstGeom prst="rect">
            <a:avLst/>
          </a:prstGeom>
        </p:spPr>
        <p:txBody>
          <a:bodyPr wrap="square">
            <a:spAutoFit/>
          </a:bodyPr>
          <a:lstStyle/>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2" invalidUrl="https:///"/>
              </a:rPr>
              <a:t>https://url.fr </a:t>
            </a:r>
            <a:endPar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3"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a:cs typeface="Lato Light"/>
            </a:endParaRPr>
          </a:p>
          <a:p>
            <a:r>
              <a:rPr lang="fr-FR" sz="16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Github</a:t>
            </a:r>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p>
          <a:p>
            <a:r>
              <a:rPr lang="fr-FR" sz="1200" dirty="0">
                <a:hlinkClick r:id="rId4"/>
              </a:rPr>
              <a:t>https://</a:t>
            </a:r>
            <a:r>
              <a:rPr lang="fr-FR" sz="1200" dirty="0" smtClean="0">
                <a:hlinkClick r:id="rId4"/>
              </a:rPr>
              <a:t>github.com/gatling/gatling-maven-plugin-demo</a:t>
            </a:r>
            <a:endParaRPr lang="fr-FR" sz="1200" dirty="0" smtClean="0"/>
          </a:p>
          <a:p>
            <a:r>
              <a:rPr lang="fr-FR" sz="1200" dirty="0">
                <a:hlinkClick r:id="rId5"/>
              </a:rPr>
              <a:t>https://</a:t>
            </a:r>
            <a:r>
              <a:rPr lang="fr-FR" sz="1200" dirty="0" smtClean="0">
                <a:hlinkClick r:id="rId5"/>
              </a:rPr>
              <a:t>github.com/codecentric/chaos-monkey-spring-boot</a:t>
            </a:r>
            <a:endParaRPr lang="fr-FR" sz="1200" dirty="0" smtClean="0"/>
          </a:p>
          <a:p>
            <a:r>
              <a:rPr lang="fr-FR" sz="1200" dirty="0">
                <a:hlinkClick r:id="rId6"/>
              </a:rPr>
              <a:t>https://github.com/SII-Codelab-Chaos</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hlinkClick r:id="rId7"/>
              </a:rPr>
              <a:t>https://kubernetes.io</a:t>
            </a:r>
            <a:r>
              <a:rPr lang="fr-FR" sz="1200" dirty="0" smtClean="0">
                <a:hlinkClick r:id="rId7"/>
              </a:rPr>
              <a:t>/</a:t>
            </a:r>
            <a:endParaRPr lang="fr-FR" sz="1200" dirty="0" smtClean="0"/>
          </a:p>
          <a:p>
            <a:r>
              <a:rPr lang="fr-FR" sz="1200" dirty="0">
                <a:hlinkClick r:id="rId8"/>
              </a:rPr>
              <a:t>https://www.redhat.com/fr/topics/containers/what-is-kubernetes</a:t>
            </a:r>
            <a:endParaRPr lang="fr-FR" sz="1200" dirty="0">
              <a:latin typeface="Lato Light" panose="020F0502020204030203" pitchFamily="34" charset="0"/>
              <a:ea typeface="Lato Light" panose="020F0502020204030203" pitchFamily="34" charset="0"/>
              <a:cs typeface="Lato Light" panose="020F0502020204030203" pitchFamily="34" charset="0"/>
            </a:endParaRPr>
          </a:p>
          <a:p>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7928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564821" cy="883356"/>
            <a:chOff x="0" y="-9760"/>
            <a:chExt cx="4456499" cy="785565"/>
          </a:xfrm>
        </p:grpSpPr>
        <p:sp>
          <p:nvSpPr>
            <p:cNvPr id="203" name="ZoneTexte 202"/>
            <p:cNvSpPr txBox="1"/>
            <p:nvPr/>
          </p:nvSpPr>
          <p:spPr>
            <a:xfrm>
              <a:off x="109500" y="-9760"/>
              <a:ext cx="434699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Un merveilleux malheur</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D14CB390-EA4F-4FA9-A9B4-B33E71E51B9E}"/>
              </a:ext>
            </a:extLst>
          </p:cNvPr>
          <p:cNvSpPr txBox="1">
            <a:spLocks/>
          </p:cNvSpPr>
          <p:nvPr/>
        </p:nvSpPr>
        <p:spPr>
          <a:xfrm>
            <a:off x="2495187" y="1937158"/>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Engineering</a:t>
            </a:r>
          </a:p>
          <a:p>
            <a:pPr marL="0" indent="0">
              <a:buNone/>
            </a:pPr>
            <a:r>
              <a:rPr lang="fr-FR" sz="1600" dirty="0" smtClean="0">
                <a:solidFill>
                  <a:schemeClr val="tx2"/>
                </a:solidFill>
                <a:latin typeface="Lato Light"/>
                <a:cs typeface="Lato Light"/>
              </a:rPr>
              <a:t>« </a:t>
            </a:r>
            <a:r>
              <a:rPr lang="fr-FR" sz="1600" dirty="0">
                <a:solidFill>
                  <a:schemeClr val="tx2"/>
                </a:solidFill>
                <a:latin typeface="Lato Light"/>
                <a:cs typeface="Lato Light"/>
              </a:rPr>
              <a:t>Le Chaos Engineering est la discipline de l’expérimentation sur un système distribué afin de renforcer la confiance dans la capacité du système à résister à des conditions turbulentes en </a:t>
            </a:r>
            <a:r>
              <a:rPr lang="fr-FR" sz="1600" dirty="0" smtClean="0">
                <a:solidFill>
                  <a:schemeClr val="tx2"/>
                </a:solidFill>
                <a:latin typeface="Lato Light"/>
                <a:cs typeface="Lato Light"/>
              </a:rPr>
              <a:t>production. »</a:t>
            </a:r>
          </a:p>
          <a:p>
            <a:pPr marL="0" indent="0" algn="r">
              <a:buNone/>
            </a:pPr>
            <a:r>
              <a:rPr lang="fr-FR" sz="1600" i="1" dirty="0" err="1" smtClean="0">
                <a:solidFill>
                  <a:schemeClr val="tx2"/>
                </a:solidFill>
                <a:latin typeface="Lato Light"/>
                <a:cs typeface="Lato Light"/>
              </a:rPr>
              <a:t>Netflix</a:t>
            </a:r>
            <a:r>
              <a:rPr lang="fr-FR" sz="1600" i="1" dirty="0" smtClean="0">
                <a:solidFill>
                  <a:schemeClr val="tx2"/>
                </a:solidFill>
                <a:latin typeface="Lato Light"/>
                <a:cs typeface="Lato Light"/>
              </a:rPr>
              <a:t> – </a:t>
            </a:r>
            <a:r>
              <a:rPr lang="fr-FR" sz="1600" i="1" dirty="0" err="1" smtClean="0">
                <a:solidFill>
                  <a:schemeClr val="tx2"/>
                </a:solidFill>
                <a:latin typeface="Lato Light"/>
                <a:cs typeface="Lato Light"/>
              </a:rPr>
              <a:t>Principles</a:t>
            </a:r>
            <a:r>
              <a:rPr lang="fr-FR" sz="1600" i="1" dirty="0" smtClean="0">
                <a:solidFill>
                  <a:schemeClr val="tx2"/>
                </a:solidFill>
                <a:latin typeface="Lato Light"/>
                <a:cs typeface="Lato Light"/>
              </a:rPr>
              <a:t> of Chaos</a:t>
            </a:r>
          </a:p>
        </p:txBody>
      </p:sp>
      <p:sp>
        <p:nvSpPr>
          <p:cNvPr id="7" name="Subtitle 2">
            <a:extLst>
              <a:ext uri="{FF2B5EF4-FFF2-40B4-BE49-F238E27FC236}">
                <a16:creationId xmlns:a16="http://schemas.microsoft.com/office/drawing/2014/main" id="{D14CB390-EA4F-4FA9-A9B4-B33E71E51B9E}"/>
              </a:ext>
            </a:extLst>
          </p:cNvPr>
          <p:cNvSpPr txBox="1">
            <a:spLocks/>
          </p:cNvSpPr>
          <p:nvPr/>
        </p:nvSpPr>
        <p:spPr>
          <a:xfrm>
            <a:off x="2495187" y="3650941"/>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smtClean="0">
                <a:solidFill>
                  <a:schemeClr val="tx2"/>
                </a:solidFill>
                <a:latin typeface="Lato Light"/>
                <a:cs typeface="Lato Light"/>
              </a:rPr>
              <a:t>« Le </a:t>
            </a:r>
            <a:r>
              <a:rPr lang="fr-FR" sz="1600" dirty="0">
                <a:solidFill>
                  <a:schemeClr val="tx2"/>
                </a:solidFill>
                <a:latin typeface="Lato Light"/>
                <a:cs typeface="Lato Light"/>
              </a:rPr>
              <a:t>Chaos Engineering est la discipline de l’expérimentation par la destruction ou la dégradation partielle des composants d’une infrastructure de production en vue de vérifier sa </a:t>
            </a:r>
            <a:r>
              <a:rPr lang="fr-FR" sz="1600" dirty="0" smtClean="0">
                <a:solidFill>
                  <a:schemeClr val="tx2"/>
                </a:solidFill>
                <a:latin typeface="Lato Light"/>
                <a:cs typeface="Lato Light"/>
              </a:rPr>
              <a:t>résilience »</a:t>
            </a:r>
          </a:p>
          <a:p>
            <a:pPr marL="0" indent="0" algn="r">
              <a:buNone/>
            </a:pPr>
            <a:r>
              <a:rPr lang="fr-FR" sz="1600" i="1" dirty="0">
                <a:solidFill>
                  <a:schemeClr val="tx2"/>
                </a:solidFill>
                <a:latin typeface="Lato Light"/>
                <a:cs typeface="Lato Light"/>
              </a:rPr>
              <a:t>Benjamin </a:t>
            </a:r>
            <a:r>
              <a:rPr lang="fr-FR" sz="1600" i="1" dirty="0" err="1" smtClean="0">
                <a:solidFill>
                  <a:schemeClr val="tx2"/>
                </a:solidFill>
                <a:latin typeface="Lato Light"/>
                <a:cs typeface="Lato Light"/>
              </a:rPr>
              <a:t>Gakic</a:t>
            </a:r>
            <a:endParaRPr lang="fr-FR" sz="1600" i="1" dirty="0" smtClean="0">
              <a:solidFill>
                <a:schemeClr val="tx2"/>
              </a:solidFill>
              <a:latin typeface="Lato Light"/>
              <a:cs typeface="Lato Light"/>
            </a:endParaRPr>
          </a:p>
        </p:txBody>
      </p:sp>
    </p:spTree>
    <p:extLst>
      <p:ext uri="{BB962C8B-B14F-4D97-AF65-F5344CB8AC3E}">
        <p14:creationId xmlns:p14="http://schemas.microsoft.com/office/powerpoint/2010/main" val="32173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032351" cy="883356"/>
            <a:chOff x="0" y="-9760"/>
            <a:chExt cx="3229244" cy="785565"/>
          </a:xfrm>
        </p:grpSpPr>
        <p:sp>
          <p:nvSpPr>
            <p:cNvPr id="13" name="ZoneTexte 12"/>
            <p:cNvSpPr txBox="1"/>
            <p:nvPr/>
          </p:nvSpPr>
          <p:spPr>
            <a:xfrm>
              <a:off x="109500" y="-9760"/>
              <a:ext cx="311974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Ca part en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prod</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3139321"/>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"Bon, on a développé en interne une super application de gestion des compétences en architecture micro-service, on a fait une super recette fonctionnelle (sur les cas passants, faute de temps.. ça devrait suffire !), on a une couverture de TU au top, on a des super tests d'intégration, … Bref, on est super confiant pour partir en </a:t>
            </a:r>
            <a:r>
              <a:rPr lang="fr-FR" dirty="0" err="1">
                <a:latin typeface="Lato Light" panose="020F0502020204030203" pitchFamily="34" charset="0"/>
                <a:ea typeface="Lato Light" panose="020F0502020204030203" pitchFamily="34" charset="0"/>
                <a:cs typeface="Lato Light" panose="020F0502020204030203" pitchFamily="34" charset="0"/>
              </a:rPr>
              <a:t>prod</a:t>
            </a:r>
            <a:r>
              <a:rPr lang="fr-FR" dirty="0">
                <a:latin typeface="Lato Light" panose="020F0502020204030203" pitchFamily="34" charset="0"/>
                <a:ea typeface="Lato Light" panose="020F0502020204030203" pitchFamily="34" charset="0"/>
                <a:cs typeface="Lato Light" panose="020F0502020204030203" pitchFamily="34" charset="0"/>
              </a:rPr>
              <a:t> </a:t>
            </a: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Mais au fait, quelqu’un a regardé si notre application allait tenir la charge ? Si elle était tolérante aux pannes ? Petit doute… Sait-on vraiment si notre application va être résiliente ou pas ?"</a:t>
            </a:r>
          </a:p>
        </p:txBody>
      </p:sp>
    </p:spTree>
    <p:extLst>
      <p:ext uri="{BB962C8B-B14F-4D97-AF65-F5344CB8AC3E}">
        <p14:creationId xmlns:p14="http://schemas.microsoft.com/office/powerpoint/2010/main" val="93760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163796" cy="883356"/>
            <a:chOff x="0" y="-9760"/>
            <a:chExt cx="3334510" cy="785565"/>
          </a:xfrm>
        </p:grpSpPr>
        <p:sp>
          <p:nvSpPr>
            <p:cNvPr id="13" name="ZoneTexte 12"/>
            <p:cNvSpPr txBox="1"/>
            <p:nvPr/>
          </p:nvSpPr>
          <p:spPr>
            <a:xfrm>
              <a:off x="109500" y="-9760"/>
              <a:ext cx="322501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Notre application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2429" y="668692"/>
            <a:ext cx="7699649" cy="5385744"/>
          </a:xfrm>
          <a:prstGeom prst="rect">
            <a:avLst/>
          </a:prstGeom>
        </p:spPr>
      </p:pic>
    </p:spTree>
    <p:extLst>
      <p:ext uri="{BB962C8B-B14F-4D97-AF65-F5344CB8AC3E}">
        <p14:creationId xmlns:p14="http://schemas.microsoft.com/office/powerpoint/2010/main" val="222432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75769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Objectifs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9586809"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800" dirty="0" smtClean="0">
                <a:solidFill>
                  <a:schemeClr val="tx2"/>
                </a:solidFill>
                <a:latin typeface="Lato Light"/>
                <a:cs typeface="Lato Light"/>
              </a:rPr>
              <a:t>Introduction au Chaos Engineering</a:t>
            </a:r>
          </a:p>
          <a:p>
            <a:r>
              <a:rPr lang="fr-FR" sz="2800" dirty="0" smtClean="0">
                <a:solidFill>
                  <a:schemeClr val="tx2"/>
                </a:solidFill>
                <a:latin typeface="Lato Light"/>
                <a:cs typeface="Lato Light"/>
              </a:rPr>
              <a:t>Manipulation d’outils sur une application concrète :</a:t>
            </a:r>
          </a:p>
          <a:p>
            <a:pPr lvl="1"/>
            <a:r>
              <a:rPr lang="fr-FR" sz="2000" dirty="0" smtClean="0">
                <a:solidFill>
                  <a:schemeClr val="tx2"/>
                </a:solidFill>
                <a:latin typeface="Lato Light"/>
                <a:cs typeface="Lato Light"/>
              </a:rPr>
              <a:t>Mutation des tests unitaires</a:t>
            </a:r>
          </a:p>
          <a:p>
            <a:pPr lvl="1"/>
            <a:r>
              <a:rPr lang="fr-FR" sz="2000" dirty="0" smtClean="0">
                <a:solidFill>
                  <a:schemeClr val="tx2"/>
                </a:solidFill>
                <a:latin typeface="Lato Light"/>
                <a:cs typeface="Lato Light"/>
              </a:rPr>
              <a:t>Injection de pannes</a:t>
            </a:r>
          </a:p>
          <a:p>
            <a:pPr lvl="1"/>
            <a:r>
              <a:rPr lang="fr-FR" sz="2000" dirty="0" smtClean="0">
                <a:solidFill>
                  <a:schemeClr val="tx2"/>
                </a:solidFill>
                <a:latin typeface="Lato Light"/>
                <a:cs typeface="Lato Light"/>
              </a:rPr>
              <a:t>Tirs de charge</a:t>
            </a:r>
          </a:p>
          <a:p>
            <a:r>
              <a:rPr lang="fr-FR" sz="2800" dirty="0" smtClean="0">
                <a:solidFill>
                  <a:schemeClr val="tx2"/>
                </a:solidFill>
                <a:latin typeface="Lato Light"/>
                <a:cs typeface="Lato Light"/>
              </a:rPr>
              <a:t>Mise en place d’une solution pour améliorer la résilience de notre application</a:t>
            </a:r>
          </a:p>
          <a:p>
            <a:r>
              <a:rPr lang="fr-FR" sz="2800" dirty="0" err="1" smtClean="0">
                <a:solidFill>
                  <a:schemeClr val="tx2"/>
                </a:solidFill>
                <a:latin typeface="Lato Light"/>
                <a:cs typeface="Lato Light"/>
              </a:rPr>
              <a:t>Debriefing</a:t>
            </a:r>
            <a:endParaRPr lang="fr-FR" sz="28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1399699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743811" cy="883356"/>
            <a:chOff x="0" y="-9760"/>
            <a:chExt cx="2998171" cy="785565"/>
          </a:xfrm>
        </p:grpSpPr>
        <p:sp>
          <p:nvSpPr>
            <p:cNvPr id="203" name="ZoneTexte 202"/>
            <p:cNvSpPr txBox="1"/>
            <p:nvPr/>
          </p:nvSpPr>
          <p:spPr>
            <a:xfrm>
              <a:off x="109500" y="-9760"/>
              <a:ext cx="288867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Poste de travail</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6082748" y="1706679"/>
            <a:ext cx="5187715" cy="2862322"/>
          </a:xfrm>
          <a:prstGeom prst="rect">
            <a:avLst/>
          </a:prstGeom>
          <a:noFill/>
        </p:spPr>
        <p:txBody>
          <a:bodyPr wrap="square" rtlCol="0">
            <a:spAutoFit/>
          </a:bodyPr>
          <a:lstStyle/>
          <a:p>
            <a:r>
              <a:rPr lang="fr-FR" sz="2000" dirty="0">
                <a:solidFill>
                  <a:schemeClr val="tx2"/>
                </a:solidFill>
                <a:latin typeface="Lato Regular"/>
                <a:cs typeface="Lato Regular"/>
              </a:rPr>
              <a:t>Installation en local</a:t>
            </a:r>
          </a:p>
          <a:p>
            <a:pPr marL="571500" indent="-571500">
              <a:buFontTx/>
              <a:buChar char="-"/>
            </a:pPr>
            <a:r>
              <a:rPr lang="fr-FR" sz="2000" dirty="0">
                <a:solidFill>
                  <a:schemeClr val="tx2"/>
                </a:solidFill>
                <a:latin typeface="Lato Light"/>
                <a:cs typeface="Lato Light"/>
              </a:rPr>
              <a:t>Java</a:t>
            </a:r>
          </a:p>
          <a:p>
            <a:pPr marL="571500" indent="-571500">
              <a:buFontTx/>
              <a:buChar char="-"/>
            </a:pPr>
            <a:r>
              <a:rPr lang="fr-FR" sz="2000" dirty="0" err="1">
                <a:solidFill>
                  <a:schemeClr val="tx2"/>
                </a:solidFill>
                <a:latin typeface="Lato Light"/>
                <a:cs typeface="Lato Light"/>
              </a:rPr>
              <a:t>Maven</a:t>
            </a:r>
            <a:endParaRPr lang="fr-FR" sz="2000" dirty="0">
              <a:solidFill>
                <a:schemeClr val="tx2"/>
              </a:solidFill>
              <a:latin typeface="Lato Light"/>
              <a:cs typeface="Lato Light"/>
            </a:endParaRPr>
          </a:p>
          <a:p>
            <a:pPr marL="571500" indent="-571500">
              <a:buFontTx/>
              <a:buChar char="-"/>
            </a:pPr>
            <a:r>
              <a:rPr lang="fr-FR" sz="2000" dirty="0" smtClean="0">
                <a:solidFill>
                  <a:schemeClr val="tx2"/>
                </a:solidFill>
                <a:latin typeface="Lato Light"/>
                <a:cs typeface="Lato Light"/>
              </a:rPr>
              <a:t>Docker</a:t>
            </a:r>
          </a:p>
          <a:p>
            <a:pPr marL="571500" indent="-571500">
              <a:buFontTx/>
              <a:buChar char="-"/>
            </a:pPr>
            <a:r>
              <a:rPr lang="fr-FR" sz="2000" dirty="0" err="1" smtClean="0">
                <a:solidFill>
                  <a:schemeClr val="tx2"/>
                </a:solidFill>
                <a:latin typeface="Lato Light"/>
                <a:cs typeface="Lato Light"/>
              </a:rPr>
              <a:t>Kubernetes</a:t>
            </a:r>
            <a:endParaRPr lang="fr-FR" sz="2000" dirty="0" smtClean="0">
              <a:solidFill>
                <a:schemeClr val="tx2"/>
              </a:solidFill>
              <a:latin typeface="Lato Light"/>
              <a:cs typeface="Lato Light"/>
            </a:endParaRPr>
          </a:p>
          <a:p>
            <a:pPr marL="571500" indent="-571500">
              <a:buFontTx/>
              <a:buChar char="-"/>
            </a:pPr>
            <a:endParaRPr lang="fr-FR" sz="2000" dirty="0">
              <a:solidFill>
                <a:schemeClr val="tx2"/>
              </a:solidFill>
              <a:latin typeface="Lato Light"/>
              <a:cs typeface="Lato Light"/>
            </a:endParaRPr>
          </a:p>
          <a:p>
            <a:r>
              <a:rPr lang="fr-FR" sz="2000" dirty="0" err="1" smtClean="0">
                <a:solidFill>
                  <a:schemeClr val="tx2"/>
                </a:solidFill>
                <a:latin typeface="Lato Regular"/>
                <a:cs typeface="Lato Regular"/>
              </a:rPr>
              <a:t>Repositories</a:t>
            </a:r>
            <a:endParaRPr lang="fr-FR" sz="2000" dirty="0">
              <a:solidFill>
                <a:schemeClr val="tx2"/>
              </a:solidFill>
              <a:latin typeface="Lato Regular"/>
              <a:cs typeface="Lato Regular"/>
            </a:endParaRPr>
          </a:p>
          <a:p>
            <a:pPr marL="571500" indent="-571500">
              <a:buFontTx/>
              <a:buChar char="-"/>
            </a:pPr>
            <a:r>
              <a:rPr lang="fr-FR" sz="2000" dirty="0">
                <a:solidFill>
                  <a:schemeClr val="tx2"/>
                </a:solidFill>
                <a:latin typeface="Lato Light"/>
                <a:cs typeface="Lato Light"/>
              </a:rPr>
              <a:t>https://</a:t>
            </a:r>
            <a:r>
              <a:rPr lang="fr-FR" sz="2000" dirty="0" smtClean="0">
                <a:solidFill>
                  <a:schemeClr val="tx2"/>
                </a:solidFill>
                <a:latin typeface="Lato Light"/>
                <a:cs typeface="Lato Light"/>
              </a:rPr>
              <a:t>github.com/SII-Codelab-Chaos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543944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6129848" cy="883356"/>
            <a:chOff x="0" y="-9760"/>
            <a:chExt cx="4908991" cy="785565"/>
          </a:xfrm>
        </p:grpSpPr>
        <p:sp>
          <p:nvSpPr>
            <p:cNvPr id="13" name="ZoneTexte 12"/>
            <p:cNvSpPr txBox="1"/>
            <p:nvPr/>
          </p:nvSpPr>
          <p:spPr>
            <a:xfrm>
              <a:off x="109500" y="-9760"/>
              <a:ext cx="479949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1 : Mutation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573741" y="2006627"/>
            <a:ext cx="6096000" cy="1754326"/>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"Un stagiaire a touché au code source. Depuis, l'application </a:t>
            </a:r>
            <a:r>
              <a:rPr lang="fr-FR" dirty="0" err="1">
                <a:latin typeface="Lato Light" panose="020F0502020204030203" pitchFamily="34" charset="0"/>
                <a:ea typeface="Lato Light" panose="020F0502020204030203" pitchFamily="34" charset="0"/>
                <a:cs typeface="Lato Light" panose="020F0502020204030203" pitchFamily="34" charset="0"/>
              </a:rPr>
              <a:t>bugue</a:t>
            </a:r>
            <a:r>
              <a:rPr lang="fr-FR" dirty="0">
                <a:latin typeface="Lato Light" panose="020F0502020204030203" pitchFamily="34" charset="0"/>
                <a:ea typeface="Lato Light" panose="020F0502020204030203" pitchFamily="34" charset="0"/>
                <a:cs typeface="Lato Light" panose="020F0502020204030203" pitchFamily="34" charset="0"/>
              </a:rPr>
              <a:t> !! Pourtant, les tests unitaires passaient au vert ! Et la couverture de tests est à 100% sur l'ensemble de notre code métier ! A un mois de la MEP, doit t'on blâmer le stagiaire ou l'auteur des tests unitaires ? Comment aurait-on pu éviter d'avoir des TU inutiles ?”</a:t>
            </a:r>
          </a:p>
        </p:txBody>
      </p:sp>
      <p:sp>
        <p:nvSpPr>
          <p:cNvPr id="7" name="Étoile à 5 branches 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52724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45063" y="4078253"/>
            <a:ext cx="5258171" cy="369332"/>
          </a:xfrm>
          <a:prstGeom prst="rect">
            <a:avLst/>
          </a:prstGeom>
          <a:noFill/>
        </p:spPr>
        <p:txBody>
          <a:bodyPr wrap="none" rtlCol="0">
            <a:spAutoFit/>
          </a:bodyPr>
          <a:lstStyle/>
          <a:p>
            <a:r>
              <a:rPr lang="fr-FR" dirty="0" smtClean="0">
                <a:solidFill>
                  <a:schemeClr val="tx2"/>
                </a:solidFill>
                <a:latin typeface="Lato Light"/>
                <a:cs typeface="Lato Light"/>
              </a:rPr>
              <a:t>Du texte mis en valeur, </a:t>
            </a:r>
            <a:r>
              <a:rPr lang="fr-FR" dirty="0" err="1" smtClean="0">
                <a:solidFill>
                  <a:schemeClr val="tx2"/>
                </a:solidFill>
                <a:latin typeface="Lato Light"/>
                <a:cs typeface="Lato Light"/>
              </a:rPr>
              <a:t>Lorem</a:t>
            </a:r>
            <a:r>
              <a:rPr lang="fr-FR" dirty="0" smtClean="0">
                <a:solidFill>
                  <a:schemeClr val="tx2"/>
                </a:solidFill>
                <a:latin typeface="Lato Light"/>
                <a:cs typeface="Lato Light"/>
              </a:rPr>
              <a:t> </a:t>
            </a:r>
            <a:r>
              <a:rPr lang="fr-FR" dirty="0" err="1" smtClean="0">
                <a:solidFill>
                  <a:schemeClr val="tx2"/>
                </a:solidFill>
                <a:latin typeface="Lato Light"/>
                <a:cs typeface="Lato Light"/>
              </a:rPr>
              <a:t>ipsum</a:t>
            </a:r>
            <a:r>
              <a:rPr lang="fr-FR" dirty="0" smtClean="0">
                <a:solidFill>
                  <a:schemeClr val="tx2"/>
                </a:solidFill>
                <a:latin typeface="Lato Light"/>
                <a:cs typeface="Lato Light"/>
              </a:rPr>
              <a:t> </a:t>
            </a:r>
            <a:r>
              <a:rPr lang="fr-FR" dirty="0" err="1" smtClean="0">
                <a:solidFill>
                  <a:schemeClr val="tx2"/>
                </a:solidFill>
                <a:latin typeface="Lato Light"/>
                <a:cs typeface="Lato Light"/>
              </a:rPr>
              <a:t>dolor</a:t>
            </a:r>
            <a:r>
              <a:rPr lang="fr-FR" dirty="0" smtClean="0">
                <a:solidFill>
                  <a:schemeClr val="tx2"/>
                </a:solidFill>
                <a:latin typeface="Lato Light"/>
                <a:cs typeface="Lato Light"/>
              </a:rPr>
              <a:t> </a:t>
            </a:r>
            <a:r>
              <a:rPr lang="fr-FR" dirty="0" err="1" smtClean="0">
                <a:solidFill>
                  <a:schemeClr val="tx2"/>
                </a:solidFill>
                <a:latin typeface="Lato Light"/>
                <a:cs typeface="Lato Light"/>
              </a:rPr>
              <a:t>sit</a:t>
            </a:r>
            <a:r>
              <a:rPr lang="fr-FR" dirty="0" smtClean="0">
                <a:solidFill>
                  <a:schemeClr val="tx2"/>
                </a:solidFill>
                <a:latin typeface="Lato Light"/>
                <a:cs typeface="Lato Light"/>
              </a:rPr>
              <a:t> </a:t>
            </a:r>
            <a:r>
              <a:rPr lang="fr-FR" dirty="0" err="1" smtClean="0">
                <a:solidFill>
                  <a:schemeClr val="tx2"/>
                </a:solidFill>
                <a:latin typeface="Lato Light"/>
                <a:cs typeface="Lato Light"/>
              </a:rPr>
              <a:t>amet</a:t>
            </a:r>
            <a:endParaRPr lang="fr-FR" dirty="0">
              <a:solidFill>
                <a:schemeClr val="tx2"/>
              </a:solidFill>
              <a:latin typeface="Lato Light"/>
              <a:cs typeface="Lato Light"/>
            </a:endParaRPr>
          </a:p>
        </p:txBody>
      </p:sp>
      <p:sp>
        <p:nvSpPr>
          <p:cNvPr id="3" name="Parenthèses 2"/>
          <p:cNvSpPr/>
          <p:nvPr/>
        </p:nvSpPr>
        <p:spPr>
          <a:xfrm>
            <a:off x="441410" y="4101028"/>
            <a:ext cx="5471062" cy="346557"/>
          </a:xfrm>
          <a:prstGeom prst="bracketPair">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cxnSp>
        <p:nvCxnSpPr>
          <p:cNvPr id="6" name="Connecteur droit avec flèche 5"/>
          <p:cNvCxnSpPr>
            <a:stCxn id="3" idx="3"/>
          </p:cNvCxnSpPr>
          <p:nvPr/>
        </p:nvCxnSpPr>
        <p:spPr>
          <a:xfrm flipV="1">
            <a:off x="5912472" y="4262919"/>
            <a:ext cx="2252590" cy="1138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7" name="TextBox 33">
            <a:extLst>
              <a:ext uri="{FF2B5EF4-FFF2-40B4-BE49-F238E27FC236}">
                <a16:creationId xmlns:a16="http://schemas.microsoft.com/office/drawing/2014/main" id="{6C5817D6-E01D-4F9B-96DE-DA710C8C152E}"/>
              </a:ext>
            </a:extLst>
          </p:cNvPr>
          <p:cNvSpPr txBox="1"/>
          <p:nvPr/>
        </p:nvSpPr>
        <p:spPr>
          <a:xfrm>
            <a:off x="6390756" y="3512359"/>
            <a:ext cx="1448189" cy="707886"/>
          </a:xfrm>
          <a:prstGeom prst="rect">
            <a:avLst/>
          </a:prstGeom>
          <a:noFill/>
        </p:spPr>
        <p:txBody>
          <a:bodyPr wrap="square" rtlCol="0">
            <a:spAutoFit/>
          </a:bodyPr>
          <a:lstStyle/>
          <a:p>
            <a:r>
              <a:rPr lang="en-US" sz="2000" dirty="0" smtClean="0">
                <a:latin typeface="Lato Light" panose="020F0502020204030203" pitchFamily="34" charset="0"/>
                <a:ea typeface="Lato Light" panose="020F0502020204030203" pitchFamily="34" charset="0"/>
                <a:cs typeface="Lato Light" panose="020F0502020204030203" pitchFamily="34" charset="0"/>
              </a:rPr>
              <a:t>Some</a:t>
            </a:r>
            <a:br>
              <a:rPr lang="en-US" sz="2000" dirty="0" smtClean="0">
                <a:latin typeface="Lato Light" panose="020F0502020204030203" pitchFamily="34" charset="0"/>
                <a:ea typeface="Lato Light" panose="020F0502020204030203" pitchFamily="34" charset="0"/>
                <a:cs typeface="Lato Light" panose="020F0502020204030203" pitchFamily="34" charset="0"/>
              </a:rPr>
            </a:br>
            <a:r>
              <a:rPr lang="en-US" sz="2000" dirty="0" smtClean="0">
                <a:latin typeface="Lato Light" panose="020F0502020204030203" pitchFamily="34" charset="0"/>
                <a:ea typeface="Lato Light" panose="020F0502020204030203" pitchFamily="34" charset="0"/>
                <a:cs typeface="Lato Light" panose="020F0502020204030203" pitchFamily="34" charset="0"/>
              </a:rPr>
              <a:t>Text</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ZoneTexte 9"/>
          <p:cNvSpPr txBox="1"/>
          <p:nvPr/>
        </p:nvSpPr>
        <p:spPr>
          <a:xfrm>
            <a:off x="4193076"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sp>
        <p:nvSpPr>
          <p:cNvPr id="39" name="ZoneTexte 38"/>
          <p:cNvSpPr txBox="1"/>
          <p:nvPr/>
        </p:nvSpPr>
        <p:spPr>
          <a:xfrm>
            <a:off x="5011053"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sp>
        <p:nvSpPr>
          <p:cNvPr id="40" name="Accolade fermante 39"/>
          <p:cNvSpPr/>
          <p:nvPr/>
        </p:nvSpPr>
        <p:spPr>
          <a:xfrm rot="5400000">
            <a:off x="3235076" y="4197951"/>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1" name="ZoneTexte 40"/>
          <p:cNvSpPr txBox="1"/>
          <p:nvPr/>
        </p:nvSpPr>
        <p:spPr>
          <a:xfrm>
            <a:off x="2911365"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408275" cy="883356"/>
            <a:chOff x="0" y="-9760"/>
            <a:chExt cx="5932800" cy="785565"/>
          </a:xfrm>
        </p:grpSpPr>
        <p:sp>
          <p:nvSpPr>
            <p:cNvPr id="46" name="ZoneTexte 45"/>
            <p:cNvSpPr txBox="1"/>
            <p:nvPr/>
          </p:nvSpPr>
          <p:spPr>
            <a:xfrm>
              <a:off x="109500" y="-9760"/>
              <a:ext cx="582330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Les mutants, bientôt parmi nous</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8" name="Accolade fermante 47"/>
          <p:cNvSpPr/>
          <p:nvPr/>
        </p:nvSpPr>
        <p:spPr>
          <a:xfrm rot="5400000">
            <a:off x="4516787" y="4192421"/>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Accolade fermante 48"/>
          <p:cNvSpPr/>
          <p:nvPr/>
        </p:nvSpPr>
        <p:spPr>
          <a:xfrm rot="5400000">
            <a:off x="5334764" y="4192420"/>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Mutation </a:t>
            </a:r>
            <a:r>
              <a:rPr lang="fr-FR" sz="2000" dirty="0" err="1" smtClean="0">
                <a:solidFill>
                  <a:schemeClr val="tx2"/>
                </a:solidFill>
                <a:latin typeface="Lato Regular"/>
                <a:cs typeface="Lato Regular"/>
              </a:rPr>
              <a:t>testing</a:t>
            </a:r>
            <a:endParaRPr lang="fr-FR" sz="2000" dirty="0" smtClean="0">
              <a:solidFill>
                <a:schemeClr val="tx2"/>
              </a:solidFill>
              <a:latin typeface="Lato Regular"/>
              <a:cs typeface="Lato Regular"/>
            </a:endParaRPr>
          </a:p>
          <a:p>
            <a:pPr marL="0" indent="0">
              <a:buNone/>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Définition et explication</a:t>
            </a:r>
            <a:endParaRPr lang="fr-FR" sz="18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endParaRPr lang="fr-FR" sz="1600" dirty="0">
              <a:solidFill>
                <a:schemeClr val="tx2"/>
              </a:solidFill>
              <a:latin typeface="Lato Light"/>
              <a:cs typeface="Lato Light"/>
            </a:endParaRPr>
          </a:p>
        </p:txBody>
      </p:sp>
      <p:sp>
        <p:nvSpPr>
          <p:cNvPr id="17" name="Étoile à 5 branches 1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476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 grpId="0"/>
      <p:bldP spid="10" grpId="0"/>
      <p:bldP spid="39" grpId="0"/>
      <p:bldP spid="40" grpId="0" animBg="1"/>
      <p:bldP spid="41" grpId="0"/>
      <p:bldP spid="48" grpId="0" animBg="1"/>
      <p:bldP spid="4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5051</TotalTime>
  <Words>1189</Words>
  <Application>Microsoft Office PowerPoint</Application>
  <PresentationFormat>Grand écran</PresentationFormat>
  <Paragraphs>202</Paragraphs>
  <Slides>28</Slides>
  <Notes>13</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28</vt:i4>
      </vt:variant>
    </vt:vector>
  </HeadingPairs>
  <TitlesOfParts>
    <vt:vector size="37" baseType="lpstr">
      <vt:lpstr>Arial</vt:lpstr>
      <vt:lpstr>Bebas Neue</vt:lpstr>
      <vt:lpstr>Calibri</vt:lpstr>
      <vt:lpstr>Calibri Light</vt:lpstr>
      <vt:lpstr>Lato Light</vt:lpstr>
      <vt:lpstr>Lato Regular</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Jérémie Intins</dc:creator>
  <cp:lastModifiedBy>Pierre GAULTIER</cp:lastModifiedBy>
  <cp:revision>237</cp:revision>
  <dcterms:created xsi:type="dcterms:W3CDTF">2018-06-27T12:23:00Z</dcterms:created>
  <dcterms:modified xsi:type="dcterms:W3CDTF">2020-01-10T11:29:35Z</dcterms:modified>
</cp:coreProperties>
</file>