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6"/>
  </p:notesMasterIdLst>
  <p:handoutMasterIdLst>
    <p:handoutMasterId r:id="rId37"/>
  </p:handoutMasterIdLst>
  <p:sldIdLst>
    <p:sldId id="288" r:id="rId3"/>
    <p:sldId id="358" r:id="rId4"/>
    <p:sldId id="357" r:id="rId5"/>
    <p:sldId id="309" r:id="rId6"/>
    <p:sldId id="330" r:id="rId7"/>
    <p:sldId id="315" r:id="rId8"/>
    <p:sldId id="332" r:id="rId9"/>
    <p:sldId id="351" r:id="rId10"/>
    <p:sldId id="339" r:id="rId11"/>
    <p:sldId id="334" r:id="rId12"/>
    <p:sldId id="354" r:id="rId13"/>
    <p:sldId id="356" r:id="rId14"/>
    <p:sldId id="336" r:id="rId15"/>
    <p:sldId id="337" r:id="rId16"/>
    <p:sldId id="362" r:id="rId17"/>
    <p:sldId id="363" r:id="rId18"/>
    <p:sldId id="338" r:id="rId19"/>
    <p:sldId id="340" r:id="rId20"/>
    <p:sldId id="359" r:id="rId21"/>
    <p:sldId id="360" r:id="rId22"/>
    <p:sldId id="341" r:id="rId23"/>
    <p:sldId id="342" r:id="rId24"/>
    <p:sldId id="343" r:id="rId25"/>
    <p:sldId id="344" r:id="rId26"/>
    <p:sldId id="345" r:id="rId27"/>
    <p:sldId id="361" r:id="rId28"/>
    <p:sldId id="347" r:id="rId29"/>
    <p:sldId id="353" r:id="rId30"/>
    <p:sldId id="348" r:id="rId31"/>
    <p:sldId id="349" r:id="rId32"/>
    <p:sldId id="350" r:id="rId33"/>
    <p:sldId id="313" r:id="rId34"/>
    <p:sldId id="325"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58"/>
            <p14:sldId id="357"/>
            <p14:sldId id="309"/>
            <p14:sldId id="330"/>
            <p14:sldId id="315"/>
            <p14:sldId id="332"/>
            <p14:sldId id="351"/>
            <p14:sldId id="339"/>
            <p14:sldId id="334"/>
            <p14:sldId id="354"/>
            <p14:sldId id="356"/>
            <p14:sldId id="336"/>
            <p14:sldId id="337"/>
            <p14:sldId id="362"/>
            <p14:sldId id="363"/>
            <p14:sldId id="338"/>
            <p14:sldId id="340"/>
            <p14:sldId id="359"/>
            <p14:sldId id="360"/>
            <p14:sldId id="341"/>
            <p14:sldId id="342"/>
            <p14:sldId id="343"/>
            <p14:sldId id="344"/>
            <p14:sldId id="345"/>
            <p14:sldId id="361"/>
            <p14:sldId id="347"/>
            <p14:sldId id="353"/>
            <p14:sldId id="348"/>
            <p14:sldId id="349"/>
            <p14:sldId id="350"/>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93" d="100"/>
          <a:sy n="93" d="100"/>
        </p:scale>
        <p:origin x="12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18/01/2020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18/01/2020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64155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19</a:t>
            </a:fld>
            <a:endParaRPr lang="fr-FR"/>
          </a:p>
        </p:txBody>
      </p:sp>
    </p:spTree>
    <p:extLst>
      <p:ext uri="{BB962C8B-B14F-4D97-AF65-F5344CB8AC3E}">
        <p14:creationId xmlns:p14="http://schemas.microsoft.com/office/powerpoint/2010/main" val="356604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756962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27</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28</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29</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31</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4</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5</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Prez</a:t>
            </a:r>
            <a:r>
              <a:rPr lang="fr-FR" dirty="0" smtClean="0"/>
              <a:t> fonctionnelle et technique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7</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8</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424457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13</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266713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16</a:t>
            </a:fld>
            <a:endParaRPr lang="fr-FR"/>
          </a:p>
        </p:txBody>
      </p:sp>
    </p:spTree>
    <p:extLst>
      <p:ext uri="{BB962C8B-B14F-4D97-AF65-F5344CB8AC3E}">
        <p14:creationId xmlns:p14="http://schemas.microsoft.com/office/powerpoint/2010/main" val="1353110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18/01/2020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18/01/2020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18/01/2020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18/01/2020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18/01/2020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18/01/2020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18/01/2020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18/01/2020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18/01/2020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18/01/2020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18/01/2020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18/01/2020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sii-codelab-chaos.github.io/Codelab-Chaos-TP/"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ii-codelab-chaos.github.io/Codelab-Chaos-T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8389619" cy="405939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457200" indent="-457200">
              <a:buFont typeface="+mj-lt"/>
              <a:buAutoNum type="arabicPeriod"/>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Des mutations sont générées dans votre code source</a:t>
            </a:r>
          </a:p>
          <a:p>
            <a:pPr marL="457200" indent="-457200">
              <a:buFont typeface="+mj-lt"/>
              <a:buAutoNum type="arabicPeriod"/>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Vos tests sont lancés</a:t>
            </a:r>
          </a:p>
          <a:p>
            <a:pPr marL="457200" indent="-457200">
              <a:buFont typeface="+mj-lt"/>
              <a:buAutoNum type="arabicPeriod"/>
            </a:pPr>
            <a: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Ce que l’on souhaite :</a:t>
            </a:r>
            <a:b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br>
            <a: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Que les mutants soient « tués »</a:t>
            </a:r>
            <a:b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br>
            <a: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&gt; Que les TU associés à la mutation ne passent plus</a:t>
            </a:r>
            <a:endPar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endParaRPr>
          </a:p>
          <a:p>
            <a:pPr marL="457200" indent="-457200">
              <a:buFont typeface="+mj-lt"/>
              <a:buAutoNum type="arabicPeriod"/>
            </a:pPr>
            <a:r>
              <a:rPr lang="fr-FR" sz="2000" b="1" dirty="0" smtClean="0">
                <a:solidFill>
                  <a:srgbClr val="C00000"/>
                </a:solidFill>
                <a:latin typeface="Lato Light" panose="020F0502020204030203" pitchFamily="34" charset="0"/>
                <a:ea typeface="Lato Light" panose="020F0502020204030203" pitchFamily="34" charset="0"/>
                <a:cs typeface="Lato Light" panose="020F0502020204030203" pitchFamily="34" charset="0"/>
              </a:rPr>
              <a:t>Si un mutant a survécu :</a:t>
            </a:r>
            <a:br>
              <a:rPr lang="fr-FR" sz="2000" b="1" dirty="0" smtClean="0">
                <a:solidFill>
                  <a:srgbClr val="C00000"/>
                </a:solidFill>
                <a:latin typeface="Lato Light" panose="020F0502020204030203" pitchFamily="34" charset="0"/>
                <a:ea typeface="Lato Light" panose="020F0502020204030203" pitchFamily="34" charset="0"/>
                <a:cs typeface="Lato Light" panose="020F0502020204030203" pitchFamily="34" charset="0"/>
              </a:rPr>
            </a:br>
            <a:r>
              <a:rPr lang="fr-FR" sz="2000" b="1" dirty="0" smtClean="0">
                <a:solidFill>
                  <a:srgbClr val="C00000"/>
                </a:solidFill>
                <a:latin typeface="Lato Light" panose="020F0502020204030203" pitchFamily="34" charset="0"/>
                <a:ea typeface="Lato Light" panose="020F0502020204030203" pitchFamily="34" charset="0"/>
                <a:cs typeface="Lato Light" panose="020F0502020204030203" pitchFamily="34" charset="0"/>
              </a:rPr>
              <a:t>&gt; Le TU associé passe</a:t>
            </a:r>
            <a:endParaRPr lang="fr-FR" sz="2000" b="1" dirty="0" smtClean="0">
              <a:solidFill>
                <a:srgbClr val="C00000"/>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en-US" sz="20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La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qualité</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vos</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tests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peut</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être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jugée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au regard du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pourcentage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mutants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tués</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b="1"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mutation coverage</a:t>
            </a:r>
            <a:endParaRPr lang="fr-FR" sz="1600" b="1" dirty="0">
              <a:solidFill>
                <a:schemeClr val="tx2"/>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l="25847" r="24282"/>
          <a:stretch/>
        </p:blipFill>
        <p:spPr>
          <a:xfrm>
            <a:off x="7756989" y="263275"/>
            <a:ext cx="4037744" cy="3886200"/>
          </a:xfrm>
          <a:prstGeom prst="rect">
            <a:avLst/>
          </a:prstGeom>
        </p:spPr>
      </p:pic>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998453" cy="883356"/>
            <a:chOff x="0" y="-9760"/>
            <a:chExt cx="7206266" cy="785565"/>
          </a:xfrm>
        </p:grpSpPr>
        <p:sp>
          <p:nvSpPr>
            <p:cNvPr id="203" name="ZoneTexte 202"/>
            <p:cNvSpPr txBox="1"/>
            <p:nvPr/>
          </p:nvSpPr>
          <p:spPr>
            <a:xfrm>
              <a:off x="109500" y="-9760"/>
              <a:ext cx="709676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TU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et couverture de code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3354765"/>
          </a:xfrm>
          <a:prstGeom prst="rect">
            <a:avLst/>
          </a:prstGeom>
          <a:noFill/>
        </p:spPr>
        <p:txBody>
          <a:bodyPr wrap="square" rtlCol="0">
            <a:spAutoFit/>
          </a:bodyPr>
          <a:lstStyle/>
          <a:p>
            <a:pPr marL="342900" indent="-342900">
              <a:buFontTx/>
              <a:buChar char="-"/>
            </a:pPr>
            <a:r>
              <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Tests </a:t>
            </a: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unitaires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Junit</a:t>
            </a: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endPar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r>
              <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Couverture de code avec </a:t>
            </a:r>
            <a:r>
              <a:rPr lang="fr-FR" sz="32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JaCoCo</a:t>
            </a:r>
            <a:r>
              <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
            </a:r>
            <a:br>
              <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br>
            <a:endPar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r>
              <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Mutation </a:t>
            </a:r>
            <a:r>
              <a:rPr lang="fr-FR" sz="32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coverage</a:t>
            </a:r>
            <a:r>
              <a:rPr lang="fr-FR" sz="3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 avec PIT</a:t>
            </a: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190725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15070"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JaCoCo</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2" name="Image 1"/>
          <p:cNvPicPr>
            <a:picLocks noChangeAspect="1"/>
          </p:cNvPicPr>
          <p:nvPr/>
        </p:nvPicPr>
        <p:blipFill>
          <a:blip r:embed="rId6"/>
          <a:stretch>
            <a:fillRect/>
          </a:stretch>
        </p:blipFill>
        <p:spPr>
          <a:xfrm>
            <a:off x="2765491" y="1202077"/>
            <a:ext cx="9316236" cy="4582274"/>
          </a:xfrm>
          <a:prstGeom prst="rect">
            <a:avLst/>
          </a:prstGeom>
        </p:spPr>
      </p:pic>
    </p:spTree>
    <p:extLst>
      <p:ext uri="{BB962C8B-B14F-4D97-AF65-F5344CB8AC3E}">
        <p14:creationId xmlns:p14="http://schemas.microsoft.com/office/powerpoint/2010/main" val="3818578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221778" cy="883356"/>
            <a:chOff x="0" y="-9760"/>
            <a:chExt cx="4181776" cy="785565"/>
          </a:xfrm>
        </p:grpSpPr>
        <p:sp>
          <p:nvSpPr>
            <p:cNvPr id="203" name="ZoneTexte 202"/>
            <p:cNvSpPr txBox="1"/>
            <p:nvPr/>
          </p:nvSpPr>
          <p:spPr>
            <a:xfrm>
              <a:off x="109500" y="-9760"/>
              <a:ext cx="40722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PIT :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moche et mutant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PIT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047873" cy="883356"/>
            <a:chOff x="0" y="-9760"/>
            <a:chExt cx="6445009" cy="785565"/>
          </a:xfrm>
        </p:grpSpPr>
        <p:sp>
          <p:nvSpPr>
            <p:cNvPr id="203" name="ZoneTexte 202"/>
            <p:cNvSpPr txBox="1"/>
            <p:nvPr/>
          </p:nvSpPr>
          <p:spPr>
            <a:xfrm>
              <a:off x="109500" y="-9760"/>
              <a:ext cx="63355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EXTREME MUTATION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200329"/>
          </a:xfrm>
          <a:prstGeom prst="rect">
            <a:avLst/>
          </a:prstGeom>
          <a:noFill/>
        </p:spPr>
        <p:txBody>
          <a:bodyPr wrap="square" rtlCol="0">
            <a:spAutoFit/>
          </a:bodyPr>
          <a:lstStyle/>
          <a:p>
            <a:pPr marL="342900" indent="-342900">
              <a:buFontTx/>
              <a:buChar char="-"/>
            </a:pPr>
            <a:r>
              <a:rPr lang="fr-FR" sz="36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Extreme</a:t>
            </a:r>
            <a:r>
              <a:rPr lang="fr-FR" sz="3600" dirty="0">
                <a:solidFill>
                  <a:schemeClr val="tx2"/>
                </a:solidFill>
                <a:latin typeface="Lato Light" panose="020F0502020204030203" pitchFamily="34" charset="0"/>
                <a:ea typeface="Lato Light" panose="020F0502020204030203" pitchFamily="34" charset="0"/>
                <a:cs typeface="Lato Light" panose="020F0502020204030203" pitchFamily="34" charset="0"/>
              </a:rPr>
              <a:t> Mutation avec Descartes</a:t>
            </a:r>
            <a:endParaRPr lang="fr-FR" sz="3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Chasse aux mutants : Correction de TU</a:t>
            </a:r>
            <a:endParaRPr lang="fr-FR" sz="3600" dirty="0" smtClean="0">
              <a:solidFill>
                <a:schemeClr val="tx2"/>
              </a:solidFill>
              <a:latin typeface="Lato Light"/>
              <a:cs typeface="Lato Light"/>
            </a:endParaRP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9278978" cy="883356"/>
            <a:chOff x="0" y="-9760"/>
            <a:chExt cx="7430920" cy="785565"/>
          </a:xfrm>
        </p:grpSpPr>
        <p:sp>
          <p:nvSpPr>
            <p:cNvPr id="203" name="ZoneTexte 202"/>
            <p:cNvSpPr txBox="1"/>
            <p:nvPr/>
          </p:nvSpPr>
          <p:spPr>
            <a:xfrm>
              <a:off x="109500" y="-9760"/>
              <a:ext cx="732142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Couverture de code VS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764698" y="1489544"/>
            <a:ext cx="2297511" cy="3891279"/>
          </a:xfrm>
          <a:prstGeom prst="rect">
            <a:avLst/>
          </a:prstGeom>
        </p:spPr>
      </p:pic>
      <p:pic>
        <p:nvPicPr>
          <p:cNvPr id="3" name="Image 2"/>
          <p:cNvPicPr>
            <a:picLocks noChangeAspect="1"/>
          </p:cNvPicPr>
          <p:nvPr/>
        </p:nvPicPr>
        <p:blipFill rotWithShape="1">
          <a:blip r:embed="rId6"/>
          <a:srcRect l="6365" b="40091"/>
          <a:stretch/>
        </p:blipFill>
        <p:spPr>
          <a:xfrm>
            <a:off x="3833239" y="3802734"/>
            <a:ext cx="7513638" cy="2003588"/>
          </a:xfrm>
          <a:prstGeom prst="rect">
            <a:avLst/>
          </a:prstGeom>
        </p:spPr>
      </p:pic>
      <p:pic>
        <p:nvPicPr>
          <p:cNvPr id="5" name="Image 4"/>
          <p:cNvPicPr>
            <a:picLocks noChangeAspect="1"/>
          </p:cNvPicPr>
          <p:nvPr/>
        </p:nvPicPr>
        <p:blipFill>
          <a:blip r:embed="rId7"/>
          <a:stretch>
            <a:fillRect/>
          </a:stretch>
        </p:blipFill>
        <p:spPr>
          <a:xfrm>
            <a:off x="3971525" y="1241722"/>
            <a:ext cx="7375352" cy="2100947"/>
          </a:xfrm>
          <a:prstGeom prst="rect">
            <a:avLst/>
          </a:prstGeom>
        </p:spPr>
      </p:pic>
      <p:sp>
        <p:nvSpPr>
          <p:cNvPr id="11" name="Subtitle 2">
            <a:extLst>
              <a:ext uri="{FF2B5EF4-FFF2-40B4-BE49-F238E27FC236}">
                <a16:creationId xmlns:a16="http://schemas.microsoft.com/office/drawing/2014/main" id="{3A78FA13-AC9F-47B6-87F4-D7D64D1358A9}"/>
              </a:ext>
            </a:extLst>
          </p:cNvPr>
          <p:cNvSpPr txBox="1">
            <a:spLocks/>
          </p:cNvSpPr>
          <p:nvPr/>
        </p:nvSpPr>
        <p:spPr>
          <a:xfrm rot="16200000">
            <a:off x="2307755" y="2092898"/>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
        <p:nvSpPr>
          <p:cNvPr id="14" name="Subtitle 2">
            <a:extLst>
              <a:ext uri="{FF2B5EF4-FFF2-40B4-BE49-F238E27FC236}">
                <a16:creationId xmlns:a16="http://schemas.microsoft.com/office/drawing/2014/main" id="{3A78FA13-AC9F-47B6-87F4-D7D64D1358A9}"/>
              </a:ext>
            </a:extLst>
          </p:cNvPr>
          <p:cNvSpPr txBox="1">
            <a:spLocks/>
          </p:cNvSpPr>
          <p:nvPr/>
        </p:nvSpPr>
        <p:spPr>
          <a:xfrm rot="16200000">
            <a:off x="2288184" y="4372836"/>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PIT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2552502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9278978" cy="883356"/>
            <a:chOff x="0" y="-9760"/>
            <a:chExt cx="7430920" cy="785565"/>
          </a:xfrm>
        </p:grpSpPr>
        <p:sp>
          <p:nvSpPr>
            <p:cNvPr id="203" name="ZoneTexte 202"/>
            <p:cNvSpPr txBox="1"/>
            <p:nvPr/>
          </p:nvSpPr>
          <p:spPr>
            <a:xfrm>
              <a:off x="109500" y="-9760"/>
              <a:ext cx="732142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Couverture de code VS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292087" y="2199759"/>
            <a:ext cx="1516655" cy="2568748"/>
          </a:xfrm>
          <a:prstGeom prst="rect">
            <a:avLst/>
          </a:prstGeom>
        </p:spPr>
      </p:pic>
      <p:sp>
        <p:nvSpPr>
          <p:cNvPr id="11" name="Subtitle 2">
            <a:extLst>
              <a:ext uri="{FF2B5EF4-FFF2-40B4-BE49-F238E27FC236}">
                <a16:creationId xmlns:a16="http://schemas.microsoft.com/office/drawing/2014/main" id="{3A78FA13-AC9F-47B6-87F4-D7D64D1358A9}"/>
              </a:ext>
            </a:extLst>
          </p:cNvPr>
          <p:cNvSpPr txBox="1">
            <a:spLocks/>
          </p:cNvSpPr>
          <p:nvPr/>
        </p:nvSpPr>
        <p:spPr>
          <a:xfrm rot="16200000">
            <a:off x="1146778" y="2092898"/>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
        <p:nvSpPr>
          <p:cNvPr id="14" name="Subtitle 2">
            <a:extLst>
              <a:ext uri="{FF2B5EF4-FFF2-40B4-BE49-F238E27FC236}">
                <a16:creationId xmlns:a16="http://schemas.microsoft.com/office/drawing/2014/main" id="{3A78FA13-AC9F-47B6-87F4-D7D64D1358A9}"/>
              </a:ext>
            </a:extLst>
          </p:cNvPr>
          <p:cNvSpPr txBox="1">
            <a:spLocks/>
          </p:cNvSpPr>
          <p:nvPr/>
        </p:nvSpPr>
        <p:spPr>
          <a:xfrm rot="16200000">
            <a:off x="1127207" y="4372836"/>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PIT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2" name="Image 1"/>
          <p:cNvPicPr>
            <a:picLocks noChangeAspect="1"/>
          </p:cNvPicPr>
          <p:nvPr/>
        </p:nvPicPr>
        <p:blipFill rotWithShape="1">
          <a:blip r:embed="rId6"/>
          <a:srcRect l="5012" r="24627"/>
          <a:stretch/>
        </p:blipFill>
        <p:spPr>
          <a:xfrm>
            <a:off x="2745180" y="1360515"/>
            <a:ext cx="8352889" cy="2204476"/>
          </a:xfrm>
          <a:prstGeom prst="rect">
            <a:avLst/>
          </a:prstGeom>
        </p:spPr>
      </p:pic>
      <p:pic>
        <p:nvPicPr>
          <p:cNvPr id="6" name="Image 5"/>
          <p:cNvPicPr>
            <a:picLocks noChangeAspect="1"/>
          </p:cNvPicPr>
          <p:nvPr/>
        </p:nvPicPr>
        <p:blipFill>
          <a:blip r:embed="rId7"/>
          <a:stretch>
            <a:fillRect/>
          </a:stretch>
        </p:blipFill>
        <p:spPr>
          <a:xfrm>
            <a:off x="2725609" y="3968379"/>
            <a:ext cx="9162709" cy="1959528"/>
          </a:xfrm>
          <a:prstGeom prst="rect">
            <a:avLst/>
          </a:prstGeom>
        </p:spPr>
      </p:pic>
    </p:spTree>
    <p:extLst>
      <p:ext uri="{BB962C8B-B14F-4D97-AF65-F5344CB8AC3E}">
        <p14:creationId xmlns:p14="http://schemas.microsoft.com/office/powerpoint/2010/main" val="2132328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3636408" cy="883356"/>
            <a:chOff x="0" y="-9760"/>
            <a:chExt cx="2912160" cy="785565"/>
          </a:xfrm>
        </p:grpSpPr>
        <p:sp>
          <p:nvSpPr>
            <p:cNvPr id="46" name="ZoneTexte 45"/>
            <p:cNvSpPr txBox="1"/>
            <p:nvPr/>
          </p:nvSpPr>
          <p:spPr>
            <a:xfrm>
              <a:off x="109500" y="-9760"/>
              <a:ext cx="280266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Chaos Monkey</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325852" y="1229494"/>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Installation sur un projet </a:t>
            </a:r>
            <a:r>
              <a:rPr lang="fr-FR" sz="2000" dirty="0" err="1" smtClean="0">
                <a:solidFill>
                  <a:schemeClr val="tx2"/>
                </a:solidFill>
                <a:latin typeface="Lato Regular"/>
                <a:cs typeface="Lato Regular"/>
              </a:rPr>
              <a:t>spring</a:t>
            </a:r>
            <a:r>
              <a:rPr lang="fr-FR" sz="2000" dirty="0" smtClean="0">
                <a:solidFill>
                  <a:schemeClr val="tx2"/>
                </a:solidFill>
                <a:latin typeface="Lato Regular"/>
                <a:cs typeface="Lato Regular"/>
              </a:rPr>
              <a:t> boot</a:t>
            </a:r>
            <a:endParaRPr lang="fr-FR" sz="2000" dirty="0">
              <a:solidFill>
                <a:schemeClr val="tx2"/>
              </a:solidFill>
              <a:latin typeface="Lato Regular"/>
              <a:cs typeface="Lato Regular"/>
            </a:endParaRP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884" y="1766044"/>
            <a:ext cx="3272472" cy="3272472"/>
          </a:xfrm>
          <a:prstGeom prst="rect">
            <a:avLst/>
          </a:prstGeom>
          <a:noFill/>
          <a:extLst>
            <a:ext uri="{909E8E84-426E-40DD-AFC4-6F175D3DCCD1}">
              <a14:hiddenFill xmlns:a14="http://schemas.microsoft.com/office/drawing/2010/main">
                <a:solidFill>
                  <a:srgbClr val="FFFFFF"/>
                </a:solidFill>
              </a14:hiddenFill>
            </a:ext>
          </a:extLst>
        </p:spPr>
      </p:pic>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5852" y="3221943"/>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Configuration :</a:t>
            </a:r>
          </a:p>
        </p:txBody>
      </p:sp>
      <p:pic>
        <p:nvPicPr>
          <p:cNvPr id="2" name="Image 1"/>
          <p:cNvPicPr>
            <a:picLocks noChangeAspect="1"/>
          </p:cNvPicPr>
          <p:nvPr/>
        </p:nvPicPr>
        <p:blipFill>
          <a:blip r:embed="rId4"/>
          <a:stretch>
            <a:fillRect/>
          </a:stretch>
        </p:blipFill>
        <p:spPr>
          <a:xfrm>
            <a:off x="825017" y="1766044"/>
            <a:ext cx="6144491" cy="1447500"/>
          </a:xfrm>
          <a:prstGeom prst="rect">
            <a:avLst/>
          </a:prstGeom>
        </p:spPr>
      </p:pic>
      <p:pic>
        <p:nvPicPr>
          <p:cNvPr id="3" name="Image 2"/>
          <p:cNvPicPr>
            <a:picLocks noChangeAspect="1"/>
          </p:cNvPicPr>
          <p:nvPr/>
        </p:nvPicPr>
        <p:blipFill>
          <a:blip r:embed="rId5"/>
          <a:stretch>
            <a:fillRect/>
          </a:stretch>
        </p:blipFill>
        <p:spPr>
          <a:xfrm>
            <a:off x="825017" y="3727351"/>
            <a:ext cx="3783676" cy="1868767"/>
          </a:xfrm>
          <a:prstGeom prst="rect">
            <a:avLst/>
          </a:prstGeom>
        </p:spPr>
      </p:pic>
    </p:spTree>
    <p:extLst>
      <p:ext uri="{BB962C8B-B14F-4D97-AF65-F5344CB8AC3E}">
        <p14:creationId xmlns:p14="http://schemas.microsoft.com/office/powerpoint/2010/main" val="36881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301466" y="1706679"/>
            <a:ext cx="6554912" cy="2554545"/>
          </a:xfrm>
          <a:prstGeom prst="rect">
            <a:avLst/>
          </a:prstGeom>
          <a:noFill/>
        </p:spPr>
        <p:txBody>
          <a:bodyPr wrap="square" rtlCol="0">
            <a:spAutoFit/>
          </a:bodyPr>
          <a:lstStyle/>
          <a:p>
            <a:r>
              <a:rPr lang="fr-FR" sz="2000" dirty="0">
                <a:solidFill>
                  <a:schemeClr val="tx2"/>
                </a:solidFill>
                <a:latin typeface="Lato Regular"/>
                <a:cs typeface="Lato Regular"/>
              </a:rPr>
              <a:t>Installation en </a:t>
            </a:r>
            <a:r>
              <a:rPr lang="fr-FR" sz="2000" dirty="0" smtClean="0">
                <a:solidFill>
                  <a:schemeClr val="tx2"/>
                </a:solidFill>
                <a:latin typeface="Lato Regular"/>
                <a:cs typeface="Lato Regular"/>
              </a:rPr>
              <a:t>local :</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Java 8</a:t>
            </a:r>
            <a:endParaRPr lang="fr-FR" sz="2000" dirty="0">
              <a:solidFill>
                <a:schemeClr val="tx2"/>
              </a:solidFill>
              <a:latin typeface="Lato Light"/>
              <a:cs typeface="Lato Light"/>
            </a:endParaRP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Instructions :</a:t>
            </a:r>
            <a:endParaRPr lang="fr-FR" sz="2000" dirty="0">
              <a:solidFill>
                <a:schemeClr val="tx2"/>
              </a:solidFill>
              <a:latin typeface="Lato Regular"/>
              <a:cs typeface="Lato Regular"/>
            </a:endParaRPr>
          </a:p>
          <a:p>
            <a:pPr algn="ctr"/>
            <a:r>
              <a:rPr lang="fr-FR" sz="2000" dirty="0">
                <a:hlinkClick r:id="rId3"/>
              </a:rPr>
              <a:t>https://sii-codelab-chaos.github.io/Codelab-Chaos-TP/</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77412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41365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Gatling</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smtClean="0">
              <a:solidFill>
                <a:schemeClr val="tx2"/>
              </a:solidFill>
              <a:latin typeface="Lato Regular"/>
              <a:cs typeface="Lato Regular"/>
            </a:endParaRP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22" name="ZoneTexte 21"/>
          <p:cNvSpPr txBox="1"/>
          <p:nvPr/>
        </p:nvSpPr>
        <p:spPr>
          <a:xfrm>
            <a:off x="220125" y="1392242"/>
            <a:ext cx="6594764" cy="400110"/>
          </a:xfrm>
          <a:prstGeom prst="rect">
            <a:avLst/>
          </a:prstGeom>
          <a:noFill/>
        </p:spPr>
        <p:txBody>
          <a:bodyPr wrap="square" rtlCol="0">
            <a:spAutoFit/>
          </a:bodyPr>
          <a:lstStyle/>
          <a:p>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634" y="1991600"/>
            <a:ext cx="3268924" cy="32689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382027" y="1092220"/>
            <a:ext cx="6861130" cy="3227496"/>
          </a:xfrm>
          <a:prstGeom prst="rect">
            <a:avLst/>
          </a:prstGeom>
        </p:spPr>
      </p:pic>
      <p:pic>
        <p:nvPicPr>
          <p:cNvPr id="3" name="Image 2"/>
          <p:cNvPicPr>
            <a:picLocks noChangeAspect="1"/>
          </p:cNvPicPr>
          <p:nvPr/>
        </p:nvPicPr>
        <p:blipFill>
          <a:blip r:embed="rId5"/>
          <a:stretch>
            <a:fillRect/>
          </a:stretch>
        </p:blipFill>
        <p:spPr>
          <a:xfrm>
            <a:off x="382027" y="4424556"/>
            <a:ext cx="5531093" cy="1656678"/>
          </a:xfrm>
          <a:prstGeom prst="rect">
            <a:avLst/>
          </a:prstGeom>
        </p:spPr>
      </p:pic>
    </p:spTree>
    <p:extLst>
      <p:ext uri="{BB962C8B-B14F-4D97-AF65-F5344CB8AC3E}">
        <p14:creationId xmlns:p14="http://schemas.microsoft.com/office/powerpoint/2010/main" val="30149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30" y="1583707"/>
            <a:ext cx="5845732" cy="3170099"/>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a:solidFill>
                <a:schemeClr val="tx2"/>
              </a:solidFill>
              <a:latin typeface="Lato Light"/>
              <a:cs typeface="Lato Light"/>
            </a:endParaRPr>
          </a:p>
          <a:p>
            <a:pPr marL="571500" indent="-571500">
              <a:buFontTx/>
              <a:buChar char="-"/>
            </a:pPr>
            <a:r>
              <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a:t>
            </a: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smtClean="0">
                <a:solidFill>
                  <a:schemeClr val="tx2"/>
                </a:solidFill>
                <a:latin typeface="Lato Light"/>
                <a:cs typeface="Lato Light"/>
              </a:rPr>
              <a:t>Démarrage </a:t>
            </a:r>
            <a:r>
              <a:rPr lang="fr-FR" sz="2000" b="1" dirty="0">
                <a:solidFill>
                  <a:schemeClr val="tx2"/>
                </a:solidFill>
                <a:latin typeface="Lato Light"/>
                <a:cs typeface="Lato Light"/>
              </a:rPr>
              <a:t>de l’application </a:t>
            </a:r>
            <a:r>
              <a:rPr lang="fr-FR" sz="2000" b="1" dirty="0" err="1" smtClean="0">
                <a:solidFill>
                  <a:schemeClr val="tx2"/>
                </a:solidFill>
                <a:latin typeface="Lato Light"/>
                <a:cs typeface="Lato Light"/>
              </a:rPr>
              <a:t>FuSIIon</a:t>
            </a:r>
            <a:r>
              <a:rPr lang="fr-FR" sz="2000" b="1" dirty="0" smtClean="0">
                <a:solidFill>
                  <a:schemeClr val="tx2"/>
                </a:solidFill>
                <a:latin typeface="Lato Light"/>
                <a:cs typeface="Lato Light"/>
              </a:rPr>
              <a:t> ( Docker)</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Lancement d’un tir de charge</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29" y="1583707"/>
            <a:ext cx="6156959" cy="3785652"/>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a:solidFill>
                <a:schemeClr val="tx2"/>
              </a:solidFill>
              <a:latin typeface="Lato Light"/>
              <a:cs typeface="Lato Light"/>
            </a:endParaRPr>
          </a:p>
          <a:p>
            <a:pPr marL="571500" indent="-571500">
              <a:buFontTx/>
              <a:buChar char="-"/>
            </a:pPr>
            <a:r>
              <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a:t>
            </a: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endParaRPr lang="fr-FR" sz="2000" b="1"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smtClean="0">
                <a:solidFill>
                  <a:schemeClr val="tx2"/>
                </a:solidFill>
                <a:latin typeface="Lato Light"/>
                <a:cs typeface="Lato Light"/>
              </a:rPr>
              <a:t>Démarrage </a:t>
            </a:r>
            <a:r>
              <a:rPr lang="fr-FR" sz="2000" b="1" dirty="0">
                <a:solidFill>
                  <a:schemeClr val="tx2"/>
                </a:solidFill>
                <a:latin typeface="Lato Light"/>
                <a:cs typeface="Lato Light"/>
              </a:rPr>
              <a:t>de l’application </a:t>
            </a:r>
            <a:r>
              <a:rPr lang="fr-FR" sz="2000" b="1" dirty="0" err="1" smtClean="0">
                <a:solidFill>
                  <a:schemeClr val="tx2"/>
                </a:solidFill>
                <a:latin typeface="Lato Light"/>
                <a:cs typeface="Lato Light"/>
              </a:rPr>
              <a:t>FuSIIon</a:t>
            </a:r>
            <a:r>
              <a:rPr lang="fr-FR" sz="2000" b="1" dirty="0" smtClean="0">
                <a:solidFill>
                  <a:schemeClr val="tx2"/>
                </a:solidFill>
                <a:latin typeface="Lato Light"/>
                <a:cs typeface="Lato Light"/>
              </a:rPr>
              <a:t> (</a:t>
            </a:r>
            <a:r>
              <a:rPr lang="fr-FR" sz="2000" b="1" dirty="0" err="1" smtClean="0">
                <a:solidFill>
                  <a:schemeClr val="tx2"/>
                </a:solidFill>
                <a:latin typeface="Lato Light"/>
                <a:cs typeface="Lato Light"/>
              </a:rPr>
              <a:t>Kubernetes</a:t>
            </a:r>
            <a:r>
              <a:rPr lang="fr-FR" sz="2000" b="1" dirty="0" smtClean="0">
                <a:solidFill>
                  <a:schemeClr val="tx2"/>
                </a:solidFill>
                <a:latin typeface="Lato Light"/>
                <a:cs typeface="Lato Light"/>
              </a:rPr>
              <a:t>)</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Lancement d’un nouveau tir de charge</a:t>
            </a:r>
          </a:p>
          <a:p>
            <a:pPr marL="571500" indent="-571500">
              <a:buFontTx/>
              <a:buChar char="-"/>
            </a:pPr>
            <a:endParaRPr lang="fr-FR" sz="2000" b="1" dirty="0" smtClean="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Analyse des résultats</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smtClean="0">
                <a:solidFill>
                  <a:schemeClr val="tx2"/>
                </a:solidFill>
                <a:latin typeface="Lato Light"/>
                <a:cs typeface="Lato Light"/>
              </a:rPr>
              <a:t>Bonus : augmenter le nombre de réplicas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65977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118639" cy="883356"/>
            <a:chOff x="0" y="-9760"/>
            <a:chExt cx="2497512" cy="785565"/>
          </a:xfrm>
        </p:grpSpPr>
        <p:sp>
          <p:nvSpPr>
            <p:cNvPr id="203" name="ZoneTexte 202"/>
            <p:cNvSpPr txBox="1"/>
            <p:nvPr/>
          </p:nvSpPr>
          <p:spPr>
            <a:xfrm>
              <a:off x="109500" y="-9760"/>
              <a:ext cx="23880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Vous êtes ici</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1530723"/>
            <a:ext cx="2297511" cy="3891279"/>
          </a:xfrm>
          <a:prstGeom prst="rect">
            <a:avLst/>
          </a:prstGeom>
        </p:spPr>
      </p:pic>
      <p:sp>
        <p:nvSpPr>
          <p:cNvPr id="9" name="ZoneTexte 8"/>
          <p:cNvSpPr txBox="1"/>
          <p:nvPr/>
        </p:nvSpPr>
        <p:spPr>
          <a:xfrm>
            <a:off x="2794572" y="3188648"/>
            <a:ext cx="9397428" cy="584775"/>
          </a:xfrm>
          <a:prstGeom prst="rect">
            <a:avLst/>
          </a:prstGeom>
          <a:noFill/>
        </p:spPr>
        <p:txBody>
          <a:bodyPr wrap="square" rtlCol="0">
            <a:spAutoFit/>
          </a:bodyPr>
          <a:lstStyle/>
          <a:p>
            <a:r>
              <a:rPr lang="fr-FR" sz="3200" dirty="0">
                <a:hlinkClick r:id="rId4"/>
              </a:rPr>
              <a:t>https://</a:t>
            </a:r>
            <a:r>
              <a:rPr lang="fr-FR" sz="3200" dirty="0" smtClean="0">
                <a:hlinkClick r:id="rId4"/>
              </a:rPr>
              <a:t>sii-codelab-chaos.github.io/Codelab-Chaos-TP</a:t>
            </a:r>
            <a:r>
              <a:rPr lang="fr-FR" sz="3200" dirty="0">
                <a:hlinkClick r:id="rId4"/>
              </a:rPr>
              <a:t>/</a:t>
            </a:r>
            <a:endParaRPr lang="fr-FR" sz="3200" dirty="0" smtClean="0">
              <a:solidFill>
                <a:schemeClr val="tx2"/>
              </a:solidFill>
              <a:latin typeface="Lato Light"/>
              <a:cs typeface="Lato Light"/>
            </a:endParaRPr>
          </a:p>
        </p:txBody>
      </p:sp>
    </p:spTree>
    <p:extLst>
      <p:ext uri="{BB962C8B-B14F-4D97-AF65-F5344CB8AC3E}">
        <p14:creationId xmlns:p14="http://schemas.microsoft.com/office/powerpoint/2010/main" val="3157339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2" name="Image 1"/>
          <p:cNvPicPr>
            <a:picLocks noChangeAspect="1"/>
          </p:cNvPicPr>
          <p:nvPr/>
        </p:nvPicPr>
        <p:blipFill>
          <a:blip r:embed="rId3"/>
          <a:stretch>
            <a:fillRect/>
          </a:stretch>
        </p:blipFill>
        <p:spPr>
          <a:xfrm>
            <a:off x="2067098" y="1014523"/>
            <a:ext cx="7753004" cy="5105759"/>
          </a:xfrm>
          <a:prstGeom prst="rect">
            <a:avLst/>
          </a:prstGeom>
        </p:spPr>
      </p:pic>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a:t>
            </a:r>
            <a:r>
              <a:rPr lang="fr-FR" sz="2000" dirty="0" err="1" smtClean="0">
                <a:solidFill>
                  <a:schemeClr val="tx2"/>
                </a:solidFill>
                <a:latin typeface="Lato Light"/>
                <a:cs typeface="Lato Light"/>
              </a:rPr>
              <a:t>testing</a:t>
            </a:r>
            <a:endParaRPr lang="fr-FR" sz="2000" dirty="0" smtClean="0">
              <a:solidFill>
                <a:schemeClr val="tx2"/>
              </a:solidFill>
              <a:latin typeface="Lato Light"/>
              <a:cs typeface="Lato Light"/>
            </a:endParaRP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2862322"/>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smtClean="0">
                <a:latin typeface="Lato Light" panose="020F0502020204030203" pitchFamily="34" charset="0"/>
                <a:ea typeface="Lato Light" panose="020F0502020204030203" pitchFamily="34" charset="0"/>
                <a:cs typeface="Lato Light" panose="020F0502020204030203" pitchFamily="34" charset="0"/>
              </a:rPr>
              <a:t>Pourtant</a:t>
            </a:r>
            <a:r>
              <a:rPr lang="fr-FR" dirty="0">
                <a:latin typeface="Lato Light" panose="020F0502020204030203" pitchFamily="34" charset="0"/>
                <a:ea typeface="Lato Light" panose="020F0502020204030203" pitchFamily="34" charset="0"/>
                <a:cs typeface="Lato Light" panose="020F0502020204030203" pitchFamily="34" charset="0"/>
              </a:rPr>
              <a:t>, les tests unitaires passaient au vert ! Et la couverture de tests est </a:t>
            </a:r>
            <a:r>
              <a:rPr lang="fr-FR" dirty="0" smtClean="0">
                <a:latin typeface="Lato Light" panose="020F0502020204030203" pitchFamily="34" charset="0"/>
                <a:ea typeface="Lato Light" panose="020F0502020204030203" pitchFamily="34" charset="0"/>
                <a:cs typeface="Lato Light" panose="020F0502020204030203" pitchFamily="34" charset="0"/>
              </a:rPr>
              <a:t>presque à </a:t>
            </a:r>
            <a:r>
              <a:rPr lang="fr-FR" dirty="0">
                <a:latin typeface="Lato Light" panose="020F0502020204030203" pitchFamily="34" charset="0"/>
                <a:ea typeface="Lato Light" panose="020F0502020204030203" pitchFamily="34" charset="0"/>
                <a:cs typeface="Lato Light" panose="020F0502020204030203" pitchFamily="34" charset="0"/>
              </a:rPr>
              <a:t>100% sur l'ensemble de notre code métier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smtClean="0">
                <a:latin typeface="Lato Light" panose="020F0502020204030203" pitchFamily="34" charset="0"/>
                <a:ea typeface="Lato Light" panose="020F0502020204030203" pitchFamily="34" charset="0"/>
                <a:cs typeface="Lato Light" panose="020F0502020204030203" pitchFamily="34" charset="0"/>
              </a:rPr>
              <a:t>A </a:t>
            </a:r>
            <a:r>
              <a:rPr lang="fr-FR" dirty="0">
                <a:latin typeface="Lato Light" panose="020F0502020204030203" pitchFamily="34" charset="0"/>
                <a:ea typeface="Lato Light" panose="020F0502020204030203" pitchFamily="34" charset="0"/>
                <a:cs typeface="Lato Light" panose="020F0502020204030203" pitchFamily="34" charset="0"/>
              </a:rPr>
              <a:t>un mois de la MEP, doit t'on blâmer le stagiaire ou l'auteur des tests unitaires ? Comment aurait-on pu éviter d'avoir des TU inutiles ?”</a:t>
            </a: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5616</TotalTime>
  <Words>1996</Words>
  <Application>Microsoft Office PowerPoint</Application>
  <PresentationFormat>Grand écran</PresentationFormat>
  <Paragraphs>245</Paragraphs>
  <Slides>33</Slides>
  <Notes>19</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33</vt:i4>
      </vt:variant>
    </vt:vector>
  </HeadingPairs>
  <TitlesOfParts>
    <vt:vector size="42"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Paul ROYE</cp:lastModifiedBy>
  <cp:revision>260</cp:revision>
  <dcterms:created xsi:type="dcterms:W3CDTF">2018-06-27T12:23:00Z</dcterms:created>
  <dcterms:modified xsi:type="dcterms:W3CDTF">2020-01-18T17:41:28Z</dcterms:modified>
</cp:coreProperties>
</file>