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6"/>
  </p:notesMasterIdLst>
  <p:handoutMasterIdLst>
    <p:handoutMasterId r:id="rId37"/>
  </p:handoutMasterIdLst>
  <p:sldIdLst>
    <p:sldId id="288" r:id="rId3"/>
    <p:sldId id="358" r:id="rId4"/>
    <p:sldId id="309" r:id="rId5"/>
    <p:sldId id="330" r:id="rId6"/>
    <p:sldId id="315" r:id="rId7"/>
    <p:sldId id="332" r:id="rId8"/>
    <p:sldId id="351" r:id="rId9"/>
    <p:sldId id="339" r:id="rId10"/>
    <p:sldId id="334" r:id="rId11"/>
    <p:sldId id="357" r:id="rId12"/>
    <p:sldId id="354" r:id="rId13"/>
    <p:sldId id="356" r:id="rId14"/>
    <p:sldId id="355" r:id="rId15"/>
    <p:sldId id="352" r:id="rId16"/>
    <p:sldId id="336" r:id="rId17"/>
    <p:sldId id="337" r:id="rId18"/>
    <p:sldId id="338" r:id="rId19"/>
    <p:sldId id="340" r:id="rId20"/>
    <p:sldId id="359" r:id="rId21"/>
    <p:sldId id="360" r:id="rId22"/>
    <p:sldId id="341" r:id="rId23"/>
    <p:sldId id="342" r:id="rId24"/>
    <p:sldId id="343" r:id="rId25"/>
    <p:sldId id="344" r:id="rId26"/>
    <p:sldId id="345" r:id="rId27"/>
    <p:sldId id="361" r:id="rId28"/>
    <p:sldId id="347" r:id="rId29"/>
    <p:sldId id="353" r:id="rId30"/>
    <p:sldId id="348" r:id="rId31"/>
    <p:sldId id="349" r:id="rId32"/>
    <p:sldId id="350" r:id="rId33"/>
    <p:sldId id="313" r:id="rId34"/>
    <p:sldId id="325"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58"/>
            <p14:sldId id="309"/>
            <p14:sldId id="330"/>
            <p14:sldId id="315"/>
            <p14:sldId id="332"/>
            <p14:sldId id="351"/>
            <p14:sldId id="339"/>
            <p14:sldId id="334"/>
            <p14:sldId id="357"/>
            <p14:sldId id="354"/>
            <p14:sldId id="356"/>
            <p14:sldId id="355"/>
            <p14:sldId id="352"/>
            <p14:sldId id="336"/>
            <p14:sldId id="337"/>
            <p14:sldId id="338"/>
            <p14:sldId id="340"/>
            <p14:sldId id="359"/>
            <p14:sldId id="360"/>
            <p14:sldId id="341"/>
            <p14:sldId id="342"/>
            <p14:sldId id="343"/>
            <p14:sldId id="344"/>
            <p14:sldId id="345"/>
            <p14:sldId id="361"/>
            <p14:sldId id="347"/>
            <p14:sldId id="353"/>
            <p14:sldId id="348"/>
            <p14:sldId id="349"/>
            <p14:sldId id="350"/>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69" d="100"/>
          <a:sy n="69" d="100"/>
        </p:scale>
        <p:origin x="1174" y="4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17/01/2020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17/01/2020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75696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27</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28</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29</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31</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4</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Prez</a:t>
            </a:r>
            <a:r>
              <a:rPr lang="fr-FR" dirty="0" smtClean="0"/>
              <a:t> fonctionnelle et technique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6</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7</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10</a:t>
            </a:fld>
            <a:endParaRPr lang="fr-FR"/>
          </a:p>
        </p:txBody>
      </p:sp>
    </p:spTree>
    <p:extLst>
      <p:ext uri="{BB962C8B-B14F-4D97-AF65-F5344CB8AC3E}">
        <p14:creationId xmlns:p14="http://schemas.microsoft.com/office/powerpoint/2010/main" val="64155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424457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19</a:t>
            </a:fld>
            <a:endParaRPr lang="fr-FR"/>
          </a:p>
        </p:txBody>
      </p:sp>
    </p:spTree>
    <p:extLst>
      <p:ext uri="{BB962C8B-B14F-4D97-AF65-F5344CB8AC3E}">
        <p14:creationId xmlns:p14="http://schemas.microsoft.com/office/powerpoint/2010/main" val="3566044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17/01/2020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17/01/2020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17/01/2020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17/01/2020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17/01/2020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17/01/2020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17/01/2020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17/01/2020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17/01/2020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17/01/2020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17/01/2020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17/01/2020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sii-codelab-chaos.github.io/Codelab-Chaos-T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jpg"/><Relationship Id="rId4"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sii-codelab-chaos.github.io/Codelab-Chaos-TP/"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118639" cy="883356"/>
            <a:chOff x="0" y="-9760"/>
            <a:chExt cx="2497512" cy="785565"/>
          </a:xfrm>
        </p:grpSpPr>
        <p:sp>
          <p:nvSpPr>
            <p:cNvPr id="203" name="ZoneTexte 202"/>
            <p:cNvSpPr txBox="1"/>
            <p:nvPr/>
          </p:nvSpPr>
          <p:spPr>
            <a:xfrm>
              <a:off x="109500" y="-9760"/>
              <a:ext cx="23880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Vous êtes ici</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1530723"/>
            <a:ext cx="2297511" cy="3891279"/>
          </a:xfrm>
          <a:prstGeom prst="rect">
            <a:avLst/>
          </a:prstGeom>
        </p:spPr>
      </p:pic>
      <p:sp>
        <p:nvSpPr>
          <p:cNvPr id="9" name="ZoneTexte 8"/>
          <p:cNvSpPr txBox="1"/>
          <p:nvPr/>
        </p:nvSpPr>
        <p:spPr>
          <a:xfrm>
            <a:off x="2794572" y="3188648"/>
            <a:ext cx="9397428" cy="584775"/>
          </a:xfrm>
          <a:prstGeom prst="rect">
            <a:avLst/>
          </a:prstGeom>
          <a:noFill/>
        </p:spPr>
        <p:txBody>
          <a:bodyPr wrap="square" rtlCol="0">
            <a:spAutoFit/>
          </a:bodyPr>
          <a:lstStyle/>
          <a:p>
            <a:r>
              <a:rPr lang="fr-FR" sz="3200" dirty="0">
                <a:hlinkClick r:id="rId4"/>
              </a:rPr>
              <a:t>https://</a:t>
            </a:r>
            <a:r>
              <a:rPr lang="fr-FR" sz="3200" dirty="0" smtClean="0">
                <a:hlinkClick r:id="rId4"/>
              </a:rPr>
              <a:t>sii-codelab-chaos.github.io/Codelab-Chaos-TP</a:t>
            </a:r>
            <a:r>
              <a:rPr lang="fr-FR" sz="3200" dirty="0">
                <a:hlinkClick r:id="rId4"/>
              </a:rPr>
              <a:t>/</a:t>
            </a:r>
            <a:endParaRPr lang="fr-FR" sz="3200" dirty="0" smtClean="0">
              <a:solidFill>
                <a:schemeClr val="tx2"/>
              </a:solidFill>
              <a:latin typeface="Lato Light"/>
              <a:cs typeface="Lato Light"/>
            </a:endParaRPr>
          </a:p>
        </p:txBody>
      </p:sp>
    </p:spTree>
    <p:extLst>
      <p:ext uri="{BB962C8B-B14F-4D97-AF65-F5344CB8AC3E}">
        <p14:creationId xmlns:p14="http://schemas.microsoft.com/office/powerpoint/2010/main" val="3157339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668235" cy="883356"/>
            <a:chOff x="0" y="-9760"/>
            <a:chExt cx="6941815" cy="785565"/>
          </a:xfrm>
        </p:grpSpPr>
        <p:sp>
          <p:nvSpPr>
            <p:cNvPr id="203" name="ZoneTexte 202"/>
            <p:cNvSpPr txBox="1"/>
            <p:nvPr/>
          </p:nvSpPr>
          <p:spPr>
            <a:xfrm>
              <a:off x="109500" y="-9760"/>
              <a:ext cx="683231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Tests unitaires et couverture de code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1015663"/>
          </a:xfrm>
          <a:prstGeom prst="rect">
            <a:avLst/>
          </a:prstGeom>
          <a:noFill/>
        </p:spPr>
        <p:txBody>
          <a:bodyPr wrap="square" rtlCol="0">
            <a:spAutoFit/>
          </a:bodyPr>
          <a:lstStyle/>
          <a:p>
            <a:pPr marL="342900" indent="-342900">
              <a:buFontTx/>
              <a:buChar char="-"/>
            </a:pPr>
            <a:r>
              <a:rPr lang="fr-FR" sz="2000" dirty="0">
                <a:solidFill>
                  <a:schemeClr val="tx2"/>
                </a:solidFill>
                <a:latin typeface="Lato Regular"/>
                <a:cs typeface="Lato Regular"/>
              </a:rPr>
              <a:t>Récupérer les sources de </a:t>
            </a:r>
            <a:r>
              <a:rPr lang="fr-FR" sz="2000" dirty="0" err="1">
                <a:solidFill>
                  <a:schemeClr val="tx2"/>
                </a:solidFill>
                <a:latin typeface="Lato Regular"/>
                <a:cs typeface="Lato Regular"/>
              </a:rPr>
              <a:t>fusiion</a:t>
            </a:r>
            <a:r>
              <a:rPr lang="fr-FR" sz="2000" dirty="0">
                <a:solidFill>
                  <a:schemeClr val="tx2"/>
                </a:solidFill>
                <a:latin typeface="Lato Regular"/>
                <a:cs typeface="Lato Regular"/>
              </a:rPr>
              <a:t> depuis GIT</a:t>
            </a:r>
          </a:p>
          <a:p>
            <a:pPr marL="342900" indent="-342900">
              <a:buFontTx/>
              <a:buChar char="-"/>
            </a:pPr>
            <a:r>
              <a:rPr lang="fr-FR" sz="2000" dirty="0" smtClean="0">
                <a:solidFill>
                  <a:schemeClr val="tx2"/>
                </a:solidFill>
                <a:latin typeface="Lato Regular"/>
                <a:cs typeface="Lato Regular"/>
              </a:rPr>
              <a:t>Lancer </a:t>
            </a:r>
            <a:r>
              <a:rPr lang="fr-FR" sz="2000" dirty="0">
                <a:solidFill>
                  <a:schemeClr val="tx2"/>
                </a:solidFill>
                <a:latin typeface="Lato Regular"/>
                <a:cs typeface="Lato Regular"/>
              </a:rPr>
              <a:t>les tests unitaires </a:t>
            </a:r>
            <a:r>
              <a:rPr lang="fr-FR" sz="2000" dirty="0" err="1">
                <a:solidFill>
                  <a:schemeClr val="tx2"/>
                </a:solidFill>
                <a:latin typeface="Lato Regular"/>
                <a:cs typeface="Lato Regular"/>
              </a:rPr>
              <a:t>Junit</a:t>
            </a:r>
            <a:endParaRPr lang="fr-FR" sz="2000" dirty="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Couverture </a:t>
            </a:r>
            <a:r>
              <a:rPr lang="fr-FR" sz="2000" dirty="0">
                <a:solidFill>
                  <a:schemeClr val="tx2"/>
                </a:solidFill>
                <a:latin typeface="Lato Regular"/>
                <a:cs typeface="Lato Regular"/>
              </a:rPr>
              <a:t>de </a:t>
            </a:r>
            <a:r>
              <a:rPr lang="fr-FR" sz="2000" dirty="0" smtClean="0">
                <a:solidFill>
                  <a:schemeClr val="tx2"/>
                </a:solidFill>
                <a:latin typeface="Lato Regular"/>
                <a:cs typeface="Lato Regular"/>
              </a:rPr>
              <a:t>code</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190725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15070"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JaCoCo</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2" name="Image 1"/>
          <p:cNvPicPr>
            <a:picLocks noChangeAspect="1"/>
          </p:cNvPicPr>
          <p:nvPr/>
        </p:nvPicPr>
        <p:blipFill>
          <a:blip r:embed="rId6"/>
          <a:stretch>
            <a:fillRect/>
          </a:stretch>
        </p:blipFill>
        <p:spPr>
          <a:xfrm>
            <a:off x="2765491" y="1202077"/>
            <a:ext cx="9316236" cy="4582274"/>
          </a:xfrm>
          <a:prstGeom prst="rect">
            <a:avLst/>
          </a:prstGeom>
        </p:spPr>
      </p:pic>
    </p:spTree>
    <p:extLst>
      <p:ext uri="{BB962C8B-B14F-4D97-AF65-F5344CB8AC3E}">
        <p14:creationId xmlns:p14="http://schemas.microsoft.com/office/powerpoint/2010/main" val="3818578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707886"/>
          </a:xfrm>
          <a:prstGeom prst="rect">
            <a:avLst/>
          </a:prstGeom>
          <a:noFill/>
        </p:spPr>
        <p:txBody>
          <a:bodyPr wrap="square" rtlCol="0">
            <a:spAutoFit/>
          </a:bodyPr>
          <a:lstStyle/>
          <a:p>
            <a:pPr marL="342900" indent="-342900">
              <a:buFontTx/>
              <a:buChar char="-"/>
            </a:pPr>
            <a:r>
              <a:rPr lang="fr-FR" sz="2000" dirty="0" smtClean="0">
                <a:solidFill>
                  <a:schemeClr val="tx2"/>
                </a:solidFill>
                <a:latin typeface="Lato Regular"/>
                <a:cs typeface="Lato Regular"/>
              </a:rPr>
              <a:t>Ajout </a:t>
            </a:r>
            <a:r>
              <a:rPr lang="fr-FR" sz="2000" dirty="0">
                <a:solidFill>
                  <a:schemeClr val="tx2"/>
                </a:solidFill>
                <a:latin typeface="Lato Regular"/>
                <a:cs typeface="Lato Regular"/>
              </a:rPr>
              <a:t>de la dépendance de </a:t>
            </a:r>
            <a:r>
              <a:rPr lang="fr-FR" sz="2000" dirty="0" err="1">
                <a:solidFill>
                  <a:schemeClr val="tx2"/>
                </a:solidFill>
                <a:latin typeface="Lato Regular"/>
                <a:cs typeface="Lato Regular"/>
              </a:rPr>
              <a:t>PitTest</a:t>
            </a:r>
            <a:endParaRPr lang="fr-FR" sz="2000" dirty="0">
              <a:solidFill>
                <a:schemeClr val="tx2"/>
              </a:solidFill>
              <a:latin typeface="Lato Regular"/>
              <a:cs typeface="Lato Regular"/>
            </a:endParaRPr>
          </a:p>
          <a:p>
            <a:pPr marL="342900" indent="-342900">
              <a:buFontTx/>
              <a:buChar char="-"/>
            </a:pPr>
            <a:r>
              <a:rPr lang="fr-FR" sz="2000" dirty="0">
                <a:solidFill>
                  <a:schemeClr val="tx2"/>
                </a:solidFill>
                <a:latin typeface="Lato Regular"/>
                <a:cs typeface="Lato Regular"/>
              </a:rPr>
              <a:t>Mutation </a:t>
            </a:r>
            <a:r>
              <a:rPr lang="fr-FR" sz="2000" dirty="0" err="1">
                <a:solidFill>
                  <a:schemeClr val="tx2"/>
                </a:solidFill>
                <a:latin typeface="Lato Regular"/>
                <a:cs typeface="Lato Regular"/>
              </a:rPr>
              <a:t>coverage</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810526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4860123" y="1223794"/>
            <a:ext cx="5187715" cy="1015663"/>
          </a:xfrm>
          <a:prstGeom prst="rect">
            <a:avLst/>
          </a:prstGeom>
          <a:noFill/>
        </p:spPr>
        <p:txBody>
          <a:bodyPr wrap="square" rtlCol="0">
            <a:spAutoFit/>
          </a:bodyPr>
          <a:lstStyle/>
          <a:p>
            <a:r>
              <a:rPr lang="fr-FR" sz="2000" dirty="0" smtClean="0">
                <a:solidFill>
                  <a:schemeClr val="tx2"/>
                </a:solidFill>
                <a:latin typeface="Lato Regular"/>
                <a:cs typeface="Lato Regular"/>
              </a:rPr>
              <a:t>Pourquoi </a:t>
            </a:r>
            <a:r>
              <a:rPr lang="fr-FR" sz="2000" dirty="0">
                <a:solidFill>
                  <a:schemeClr val="tx2"/>
                </a:solidFill>
                <a:latin typeface="Lato Regular"/>
                <a:cs typeface="Lato Regular"/>
              </a:rPr>
              <a:t>TIMED </a:t>
            </a:r>
            <a:r>
              <a:rPr lang="fr-FR" sz="2000" dirty="0" smtClean="0">
                <a:solidFill>
                  <a:schemeClr val="tx2"/>
                </a:solidFill>
                <a:latin typeface="Lato Regular"/>
                <a:cs typeface="Lato Regular"/>
              </a:rPr>
              <a:t>OUT ?</a:t>
            </a:r>
            <a:endParaRPr lang="fr-FR" sz="2000" dirty="0">
              <a:solidFill>
                <a:schemeClr val="tx2"/>
              </a:solidFill>
              <a:latin typeface="Lato Regular"/>
              <a:cs typeface="Lato Regular"/>
            </a:endParaRPr>
          </a:p>
          <a:p>
            <a:pPr marL="342900" indent="-342900">
              <a:buFont typeface="Arial" panose="020B0604020202020204" pitchFamily="34" charset="0"/>
              <a:buChar char="•"/>
            </a:pPr>
            <a:r>
              <a:rPr lang="fr-FR" sz="2000" dirty="0" smtClean="0">
                <a:solidFill>
                  <a:schemeClr val="tx2"/>
                </a:solidFill>
                <a:latin typeface="Lato Regular"/>
                <a:cs typeface="Lato Regular"/>
              </a:rPr>
              <a:t>une </a:t>
            </a:r>
            <a:r>
              <a:rPr lang="fr-FR" sz="2000" dirty="0">
                <a:solidFill>
                  <a:schemeClr val="tx2"/>
                </a:solidFill>
                <a:latin typeface="Lato Regular"/>
                <a:cs typeface="Lato Regular"/>
              </a:rPr>
              <a:t>mutation créé une boucle </a:t>
            </a:r>
            <a:r>
              <a:rPr lang="fr-FR" sz="2000" dirty="0" smtClean="0">
                <a:solidFill>
                  <a:schemeClr val="tx2"/>
                </a:solidFill>
                <a:latin typeface="Lato Regular"/>
                <a:cs typeface="Lato Regular"/>
              </a:rPr>
              <a:t>infinie</a:t>
            </a:r>
          </a:p>
          <a:p>
            <a:pPr marL="342900" indent="-342900">
              <a:buFont typeface="Arial" panose="020B0604020202020204" pitchFamily="34" charset="0"/>
              <a:buChar char="•"/>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a:t>
            </a:r>
            <a:r>
              <a:rPr lang="fr-FR" sz="2000" dirty="0">
                <a:solidFill>
                  <a:schemeClr val="tx2"/>
                </a:solidFill>
                <a:latin typeface="Lato Regular"/>
                <a:cs typeface="Lato Regular"/>
              </a:rPr>
              <a:t>test pense qu'il y a une boucle infinie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92787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177168" cy="883356"/>
            <a:chOff x="0" y="-9760"/>
            <a:chExt cx="4946885" cy="785565"/>
          </a:xfrm>
        </p:grpSpPr>
        <p:sp>
          <p:nvSpPr>
            <p:cNvPr id="203" name="ZoneTexte 202"/>
            <p:cNvSpPr txBox="1"/>
            <p:nvPr/>
          </p:nvSpPr>
          <p:spPr>
            <a:xfrm>
              <a:off x="109500" y="-9760"/>
              <a:ext cx="4837385"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mutant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3636408" cy="883356"/>
            <a:chOff x="0" y="-9760"/>
            <a:chExt cx="2912160" cy="785565"/>
          </a:xfrm>
        </p:grpSpPr>
        <p:sp>
          <p:nvSpPr>
            <p:cNvPr id="46" name="ZoneTexte 45"/>
            <p:cNvSpPr txBox="1"/>
            <p:nvPr/>
          </p:nvSpPr>
          <p:spPr>
            <a:xfrm>
              <a:off x="109500" y="-9760"/>
              <a:ext cx="280266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Chaos Monkey</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325852" y="1229494"/>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Installation sur un projet </a:t>
            </a:r>
            <a:r>
              <a:rPr lang="fr-FR" sz="2000" dirty="0" err="1" smtClean="0">
                <a:solidFill>
                  <a:schemeClr val="tx2"/>
                </a:solidFill>
                <a:latin typeface="Lato Regular"/>
                <a:cs typeface="Lato Regular"/>
              </a:rPr>
              <a:t>spring</a:t>
            </a:r>
            <a:r>
              <a:rPr lang="fr-FR" sz="2000" dirty="0" smtClean="0">
                <a:solidFill>
                  <a:schemeClr val="tx2"/>
                </a:solidFill>
                <a:latin typeface="Lato Regular"/>
                <a:cs typeface="Lato Regular"/>
              </a:rPr>
              <a:t> boot</a:t>
            </a:r>
            <a:endParaRPr lang="fr-FR" sz="2000" dirty="0">
              <a:solidFill>
                <a:schemeClr val="tx2"/>
              </a:solidFill>
              <a:latin typeface="Lato Regular"/>
              <a:cs typeface="Lato Regular"/>
            </a:endParaRP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884" y="1766044"/>
            <a:ext cx="3272472" cy="3272472"/>
          </a:xfrm>
          <a:prstGeom prst="rect">
            <a:avLst/>
          </a:prstGeom>
          <a:noFill/>
          <a:extLst>
            <a:ext uri="{909E8E84-426E-40DD-AFC4-6F175D3DCCD1}">
              <a14:hiddenFill xmlns:a14="http://schemas.microsoft.com/office/drawing/2010/main">
                <a:solidFill>
                  <a:srgbClr val="FFFFFF"/>
                </a:solidFill>
              </a14:hiddenFill>
            </a:ext>
          </a:extLst>
        </p:spPr>
      </p:pic>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5852" y="3221943"/>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Configuration :</a:t>
            </a:r>
          </a:p>
        </p:txBody>
      </p:sp>
      <p:pic>
        <p:nvPicPr>
          <p:cNvPr id="2" name="Image 1"/>
          <p:cNvPicPr>
            <a:picLocks noChangeAspect="1"/>
          </p:cNvPicPr>
          <p:nvPr/>
        </p:nvPicPr>
        <p:blipFill>
          <a:blip r:embed="rId4"/>
          <a:stretch>
            <a:fillRect/>
          </a:stretch>
        </p:blipFill>
        <p:spPr>
          <a:xfrm>
            <a:off x="825017" y="1766044"/>
            <a:ext cx="6144491" cy="1447500"/>
          </a:xfrm>
          <a:prstGeom prst="rect">
            <a:avLst/>
          </a:prstGeom>
        </p:spPr>
      </p:pic>
      <p:pic>
        <p:nvPicPr>
          <p:cNvPr id="3" name="Image 2"/>
          <p:cNvPicPr>
            <a:picLocks noChangeAspect="1"/>
          </p:cNvPicPr>
          <p:nvPr/>
        </p:nvPicPr>
        <p:blipFill>
          <a:blip r:embed="rId5"/>
          <a:stretch>
            <a:fillRect/>
          </a:stretch>
        </p:blipFill>
        <p:spPr>
          <a:xfrm>
            <a:off x="825017" y="3727351"/>
            <a:ext cx="3783676" cy="1868767"/>
          </a:xfrm>
          <a:prstGeom prst="rect">
            <a:avLst/>
          </a:prstGeom>
        </p:spPr>
      </p:pic>
    </p:spTree>
    <p:extLst>
      <p:ext uri="{BB962C8B-B14F-4D97-AF65-F5344CB8AC3E}">
        <p14:creationId xmlns:p14="http://schemas.microsoft.com/office/powerpoint/2010/main" val="36881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301466" y="1706679"/>
            <a:ext cx="6554912" cy="2554545"/>
          </a:xfrm>
          <a:prstGeom prst="rect">
            <a:avLst/>
          </a:prstGeom>
          <a:noFill/>
        </p:spPr>
        <p:txBody>
          <a:bodyPr wrap="square" rtlCol="0">
            <a:spAutoFit/>
          </a:bodyPr>
          <a:lstStyle/>
          <a:p>
            <a:r>
              <a:rPr lang="fr-FR" sz="2000" dirty="0">
                <a:solidFill>
                  <a:schemeClr val="tx2"/>
                </a:solidFill>
                <a:latin typeface="Lato Regular"/>
                <a:cs typeface="Lato Regular"/>
              </a:rPr>
              <a:t>Installation en </a:t>
            </a:r>
            <a:r>
              <a:rPr lang="fr-FR" sz="2000" dirty="0" smtClean="0">
                <a:solidFill>
                  <a:schemeClr val="tx2"/>
                </a:solidFill>
                <a:latin typeface="Lato Regular"/>
                <a:cs typeface="Lato Regular"/>
              </a:rPr>
              <a:t>local :</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Java 8</a:t>
            </a:r>
            <a:endParaRPr lang="fr-FR" sz="2000" dirty="0">
              <a:solidFill>
                <a:schemeClr val="tx2"/>
              </a:solidFill>
              <a:latin typeface="Lato Light"/>
              <a:cs typeface="Lato Light"/>
            </a:endParaRP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Instructions :</a:t>
            </a:r>
            <a:endParaRPr lang="fr-FR" sz="2000" dirty="0">
              <a:solidFill>
                <a:schemeClr val="tx2"/>
              </a:solidFill>
              <a:latin typeface="Lato Regular"/>
              <a:cs typeface="Lato Regular"/>
            </a:endParaRPr>
          </a:p>
          <a:p>
            <a:pPr algn="ctr"/>
            <a:r>
              <a:rPr lang="fr-FR" sz="2000" dirty="0">
                <a:hlinkClick r:id="rId3"/>
              </a:rPr>
              <a:t>https://sii-codelab-chaos.github.io/Codelab-Chaos-TP/</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77412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41365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Gatling</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smtClean="0">
              <a:solidFill>
                <a:schemeClr val="tx2"/>
              </a:solidFill>
              <a:latin typeface="Lato Regular"/>
              <a:cs typeface="Lato Regular"/>
            </a:endParaRP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22" name="ZoneTexte 21"/>
          <p:cNvSpPr txBox="1"/>
          <p:nvPr/>
        </p:nvSpPr>
        <p:spPr>
          <a:xfrm>
            <a:off x="220125" y="1392242"/>
            <a:ext cx="6594764" cy="400110"/>
          </a:xfrm>
          <a:prstGeom prst="rect">
            <a:avLst/>
          </a:prstGeom>
          <a:noFill/>
        </p:spPr>
        <p:txBody>
          <a:bodyPr wrap="square" rtlCol="0">
            <a:spAutoFit/>
          </a:bodyPr>
          <a:lstStyle/>
          <a:p>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634" y="1991600"/>
            <a:ext cx="3268924" cy="32689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382027" y="1092220"/>
            <a:ext cx="6861130" cy="3227496"/>
          </a:xfrm>
          <a:prstGeom prst="rect">
            <a:avLst/>
          </a:prstGeom>
        </p:spPr>
      </p:pic>
      <p:pic>
        <p:nvPicPr>
          <p:cNvPr id="3" name="Image 2"/>
          <p:cNvPicPr>
            <a:picLocks noChangeAspect="1"/>
          </p:cNvPicPr>
          <p:nvPr/>
        </p:nvPicPr>
        <p:blipFill>
          <a:blip r:embed="rId5"/>
          <a:stretch>
            <a:fillRect/>
          </a:stretch>
        </p:blipFill>
        <p:spPr>
          <a:xfrm>
            <a:off x="382027" y="4424556"/>
            <a:ext cx="5531093" cy="1656678"/>
          </a:xfrm>
          <a:prstGeom prst="rect">
            <a:avLst/>
          </a:prstGeom>
        </p:spPr>
      </p:pic>
    </p:spTree>
    <p:extLst>
      <p:ext uri="{BB962C8B-B14F-4D97-AF65-F5344CB8AC3E}">
        <p14:creationId xmlns:p14="http://schemas.microsoft.com/office/powerpoint/2010/main" val="30149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30" y="1583707"/>
            <a:ext cx="5845732" cy="3170099"/>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a:solidFill>
                <a:schemeClr val="tx2"/>
              </a:solidFill>
              <a:latin typeface="Lato Light"/>
              <a:cs typeface="Lato Light"/>
            </a:endParaRPr>
          </a:p>
          <a:p>
            <a:pPr marL="571500" indent="-571500">
              <a:buFontTx/>
              <a:buChar char="-"/>
            </a:pPr>
            <a:r>
              <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a:t>
            </a: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smtClean="0">
                <a:solidFill>
                  <a:schemeClr val="tx2"/>
                </a:solidFill>
                <a:latin typeface="Lato Light"/>
                <a:cs typeface="Lato Light"/>
              </a:rPr>
              <a:t>Démarrage </a:t>
            </a:r>
            <a:r>
              <a:rPr lang="fr-FR" sz="2000" b="1" dirty="0">
                <a:solidFill>
                  <a:schemeClr val="tx2"/>
                </a:solidFill>
                <a:latin typeface="Lato Light"/>
                <a:cs typeface="Lato Light"/>
              </a:rPr>
              <a:t>de l’application </a:t>
            </a:r>
            <a:r>
              <a:rPr lang="fr-FR" sz="2000" b="1" dirty="0" err="1" smtClean="0">
                <a:solidFill>
                  <a:schemeClr val="tx2"/>
                </a:solidFill>
                <a:latin typeface="Lato Light"/>
                <a:cs typeface="Lato Light"/>
              </a:rPr>
              <a:t>FuSIIon</a:t>
            </a:r>
            <a:r>
              <a:rPr lang="fr-FR" sz="2000" b="1" dirty="0" smtClean="0">
                <a:solidFill>
                  <a:schemeClr val="tx2"/>
                </a:solidFill>
                <a:latin typeface="Lato Light"/>
                <a:cs typeface="Lato Light"/>
              </a:rPr>
              <a:t> ( Docker)</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Lancement d’un tir de charge</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29" y="1583707"/>
            <a:ext cx="6156959" cy="3785652"/>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a:solidFill>
                <a:schemeClr val="tx2"/>
              </a:solidFill>
              <a:latin typeface="Lato Light"/>
              <a:cs typeface="Lato Light"/>
            </a:endParaRPr>
          </a:p>
          <a:p>
            <a:pPr marL="571500" indent="-571500">
              <a:buFontTx/>
              <a:buChar char="-"/>
            </a:pPr>
            <a:r>
              <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a:t>
            </a: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smtClean="0">
                <a:solidFill>
                  <a:schemeClr val="tx2"/>
                </a:solidFill>
                <a:latin typeface="Lato Light"/>
                <a:cs typeface="Lato Light"/>
              </a:rPr>
              <a:t>Démarrage </a:t>
            </a:r>
            <a:r>
              <a:rPr lang="fr-FR" sz="2000" b="1" dirty="0">
                <a:solidFill>
                  <a:schemeClr val="tx2"/>
                </a:solidFill>
                <a:latin typeface="Lato Light"/>
                <a:cs typeface="Lato Light"/>
              </a:rPr>
              <a:t>de l’application </a:t>
            </a:r>
            <a:r>
              <a:rPr lang="fr-FR" sz="2000" b="1" dirty="0" err="1" smtClean="0">
                <a:solidFill>
                  <a:schemeClr val="tx2"/>
                </a:solidFill>
                <a:latin typeface="Lato Light"/>
                <a:cs typeface="Lato Light"/>
              </a:rPr>
              <a:t>FuSIIon</a:t>
            </a:r>
            <a:r>
              <a:rPr lang="fr-FR" sz="2000" b="1" dirty="0" smtClean="0">
                <a:solidFill>
                  <a:schemeClr val="tx2"/>
                </a:solidFill>
                <a:latin typeface="Lato Light"/>
                <a:cs typeface="Lato Light"/>
              </a:rPr>
              <a:t> (</a:t>
            </a:r>
            <a:r>
              <a:rPr lang="fr-FR" sz="2000" b="1" dirty="0" err="1" smtClean="0">
                <a:solidFill>
                  <a:schemeClr val="tx2"/>
                </a:solidFill>
                <a:latin typeface="Lato Light"/>
                <a:cs typeface="Lato Light"/>
              </a:rPr>
              <a:t>Kubernetes</a:t>
            </a:r>
            <a:r>
              <a:rPr lang="fr-FR" sz="2000" b="1" dirty="0" smtClean="0">
                <a:solidFill>
                  <a:schemeClr val="tx2"/>
                </a:solidFill>
                <a:latin typeface="Lato Light"/>
                <a:cs typeface="Lato Light"/>
              </a:rPr>
              <a:t>)</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Lancement d’un nouveau tir de charge</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Analyse des </a:t>
            </a:r>
            <a:r>
              <a:rPr lang="fr-FR" sz="2000" b="1" dirty="0" smtClean="0">
                <a:solidFill>
                  <a:schemeClr val="tx2"/>
                </a:solidFill>
                <a:latin typeface="Lato Light"/>
                <a:cs typeface="Lato Light"/>
              </a:rPr>
              <a:t>résultats</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Bonus : augmenter le nombre de réplicas</a:t>
            </a:r>
            <a:endParaRPr lang="fr-FR" sz="2000" b="1" dirty="0" smtClean="0">
              <a:solidFill>
                <a:schemeClr val="tx2"/>
              </a:solidFill>
              <a:latin typeface="Lato Light"/>
              <a:cs typeface="Lato Light"/>
            </a:endParaRP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65977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2" name="Image 1"/>
          <p:cNvPicPr>
            <a:picLocks noChangeAspect="1"/>
          </p:cNvPicPr>
          <p:nvPr/>
        </p:nvPicPr>
        <p:blipFill>
          <a:blip r:embed="rId3"/>
          <a:stretch>
            <a:fillRect/>
          </a:stretch>
        </p:blipFill>
        <p:spPr>
          <a:xfrm>
            <a:off x="2067098" y="1014523"/>
            <a:ext cx="7753004" cy="5105759"/>
          </a:xfrm>
          <a:prstGeom prst="rect">
            <a:avLst/>
          </a:prstGeom>
        </p:spPr>
      </p:pic>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des tests unitaires</a:t>
            </a: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8389619"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457200" indent="-457200">
              <a:buFont typeface="+mj-lt"/>
              <a:buAutoNum type="arabicPeriod"/>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Des mutations sont générées dans votre code source</a:t>
            </a:r>
          </a:p>
          <a:p>
            <a:pPr marL="457200" indent="-457200">
              <a:buFont typeface="+mj-lt"/>
              <a:buAutoNum type="arabicPeriod"/>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Vos tests sont lancés</a:t>
            </a:r>
          </a:p>
          <a:p>
            <a:pPr marL="457200" indent="-457200">
              <a:buFont typeface="+mj-lt"/>
              <a:buAutoNum type="arabicPeriod"/>
            </a:pPr>
            <a: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Si vos tests ne passent pas (alors qu’ils passaient avant), alors le mutant est « tué » </a:t>
            </a:r>
          </a:p>
          <a:p>
            <a:pPr marL="457200" indent="-457200">
              <a:buFont typeface="+mj-lt"/>
              <a:buAutoNum type="arabicPeriod"/>
            </a:pPr>
            <a:r>
              <a:rPr lang="fr-FR" sz="2000" b="1" dirty="0" smtClean="0">
                <a:solidFill>
                  <a:srgbClr val="C00000"/>
                </a:solidFill>
                <a:latin typeface="Lato Light" panose="020F0502020204030203" pitchFamily="34" charset="0"/>
                <a:ea typeface="Lato Light" panose="020F0502020204030203" pitchFamily="34" charset="0"/>
                <a:cs typeface="Lato Light" panose="020F0502020204030203" pitchFamily="34" charset="0"/>
              </a:rPr>
              <a:t>Si vos tests passent, le mutant survit.</a:t>
            </a:r>
          </a:p>
          <a:p>
            <a:pPr marL="0" indent="0">
              <a:buNone/>
            </a:pPr>
            <a:endParaRPr lang="en-US" sz="20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La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qualité</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vos</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tests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peut</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être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jugée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au regard du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pourcentage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mutants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tués</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a:t>
            </a:r>
            <a:endPar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5210</TotalTime>
  <Words>1968</Words>
  <Application>Microsoft Office PowerPoint</Application>
  <PresentationFormat>Grand écran</PresentationFormat>
  <Paragraphs>233</Paragraphs>
  <Slides>33</Slides>
  <Notes>17</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33</vt:i4>
      </vt:variant>
    </vt:vector>
  </HeadingPairs>
  <TitlesOfParts>
    <vt:vector size="42"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Pierre GAULTIER</cp:lastModifiedBy>
  <cp:revision>247</cp:revision>
  <dcterms:created xsi:type="dcterms:W3CDTF">2018-06-27T12:23:00Z</dcterms:created>
  <dcterms:modified xsi:type="dcterms:W3CDTF">2020-01-17T15:10:44Z</dcterms:modified>
</cp:coreProperties>
</file>