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80" r:id="rId3"/>
    <p:sldId id="381" r:id="rId4"/>
    <p:sldId id="382" r:id="rId5"/>
    <p:sldId id="383" r:id="rId6"/>
    <p:sldId id="389" r:id="rId7"/>
    <p:sldId id="391" r:id="rId8"/>
    <p:sldId id="390" r:id="rId9"/>
    <p:sldId id="384" r:id="rId10"/>
    <p:sldId id="385" r:id="rId11"/>
    <p:sldId id="394" r:id="rId12"/>
    <p:sldId id="388" r:id="rId13"/>
    <p:sldId id="386" r:id="rId14"/>
    <p:sldId id="368" r:id="rId1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274FB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9" autoAdjust="0"/>
    <p:restoredTop sz="94434" autoAdjust="0"/>
  </p:normalViewPr>
  <p:slideViewPr>
    <p:cSldViewPr snapToGrid="0" snapToObjects="1">
      <p:cViewPr>
        <p:scale>
          <a:sx n="89" d="100"/>
          <a:sy n="89" d="100"/>
        </p:scale>
        <p:origin x="792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52C1-54FA-CD46-90EF-082DF126EC89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09B62-7964-8A4C-9636-36CB120B29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78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por ejemplo: Prototipos, tenga en cuenta de reemplazar los textos guía (Inserte acá…, hipervínculo…., logotipo… por el contenido correspondiente).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49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por ejemplo: Prototipos, tenga en cuenta de reemplazar los textos guía (Inserte acá…, hipervínculo…., logotipo… por el contenido correspondiente).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038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por ejemplo: Modelo Relacional, tenga en cuenta de reemplazar los textos guía (Inserte acá…, hipervínculo…., logotipo… por el contenido correspondiente).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390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por ejemplo: Diagrama de distribución, tenga en cuenta de reemplazar los textos guía (Inserte acá…, hipervínculo…., logotipo… por el contenido correspondiente).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37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al final de su presentación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Esta diapositiva no debe modificarse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5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el nombre del proyecto coloque las</a:t>
            </a:r>
            <a:r>
              <a:rPr lang="es-ES" baseline="0" dirty="0" smtClean="0"/>
              <a:t> siglas (por ejemplo, SISTEMA DE INFORMACION DE INVENTARIO DE AUTOS - SIIA).</a:t>
            </a:r>
          </a:p>
          <a:p>
            <a:r>
              <a:rPr lang="es-ES" baseline="0" dirty="0" smtClean="0"/>
              <a:t>En la breve contextualización, construya un breve párrafo el cual le de la idea general del proyecto al jurado.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14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Construyan la tabla de contenido con hipervínculo a cada diapositiva.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94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por ejemplo: ALCANCE, AGREGUE TANTAS DIAPOSITIVAS COMO las sea necesario.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35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</a:t>
            </a:r>
            <a:r>
              <a:rPr lang="es-ES" baseline="0" smtClean="0"/>
              <a:t>por ejemplo: ALCANCE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45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</a:t>
            </a:r>
            <a:r>
              <a:rPr lang="es-ES" baseline="0" smtClean="0"/>
              <a:t>por ejemplo: ALCANCE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7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</a:t>
            </a:r>
            <a:r>
              <a:rPr lang="es-ES" baseline="0" smtClean="0"/>
              <a:t>por ejemplo: ALCANCE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34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</a:t>
            </a:r>
            <a:r>
              <a:rPr lang="es-ES" baseline="0" smtClean="0"/>
              <a:t>por ejemplo: ALCANCE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53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titulo, debe fijar</a:t>
            </a:r>
            <a:r>
              <a:rPr lang="es-ES" baseline="0" dirty="0" smtClean="0"/>
              <a:t> el nombre del entregable, por ejemplo: Diagrama de clases, tenga en cuenta de reemplazar los textos guía (Inserte acá…, hipervínculo…., logotipo… por el contenido correspondiente).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53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ángulo 2"/>
          <p:cNvSpPr/>
          <p:nvPr userDrawn="1"/>
        </p:nvSpPr>
        <p:spPr>
          <a:xfrm>
            <a:off x="192504" y="134754"/>
            <a:ext cx="8720489" cy="4841507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oogle Shape;34;p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735751" y="134753"/>
            <a:ext cx="3177242" cy="522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9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92504" y="134754"/>
            <a:ext cx="8720489" cy="484150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Google Shape;34;p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735751" y="134753"/>
            <a:ext cx="3177242" cy="5222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Botón de acción: Inicio 14">
            <a:hlinkClick r:id="rId4" action="ppaction://hlinksldjump" highlightClick="1"/>
          </p:cNvPr>
          <p:cNvSpPr/>
          <p:nvPr userDrawn="1"/>
        </p:nvSpPr>
        <p:spPr>
          <a:xfrm>
            <a:off x="741404" y="4703624"/>
            <a:ext cx="280087" cy="232493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2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192504" y="134754"/>
            <a:ext cx="8720489" cy="484150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Google Shape;34;p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735751" y="134753"/>
            <a:ext cx="3177242" cy="522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Botón de acción: Inicio 10">
            <a:hlinkClick r:id="rId4" action="ppaction://hlinksldjump" highlightClick="1"/>
          </p:cNvPr>
          <p:cNvSpPr/>
          <p:nvPr userDrawn="1"/>
        </p:nvSpPr>
        <p:spPr>
          <a:xfrm>
            <a:off x="741404" y="4703624"/>
            <a:ext cx="280087" cy="232493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3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" name="Imagen 4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ángulo 5"/>
          <p:cNvSpPr/>
          <p:nvPr userDrawn="1"/>
        </p:nvSpPr>
        <p:spPr>
          <a:xfrm>
            <a:off x="192504" y="134754"/>
            <a:ext cx="8720489" cy="484150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Google Shape;34;p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735751" y="134753"/>
            <a:ext cx="3177242" cy="5222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Botón de acción: Inicio 8">
            <a:hlinkClick r:id="rId4" action="ppaction://hlinksldjump" highlightClick="1"/>
          </p:cNvPr>
          <p:cNvSpPr/>
          <p:nvPr userDrawn="1"/>
        </p:nvSpPr>
        <p:spPr>
          <a:xfrm>
            <a:off x="741404" y="4703624"/>
            <a:ext cx="280087" cy="232493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2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91A-A0A9-294A-9DF6-EE4FF7E8A271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9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file:///C:\Users\jeison\Desktop\Proyecto-%20Siif\Planos\Mockups\Mockupss.docx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hyperlink" Target="file:///C:\Users\jeison\Desktop\Proyecto-%20Siif\Front%20End" TargetMode="Externa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eison\Desktop\Proyecto-%20Siif\Planos\Diagramas\D.%20MER" TargetMode="External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file:///C:\Users\jeison\Desktop\Proyecto-%20Siif\Planos\Documentos\Diccionario%20de%20datos.doc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eison\Desktop\Proyecto-%20Siif\Planos\Diagramas\D.%20Distribucci+&#166;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jeison\Desktop\Proyecto-%20Siif\Planos\Diagramas\D.%20MER" TargetMode="External"/><Relationship Id="rId3" Type="http://schemas.openxmlformats.org/officeDocument/2006/relationships/hyperlink" Target="file:///C:\Users\jeison\Desktop\Proyecto-%20Siif\Planos\Documentos\Recolecci+&#166;n%20de%20Informaci+&#166;n.docx" TargetMode="External"/><Relationship Id="rId7" Type="http://schemas.openxmlformats.org/officeDocument/2006/relationships/hyperlink" Target="file:///C:\Users\jeison\Desktop\Proyecto-%20Siif\Planos\Mocku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file:///C:\Users\jeison\Desktop\Proyecto-%20Siif\Planos\Diagramas\D.%20Clase" TargetMode="External"/><Relationship Id="rId11" Type="http://schemas.openxmlformats.org/officeDocument/2006/relationships/image" Target="../media/image8.png"/><Relationship Id="rId5" Type="http://schemas.openxmlformats.org/officeDocument/2006/relationships/hyperlink" Target="file:///C:\Users\jeison\Desktop\Proyecto-%20Siif\Planos\Documentos\3-%20Plantilla%20IEEE830%20(1).docx" TargetMode="External"/><Relationship Id="rId10" Type="http://schemas.openxmlformats.org/officeDocument/2006/relationships/image" Target="../media/image7.png"/><Relationship Id="rId4" Type="http://schemas.openxmlformats.org/officeDocument/2006/relationships/hyperlink" Target="file:///C:\Users\jeison\Desktop\Proyecto-%20Siif\Planos\Diagramas\D.%20BPMN\BPMN.jpg" TargetMode="External"/><Relationship Id="rId9" Type="http://schemas.openxmlformats.org/officeDocument/2006/relationships/hyperlink" Target="file:///C:\Users\jeison\Desktop\Proyecto-%20Siif\Planos\Diagramas\D.%20Distribucci+&#166;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eison\Desktop\Proyecto-%20Siif\Planos\Diagramas\D.%20Cla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27532" y="2703410"/>
            <a:ext cx="2450187" cy="2092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algn="ctr"/>
            <a:endParaRPr lang="es-E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algn="ctr"/>
            <a:endParaRPr lang="es-E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algn="ctr"/>
            <a:endParaRPr lang="es-E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algn="ctr"/>
            <a:r>
              <a:rPr lang="es-E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&lt; SIIF </a:t>
            </a:r>
            <a:r>
              <a:rPr lang="es-E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&gt;</a:t>
            </a:r>
            <a:endParaRPr lang="es-ES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84690" y="2978642"/>
            <a:ext cx="2335869" cy="11893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11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619285"/>
            <a:ext cx="8520600" cy="572700"/>
          </a:xfrm>
        </p:spPr>
        <p:txBody>
          <a:bodyPr>
            <a:noAutofit/>
          </a:bodyPr>
          <a:lstStyle/>
          <a:p>
            <a:r>
              <a:rPr lang="es-ES" sz="2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Prototipos </a:t>
            </a:r>
            <a:endParaRPr lang="es-CO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61557" y="4356265"/>
            <a:ext cx="6227891" cy="1796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100" i="1" dirty="0" smtClean="0">
                <a:solidFill>
                  <a:srgbClr val="002060"/>
                </a:solidFill>
              </a:rPr>
              <a:t> </a:t>
            </a:r>
            <a:r>
              <a:rPr lang="es-ES" sz="1100" i="1" dirty="0" err="1">
                <a:solidFill>
                  <a:srgbClr val="002060"/>
                </a:solidFill>
                <a:hlinkClick r:id="rId3" action="ppaction://hlinkfile"/>
              </a:rPr>
              <a:t>M</a:t>
            </a:r>
            <a:r>
              <a:rPr lang="es-ES" sz="1100" i="1" dirty="0" err="1" smtClean="0">
                <a:solidFill>
                  <a:srgbClr val="002060"/>
                </a:solidFill>
                <a:hlinkClick r:id="rId3" action="ppaction://hlinkfile"/>
              </a:rPr>
              <a:t>ockups</a:t>
            </a:r>
            <a:r>
              <a:rPr lang="es-ES" sz="1100" i="1" dirty="0" smtClean="0">
                <a:solidFill>
                  <a:srgbClr val="002060"/>
                </a:solidFill>
                <a:hlinkClick r:id="rId3" action="ppaction://hlinkfile"/>
              </a:rPr>
              <a:t> </a:t>
            </a:r>
            <a:r>
              <a:rPr lang="es-ES" sz="1100" i="1" dirty="0">
                <a:solidFill>
                  <a:srgbClr val="002060"/>
                </a:solidFill>
              </a:rPr>
              <a:t>y los </a:t>
            </a:r>
            <a:r>
              <a:rPr lang="es-ES" sz="1100" i="1" dirty="0">
                <a:solidFill>
                  <a:srgbClr val="002060"/>
                </a:solidFill>
                <a:hlinkClick r:id="rId4" action="ppaction://hlinkfile"/>
              </a:rPr>
              <a:t>prototipos</a:t>
            </a:r>
            <a:endParaRPr lang="es-CO" sz="1100" i="1" dirty="0">
              <a:solidFill>
                <a:srgbClr val="002060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4555671" y="1322614"/>
            <a:ext cx="0" cy="303365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11700" y="1479673"/>
            <a:ext cx="2415171" cy="3572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 sz="2400">
                <a:solidFill>
                  <a:srgbClr val="2F549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pPr algn="l"/>
            <a:r>
              <a:rPr lang="es-ES" sz="1400" dirty="0"/>
              <a:t>Ventana </a:t>
            </a:r>
            <a:r>
              <a:rPr lang="es-ES" sz="1400" dirty="0" smtClean="0"/>
              <a:t>Listado de Productos</a:t>
            </a:r>
            <a:endParaRPr lang="es-CO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11700" y="2823530"/>
            <a:ext cx="2415171" cy="3572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 sz="2400">
                <a:solidFill>
                  <a:srgbClr val="2F549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pPr algn="l"/>
            <a:r>
              <a:rPr lang="es-ES" sz="1400" dirty="0"/>
              <a:t>Ventana </a:t>
            </a:r>
            <a:r>
              <a:rPr lang="es-ES" sz="1400" dirty="0" smtClean="0"/>
              <a:t>de consultar </a:t>
            </a:r>
            <a:r>
              <a:rPr lang="es-ES" sz="1400" dirty="0" err="1" smtClean="0"/>
              <a:t>Usarios</a:t>
            </a:r>
            <a:endParaRPr lang="es-CO" sz="1400" dirty="0"/>
          </a:p>
        </p:txBody>
      </p:sp>
      <p:sp>
        <p:nvSpPr>
          <p:cNvPr id="18" name="Rectángulo 17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17" y="4394738"/>
            <a:ext cx="504825" cy="533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24" y="4437802"/>
            <a:ext cx="628650" cy="238125"/>
          </a:xfrm>
          <a:prstGeom prst="rect">
            <a:avLst/>
          </a:prstGeom>
        </p:spPr>
      </p:pic>
      <p:pic>
        <p:nvPicPr>
          <p:cNvPr id="17" name="Imagen 16" descr="C:\Users\jeison\Desktop\Acts. Sena\SIIF\Consultar Usuario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26" y="3241607"/>
            <a:ext cx="1207778" cy="13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 descr="C:\Users\jeison\Desktop\Acts. Sena\SIIF\Consultar Productos.2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1" y="1533366"/>
            <a:ext cx="1264216" cy="130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/>
          <p:cNvSpPr txBox="1"/>
          <p:nvPr/>
        </p:nvSpPr>
        <p:spPr>
          <a:xfrm>
            <a:off x="4864327" y="1516595"/>
            <a:ext cx="2415171" cy="3572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 sz="2400">
                <a:solidFill>
                  <a:srgbClr val="2F549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pPr algn="l"/>
            <a:r>
              <a:rPr lang="es-ES" sz="1400" dirty="0" smtClean="0"/>
              <a:t>Registrar Productos</a:t>
            </a:r>
            <a:endParaRPr lang="es-CO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50388" y="2823530"/>
            <a:ext cx="2415171" cy="3572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 sz="2400">
                <a:solidFill>
                  <a:srgbClr val="2F549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pPr algn="l"/>
            <a:r>
              <a:rPr lang="es-ES" sz="1400" dirty="0" smtClean="0"/>
              <a:t>Editar Productos</a:t>
            </a:r>
          </a:p>
          <a:p>
            <a:pPr algn="l"/>
            <a:endParaRPr lang="es-CO" sz="1400" dirty="0"/>
          </a:p>
        </p:txBody>
      </p:sp>
      <p:pic>
        <p:nvPicPr>
          <p:cNvPr id="22" name="Imagen 21" descr="C:\Users\jeison\Desktop\Acts. Sena\SIIF\Editar Producto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39" y="2969494"/>
            <a:ext cx="1065007" cy="138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n 22" descr="C:\Users\jeison\Desktop\Acts. Sena\SIIF\Registro Productos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72" y="1071065"/>
            <a:ext cx="1851348" cy="1531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7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619285"/>
            <a:ext cx="8520600" cy="572700"/>
          </a:xfrm>
        </p:spPr>
        <p:txBody>
          <a:bodyPr>
            <a:noAutofit/>
          </a:bodyPr>
          <a:lstStyle/>
          <a:p>
            <a:r>
              <a:rPr lang="es-ES" sz="2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Prototipos </a:t>
            </a:r>
            <a:endParaRPr lang="es-CO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4555671" y="1322614"/>
            <a:ext cx="0" cy="303365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11700" y="1479673"/>
            <a:ext cx="2415171" cy="3572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 sz="2400">
                <a:solidFill>
                  <a:srgbClr val="2F549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pPr algn="l"/>
            <a:r>
              <a:rPr lang="es-ES" sz="1400" dirty="0" smtClean="0"/>
              <a:t>Registro Usuario</a:t>
            </a:r>
            <a:endParaRPr lang="es-CO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11700" y="2823530"/>
            <a:ext cx="2415171" cy="3572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 sz="2400">
                <a:solidFill>
                  <a:srgbClr val="2F549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pPr algn="l"/>
            <a:r>
              <a:rPr lang="es-ES" sz="1400" dirty="0" smtClean="0"/>
              <a:t>Generar Pedido</a:t>
            </a:r>
            <a:endParaRPr lang="es-CO" sz="1400" dirty="0"/>
          </a:p>
        </p:txBody>
      </p:sp>
      <p:sp>
        <p:nvSpPr>
          <p:cNvPr id="18" name="Rectángulo 17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7" y="4394738"/>
            <a:ext cx="504825" cy="533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24" y="4437802"/>
            <a:ext cx="628650" cy="238125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4864327" y="1516595"/>
            <a:ext cx="2415171" cy="3572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 sz="2400">
                <a:solidFill>
                  <a:srgbClr val="2F549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pPr algn="l"/>
            <a:r>
              <a:rPr lang="es-ES" sz="1400" dirty="0" smtClean="0"/>
              <a:t>Generar </a:t>
            </a:r>
            <a:r>
              <a:rPr lang="es-ES" sz="1400" dirty="0" err="1" smtClean="0"/>
              <a:t>Backup</a:t>
            </a:r>
            <a:endParaRPr lang="es-CO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50388" y="2823530"/>
            <a:ext cx="2415171" cy="3572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 sz="2400">
                <a:solidFill>
                  <a:srgbClr val="2F549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pPr algn="l"/>
            <a:r>
              <a:rPr lang="es-ES" sz="1400" dirty="0" smtClean="0"/>
              <a:t>Consultar Pedido</a:t>
            </a:r>
            <a:endParaRPr lang="es-CO" sz="1400" dirty="0"/>
          </a:p>
        </p:txBody>
      </p:sp>
      <p:pic>
        <p:nvPicPr>
          <p:cNvPr id="16" name="Imagen 15" descr="C:\Users\jeison\Desktop\Acts. Sena\SIIF\Registro Usuario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96" y="1135502"/>
            <a:ext cx="1422549" cy="170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n 23" descr="C:\Users\jeison\Downloads\recortar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02" y="3234015"/>
            <a:ext cx="1735343" cy="138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n 24" descr="C:\Users\jeison\Downloads\10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72" y="1292396"/>
            <a:ext cx="1885950" cy="138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n 25" descr="C:\Users\jeison\Downloads\11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00" y="2996729"/>
            <a:ext cx="2015042" cy="1359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4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619285"/>
            <a:ext cx="8520600" cy="572700"/>
          </a:xfrm>
        </p:spPr>
        <p:txBody>
          <a:bodyPr>
            <a:noAutofit/>
          </a:bodyPr>
          <a:lstStyle/>
          <a:p>
            <a:r>
              <a:rPr lang="es-ES" sz="2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Modelo Relacional</a:t>
            </a:r>
            <a:endParaRPr lang="es-CO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001795" y="4298603"/>
            <a:ext cx="6887653" cy="1796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100" i="1" dirty="0" smtClean="0">
                <a:solidFill>
                  <a:srgbClr val="002060"/>
                </a:solidFill>
                <a:hlinkClick r:id="rId3" action="ppaction://hlinkfile"/>
              </a:rPr>
              <a:t>Modelo </a:t>
            </a:r>
            <a:r>
              <a:rPr lang="es-ES" sz="1100" i="1" dirty="0">
                <a:solidFill>
                  <a:srgbClr val="002060"/>
                </a:solidFill>
                <a:hlinkClick r:id="rId3" action="ppaction://hlinkfile"/>
              </a:rPr>
              <a:t>relacional </a:t>
            </a:r>
            <a:r>
              <a:rPr lang="es-ES" sz="1100" i="1" dirty="0">
                <a:solidFill>
                  <a:srgbClr val="002060"/>
                </a:solidFill>
              </a:rPr>
              <a:t>y el </a:t>
            </a:r>
            <a:r>
              <a:rPr lang="es-ES" sz="1100" i="1" dirty="0">
                <a:solidFill>
                  <a:srgbClr val="002060"/>
                </a:solidFill>
                <a:hlinkClick r:id="rId4" action="ppaction://hlinkfile"/>
              </a:rPr>
              <a:t>diccionario de datos </a:t>
            </a:r>
            <a:endParaRPr lang="es-CO" sz="1100" i="1" dirty="0">
              <a:solidFill>
                <a:srgbClr val="00206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1701" y="1266127"/>
            <a:ext cx="8467622" cy="30036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55" y="4409227"/>
            <a:ext cx="504825" cy="533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06" y="4388410"/>
            <a:ext cx="628650" cy="238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5" y="1266127"/>
            <a:ext cx="5636134" cy="30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619285"/>
            <a:ext cx="8520600" cy="572700"/>
          </a:xfrm>
        </p:spPr>
        <p:txBody>
          <a:bodyPr>
            <a:noAutofit/>
          </a:bodyPr>
          <a:lstStyle/>
          <a:p>
            <a:r>
              <a:rPr lang="es-ES" sz="2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Diagrama de distribución</a:t>
            </a:r>
            <a:endParaRPr lang="es-CO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93773" y="4323318"/>
            <a:ext cx="6195675" cy="1796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100" i="1" dirty="0">
                <a:solidFill>
                  <a:srgbClr val="002060"/>
                </a:solidFill>
                <a:hlinkClick r:id="rId3" action="ppaction://hlinkfile"/>
              </a:rPr>
              <a:t>D</a:t>
            </a:r>
            <a:r>
              <a:rPr lang="es-ES" sz="1100" i="1" dirty="0" smtClean="0">
                <a:solidFill>
                  <a:srgbClr val="002060"/>
                </a:solidFill>
                <a:hlinkClick r:id="rId3" action="ppaction://hlinkfile"/>
              </a:rPr>
              <a:t>iagrama </a:t>
            </a:r>
            <a:r>
              <a:rPr lang="es-ES" sz="1100" i="1" dirty="0">
                <a:solidFill>
                  <a:srgbClr val="002060"/>
                </a:solidFill>
                <a:hlinkClick r:id="rId3" action="ppaction://hlinkfile"/>
              </a:rPr>
              <a:t>de distribución</a:t>
            </a:r>
            <a:endParaRPr lang="es-CO" sz="1100" i="1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1701" y="1266127"/>
            <a:ext cx="8467622" cy="30036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37" y="1292104"/>
            <a:ext cx="4060926" cy="29776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81" y="4394738"/>
            <a:ext cx="504825" cy="533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38" y="4437802"/>
            <a:ext cx="628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3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3181" y="3781166"/>
            <a:ext cx="840257" cy="93911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103124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Sistema de Información de Inventarios Farmacéuticos</a:t>
            </a:r>
            <a:endParaRPr lang="es-CO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9420" y="2212521"/>
            <a:ext cx="8520600" cy="2356354"/>
          </a:xfrm>
        </p:spPr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s-ES" dirty="0" smtClean="0"/>
              <a:t>Sistema de información Local para la farmacia Única del Norte E.U realizado para facilitar el proceso de inventario mediante el seguimiento oportuno a los productos y retroalimentación de información a cada uno de cada proceso.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5" y="4409227"/>
            <a:ext cx="504825" cy="533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0" y="4443595"/>
            <a:ext cx="628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586629"/>
            <a:ext cx="8520600" cy="572700"/>
          </a:xfrm>
        </p:spPr>
        <p:txBody>
          <a:bodyPr>
            <a:noAutofit/>
          </a:bodyPr>
          <a:lstStyle/>
          <a:p>
            <a:r>
              <a:rPr lang="es-ES" sz="2800" dirty="0" smtClean="0"/>
              <a:t>Tabla de contenido</a:t>
            </a:r>
            <a:endParaRPr lang="es-CO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289955"/>
            <a:ext cx="8520600" cy="298813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s-ES" sz="2000" dirty="0"/>
          </a:p>
          <a:p>
            <a:pPr marL="114300" indent="0">
              <a:buNone/>
            </a:pPr>
            <a:r>
              <a:rPr lang="es-ES" sz="2000" dirty="0" smtClean="0"/>
              <a:t>II trimestre, por mejorar</a:t>
            </a:r>
          </a:p>
          <a:p>
            <a:pPr marL="114300" indent="0">
              <a:buNone/>
            </a:pPr>
            <a:r>
              <a:rPr lang="es-ES" sz="2000" dirty="0" smtClean="0">
                <a:hlinkClick r:id="rId3" action="ppaction://hlinkfile"/>
              </a:rPr>
              <a:t>1. </a:t>
            </a:r>
            <a:r>
              <a:rPr lang="es-ES" sz="2000" dirty="0" smtClean="0">
                <a:hlinkClick r:id="rId3" action="ppaction://hlinkfile"/>
              </a:rPr>
              <a:t>En el proyecto se evidencian  técnicas de levantamiento de información </a:t>
            </a:r>
            <a:endParaRPr lang="es-ES" sz="2000" dirty="0" smtClean="0"/>
          </a:p>
          <a:p>
            <a:pPr marL="114300" indent="0">
              <a:buNone/>
            </a:pPr>
            <a:r>
              <a:rPr lang="es-ES" sz="2000" dirty="0" smtClean="0">
                <a:hlinkClick r:id="rId4" action="ppaction://hlinkfile"/>
              </a:rPr>
              <a:t>2. </a:t>
            </a:r>
            <a:r>
              <a:rPr lang="es-ES" sz="2000" dirty="0" smtClean="0">
                <a:hlinkClick r:id="rId4" action="ppaction://hlinkfile"/>
              </a:rPr>
              <a:t>En el proyecto se evidencian la elaboración del BPMN (Negocio Actual)</a:t>
            </a:r>
            <a:endParaRPr lang="es-ES" sz="2000" dirty="0" smtClean="0"/>
          </a:p>
          <a:p>
            <a:pPr marL="114300" indent="0">
              <a:buNone/>
            </a:pPr>
            <a:r>
              <a:rPr lang="es-ES" sz="2000" dirty="0" smtClean="0">
                <a:hlinkClick r:id="rId5" action="ppaction://hlinkfile"/>
              </a:rPr>
              <a:t>3. </a:t>
            </a:r>
            <a:r>
              <a:rPr lang="es-ES" sz="2000" dirty="0" smtClean="0">
                <a:hlinkClick r:id="rId5" action="ppaction://hlinkfile"/>
              </a:rPr>
              <a:t>En el proyecto se evidencian los requerimientos funcionales y no funcionales usando el estándar IEEE830 o historias de usuario </a:t>
            </a:r>
            <a:r>
              <a:rPr lang="es-ES" sz="2000" dirty="0" err="1" smtClean="0">
                <a:hlinkClick r:id="rId5" action="ppaction://hlinkfile"/>
              </a:rPr>
              <a:t>Scrum</a:t>
            </a:r>
            <a:r>
              <a:rPr lang="es-ES" sz="2000" dirty="0" smtClean="0">
                <a:hlinkClick r:id="rId5" action="ppaction://hlinkfile"/>
              </a:rPr>
              <a:t>. </a:t>
            </a:r>
            <a:endParaRPr lang="es-ES" sz="2000" dirty="0" smtClean="0"/>
          </a:p>
          <a:p>
            <a:pPr marL="114300" indent="0">
              <a:buNone/>
            </a:pPr>
            <a:endParaRPr lang="es-ES" sz="2000" dirty="0" smtClean="0"/>
          </a:p>
          <a:p>
            <a:pPr marL="114300" indent="0">
              <a:buNone/>
            </a:pPr>
            <a:r>
              <a:rPr lang="es-ES" sz="2000" dirty="0" smtClean="0"/>
              <a:t>III trimestre</a:t>
            </a:r>
          </a:p>
          <a:p>
            <a:pPr marL="114300" indent="0">
              <a:buNone/>
            </a:pPr>
            <a:r>
              <a:rPr lang="es-ES" sz="2000" dirty="0" smtClean="0">
                <a:hlinkClick r:id="rId6" action="ppaction://hlinkfile"/>
              </a:rPr>
              <a:t>1.Diagrama de Clases</a:t>
            </a:r>
            <a:endParaRPr lang="es-ES" sz="2000" dirty="0" smtClean="0"/>
          </a:p>
          <a:p>
            <a:pPr marL="114300" indent="0">
              <a:buNone/>
            </a:pPr>
            <a:r>
              <a:rPr lang="es-ES" sz="2000" dirty="0" smtClean="0">
                <a:hlinkClick r:id="rId7" action="ppaction://hlinkfile"/>
              </a:rPr>
              <a:t>2.Proptotipos </a:t>
            </a:r>
            <a:r>
              <a:rPr lang="es-ES" sz="2000" dirty="0" err="1" smtClean="0">
                <a:hlinkClick r:id="rId7" action="ppaction://hlinkfile"/>
              </a:rPr>
              <a:t>Mockups</a:t>
            </a:r>
            <a:endParaRPr lang="es-ES" sz="2000" dirty="0" smtClean="0"/>
          </a:p>
          <a:p>
            <a:pPr marL="114300" indent="0">
              <a:buNone/>
            </a:pPr>
            <a:r>
              <a:rPr lang="es-ES" sz="2000" dirty="0" smtClean="0">
                <a:hlinkClick r:id="rId8" action="ppaction://hlinkfile"/>
              </a:rPr>
              <a:t>3.MER</a:t>
            </a:r>
            <a:endParaRPr lang="es-ES" sz="2000" dirty="0" smtClean="0"/>
          </a:p>
          <a:p>
            <a:pPr marL="114300" indent="0">
              <a:buNone/>
            </a:pPr>
            <a:r>
              <a:rPr lang="es-ES" sz="2000" dirty="0" smtClean="0">
                <a:hlinkClick r:id="rId9" action="ppaction://hlinkfile"/>
              </a:rPr>
              <a:t>4.Diagrama de</a:t>
            </a:r>
            <a:r>
              <a:rPr lang="es-ES" sz="2000" dirty="0">
                <a:hlinkClick r:id="rId9" action="ppaction://hlinkfile"/>
              </a:rPr>
              <a:t> </a:t>
            </a:r>
            <a:r>
              <a:rPr lang="es-ES" sz="2000" dirty="0" smtClean="0">
                <a:hlinkClick r:id="rId9" action="ppaction://hlinkfile"/>
              </a:rPr>
              <a:t>Distribución</a:t>
            </a:r>
            <a:endParaRPr lang="es-ES" sz="20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281" y="4423717"/>
            <a:ext cx="504825" cy="533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106" y="4423717"/>
            <a:ext cx="628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586629"/>
            <a:ext cx="8520600" cy="572700"/>
          </a:xfrm>
        </p:spPr>
        <p:txBody>
          <a:bodyPr>
            <a:noAutofit/>
          </a:bodyPr>
          <a:lstStyle/>
          <a:p>
            <a:r>
              <a:rPr lang="es-ES" sz="2800" dirty="0"/>
              <a:t>1.Tecnicas de Levantamiento de Información</a:t>
            </a:r>
            <a:br>
              <a:rPr lang="es-ES" sz="2800" dirty="0"/>
            </a:br>
            <a:endParaRPr lang="es-CO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084333"/>
            <a:ext cx="8520600" cy="3193752"/>
          </a:xfrm>
        </p:spPr>
        <p:txBody>
          <a:bodyPr>
            <a:normAutofit fontScale="40000" lnSpcReduction="20000"/>
          </a:bodyPr>
          <a:lstStyle/>
          <a:p>
            <a:pPr marL="114300" indent="0">
              <a:buNone/>
            </a:pPr>
            <a:endParaRPr lang="es-ES" sz="2000" dirty="0" smtClean="0"/>
          </a:p>
          <a:p>
            <a:pPr lvl="0"/>
            <a:r>
              <a:rPr lang="es-CO" sz="2000" b="1" dirty="0"/>
              <a:t>¿Cuál es la actividad comercial de su empresa?</a:t>
            </a:r>
            <a:endParaRPr lang="es-CO" sz="2000" dirty="0"/>
          </a:p>
          <a:p>
            <a:r>
              <a:rPr lang="es-CO" sz="2000" dirty="0"/>
              <a:t>La comercialización de productos químicos (medicinas) para el tratamiento y también la prevención de las enfermedades.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/>
              <a:t>¿Cómo está organizada la empresa?</a:t>
            </a:r>
            <a:endParaRPr lang="es-CO" sz="2000" dirty="0"/>
          </a:p>
          <a:p>
            <a:r>
              <a:rPr lang="es-CO" sz="2000" dirty="0"/>
              <a:t>La empresa consta de tres áreas funcionales Ventas, Personal y finanzas.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/>
              <a:t>¿Cómo describiría los procesos de la empresa?</a:t>
            </a:r>
            <a:endParaRPr lang="es-CO" sz="2000" dirty="0"/>
          </a:p>
          <a:p>
            <a:r>
              <a:rPr lang="es-CO" sz="2000" dirty="0"/>
              <a:t>Se basa en tres procesos </a:t>
            </a:r>
          </a:p>
          <a:p>
            <a:r>
              <a:rPr lang="es-CO" sz="2000" u="sng" dirty="0"/>
              <a:t>Procedimiento para el proceso de selección de medicamentos:</a:t>
            </a:r>
            <a:r>
              <a:rPr lang="es-CO" sz="2000" dirty="0"/>
              <a:t> Establecer los parámetros generales para generalizar la selección de medicamentos y dispositivos médicos en la droguería  única del norte</a:t>
            </a:r>
          </a:p>
          <a:p>
            <a:r>
              <a:rPr lang="es-CO" sz="2000" dirty="0"/>
              <a:t> </a:t>
            </a:r>
          </a:p>
          <a:p>
            <a:r>
              <a:rPr lang="es-CO" sz="2000" u="sng" dirty="0"/>
              <a:t>Proceso de adquisición de medicamentos:</a:t>
            </a:r>
            <a:r>
              <a:rPr lang="es-CO" sz="2000" dirty="0"/>
              <a:t> Aplica para realizar la compra de medicamentos y dispositivos médicos en las cantidades requeridas y para un tiempo dado en la droguería única del norte</a:t>
            </a:r>
          </a:p>
          <a:p>
            <a:r>
              <a:rPr lang="es-CO" sz="2000" dirty="0"/>
              <a:t> </a:t>
            </a:r>
          </a:p>
          <a:p>
            <a:r>
              <a:rPr lang="es-CO" sz="2000" u="sng" dirty="0"/>
              <a:t>Proceso de dispensación:</a:t>
            </a:r>
            <a:r>
              <a:rPr lang="es-CO" sz="2000" dirty="0"/>
              <a:t> Establecer los lineamientos para proteger al paciente frente al posible riesgo de aparición de problemas relacionados con los medicamentos (mediante una correcta dispensación y entrega de la información adecuada)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/>
              <a:t>¿Qué misión tiene su empresa?</a:t>
            </a:r>
            <a:endParaRPr lang="es-CO" sz="2000" dirty="0"/>
          </a:p>
          <a:p>
            <a:r>
              <a:rPr lang="es-CO" sz="2000" dirty="0"/>
              <a:t>Aportar al bienestar y salud de los colombianos, mediante un portafolio adecuado de productos farmacéuticos, a precios competitivos, droguerías confiables y acogedoras, personal amable, capacitado y cercano; para propiciar experiencias de compra memorables a los clientes, generando permanencia y crecimiento de la cadena, con responsabilidad social.</a:t>
            </a:r>
          </a:p>
          <a:p>
            <a:r>
              <a:rPr lang="es-CO" sz="2000" dirty="0"/>
              <a:t>  </a:t>
            </a:r>
          </a:p>
          <a:p>
            <a:pPr lvl="0"/>
            <a:r>
              <a:rPr lang="es-CO" sz="2000" dirty="0"/>
              <a:t>¿Qué tipo de sistema de información se utiliza actualmente?</a:t>
            </a:r>
          </a:p>
          <a:p>
            <a:r>
              <a:rPr lang="es-CO" sz="2000" dirty="0"/>
              <a:t>No se maneja, se lleva un historial de los pedidos, productos y ventas tanto en un libro como en un Excel.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dirty="0"/>
              <a:t>¿Recibe información de otros departamentos?</a:t>
            </a:r>
          </a:p>
          <a:p>
            <a:r>
              <a:rPr lang="es-CO" sz="2000" dirty="0"/>
              <a:t>No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/>
              <a:t>¿Cuáles son las cosas que se dificultan en el proceso actual que maneja la empresa?</a:t>
            </a:r>
            <a:endParaRPr lang="es-CO" sz="2000" dirty="0"/>
          </a:p>
          <a:p>
            <a:pPr marL="114300" indent="0">
              <a:buNone/>
            </a:pPr>
            <a:endParaRPr lang="es-ES" sz="20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7" y="4423717"/>
            <a:ext cx="504825" cy="533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06" y="4423717"/>
            <a:ext cx="628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055286"/>
            <a:ext cx="8520600" cy="3133762"/>
          </a:xfrm>
        </p:spPr>
        <p:txBody>
          <a:bodyPr>
            <a:normAutofit fontScale="40000" lnSpcReduction="20000"/>
          </a:bodyPr>
          <a:lstStyle/>
          <a:p>
            <a:r>
              <a:rPr lang="es-CO" sz="2000" b="1" dirty="0"/>
              <a:t> </a:t>
            </a:r>
            <a:endParaRPr lang="es-CO" sz="2000" dirty="0"/>
          </a:p>
          <a:p>
            <a:r>
              <a:rPr lang="es-CO" sz="2000" dirty="0"/>
              <a:t>El manejo de la cantidad de productos, </a:t>
            </a:r>
            <a:r>
              <a:rPr lang="es-ES" sz="2000" dirty="0"/>
              <a:t>si la empresa no tiene un número exacto de la cantidad de productos manejados se crea una dificultad en cuanto a la compra para tener una cantidad de stock regular y no tener pérdidas de productos.</a:t>
            </a:r>
            <a:endParaRPr lang="es-CO" sz="2000" dirty="0"/>
          </a:p>
          <a:p>
            <a:r>
              <a:rPr lang="es-ES" sz="2000" dirty="0"/>
              <a:t> </a:t>
            </a:r>
            <a:endParaRPr lang="es-CO" sz="2000" dirty="0"/>
          </a:p>
          <a:p>
            <a:r>
              <a:rPr lang="es-ES" sz="2000" dirty="0"/>
              <a:t>La eficiencia en cuanto a los procesos de búsqueda y consulta de productos.</a:t>
            </a:r>
            <a:endParaRPr lang="es-CO" sz="2000" dirty="0"/>
          </a:p>
          <a:p>
            <a:r>
              <a:rPr lang="es-ES" sz="2000" dirty="0"/>
              <a:t> </a:t>
            </a:r>
            <a:endParaRPr lang="es-CO" sz="2000" dirty="0"/>
          </a:p>
          <a:p>
            <a:pPr lvl="0"/>
            <a:r>
              <a:rPr lang="es-CO" sz="2000" b="1" dirty="0"/>
              <a:t>¿Cuál es el personal usado en la empresa que implementa en el proceso?</a:t>
            </a:r>
            <a:endParaRPr lang="es-CO" sz="2000" dirty="0"/>
          </a:p>
          <a:p>
            <a:r>
              <a:rPr lang="es-CO" sz="2000" dirty="0"/>
              <a:t>El técnico al igual que el  auxiliar administrativo, son los encargados de consultar y registrar los productos, así como, realizar y registrar pedidos y de realizar las ventas.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/>
              <a:t>¿La gestión de los stocks tiene que ver con un concepto estático o dinámico?</a:t>
            </a:r>
            <a:endParaRPr lang="es-CO" sz="2000" dirty="0"/>
          </a:p>
          <a:p>
            <a:r>
              <a:rPr lang="es-CO" sz="2000" dirty="0"/>
              <a:t>Dinámico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/>
              <a:t>¿Qué documentos solicita a los participantes en el proceso de venta?</a:t>
            </a:r>
            <a:endParaRPr lang="es-CO" sz="2000" dirty="0"/>
          </a:p>
          <a:p>
            <a:r>
              <a:rPr lang="es-CO" sz="2000" dirty="0"/>
              <a:t> </a:t>
            </a:r>
          </a:p>
          <a:p>
            <a:r>
              <a:rPr lang="es-CO" sz="2000" dirty="0"/>
              <a:t>Al personal encargado de ventas se le solicita, datos personales, experiencia laboral, especializaciones o estudios.</a:t>
            </a:r>
          </a:p>
          <a:p>
            <a:r>
              <a:rPr lang="es-CO" sz="2000" dirty="0"/>
              <a:t> </a:t>
            </a:r>
          </a:p>
          <a:p>
            <a:r>
              <a:rPr lang="es-CO" sz="2000" dirty="0"/>
              <a:t>A los compradores, cuando se trata de un medicamento prescrito, se pide la formula medica autorizada por un doctor.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/>
              <a:t>¿Existe algún subproceso?</a:t>
            </a:r>
            <a:endParaRPr lang="es-CO" sz="2000" dirty="0"/>
          </a:p>
          <a:p>
            <a:r>
              <a:rPr lang="es-CO" sz="2000" dirty="0"/>
              <a:t>No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/>
              <a:t>¿Reescriben la información?</a:t>
            </a:r>
            <a:endParaRPr lang="es-CO" sz="2000" dirty="0"/>
          </a:p>
          <a:p>
            <a:r>
              <a:rPr lang="es-CO" sz="2000" dirty="0"/>
              <a:t>Si se lleva una copia en un libro y en Excel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/>
              <a:t>¿La gestión de los stocks tiene que ver con un concepto estático o dinámico?</a:t>
            </a:r>
            <a:endParaRPr lang="es-CO" sz="2000" dirty="0"/>
          </a:p>
          <a:p>
            <a:r>
              <a:rPr lang="es-CO" sz="2000" b="1" dirty="0"/>
              <a:t>Dinámico </a:t>
            </a:r>
            <a:endParaRPr lang="es-CO" sz="2000" dirty="0"/>
          </a:p>
        </p:txBody>
      </p:sp>
      <p:sp>
        <p:nvSpPr>
          <p:cNvPr id="4" name="Rectángulo 3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5" y="4423717"/>
            <a:ext cx="504825" cy="533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0" y="4452292"/>
            <a:ext cx="628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9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586629"/>
            <a:ext cx="8520600" cy="572700"/>
          </a:xfrm>
        </p:spPr>
        <p:txBody>
          <a:bodyPr>
            <a:noAutofit/>
          </a:bodyPr>
          <a:lstStyle/>
          <a:p>
            <a:pPr marL="114300"/>
            <a:r>
              <a:rPr lang="es-ES" sz="2000" dirty="0"/>
              <a:t>2. En el proyecto se evidencian la elaboración del BPMN (Negocio Actual)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42" y="1120247"/>
            <a:ext cx="6015115" cy="33034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17" y="4409227"/>
            <a:ext cx="504825" cy="533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01" y="4423717"/>
            <a:ext cx="628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6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586629"/>
            <a:ext cx="8520600" cy="572700"/>
          </a:xfrm>
        </p:spPr>
        <p:txBody>
          <a:bodyPr>
            <a:noAutofit/>
          </a:bodyPr>
          <a:lstStyle/>
          <a:p>
            <a:pPr marL="114300"/>
            <a:r>
              <a:rPr lang="es-ES" sz="1600" dirty="0"/>
              <a:t>3. En el proyecto se evidencian los requerimientos funcionales y no funcionales usando el estándar IEEE830 o historias de usuario </a:t>
            </a:r>
            <a:r>
              <a:rPr lang="es-ES" sz="1600" dirty="0" err="1"/>
              <a:t>Scrum</a:t>
            </a:r>
            <a:r>
              <a:rPr lang="es-ES" sz="1600" dirty="0"/>
              <a:t>.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82" y="1589311"/>
            <a:ext cx="6029325" cy="28194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94888"/>
            <a:ext cx="8520600" cy="298813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000" dirty="0" smtClean="0"/>
              <a:t>Requisitos Funcionales</a:t>
            </a:r>
            <a:endParaRPr lang="es-ES" sz="20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81" y="4408711"/>
            <a:ext cx="504825" cy="533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06" y="4408711"/>
            <a:ext cx="628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5281" y="622560"/>
            <a:ext cx="8520600" cy="298813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000" dirty="0" smtClean="0"/>
              <a:t>Requisitos no Funcionales</a:t>
            </a:r>
            <a:endParaRPr lang="es-ES" sz="20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5" y="4423717"/>
            <a:ext cx="504825" cy="533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0" y="4423717"/>
            <a:ext cx="628650" cy="238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786" y="1089967"/>
            <a:ext cx="5924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619285"/>
            <a:ext cx="8520600" cy="572700"/>
          </a:xfrm>
        </p:spPr>
        <p:txBody>
          <a:bodyPr>
            <a:noAutofit/>
          </a:bodyPr>
          <a:lstStyle/>
          <a:p>
            <a:r>
              <a:rPr lang="es-ES" sz="2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Diagrama de clases</a:t>
            </a:r>
            <a:endParaRPr lang="es-CO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10591" y="4265653"/>
            <a:ext cx="5778857" cy="1796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100" i="1" dirty="0" smtClean="0">
                <a:solidFill>
                  <a:srgbClr val="002060"/>
                </a:solidFill>
                <a:hlinkClick r:id="rId3" action="ppaction://hlinkfile"/>
              </a:rPr>
              <a:t>Diagrama </a:t>
            </a:r>
            <a:r>
              <a:rPr lang="es-ES" sz="1100" i="1" dirty="0" smtClean="0">
                <a:solidFill>
                  <a:srgbClr val="002060"/>
                </a:solidFill>
                <a:hlinkClick r:id="rId3" action="ppaction://hlinkfile"/>
              </a:rPr>
              <a:t>de clases</a:t>
            </a:r>
            <a:endParaRPr lang="es-CO" sz="1100" i="1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1701" y="1191985"/>
            <a:ext cx="8467622" cy="30036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5281" y="4423717"/>
            <a:ext cx="456699" cy="504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Logotipo</a:t>
            </a:r>
            <a:endParaRPr lang="es-CO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07" y="1188485"/>
            <a:ext cx="5688419" cy="29893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81" y="4409227"/>
            <a:ext cx="504825" cy="533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06" y="4409227"/>
            <a:ext cx="628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stentación.potx" id="{E66CC212-B9F2-4FBB-8607-2237D6330BD2}" vid="{7A15C863-4BBE-4FA6-812C-D0FCD64474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sustentación</Template>
  <TotalTime>174</TotalTime>
  <Words>598</Words>
  <Application>Microsoft Office PowerPoint</Application>
  <PresentationFormat>Presentación en pantalla (16:9)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Tema de Office</vt:lpstr>
      <vt:lpstr>Presentación de PowerPoint</vt:lpstr>
      <vt:lpstr>Sistema de Información de Inventarios Farmacéuticos</vt:lpstr>
      <vt:lpstr>Tabla de contenido</vt:lpstr>
      <vt:lpstr>1.Tecnicas de Levantamiento de Información </vt:lpstr>
      <vt:lpstr>Presentación de PowerPoint</vt:lpstr>
      <vt:lpstr>2. En el proyecto se evidencian la elaboración del BPMN (Negocio Actual)</vt:lpstr>
      <vt:lpstr>3. En el proyecto se evidencian los requerimientos funcionales y no funcionales usando el estándar IEEE830 o historias de usuario Scrum. </vt:lpstr>
      <vt:lpstr>Presentación de PowerPoint</vt:lpstr>
      <vt:lpstr>Diagrama de clases</vt:lpstr>
      <vt:lpstr>Prototipos </vt:lpstr>
      <vt:lpstr>Prototipos </vt:lpstr>
      <vt:lpstr>Modelo Relacional</vt:lpstr>
      <vt:lpstr>Diagrama de distribución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Jeisson</dc:creator>
  <cp:lastModifiedBy>Jeisson</cp:lastModifiedBy>
  <cp:revision>11</cp:revision>
  <dcterms:created xsi:type="dcterms:W3CDTF">2019-09-28T14:00:15Z</dcterms:created>
  <dcterms:modified xsi:type="dcterms:W3CDTF">2019-09-28T16:55:03Z</dcterms:modified>
</cp:coreProperties>
</file>