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8BEB01-7C58-42F4-B634-52390F05225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143000" y="842040"/>
            <a:ext cx="6857640" cy="17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378681-2466-47D1-86EE-F2C22337CA6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143000" y="842040"/>
            <a:ext cx="6857640" cy="17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4E62CC-EBE5-4BC1-9FCD-29AF447333D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143000" y="842040"/>
            <a:ext cx="6857640" cy="17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947297-42A8-420F-9639-29CCAE782EF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2C99F6A-47CD-497A-B6E0-11F36971AF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143000" y="842040"/>
            <a:ext cx="6857640" cy="17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A53ED80-BA0B-419A-8FEB-BE34F6DAA5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143000" y="842040"/>
            <a:ext cx="6857640" cy="17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CF6DA8A-59AE-453C-86F0-3998A0C361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143000" y="842040"/>
            <a:ext cx="6857640" cy="17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44C6719-F040-4DDA-ADF9-1F7C628E38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143000" y="842040"/>
            <a:ext cx="6857640" cy="17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6AB5A0-401D-4B0D-9DB2-26C1E5AF3B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143000" y="842040"/>
            <a:ext cx="6857640" cy="830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68AA7FB-0553-4BE2-86DA-C1341B2D1C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143000" y="842040"/>
            <a:ext cx="6857640" cy="17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08D7B58-E904-456F-BA13-C0E95D55FF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143000" y="842040"/>
            <a:ext cx="6857640" cy="17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3C3E2D-CA84-4BD6-820A-458D2D7D5E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143000" y="842040"/>
            <a:ext cx="6857640" cy="17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E7A9056-B75B-4EEA-9294-8D431E9C92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143000" y="842040"/>
            <a:ext cx="6857640" cy="17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E12859A-0820-4666-B593-D4443DD0D2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143000" y="842040"/>
            <a:ext cx="6857640" cy="17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D8512C-BD20-454E-98CF-F0701B6227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143000" y="842040"/>
            <a:ext cx="6857640" cy="17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4CCE448-75EA-43DC-99F8-01BD1D84E48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143000" y="842040"/>
            <a:ext cx="6857640" cy="17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A455341-2DAB-4661-BDBB-523ADE52ABA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143000" y="842040"/>
            <a:ext cx="6857640" cy="17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7549B3-DF19-418C-9EBC-4764FA7F35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43000" y="842040"/>
            <a:ext cx="6857640" cy="17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FD3029-8DB5-4916-A7FF-6FBB442559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143000" y="842040"/>
            <a:ext cx="6857640" cy="17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54912A-2BB2-47CF-A88F-8F4C8617B0D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143000" y="842040"/>
            <a:ext cx="6857640" cy="830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F97B87-18B2-4D2E-B2EF-60D0A9E1D4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143000" y="842040"/>
            <a:ext cx="6857640" cy="17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ECE2FF-D6FD-4CF4-9797-502B610CA5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143000" y="842040"/>
            <a:ext cx="6857640" cy="17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E356D7-43E5-4CB7-9CF0-1F410FE53A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43000" y="842040"/>
            <a:ext cx="6857640" cy="17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B207EE-ECE9-40C1-9B84-7447D2746A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43000" y="842040"/>
            <a:ext cx="6857640" cy="1790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80" spc="-1" strike="noStrike">
                <a:solidFill>
                  <a:srgbClr val="000000"/>
                </a:solidFill>
                <a:latin typeface="Arial"/>
                <a:ea typeface="Arial Unicode MS"/>
              </a:rPr>
              <a:t>单击此处编辑母版标题样式</a:t>
            </a:r>
            <a:endParaRPr b="0" lang="en-US" sz="3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4684680"/>
            <a:ext cx="2133360" cy="356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4684680"/>
            <a:ext cx="2895120" cy="356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4684680"/>
            <a:ext cx="2133360" cy="356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143000" y="842040"/>
            <a:ext cx="6857640" cy="1790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80" spc="-1" strike="noStrike">
                <a:solidFill>
                  <a:srgbClr val="000000"/>
                </a:solidFill>
                <a:latin typeface="Arial"/>
                <a:ea typeface="Arial Unicode MS"/>
              </a:rPr>
              <a:t>单击此处编辑母版标题样式</a:t>
            </a:r>
            <a:endParaRPr b="0" lang="en-US" sz="3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 idx="4"/>
          </p:nvPr>
        </p:nvSpPr>
        <p:spPr>
          <a:xfrm>
            <a:off x="457200" y="4684680"/>
            <a:ext cx="2133360" cy="356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5"/>
          </p:nvPr>
        </p:nvSpPr>
        <p:spPr>
          <a:xfrm>
            <a:off x="3124080" y="4684680"/>
            <a:ext cx="2895120" cy="356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6"/>
          </p:nvPr>
        </p:nvSpPr>
        <p:spPr>
          <a:xfrm>
            <a:off x="6553080" y="4684680"/>
            <a:ext cx="2133360" cy="356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7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文本框 2"/>
          <p:cNvSpPr/>
          <p:nvPr/>
        </p:nvSpPr>
        <p:spPr>
          <a:xfrm>
            <a:off x="620280" y="1823040"/>
            <a:ext cx="8267400" cy="12981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f9900"/>
                </a:solidFill>
                <a:latin typeface="Arial"/>
                <a:ea typeface="Arial Unicode MS"/>
              </a:rPr>
              <a:t>Operating system Definations 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f9900"/>
                </a:solidFill>
                <a:latin typeface="Arial"/>
                <a:ea typeface="Arial Unicode MS"/>
              </a:rPr>
              <a:t>&amp; Functionalities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3" name="矩形 1"/>
          <p:cNvSpPr/>
          <p:nvPr/>
        </p:nvSpPr>
        <p:spPr>
          <a:xfrm>
            <a:off x="-9360" y="3232080"/>
            <a:ext cx="9153000" cy="759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文本框 4"/>
          <p:cNvSpPr/>
          <p:nvPr/>
        </p:nvSpPr>
        <p:spPr>
          <a:xfrm>
            <a:off x="167040" y="3308400"/>
            <a:ext cx="8721360" cy="16207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5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1" lang="en-US" sz="2400" spc="-1" strike="noStrike">
                <a:solidFill>
                  <a:srgbClr val="ffffff"/>
                </a:solidFill>
                <a:latin typeface="Arial Unicode MS"/>
                <a:ea typeface="Arial Unicode MS"/>
              </a:rPr>
              <a:t>Presenters : ( MASSS GROUP )</a:t>
            </a:r>
            <a:endParaRPr b="0" lang="en-US" sz="2400" spc="-1" strike="noStrike">
              <a:latin typeface="Arial"/>
            </a:endParaRPr>
          </a:p>
          <a:p>
            <a:pPr lvl="3" marL="1714680" indent="-343080">
              <a:lnSpc>
                <a:spcPct val="15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1" lang="en-US" sz="2400" spc="-1" strike="noStrike">
                <a:solidFill>
                  <a:srgbClr val="ffffff"/>
                </a:solidFill>
                <a:latin typeface="Arial Unicode MS"/>
                <a:ea typeface="Arial Unicode MS"/>
              </a:rPr>
              <a:t>Majid , Arbaz , Sameer , Shoaib ,  Sikander .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85" name="组合 65"/>
          <p:cNvGrpSpPr/>
          <p:nvPr/>
        </p:nvGrpSpPr>
        <p:grpSpPr>
          <a:xfrm>
            <a:off x="4043520" y="379800"/>
            <a:ext cx="1049040" cy="1052280"/>
            <a:chOff x="4043520" y="379800"/>
            <a:chExt cx="1049040" cy="1052280"/>
          </a:xfrm>
        </p:grpSpPr>
        <p:sp>
          <p:nvSpPr>
            <p:cNvPr id="86" name="椭圆 5"/>
            <p:cNvSpPr/>
            <p:nvPr/>
          </p:nvSpPr>
          <p:spPr>
            <a:xfrm>
              <a:off x="4043520" y="379800"/>
              <a:ext cx="1049040" cy="105228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Freeform 14"/>
            <p:cNvSpPr/>
            <p:nvPr/>
          </p:nvSpPr>
          <p:spPr>
            <a:xfrm>
              <a:off x="4312080" y="607680"/>
              <a:ext cx="528120" cy="605160"/>
            </a:xfrm>
            <a:custGeom>
              <a:avLst/>
              <a:gdLst/>
              <a:ahLst/>
              <a:rect l="l" t="t" r="r" b="b"/>
              <a:pathLst>
                <a:path w="662" h="754">
                  <a:moveTo>
                    <a:pt x="152" y="319"/>
                  </a:moveTo>
                  <a:lnTo>
                    <a:pt x="152" y="319"/>
                  </a:lnTo>
                  <a:lnTo>
                    <a:pt x="268" y="386"/>
                  </a:lnTo>
                  <a:lnTo>
                    <a:pt x="268" y="386"/>
                  </a:lnTo>
                  <a:lnTo>
                    <a:pt x="246" y="437"/>
                  </a:lnTo>
                  <a:lnTo>
                    <a:pt x="221" y="486"/>
                  </a:lnTo>
                  <a:lnTo>
                    <a:pt x="193" y="533"/>
                  </a:lnTo>
                  <a:lnTo>
                    <a:pt x="161" y="578"/>
                  </a:lnTo>
                  <a:lnTo>
                    <a:pt x="127" y="621"/>
                  </a:lnTo>
                  <a:lnTo>
                    <a:pt x="88" y="660"/>
                  </a:lnTo>
                  <a:lnTo>
                    <a:pt x="45" y="696"/>
                  </a:lnTo>
                  <a:lnTo>
                    <a:pt x="0" y="730"/>
                  </a:lnTo>
                  <a:lnTo>
                    <a:pt x="0" y="730"/>
                  </a:lnTo>
                  <a:lnTo>
                    <a:pt x="4" y="675"/>
                  </a:lnTo>
                  <a:lnTo>
                    <a:pt x="13" y="619"/>
                  </a:lnTo>
                  <a:lnTo>
                    <a:pt x="26" y="568"/>
                  </a:lnTo>
                  <a:lnTo>
                    <a:pt x="43" y="514"/>
                  </a:lnTo>
                  <a:lnTo>
                    <a:pt x="62" y="465"/>
                  </a:lnTo>
                  <a:lnTo>
                    <a:pt x="88" y="414"/>
                  </a:lnTo>
                  <a:lnTo>
                    <a:pt x="118" y="366"/>
                  </a:lnTo>
                  <a:lnTo>
                    <a:pt x="152" y="319"/>
                  </a:lnTo>
                  <a:lnTo>
                    <a:pt x="152" y="319"/>
                  </a:lnTo>
                  <a:close/>
                  <a:moveTo>
                    <a:pt x="610" y="236"/>
                  </a:moveTo>
                  <a:lnTo>
                    <a:pt x="313" y="754"/>
                  </a:lnTo>
                  <a:lnTo>
                    <a:pt x="276" y="732"/>
                  </a:lnTo>
                  <a:lnTo>
                    <a:pt x="576" y="217"/>
                  </a:lnTo>
                  <a:lnTo>
                    <a:pt x="610" y="236"/>
                  </a:lnTo>
                  <a:lnTo>
                    <a:pt x="610" y="236"/>
                  </a:lnTo>
                  <a:close/>
                  <a:moveTo>
                    <a:pt x="653" y="50"/>
                  </a:moveTo>
                  <a:lnTo>
                    <a:pt x="621" y="30"/>
                  </a:lnTo>
                  <a:lnTo>
                    <a:pt x="617" y="28"/>
                  </a:lnTo>
                  <a:lnTo>
                    <a:pt x="619" y="26"/>
                  </a:lnTo>
                  <a:lnTo>
                    <a:pt x="619" y="26"/>
                  </a:lnTo>
                  <a:lnTo>
                    <a:pt x="632" y="13"/>
                  </a:lnTo>
                  <a:lnTo>
                    <a:pt x="642" y="7"/>
                  </a:lnTo>
                  <a:lnTo>
                    <a:pt x="651" y="3"/>
                  </a:lnTo>
                  <a:lnTo>
                    <a:pt x="657" y="5"/>
                  </a:lnTo>
                  <a:lnTo>
                    <a:pt x="662" y="9"/>
                  </a:lnTo>
                  <a:lnTo>
                    <a:pt x="662" y="18"/>
                  </a:lnTo>
                  <a:lnTo>
                    <a:pt x="662" y="30"/>
                  </a:lnTo>
                  <a:lnTo>
                    <a:pt x="657" y="48"/>
                  </a:lnTo>
                  <a:lnTo>
                    <a:pt x="657" y="52"/>
                  </a:lnTo>
                  <a:lnTo>
                    <a:pt x="653" y="50"/>
                  </a:lnTo>
                  <a:lnTo>
                    <a:pt x="653" y="50"/>
                  </a:lnTo>
                  <a:close/>
                  <a:moveTo>
                    <a:pt x="499" y="150"/>
                  </a:moveTo>
                  <a:lnTo>
                    <a:pt x="499" y="150"/>
                  </a:lnTo>
                  <a:lnTo>
                    <a:pt x="501" y="159"/>
                  </a:lnTo>
                  <a:lnTo>
                    <a:pt x="510" y="165"/>
                  </a:lnTo>
                  <a:lnTo>
                    <a:pt x="520" y="170"/>
                  </a:lnTo>
                  <a:lnTo>
                    <a:pt x="535" y="172"/>
                  </a:lnTo>
                  <a:lnTo>
                    <a:pt x="535" y="172"/>
                  </a:lnTo>
                  <a:lnTo>
                    <a:pt x="542" y="182"/>
                  </a:lnTo>
                  <a:lnTo>
                    <a:pt x="546" y="187"/>
                  </a:lnTo>
                  <a:lnTo>
                    <a:pt x="550" y="191"/>
                  </a:lnTo>
                  <a:lnTo>
                    <a:pt x="555" y="193"/>
                  </a:lnTo>
                  <a:lnTo>
                    <a:pt x="561" y="195"/>
                  </a:lnTo>
                  <a:lnTo>
                    <a:pt x="576" y="193"/>
                  </a:lnTo>
                  <a:lnTo>
                    <a:pt x="576" y="193"/>
                  </a:lnTo>
                  <a:lnTo>
                    <a:pt x="583" y="206"/>
                  </a:lnTo>
                  <a:lnTo>
                    <a:pt x="591" y="215"/>
                  </a:lnTo>
                  <a:lnTo>
                    <a:pt x="597" y="217"/>
                  </a:lnTo>
                  <a:lnTo>
                    <a:pt x="604" y="219"/>
                  </a:lnTo>
                  <a:lnTo>
                    <a:pt x="617" y="217"/>
                  </a:lnTo>
                  <a:lnTo>
                    <a:pt x="617" y="217"/>
                  </a:lnTo>
                  <a:lnTo>
                    <a:pt x="653" y="60"/>
                  </a:lnTo>
                  <a:lnTo>
                    <a:pt x="612" y="35"/>
                  </a:lnTo>
                  <a:lnTo>
                    <a:pt x="499" y="150"/>
                  </a:lnTo>
                  <a:lnTo>
                    <a:pt x="499" y="150"/>
                  </a:lnTo>
                  <a:close/>
                  <a:moveTo>
                    <a:pt x="523" y="187"/>
                  </a:moveTo>
                  <a:lnTo>
                    <a:pt x="488" y="165"/>
                  </a:lnTo>
                  <a:lnTo>
                    <a:pt x="189" y="683"/>
                  </a:lnTo>
                  <a:lnTo>
                    <a:pt x="225" y="702"/>
                  </a:lnTo>
                  <a:lnTo>
                    <a:pt x="523" y="187"/>
                  </a:lnTo>
                  <a:lnTo>
                    <a:pt x="523" y="187"/>
                  </a:lnTo>
                  <a:close/>
                  <a:moveTo>
                    <a:pt x="565" y="210"/>
                  </a:moveTo>
                  <a:lnTo>
                    <a:pt x="531" y="191"/>
                  </a:lnTo>
                  <a:lnTo>
                    <a:pt x="231" y="709"/>
                  </a:lnTo>
                  <a:lnTo>
                    <a:pt x="268" y="728"/>
                  </a:lnTo>
                  <a:lnTo>
                    <a:pt x="565" y="210"/>
                  </a:lnTo>
                  <a:lnTo>
                    <a:pt x="565" y="210"/>
                  </a:lnTo>
                  <a:close/>
                  <a:moveTo>
                    <a:pt x="270" y="180"/>
                  </a:moveTo>
                  <a:lnTo>
                    <a:pt x="270" y="180"/>
                  </a:lnTo>
                  <a:lnTo>
                    <a:pt x="276" y="152"/>
                  </a:lnTo>
                  <a:lnTo>
                    <a:pt x="283" y="127"/>
                  </a:lnTo>
                  <a:lnTo>
                    <a:pt x="293" y="103"/>
                  </a:lnTo>
                  <a:lnTo>
                    <a:pt x="304" y="82"/>
                  </a:lnTo>
                  <a:lnTo>
                    <a:pt x="317" y="63"/>
                  </a:lnTo>
                  <a:lnTo>
                    <a:pt x="330" y="48"/>
                  </a:lnTo>
                  <a:lnTo>
                    <a:pt x="343" y="35"/>
                  </a:lnTo>
                  <a:lnTo>
                    <a:pt x="358" y="22"/>
                  </a:lnTo>
                  <a:lnTo>
                    <a:pt x="371" y="13"/>
                  </a:lnTo>
                  <a:lnTo>
                    <a:pt x="383" y="7"/>
                  </a:lnTo>
                  <a:lnTo>
                    <a:pt x="394" y="3"/>
                  </a:lnTo>
                  <a:lnTo>
                    <a:pt x="403" y="0"/>
                  </a:lnTo>
                  <a:lnTo>
                    <a:pt x="409" y="0"/>
                  </a:lnTo>
                  <a:lnTo>
                    <a:pt x="413" y="3"/>
                  </a:lnTo>
                  <a:lnTo>
                    <a:pt x="413" y="7"/>
                  </a:lnTo>
                  <a:lnTo>
                    <a:pt x="411" y="13"/>
                  </a:lnTo>
                  <a:lnTo>
                    <a:pt x="411" y="13"/>
                  </a:lnTo>
                  <a:lnTo>
                    <a:pt x="405" y="26"/>
                  </a:lnTo>
                  <a:lnTo>
                    <a:pt x="401" y="39"/>
                  </a:lnTo>
                  <a:lnTo>
                    <a:pt x="398" y="52"/>
                  </a:lnTo>
                  <a:lnTo>
                    <a:pt x="401" y="65"/>
                  </a:lnTo>
                  <a:lnTo>
                    <a:pt x="403" y="88"/>
                  </a:lnTo>
                  <a:lnTo>
                    <a:pt x="403" y="101"/>
                  </a:lnTo>
                  <a:lnTo>
                    <a:pt x="401" y="116"/>
                  </a:lnTo>
                  <a:lnTo>
                    <a:pt x="401" y="116"/>
                  </a:lnTo>
                  <a:lnTo>
                    <a:pt x="394" y="135"/>
                  </a:lnTo>
                  <a:lnTo>
                    <a:pt x="386" y="152"/>
                  </a:lnTo>
                  <a:lnTo>
                    <a:pt x="373" y="170"/>
                  </a:lnTo>
                  <a:lnTo>
                    <a:pt x="360" y="185"/>
                  </a:lnTo>
                  <a:lnTo>
                    <a:pt x="338" y="206"/>
                  </a:lnTo>
                  <a:lnTo>
                    <a:pt x="330" y="212"/>
                  </a:lnTo>
                  <a:lnTo>
                    <a:pt x="328" y="215"/>
                  </a:lnTo>
                  <a:lnTo>
                    <a:pt x="270" y="180"/>
                  </a:lnTo>
                  <a:lnTo>
                    <a:pt x="270" y="180"/>
                  </a:lnTo>
                  <a:close/>
                  <a:moveTo>
                    <a:pt x="356" y="39"/>
                  </a:moveTo>
                  <a:lnTo>
                    <a:pt x="356" y="39"/>
                  </a:lnTo>
                  <a:lnTo>
                    <a:pt x="360" y="37"/>
                  </a:lnTo>
                  <a:lnTo>
                    <a:pt x="362" y="37"/>
                  </a:lnTo>
                  <a:lnTo>
                    <a:pt x="366" y="37"/>
                  </a:lnTo>
                  <a:lnTo>
                    <a:pt x="368" y="39"/>
                  </a:lnTo>
                  <a:lnTo>
                    <a:pt x="368" y="39"/>
                  </a:lnTo>
                  <a:lnTo>
                    <a:pt x="371" y="41"/>
                  </a:lnTo>
                  <a:lnTo>
                    <a:pt x="371" y="45"/>
                  </a:lnTo>
                  <a:lnTo>
                    <a:pt x="371" y="50"/>
                  </a:lnTo>
                  <a:lnTo>
                    <a:pt x="368" y="52"/>
                  </a:lnTo>
                  <a:lnTo>
                    <a:pt x="368" y="52"/>
                  </a:lnTo>
                  <a:lnTo>
                    <a:pt x="347" y="75"/>
                  </a:lnTo>
                  <a:lnTo>
                    <a:pt x="330" y="101"/>
                  </a:lnTo>
                  <a:lnTo>
                    <a:pt x="330" y="101"/>
                  </a:lnTo>
                  <a:lnTo>
                    <a:pt x="315" y="131"/>
                  </a:lnTo>
                  <a:lnTo>
                    <a:pt x="304" y="165"/>
                  </a:lnTo>
                  <a:lnTo>
                    <a:pt x="304" y="165"/>
                  </a:lnTo>
                  <a:lnTo>
                    <a:pt x="302" y="170"/>
                  </a:lnTo>
                  <a:lnTo>
                    <a:pt x="300" y="172"/>
                  </a:lnTo>
                  <a:lnTo>
                    <a:pt x="296" y="172"/>
                  </a:lnTo>
                  <a:lnTo>
                    <a:pt x="291" y="172"/>
                  </a:lnTo>
                  <a:lnTo>
                    <a:pt x="291" y="172"/>
                  </a:lnTo>
                  <a:lnTo>
                    <a:pt x="289" y="170"/>
                  </a:lnTo>
                  <a:lnTo>
                    <a:pt x="287" y="167"/>
                  </a:lnTo>
                  <a:lnTo>
                    <a:pt x="285" y="163"/>
                  </a:lnTo>
                  <a:lnTo>
                    <a:pt x="285" y="161"/>
                  </a:lnTo>
                  <a:lnTo>
                    <a:pt x="285" y="161"/>
                  </a:lnTo>
                  <a:lnTo>
                    <a:pt x="298" y="125"/>
                  </a:lnTo>
                  <a:lnTo>
                    <a:pt x="315" y="93"/>
                  </a:lnTo>
                  <a:lnTo>
                    <a:pt x="315" y="93"/>
                  </a:lnTo>
                  <a:lnTo>
                    <a:pt x="334" y="65"/>
                  </a:lnTo>
                  <a:lnTo>
                    <a:pt x="356" y="39"/>
                  </a:lnTo>
                  <a:lnTo>
                    <a:pt x="356" y="39"/>
                  </a:lnTo>
                  <a:close/>
                  <a:moveTo>
                    <a:pt x="161" y="313"/>
                  </a:moveTo>
                  <a:lnTo>
                    <a:pt x="272" y="377"/>
                  </a:lnTo>
                  <a:lnTo>
                    <a:pt x="323" y="223"/>
                  </a:lnTo>
                  <a:lnTo>
                    <a:pt x="266" y="189"/>
                  </a:lnTo>
                  <a:lnTo>
                    <a:pt x="161" y="313"/>
                  </a:lnTo>
                  <a:lnTo>
                    <a:pt x="161" y="313"/>
                  </a:lnTo>
                  <a:close/>
                  <a:moveTo>
                    <a:pt x="184" y="313"/>
                  </a:moveTo>
                  <a:lnTo>
                    <a:pt x="219" y="332"/>
                  </a:lnTo>
                  <a:lnTo>
                    <a:pt x="289" y="212"/>
                  </a:lnTo>
                  <a:lnTo>
                    <a:pt x="270" y="202"/>
                  </a:lnTo>
                  <a:lnTo>
                    <a:pt x="184" y="3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8" name="等腰三角形 2"/>
          <p:cNvSpPr/>
          <p:nvPr/>
        </p:nvSpPr>
        <p:spPr>
          <a:xfrm rot="8100000">
            <a:off x="3055320" y="571320"/>
            <a:ext cx="336240" cy="29016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等腰三角形 3"/>
          <p:cNvSpPr/>
          <p:nvPr/>
        </p:nvSpPr>
        <p:spPr>
          <a:xfrm rot="1740000">
            <a:off x="3525480" y="1174320"/>
            <a:ext cx="261720" cy="2250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等腰三角形 4"/>
          <p:cNvSpPr/>
          <p:nvPr/>
        </p:nvSpPr>
        <p:spPr>
          <a:xfrm rot="11580000">
            <a:off x="5438160" y="480600"/>
            <a:ext cx="336240" cy="29016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等腰三角形 6"/>
          <p:cNvSpPr/>
          <p:nvPr/>
        </p:nvSpPr>
        <p:spPr>
          <a:xfrm rot="6360000">
            <a:off x="5269320" y="1103400"/>
            <a:ext cx="259920" cy="2250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直角三角形 2"/>
          <p:cNvSpPr/>
          <p:nvPr/>
        </p:nvSpPr>
        <p:spPr>
          <a:xfrm rot="5400000">
            <a:off x="-18720" y="-12600"/>
            <a:ext cx="1409400" cy="14094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opyright Notice"/>
          <p:cNvSpPr/>
          <p:nvPr/>
        </p:nvSpPr>
        <p:spPr>
          <a:xfrm>
            <a:off x="1306080" y="190440"/>
            <a:ext cx="7301520" cy="4773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520" rIns="56520" tIns="25560" bIns="255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 cap="small">
                <a:solidFill>
                  <a:srgbClr val="007bd3"/>
                </a:solidFill>
                <a:latin typeface="Arial Unicode MS"/>
                <a:ea typeface="Arial Unicode MS"/>
              </a:rPr>
              <a:t>File Management System in OS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8" name="文本框 12"/>
          <p:cNvSpPr/>
          <p:nvPr/>
        </p:nvSpPr>
        <p:spPr>
          <a:xfrm>
            <a:off x="843120" y="864360"/>
            <a:ext cx="7092000" cy="39607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File Management System</a:t>
            </a: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: 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Responsible for file operations, organization, access control &amp; storage management.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File Operations: Create, read, write, rename, delete.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File Organization: Hierarchical directories and file extensions.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File Access Control: Permissions (read, write, execute), ownership.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File Protection and Integrity: Safeguards against corruption.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File Sharing: Access and sharing mechanisms like FTP, NFS.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文本框 22"/>
          <p:cNvSpPr/>
          <p:nvPr/>
        </p:nvSpPr>
        <p:spPr>
          <a:xfrm>
            <a:off x="6388200" y="3875040"/>
            <a:ext cx="1685520" cy="3074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文本框 23"/>
          <p:cNvSpPr/>
          <p:nvPr/>
        </p:nvSpPr>
        <p:spPr>
          <a:xfrm>
            <a:off x="6388200" y="4270320"/>
            <a:ext cx="1974600" cy="321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直角三角形 7"/>
          <p:cNvSpPr/>
          <p:nvPr/>
        </p:nvSpPr>
        <p:spPr>
          <a:xfrm rot="16200000">
            <a:off x="8384400" y="4397040"/>
            <a:ext cx="782280" cy="78084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fade/>
  </p:transition>
  <p:timing>
    <p:tnLst>
      <p:par>
        <p:cTn id="381" dur="indefinite" restart="never" nodeType="tmRoot">
          <p:childTnLst>
            <p:seq>
              <p:cTn id="382" dur="indefinite" nodeType="mainSeq">
                <p:childTnLst>
                  <p:par>
                    <p:cTn id="383" fill="hold">
                      <p:stCondLst>
                        <p:cond delay="0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500"/>
                            </p:stCondLst>
                            <p:childTnLst>
                              <p:par>
                                <p:cTn id="390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9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1000"/>
                            </p:stCondLst>
                            <p:childTnLst>
                              <p:par>
                                <p:cTn id="397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0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1500"/>
                            </p:stCondLst>
                            <p:childTnLst>
                              <p:par>
                                <p:cTn id="403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0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2000"/>
                            </p:stCondLst>
                            <p:childTnLst>
                              <p:par>
                                <p:cTn id="409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1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2500"/>
                            </p:stCondLst>
                            <p:childTnLst>
                              <p:par>
                                <p:cTn id="415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直角三角形 2"/>
          <p:cNvSpPr/>
          <p:nvPr/>
        </p:nvSpPr>
        <p:spPr>
          <a:xfrm rot="5400000">
            <a:off x="-18720" y="-12600"/>
            <a:ext cx="1409400" cy="14094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opyright Notice"/>
          <p:cNvSpPr/>
          <p:nvPr/>
        </p:nvSpPr>
        <p:spPr>
          <a:xfrm>
            <a:off x="1306080" y="190440"/>
            <a:ext cx="7301520" cy="9039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520" rIns="56520" tIns="25560" bIns="255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 cap="small">
                <a:solidFill>
                  <a:srgbClr val="007bd3"/>
                </a:solidFill>
                <a:latin typeface="Arial Unicode MS"/>
                <a:ea typeface="Arial Unicode MS"/>
              </a:rPr>
              <a:t>Device Management System in OS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4" name="文本框 12"/>
          <p:cNvSpPr/>
          <p:nvPr/>
        </p:nvSpPr>
        <p:spPr>
          <a:xfrm>
            <a:off x="515520" y="810360"/>
            <a:ext cx="8399520" cy="43855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Device Management System: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Handles communication with hardware, manages devices, and</a:t>
            </a: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maintains system performance.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Device Drivers: Software that allows the OS to communicate with hardware.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Device Controllers: Manages devices and controls I/O operations.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I/O Operations: Efficient handling of data transfers between devices.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Device Allocation: Fair management of devices between processes/users.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Interrupt Handling: Handling device interrupts without disrupting the system.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Device Monitoring: Monitoring status and performing maintenance.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文本框 22"/>
          <p:cNvSpPr/>
          <p:nvPr/>
        </p:nvSpPr>
        <p:spPr>
          <a:xfrm>
            <a:off x="6388200" y="3875040"/>
            <a:ext cx="1685520" cy="3074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文本框 23"/>
          <p:cNvSpPr/>
          <p:nvPr/>
        </p:nvSpPr>
        <p:spPr>
          <a:xfrm>
            <a:off x="6388200" y="4270320"/>
            <a:ext cx="1974600" cy="321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直角三角形 7"/>
          <p:cNvSpPr/>
          <p:nvPr/>
        </p:nvSpPr>
        <p:spPr>
          <a:xfrm rot="16200000">
            <a:off x="8384400" y="4397040"/>
            <a:ext cx="782280" cy="78084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fade/>
  </p:transition>
  <p:timing>
    <p:tnLst>
      <p:par>
        <p:cTn id="419" dur="indefinite" restart="never" nodeType="tmRoot">
          <p:childTnLst>
            <p:seq>
              <p:cTn id="420" dur="indefinite" nodeType="mainSeq">
                <p:childTnLst>
                  <p:par>
                    <p:cTn id="421" fill="hold">
                      <p:stCondLst>
                        <p:cond delay="0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500"/>
                            </p:stCondLst>
                            <p:childTnLst>
                              <p:par>
                                <p:cTn id="428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3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1000"/>
                            </p:stCondLst>
                            <p:childTnLst>
                              <p:par>
                                <p:cTn id="435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3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41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4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47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5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2500"/>
                            </p:stCondLst>
                            <p:childTnLst>
                              <p:par>
                                <p:cTn id="453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直角三角形 2"/>
          <p:cNvSpPr/>
          <p:nvPr/>
        </p:nvSpPr>
        <p:spPr>
          <a:xfrm rot="5400000">
            <a:off x="-18720" y="-12600"/>
            <a:ext cx="1409400" cy="14094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opyright Notice"/>
          <p:cNvSpPr/>
          <p:nvPr/>
        </p:nvSpPr>
        <p:spPr>
          <a:xfrm>
            <a:off x="1306080" y="190440"/>
            <a:ext cx="7301520" cy="4773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520" rIns="56520" tIns="25560" bIns="255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 cap="small">
                <a:solidFill>
                  <a:srgbClr val="007bd3"/>
                </a:solidFill>
                <a:latin typeface="Arial Unicode MS"/>
                <a:ea typeface="Arial Unicode MS"/>
              </a:rPr>
              <a:t>Security and Access Control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0" name="文本框 12"/>
          <p:cNvSpPr/>
          <p:nvPr/>
        </p:nvSpPr>
        <p:spPr>
          <a:xfrm>
            <a:off x="843120" y="1087200"/>
            <a:ext cx="7092000" cy="3522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User Authentication: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Ensures that users are who they claim to be.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Permissions: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Regulates which users have access to resources.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Encryption: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Protects sensitive data stored on the system.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文本框 22"/>
          <p:cNvSpPr/>
          <p:nvPr/>
        </p:nvSpPr>
        <p:spPr>
          <a:xfrm>
            <a:off x="6388200" y="3875040"/>
            <a:ext cx="1685520" cy="3074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文本框 23"/>
          <p:cNvSpPr/>
          <p:nvPr/>
        </p:nvSpPr>
        <p:spPr>
          <a:xfrm>
            <a:off x="6388200" y="4270320"/>
            <a:ext cx="1974600" cy="321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直角三角形 7"/>
          <p:cNvSpPr/>
          <p:nvPr/>
        </p:nvSpPr>
        <p:spPr>
          <a:xfrm rot="16200000">
            <a:off x="8384400" y="4397040"/>
            <a:ext cx="782280" cy="78084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fade/>
  </p:transition>
  <p:timing>
    <p:tnLst>
      <p:par>
        <p:cTn id="457" dur="indefinite" restart="never" nodeType="tmRoot">
          <p:childTnLst>
            <p:seq>
              <p:cTn id="458" dur="indefinite" nodeType="mainSeq">
                <p:childTnLst>
                  <p:par>
                    <p:cTn id="459" fill="hold">
                      <p:stCondLst>
                        <p:cond delay="0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500"/>
                            </p:stCondLst>
                            <p:childTnLst>
                              <p:par>
                                <p:cTn id="466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7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1000"/>
                            </p:stCondLst>
                            <p:childTnLst>
                              <p:par>
                                <p:cTn id="473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7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8" fill="hold">
                            <p:stCondLst>
                              <p:cond delay="1500"/>
                            </p:stCondLst>
                            <p:childTnLst>
                              <p:par>
                                <p:cTn id="479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8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2000"/>
                            </p:stCondLst>
                            <p:childTnLst>
                              <p:par>
                                <p:cTn id="485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8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2500"/>
                            </p:stCondLst>
                            <p:childTnLst>
                              <p:par>
                                <p:cTn id="491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直角三角形 2"/>
          <p:cNvSpPr/>
          <p:nvPr/>
        </p:nvSpPr>
        <p:spPr>
          <a:xfrm rot="5400000">
            <a:off x="-18720" y="-12600"/>
            <a:ext cx="1409400" cy="14094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opyright Notice"/>
          <p:cNvSpPr/>
          <p:nvPr/>
        </p:nvSpPr>
        <p:spPr>
          <a:xfrm>
            <a:off x="1306080" y="190440"/>
            <a:ext cx="7301520" cy="9039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520" rIns="56520" tIns="25560" bIns="255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 cap="small">
                <a:solidFill>
                  <a:srgbClr val="007bd3"/>
                </a:solidFill>
                <a:latin typeface="Arial Unicode MS"/>
                <a:ea typeface="Arial Unicode MS"/>
              </a:rPr>
              <a:t>Examples of Popular Operating Systems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6" name="文本框 12"/>
          <p:cNvSpPr/>
          <p:nvPr/>
        </p:nvSpPr>
        <p:spPr>
          <a:xfrm>
            <a:off x="843120" y="1087200"/>
            <a:ext cx="7092000" cy="3522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Windows: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Used in PCs and servers.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Linux: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Open-source OS for various platforms.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macOS: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Apple's OS for Mac computers.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Android/iOS: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OS for mobile devices.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文本框 22"/>
          <p:cNvSpPr/>
          <p:nvPr/>
        </p:nvSpPr>
        <p:spPr>
          <a:xfrm>
            <a:off x="6388200" y="3875040"/>
            <a:ext cx="1685520" cy="3074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文本框 23"/>
          <p:cNvSpPr/>
          <p:nvPr/>
        </p:nvSpPr>
        <p:spPr>
          <a:xfrm>
            <a:off x="6388200" y="4270320"/>
            <a:ext cx="1974600" cy="321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直角三角形 7"/>
          <p:cNvSpPr/>
          <p:nvPr/>
        </p:nvSpPr>
        <p:spPr>
          <a:xfrm rot="16200000">
            <a:off x="8384400" y="4397040"/>
            <a:ext cx="782280" cy="78084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fade/>
  </p:transition>
  <p:timing>
    <p:tnLst>
      <p:par>
        <p:cTn id="495" dur="indefinite" restart="never" nodeType="tmRoot">
          <p:childTnLst>
            <p:seq>
              <p:cTn id="496" dur="indefinite" nodeType="mainSeq">
                <p:childTnLst>
                  <p:par>
                    <p:cTn id="497" fill="hold">
                      <p:stCondLst>
                        <p:cond delay="0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500"/>
                            </p:stCondLst>
                            <p:childTnLst>
                              <p:par>
                                <p:cTn id="504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0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1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1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1500"/>
                            </p:stCondLst>
                            <p:childTnLst>
                              <p:par>
                                <p:cTn id="517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2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2" fill="hold">
                            <p:stCondLst>
                              <p:cond delay="2000"/>
                            </p:stCondLst>
                            <p:childTnLst>
                              <p:par>
                                <p:cTn id="523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2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2500"/>
                            </p:stCondLst>
                            <p:childTnLst>
                              <p:par>
                                <p:cTn id="529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直角三角形 2"/>
          <p:cNvSpPr/>
          <p:nvPr/>
        </p:nvSpPr>
        <p:spPr>
          <a:xfrm rot="5400000">
            <a:off x="-18720" y="-12600"/>
            <a:ext cx="1409400" cy="14094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opyright Notice"/>
          <p:cNvSpPr/>
          <p:nvPr/>
        </p:nvSpPr>
        <p:spPr>
          <a:xfrm>
            <a:off x="1306080" y="190440"/>
            <a:ext cx="7301520" cy="9039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520" rIns="56520" tIns="25560" bIns="255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 cap="small">
                <a:solidFill>
                  <a:srgbClr val="007bd3"/>
                </a:solidFill>
                <a:latin typeface="Arial Unicode MS"/>
                <a:ea typeface="Arial Unicode MS"/>
              </a:rPr>
              <a:t>Examples of Popular Operating Systems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2" name="文本框 12"/>
          <p:cNvSpPr/>
          <p:nvPr/>
        </p:nvSpPr>
        <p:spPr>
          <a:xfrm>
            <a:off x="843120" y="1087200"/>
            <a:ext cx="7092000" cy="3522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文本框 22"/>
          <p:cNvSpPr/>
          <p:nvPr/>
        </p:nvSpPr>
        <p:spPr>
          <a:xfrm>
            <a:off x="6388200" y="3875040"/>
            <a:ext cx="1685520" cy="3074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文本框 23"/>
          <p:cNvSpPr/>
          <p:nvPr/>
        </p:nvSpPr>
        <p:spPr>
          <a:xfrm>
            <a:off x="6388200" y="4270320"/>
            <a:ext cx="1974600" cy="321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直角三角形 7"/>
          <p:cNvSpPr/>
          <p:nvPr/>
        </p:nvSpPr>
        <p:spPr>
          <a:xfrm rot="16200000">
            <a:off x="8384400" y="4397040"/>
            <a:ext cx="782280" cy="78084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6" name="Picture 1" descr=""/>
          <p:cNvPicPr/>
          <p:nvPr/>
        </p:nvPicPr>
        <p:blipFill>
          <a:blip r:embed="rId1"/>
          <a:stretch/>
        </p:blipFill>
        <p:spPr>
          <a:xfrm>
            <a:off x="955080" y="1014120"/>
            <a:ext cx="7429680" cy="277380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  <p:timing>
    <p:tnLst>
      <p:par>
        <p:cTn id="533" dur="indefinite" restart="never" nodeType="tmRoot">
          <p:childTnLst>
            <p:seq>
              <p:cTn id="534" dur="indefinite" nodeType="mainSeq">
                <p:childTnLst>
                  <p:par>
                    <p:cTn id="535" fill="hold">
                      <p:stCondLst>
                        <p:cond delay="0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500"/>
                            </p:stCondLst>
                            <p:childTnLst>
                              <p:par>
                                <p:cTn id="542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4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1000"/>
                            </p:stCondLst>
                            <p:childTnLst>
                              <p:par>
                                <p:cTn id="549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5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5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5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0" fill="hold">
                            <p:stCondLst>
                              <p:cond delay="2000"/>
                            </p:stCondLst>
                            <p:childTnLst>
                              <p:par>
                                <p:cTn id="561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3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6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6" fill="hold">
                            <p:stCondLst>
                              <p:cond delay="2500"/>
                            </p:stCondLst>
                            <p:childTnLst>
                              <p:par>
                                <p:cTn id="567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7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文本框 2"/>
          <p:cNvSpPr/>
          <p:nvPr/>
        </p:nvSpPr>
        <p:spPr>
          <a:xfrm>
            <a:off x="1562040" y="2443320"/>
            <a:ext cx="6011640" cy="5770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Arial Unicode MS"/>
                <a:ea typeface="Arial Unicode MS"/>
              </a:rPr>
              <a:t>THANKS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8" name="矩形 1"/>
          <p:cNvSpPr/>
          <p:nvPr/>
        </p:nvSpPr>
        <p:spPr>
          <a:xfrm>
            <a:off x="-9360" y="3232080"/>
            <a:ext cx="9153000" cy="759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9" name="组合 65"/>
          <p:cNvGrpSpPr/>
          <p:nvPr/>
        </p:nvGrpSpPr>
        <p:grpSpPr>
          <a:xfrm>
            <a:off x="4043520" y="1035000"/>
            <a:ext cx="1049040" cy="1052280"/>
            <a:chOff x="4043520" y="1035000"/>
            <a:chExt cx="1049040" cy="1052280"/>
          </a:xfrm>
        </p:grpSpPr>
        <p:sp>
          <p:nvSpPr>
            <p:cNvPr id="180" name="椭圆 5"/>
            <p:cNvSpPr/>
            <p:nvPr/>
          </p:nvSpPr>
          <p:spPr>
            <a:xfrm>
              <a:off x="4043520" y="1035000"/>
              <a:ext cx="1049040" cy="105228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" name="Freeform 14"/>
            <p:cNvSpPr/>
            <p:nvPr/>
          </p:nvSpPr>
          <p:spPr>
            <a:xfrm>
              <a:off x="4312080" y="1263240"/>
              <a:ext cx="528120" cy="605160"/>
            </a:xfrm>
            <a:custGeom>
              <a:avLst/>
              <a:gdLst/>
              <a:ahLst/>
              <a:rect l="l" t="t" r="r" b="b"/>
              <a:pathLst>
                <a:path w="662" h="754">
                  <a:moveTo>
                    <a:pt x="152" y="319"/>
                  </a:moveTo>
                  <a:lnTo>
                    <a:pt x="152" y="319"/>
                  </a:lnTo>
                  <a:lnTo>
                    <a:pt x="268" y="386"/>
                  </a:lnTo>
                  <a:lnTo>
                    <a:pt x="268" y="386"/>
                  </a:lnTo>
                  <a:lnTo>
                    <a:pt x="246" y="437"/>
                  </a:lnTo>
                  <a:lnTo>
                    <a:pt x="221" y="486"/>
                  </a:lnTo>
                  <a:lnTo>
                    <a:pt x="193" y="533"/>
                  </a:lnTo>
                  <a:lnTo>
                    <a:pt x="161" y="578"/>
                  </a:lnTo>
                  <a:lnTo>
                    <a:pt x="127" y="621"/>
                  </a:lnTo>
                  <a:lnTo>
                    <a:pt x="88" y="660"/>
                  </a:lnTo>
                  <a:lnTo>
                    <a:pt x="45" y="696"/>
                  </a:lnTo>
                  <a:lnTo>
                    <a:pt x="0" y="730"/>
                  </a:lnTo>
                  <a:lnTo>
                    <a:pt x="0" y="730"/>
                  </a:lnTo>
                  <a:lnTo>
                    <a:pt x="4" y="675"/>
                  </a:lnTo>
                  <a:lnTo>
                    <a:pt x="13" y="619"/>
                  </a:lnTo>
                  <a:lnTo>
                    <a:pt x="26" y="568"/>
                  </a:lnTo>
                  <a:lnTo>
                    <a:pt x="43" y="514"/>
                  </a:lnTo>
                  <a:lnTo>
                    <a:pt x="62" y="465"/>
                  </a:lnTo>
                  <a:lnTo>
                    <a:pt x="88" y="414"/>
                  </a:lnTo>
                  <a:lnTo>
                    <a:pt x="118" y="366"/>
                  </a:lnTo>
                  <a:lnTo>
                    <a:pt x="152" y="319"/>
                  </a:lnTo>
                  <a:lnTo>
                    <a:pt x="152" y="319"/>
                  </a:lnTo>
                  <a:close/>
                  <a:moveTo>
                    <a:pt x="610" y="236"/>
                  </a:moveTo>
                  <a:lnTo>
                    <a:pt x="313" y="754"/>
                  </a:lnTo>
                  <a:lnTo>
                    <a:pt x="276" y="732"/>
                  </a:lnTo>
                  <a:lnTo>
                    <a:pt x="576" y="217"/>
                  </a:lnTo>
                  <a:lnTo>
                    <a:pt x="610" y="236"/>
                  </a:lnTo>
                  <a:lnTo>
                    <a:pt x="610" y="236"/>
                  </a:lnTo>
                  <a:close/>
                  <a:moveTo>
                    <a:pt x="653" y="50"/>
                  </a:moveTo>
                  <a:lnTo>
                    <a:pt x="621" y="30"/>
                  </a:lnTo>
                  <a:lnTo>
                    <a:pt x="617" y="28"/>
                  </a:lnTo>
                  <a:lnTo>
                    <a:pt x="619" y="26"/>
                  </a:lnTo>
                  <a:lnTo>
                    <a:pt x="619" y="26"/>
                  </a:lnTo>
                  <a:lnTo>
                    <a:pt x="632" y="13"/>
                  </a:lnTo>
                  <a:lnTo>
                    <a:pt x="642" y="7"/>
                  </a:lnTo>
                  <a:lnTo>
                    <a:pt x="651" y="3"/>
                  </a:lnTo>
                  <a:lnTo>
                    <a:pt x="657" y="5"/>
                  </a:lnTo>
                  <a:lnTo>
                    <a:pt x="662" y="9"/>
                  </a:lnTo>
                  <a:lnTo>
                    <a:pt x="662" y="18"/>
                  </a:lnTo>
                  <a:lnTo>
                    <a:pt x="662" y="30"/>
                  </a:lnTo>
                  <a:lnTo>
                    <a:pt x="657" y="48"/>
                  </a:lnTo>
                  <a:lnTo>
                    <a:pt x="657" y="52"/>
                  </a:lnTo>
                  <a:lnTo>
                    <a:pt x="653" y="50"/>
                  </a:lnTo>
                  <a:lnTo>
                    <a:pt x="653" y="50"/>
                  </a:lnTo>
                  <a:close/>
                  <a:moveTo>
                    <a:pt x="499" y="150"/>
                  </a:moveTo>
                  <a:lnTo>
                    <a:pt x="499" y="150"/>
                  </a:lnTo>
                  <a:lnTo>
                    <a:pt x="501" y="159"/>
                  </a:lnTo>
                  <a:lnTo>
                    <a:pt x="510" y="165"/>
                  </a:lnTo>
                  <a:lnTo>
                    <a:pt x="520" y="170"/>
                  </a:lnTo>
                  <a:lnTo>
                    <a:pt x="535" y="172"/>
                  </a:lnTo>
                  <a:lnTo>
                    <a:pt x="535" y="172"/>
                  </a:lnTo>
                  <a:lnTo>
                    <a:pt x="542" y="182"/>
                  </a:lnTo>
                  <a:lnTo>
                    <a:pt x="546" y="187"/>
                  </a:lnTo>
                  <a:lnTo>
                    <a:pt x="550" y="191"/>
                  </a:lnTo>
                  <a:lnTo>
                    <a:pt x="555" y="193"/>
                  </a:lnTo>
                  <a:lnTo>
                    <a:pt x="561" y="195"/>
                  </a:lnTo>
                  <a:lnTo>
                    <a:pt x="576" y="193"/>
                  </a:lnTo>
                  <a:lnTo>
                    <a:pt x="576" y="193"/>
                  </a:lnTo>
                  <a:lnTo>
                    <a:pt x="583" y="206"/>
                  </a:lnTo>
                  <a:lnTo>
                    <a:pt x="591" y="215"/>
                  </a:lnTo>
                  <a:lnTo>
                    <a:pt x="597" y="217"/>
                  </a:lnTo>
                  <a:lnTo>
                    <a:pt x="604" y="219"/>
                  </a:lnTo>
                  <a:lnTo>
                    <a:pt x="617" y="217"/>
                  </a:lnTo>
                  <a:lnTo>
                    <a:pt x="617" y="217"/>
                  </a:lnTo>
                  <a:lnTo>
                    <a:pt x="653" y="60"/>
                  </a:lnTo>
                  <a:lnTo>
                    <a:pt x="612" y="35"/>
                  </a:lnTo>
                  <a:lnTo>
                    <a:pt x="499" y="150"/>
                  </a:lnTo>
                  <a:lnTo>
                    <a:pt x="499" y="150"/>
                  </a:lnTo>
                  <a:close/>
                  <a:moveTo>
                    <a:pt x="523" y="187"/>
                  </a:moveTo>
                  <a:lnTo>
                    <a:pt x="488" y="165"/>
                  </a:lnTo>
                  <a:lnTo>
                    <a:pt x="189" y="683"/>
                  </a:lnTo>
                  <a:lnTo>
                    <a:pt x="225" y="702"/>
                  </a:lnTo>
                  <a:lnTo>
                    <a:pt x="523" y="187"/>
                  </a:lnTo>
                  <a:lnTo>
                    <a:pt x="523" y="187"/>
                  </a:lnTo>
                  <a:close/>
                  <a:moveTo>
                    <a:pt x="565" y="210"/>
                  </a:moveTo>
                  <a:lnTo>
                    <a:pt x="531" y="191"/>
                  </a:lnTo>
                  <a:lnTo>
                    <a:pt x="231" y="709"/>
                  </a:lnTo>
                  <a:lnTo>
                    <a:pt x="268" y="728"/>
                  </a:lnTo>
                  <a:lnTo>
                    <a:pt x="565" y="210"/>
                  </a:lnTo>
                  <a:lnTo>
                    <a:pt x="565" y="210"/>
                  </a:lnTo>
                  <a:close/>
                  <a:moveTo>
                    <a:pt x="270" y="180"/>
                  </a:moveTo>
                  <a:lnTo>
                    <a:pt x="270" y="180"/>
                  </a:lnTo>
                  <a:lnTo>
                    <a:pt x="276" y="152"/>
                  </a:lnTo>
                  <a:lnTo>
                    <a:pt x="283" y="127"/>
                  </a:lnTo>
                  <a:lnTo>
                    <a:pt x="293" y="103"/>
                  </a:lnTo>
                  <a:lnTo>
                    <a:pt x="304" y="82"/>
                  </a:lnTo>
                  <a:lnTo>
                    <a:pt x="317" y="63"/>
                  </a:lnTo>
                  <a:lnTo>
                    <a:pt x="330" y="48"/>
                  </a:lnTo>
                  <a:lnTo>
                    <a:pt x="343" y="35"/>
                  </a:lnTo>
                  <a:lnTo>
                    <a:pt x="358" y="22"/>
                  </a:lnTo>
                  <a:lnTo>
                    <a:pt x="371" y="13"/>
                  </a:lnTo>
                  <a:lnTo>
                    <a:pt x="383" y="7"/>
                  </a:lnTo>
                  <a:lnTo>
                    <a:pt x="394" y="3"/>
                  </a:lnTo>
                  <a:lnTo>
                    <a:pt x="403" y="0"/>
                  </a:lnTo>
                  <a:lnTo>
                    <a:pt x="409" y="0"/>
                  </a:lnTo>
                  <a:lnTo>
                    <a:pt x="413" y="3"/>
                  </a:lnTo>
                  <a:lnTo>
                    <a:pt x="413" y="7"/>
                  </a:lnTo>
                  <a:lnTo>
                    <a:pt x="411" y="13"/>
                  </a:lnTo>
                  <a:lnTo>
                    <a:pt x="411" y="13"/>
                  </a:lnTo>
                  <a:lnTo>
                    <a:pt x="405" y="26"/>
                  </a:lnTo>
                  <a:lnTo>
                    <a:pt x="401" y="39"/>
                  </a:lnTo>
                  <a:lnTo>
                    <a:pt x="398" y="52"/>
                  </a:lnTo>
                  <a:lnTo>
                    <a:pt x="401" y="65"/>
                  </a:lnTo>
                  <a:lnTo>
                    <a:pt x="403" y="88"/>
                  </a:lnTo>
                  <a:lnTo>
                    <a:pt x="403" y="101"/>
                  </a:lnTo>
                  <a:lnTo>
                    <a:pt x="401" y="116"/>
                  </a:lnTo>
                  <a:lnTo>
                    <a:pt x="401" y="116"/>
                  </a:lnTo>
                  <a:lnTo>
                    <a:pt x="394" y="135"/>
                  </a:lnTo>
                  <a:lnTo>
                    <a:pt x="386" y="152"/>
                  </a:lnTo>
                  <a:lnTo>
                    <a:pt x="373" y="170"/>
                  </a:lnTo>
                  <a:lnTo>
                    <a:pt x="360" y="185"/>
                  </a:lnTo>
                  <a:lnTo>
                    <a:pt x="338" y="206"/>
                  </a:lnTo>
                  <a:lnTo>
                    <a:pt x="330" y="212"/>
                  </a:lnTo>
                  <a:lnTo>
                    <a:pt x="328" y="215"/>
                  </a:lnTo>
                  <a:lnTo>
                    <a:pt x="270" y="180"/>
                  </a:lnTo>
                  <a:lnTo>
                    <a:pt x="270" y="180"/>
                  </a:lnTo>
                  <a:close/>
                  <a:moveTo>
                    <a:pt x="356" y="39"/>
                  </a:moveTo>
                  <a:lnTo>
                    <a:pt x="356" y="39"/>
                  </a:lnTo>
                  <a:lnTo>
                    <a:pt x="360" y="37"/>
                  </a:lnTo>
                  <a:lnTo>
                    <a:pt x="362" y="37"/>
                  </a:lnTo>
                  <a:lnTo>
                    <a:pt x="366" y="37"/>
                  </a:lnTo>
                  <a:lnTo>
                    <a:pt x="368" y="39"/>
                  </a:lnTo>
                  <a:lnTo>
                    <a:pt x="368" y="39"/>
                  </a:lnTo>
                  <a:lnTo>
                    <a:pt x="371" y="41"/>
                  </a:lnTo>
                  <a:lnTo>
                    <a:pt x="371" y="45"/>
                  </a:lnTo>
                  <a:lnTo>
                    <a:pt x="371" y="50"/>
                  </a:lnTo>
                  <a:lnTo>
                    <a:pt x="368" y="52"/>
                  </a:lnTo>
                  <a:lnTo>
                    <a:pt x="368" y="52"/>
                  </a:lnTo>
                  <a:lnTo>
                    <a:pt x="347" y="75"/>
                  </a:lnTo>
                  <a:lnTo>
                    <a:pt x="330" y="101"/>
                  </a:lnTo>
                  <a:lnTo>
                    <a:pt x="330" y="101"/>
                  </a:lnTo>
                  <a:lnTo>
                    <a:pt x="315" y="131"/>
                  </a:lnTo>
                  <a:lnTo>
                    <a:pt x="304" y="165"/>
                  </a:lnTo>
                  <a:lnTo>
                    <a:pt x="304" y="165"/>
                  </a:lnTo>
                  <a:lnTo>
                    <a:pt x="302" y="170"/>
                  </a:lnTo>
                  <a:lnTo>
                    <a:pt x="300" y="172"/>
                  </a:lnTo>
                  <a:lnTo>
                    <a:pt x="296" y="172"/>
                  </a:lnTo>
                  <a:lnTo>
                    <a:pt x="291" y="172"/>
                  </a:lnTo>
                  <a:lnTo>
                    <a:pt x="291" y="172"/>
                  </a:lnTo>
                  <a:lnTo>
                    <a:pt x="289" y="170"/>
                  </a:lnTo>
                  <a:lnTo>
                    <a:pt x="287" y="167"/>
                  </a:lnTo>
                  <a:lnTo>
                    <a:pt x="285" y="163"/>
                  </a:lnTo>
                  <a:lnTo>
                    <a:pt x="285" y="161"/>
                  </a:lnTo>
                  <a:lnTo>
                    <a:pt x="285" y="161"/>
                  </a:lnTo>
                  <a:lnTo>
                    <a:pt x="298" y="125"/>
                  </a:lnTo>
                  <a:lnTo>
                    <a:pt x="315" y="93"/>
                  </a:lnTo>
                  <a:lnTo>
                    <a:pt x="315" y="93"/>
                  </a:lnTo>
                  <a:lnTo>
                    <a:pt x="334" y="65"/>
                  </a:lnTo>
                  <a:lnTo>
                    <a:pt x="356" y="39"/>
                  </a:lnTo>
                  <a:lnTo>
                    <a:pt x="356" y="39"/>
                  </a:lnTo>
                  <a:close/>
                  <a:moveTo>
                    <a:pt x="161" y="313"/>
                  </a:moveTo>
                  <a:lnTo>
                    <a:pt x="272" y="377"/>
                  </a:lnTo>
                  <a:lnTo>
                    <a:pt x="323" y="223"/>
                  </a:lnTo>
                  <a:lnTo>
                    <a:pt x="266" y="189"/>
                  </a:lnTo>
                  <a:lnTo>
                    <a:pt x="161" y="313"/>
                  </a:lnTo>
                  <a:lnTo>
                    <a:pt x="161" y="313"/>
                  </a:lnTo>
                  <a:close/>
                  <a:moveTo>
                    <a:pt x="184" y="313"/>
                  </a:moveTo>
                  <a:lnTo>
                    <a:pt x="219" y="332"/>
                  </a:lnTo>
                  <a:lnTo>
                    <a:pt x="289" y="212"/>
                  </a:lnTo>
                  <a:lnTo>
                    <a:pt x="270" y="202"/>
                  </a:lnTo>
                  <a:lnTo>
                    <a:pt x="184" y="3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2" name="等腰三角形 2"/>
          <p:cNvSpPr/>
          <p:nvPr/>
        </p:nvSpPr>
        <p:spPr>
          <a:xfrm rot="8100000">
            <a:off x="2611440" y="1014480"/>
            <a:ext cx="336240" cy="29016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等腰三角形 3"/>
          <p:cNvSpPr/>
          <p:nvPr/>
        </p:nvSpPr>
        <p:spPr>
          <a:xfrm rot="1740000">
            <a:off x="3269880" y="1706400"/>
            <a:ext cx="261720" cy="2250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等腰三角形 4"/>
          <p:cNvSpPr/>
          <p:nvPr/>
        </p:nvSpPr>
        <p:spPr>
          <a:xfrm rot="11580000">
            <a:off x="6451560" y="1036800"/>
            <a:ext cx="336240" cy="29016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等腰三角形 6"/>
          <p:cNvSpPr/>
          <p:nvPr/>
        </p:nvSpPr>
        <p:spPr>
          <a:xfrm rot="6360000">
            <a:off x="5612400" y="1797120"/>
            <a:ext cx="259920" cy="2250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fade/>
  </p:transition>
  <p:timing>
    <p:tnLst>
      <p:par>
        <p:cTn id="571" dur="indefinite" restart="never" nodeType="tmRoot">
          <p:childTnLst>
            <p:seq>
              <p:cTn id="572" dur="indefinite" nodeType="mainSeq">
                <p:childTnLst>
                  <p:par>
                    <p:cTn id="573" fill="hold">
                      <p:stCondLst>
                        <p:cond delay="0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8" fill="hold">
                            <p:stCondLst>
                              <p:cond delay="500"/>
                            </p:stCondLst>
                            <p:childTnLst>
                              <p:par>
                                <p:cTn id="579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8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1000"/>
                            </p:stCondLst>
                            <p:childTnLst>
                              <p:par>
                                <p:cTn id="586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9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1500"/>
                            </p:stCondLst>
                            <p:childTnLst>
                              <p:par>
                                <p:cTn id="593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9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0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0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6" fill="hold">
                            <p:stCondLst>
                              <p:cond delay="2500"/>
                            </p:stCondLst>
                            <p:childTnLst>
                              <p:par>
                                <p:cTn id="607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1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1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3000"/>
                            </p:stCondLst>
                            <p:childTnLst>
                              <p:par>
                                <p:cTn id="614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任意多边形 3"/>
          <p:cNvSpPr/>
          <p:nvPr/>
        </p:nvSpPr>
        <p:spPr>
          <a:xfrm>
            <a:off x="-32400" y="-60480"/>
            <a:ext cx="3017520" cy="5243040"/>
          </a:xfrm>
          <a:custGeom>
            <a:avLst/>
            <a:gdLst/>
            <a:ahLst/>
            <a:rect l="l" t="t" r="r" b="b"/>
            <a:pathLst>
              <a:path w="3018155" h="5243195">
                <a:moveTo>
                  <a:pt x="0" y="0"/>
                </a:moveTo>
                <a:lnTo>
                  <a:pt x="0" y="5243195"/>
                </a:lnTo>
                <a:lnTo>
                  <a:pt x="3018155" y="5243195"/>
                </a:lnTo>
                <a:lnTo>
                  <a:pt x="20021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文本框 2"/>
          <p:cNvSpPr/>
          <p:nvPr/>
        </p:nvSpPr>
        <p:spPr>
          <a:xfrm>
            <a:off x="826560" y="1370160"/>
            <a:ext cx="2022120" cy="2284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7200" spc="-1" strike="noStrike">
                <a:solidFill>
                  <a:srgbClr val="ff9900"/>
                </a:solidFill>
                <a:latin typeface="Arial Unicode MS"/>
                <a:ea typeface="Arial Unicode MS"/>
              </a:rPr>
              <a:t> </a:t>
            </a:r>
            <a:endParaRPr b="0" lang="en-US" sz="7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7200" spc="-1" strike="noStrike">
                <a:solidFill>
                  <a:srgbClr val="ff9900"/>
                </a:solidFill>
                <a:latin typeface="Arial Unicode MS"/>
                <a:ea typeface="Arial Unicode MS"/>
              </a:rPr>
              <a:t> 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94" name="标题 1"/>
          <p:cNvSpPr/>
          <p:nvPr/>
        </p:nvSpPr>
        <p:spPr>
          <a:xfrm>
            <a:off x="1986120" y="171360"/>
            <a:ext cx="3677760" cy="383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68040" rIns="68040" tIns="33840" bIns="33840" anchor="t">
            <a:spAutoFit/>
          </a:bodyPr>
          <a:p>
            <a:pPr marL="285840" indent="-285840">
              <a:lnSpc>
                <a:spcPct val="13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 Unicode MS"/>
              </a:rPr>
              <a:t>What is an Operating System?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标题 1"/>
          <p:cNvSpPr/>
          <p:nvPr/>
        </p:nvSpPr>
        <p:spPr>
          <a:xfrm>
            <a:off x="2072160" y="666720"/>
            <a:ext cx="4368960" cy="383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68040" rIns="68040" tIns="33840" bIns="33840" anchor="t">
            <a:spAutoFit/>
          </a:bodyPr>
          <a:p>
            <a:pPr marL="285840" indent="-285840">
              <a:lnSpc>
                <a:spcPct val="13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 Unicode MS"/>
              </a:rPr>
              <a:t>Core Components of an Operating System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6" name="标题 1"/>
          <p:cNvSpPr/>
          <p:nvPr/>
        </p:nvSpPr>
        <p:spPr>
          <a:xfrm>
            <a:off x="2163600" y="1134000"/>
            <a:ext cx="3677760" cy="383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68040" rIns="68040" tIns="33840" bIns="33840" anchor="t">
            <a:spAutoFit/>
          </a:bodyPr>
          <a:p>
            <a:pPr marL="285840" indent="-285840">
              <a:lnSpc>
                <a:spcPct val="13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Types of Operating Systems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7" name="标题 1"/>
          <p:cNvSpPr/>
          <p:nvPr/>
        </p:nvSpPr>
        <p:spPr>
          <a:xfrm>
            <a:off x="2270160" y="1601280"/>
            <a:ext cx="3679560" cy="383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68040" rIns="68040" tIns="33840" bIns="33840" anchor="t">
            <a:spAutoFit/>
          </a:bodyPr>
          <a:p>
            <a:pPr marL="285840" indent="-285840">
              <a:lnSpc>
                <a:spcPct val="13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OS Functionalities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8" name="标题 1"/>
          <p:cNvSpPr/>
          <p:nvPr/>
        </p:nvSpPr>
        <p:spPr>
          <a:xfrm>
            <a:off x="2361240" y="2077560"/>
            <a:ext cx="3677760" cy="383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68040" rIns="68040" tIns="33840" bIns="33840" anchor="t">
            <a:spAutoFit/>
          </a:bodyPr>
          <a:p>
            <a:pPr marL="285840" indent="-285840">
              <a:lnSpc>
                <a:spcPct val="13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 Unicode M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 Unicode MS"/>
              </a:rPr>
              <a:t>File System Management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9" name="任意多边形 9"/>
          <p:cNvSpPr/>
          <p:nvPr/>
        </p:nvSpPr>
        <p:spPr>
          <a:xfrm rot="10800000">
            <a:off x="7453800" y="-47160"/>
            <a:ext cx="3017520" cy="5243040"/>
          </a:xfrm>
          <a:custGeom>
            <a:avLst/>
            <a:gdLst/>
            <a:ahLst/>
            <a:rect l="l" t="t" r="r" b="b"/>
            <a:pathLst>
              <a:path w="3018155" h="5243195">
                <a:moveTo>
                  <a:pt x="0" y="0"/>
                </a:moveTo>
                <a:lnTo>
                  <a:pt x="0" y="5243195"/>
                </a:lnTo>
                <a:lnTo>
                  <a:pt x="3018155" y="5243195"/>
                </a:lnTo>
                <a:lnTo>
                  <a:pt x="20021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文本框 10"/>
          <p:cNvSpPr/>
          <p:nvPr/>
        </p:nvSpPr>
        <p:spPr>
          <a:xfrm>
            <a:off x="243360" y="2362680"/>
            <a:ext cx="2022120" cy="394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 Unicode MS"/>
                <a:ea typeface="Arial Unicode MS"/>
              </a:rPr>
              <a:t>AGENDAS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" name="标题 1"/>
          <p:cNvSpPr/>
          <p:nvPr/>
        </p:nvSpPr>
        <p:spPr>
          <a:xfrm>
            <a:off x="2445480" y="2535840"/>
            <a:ext cx="3679560" cy="383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68040" rIns="68040" tIns="33840" bIns="33840" anchor="t">
            <a:spAutoFit/>
          </a:bodyPr>
          <a:p>
            <a:pPr marL="285840" indent="-285840">
              <a:lnSpc>
                <a:spcPct val="13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Device Management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2" name="Text Box 11"/>
          <p:cNvSpPr/>
          <p:nvPr/>
        </p:nvSpPr>
        <p:spPr>
          <a:xfrm>
            <a:off x="2506320" y="3031200"/>
            <a:ext cx="5079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SimSun"/>
              </a:rPr>
              <a:t>Security and Access Control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3" name="Text Box 12"/>
          <p:cNvSpPr/>
          <p:nvPr/>
        </p:nvSpPr>
        <p:spPr>
          <a:xfrm>
            <a:off x="2590200" y="3488400"/>
            <a:ext cx="5079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SimSun"/>
              </a:rPr>
              <a:t>Examples of Popular Operating Systems</a:t>
            </a:r>
            <a:endParaRPr b="0" lang="en-US" sz="16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52" dur="indefinite" restart="never" nodeType="tmRoot">
          <p:childTnLst>
            <p:seq>
              <p:cTn id="53" dur="indefinite" nodeType="mainSeq"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nodeType="afterEffect" fill="hold" presetClass="entr" presetID="41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49"/>
                            </p:stCondLst>
                            <p:childTnLst>
                              <p:par>
                                <p:cTn id="69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49"/>
                            </p:stCondLst>
                            <p:childTnLst>
                              <p:par>
                                <p:cTn id="75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49"/>
                            </p:stCondLst>
                            <p:childTnLst>
                              <p:par>
                                <p:cTn id="80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49"/>
                            </p:stCondLst>
                            <p:childTnLst>
                              <p:par>
                                <p:cTn id="86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49"/>
                            </p:stCondLst>
                            <p:childTnLst>
                              <p:par>
                                <p:cTn id="92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549"/>
                            </p:stCondLst>
                            <p:childTnLst>
                              <p:par>
                                <p:cTn id="98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49"/>
                            </p:stCondLst>
                            <p:childTnLst>
                              <p:par>
                                <p:cTn id="104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0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549"/>
                            </p:stCondLst>
                            <p:childTnLst>
                              <p:par>
                                <p:cTn id="110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直角三角形 2"/>
          <p:cNvSpPr/>
          <p:nvPr/>
        </p:nvSpPr>
        <p:spPr>
          <a:xfrm rot="5400000">
            <a:off x="-18720" y="-12600"/>
            <a:ext cx="1409400" cy="14094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opyright Notice"/>
          <p:cNvSpPr/>
          <p:nvPr/>
        </p:nvSpPr>
        <p:spPr>
          <a:xfrm>
            <a:off x="1306080" y="190440"/>
            <a:ext cx="7301520" cy="9039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520" rIns="56520" tIns="25560" bIns="255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 cap="small">
                <a:solidFill>
                  <a:srgbClr val="007bd3"/>
                </a:solidFill>
                <a:latin typeface="Arial Unicode MS"/>
                <a:ea typeface="Arial Unicode MS"/>
              </a:rPr>
              <a:t>What is an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 cap="small">
                <a:solidFill>
                  <a:srgbClr val="007bd3"/>
                </a:solidFill>
                <a:latin typeface="Arial Unicode MS"/>
                <a:ea typeface="Arial Unicode MS"/>
              </a:rPr>
              <a:t>Operating System?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6" name="文本框 12"/>
          <p:cNvSpPr/>
          <p:nvPr/>
        </p:nvSpPr>
        <p:spPr>
          <a:xfrm>
            <a:off x="971640" y="1574640"/>
            <a:ext cx="7092000" cy="19375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An operating system (OS) is system software that manages computer hardware, software resources, and provides common services for computer programs.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Key Functions: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Acts as an intermediary between users and</a:t>
            </a: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computer hardware.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文本框 22"/>
          <p:cNvSpPr/>
          <p:nvPr/>
        </p:nvSpPr>
        <p:spPr>
          <a:xfrm>
            <a:off x="6388200" y="3875040"/>
            <a:ext cx="1685520" cy="3074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文本框 23"/>
          <p:cNvSpPr/>
          <p:nvPr/>
        </p:nvSpPr>
        <p:spPr>
          <a:xfrm>
            <a:off x="6388200" y="4270320"/>
            <a:ext cx="1974600" cy="321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直角三角形 7"/>
          <p:cNvSpPr/>
          <p:nvPr/>
        </p:nvSpPr>
        <p:spPr>
          <a:xfrm rot="16200000">
            <a:off x="8384400" y="4397040"/>
            <a:ext cx="782280" cy="78084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fade/>
  </p:transition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2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500"/>
                            </p:stCondLst>
                            <p:childTnLst>
                              <p:par>
                                <p:cTn id="149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直角三角形 2"/>
          <p:cNvSpPr/>
          <p:nvPr/>
        </p:nvSpPr>
        <p:spPr>
          <a:xfrm rot="5400000">
            <a:off x="-18720" y="-12600"/>
            <a:ext cx="1409400" cy="14094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opyright Notice"/>
          <p:cNvSpPr/>
          <p:nvPr/>
        </p:nvSpPr>
        <p:spPr>
          <a:xfrm>
            <a:off x="1306080" y="190440"/>
            <a:ext cx="7301520" cy="9039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520" rIns="56520" tIns="25560" bIns="255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 cap="small">
                <a:solidFill>
                  <a:srgbClr val="007bd3"/>
                </a:solidFill>
                <a:latin typeface="Arial Unicode MS"/>
                <a:ea typeface="Arial Unicode MS"/>
              </a:rPr>
              <a:t>Core Components of an Operating System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2" name="文本框 12"/>
          <p:cNvSpPr/>
          <p:nvPr/>
        </p:nvSpPr>
        <p:spPr>
          <a:xfrm>
            <a:off x="971640" y="1574640"/>
            <a:ext cx="7092000" cy="2300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Kernel: Core component that manages system resources.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User Interface: Allows users to interact (CLI or GUI).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File System: Organizes data and manages storage</a:t>
            </a: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Device Drivers: Facilitates communication between OS and hardware.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文本框 22"/>
          <p:cNvSpPr/>
          <p:nvPr/>
        </p:nvSpPr>
        <p:spPr>
          <a:xfrm>
            <a:off x="6388200" y="3875040"/>
            <a:ext cx="1685520" cy="3074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文本框 23"/>
          <p:cNvSpPr/>
          <p:nvPr/>
        </p:nvSpPr>
        <p:spPr>
          <a:xfrm>
            <a:off x="6388200" y="4270320"/>
            <a:ext cx="1974600" cy="321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直角三角形 7"/>
          <p:cNvSpPr/>
          <p:nvPr/>
        </p:nvSpPr>
        <p:spPr>
          <a:xfrm rot="16200000">
            <a:off x="8384400" y="4397040"/>
            <a:ext cx="782280" cy="78084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fade/>
  </p:transition>
  <p:timing>
    <p:tnLst>
      <p:par>
        <p:cTn id="153" dur="indefinite" restart="never" nodeType="tmRoot">
          <p:childTnLst>
            <p:seq>
              <p:cTn id="154" dur="indefinite" nodeType="mainSeq"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6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7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500"/>
                            </p:stCondLst>
                            <p:childTnLst>
                              <p:par>
                                <p:cTn id="175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7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000"/>
                            </p:stCondLst>
                            <p:childTnLst>
                              <p:par>
                                <p:cTn id="181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8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500"/>
                            </p:stCondLst>
                            <p:childTnLst>
                              <p:par>
                                <p:cTn id="187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直角三角形 2"/>
          <p:cNvSpPr/>
          <p:nvPr/>
        </p:nvSpPr>
        <p:spPr>
          <a:xfrm rot="5400000">
            <a:off x="-18720" y="-12600"/>
            <a:ext cx="1409400" cy="14094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opyright Notice"/>
          <p:cNvSpPr/>
          <p:nvPr/>
        </p:nvSpPr>
        <p:spPr>
          <a:xfrm>
            <a:off x="1306080" y="190440"/>
            <a:ext cx="7301520" cy="4773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520" rIns="56520" tIns="25560" bIns="255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 cap="small">
                <a:solidFill>
                  <a:srgbClr val="007bd3"/>
                </a:solidFill>
                <a:latin typeface="Arial Unicode MS"/>
                <a:ea typeface="Arial Unicode MS"/>
              </a:rPr>
              <a:t>Types of Operating Systems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8" name="文本框 12"/>
          <p:cNvSpPr/>
          <p:nvPr/>
        </p:nvSpPr>
        <p:spPr>
          <a:xfrm>
            <a:off x="971640" y="967680"/>
            <a:ext cx="7873560" cy="40514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Batch Operating System: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Processes jobs in batches without user interaction.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Jobs are queued and processed sequentially.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Example: Early IBM mainframes.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Multi-programmed</a:t>
            </a: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/ Time Sharing OS: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Several programs are loaded into memory at once, with the OS switching between them to maximize CPU utilization.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Efficiently handles multiple processes.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Example: Linux, Windows.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文本框 22"/>
          <p:cNvSpPr/>
          <p:nvPr/>
        </p:nvSpPr>
        <p:spPr>
          <a:xfrm>
            <a:off x="6388200" y="3875040"/>
            <a:ext cx="1685520" cy="3074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文本框 23"/>
          <p:cNvSpPr/>
          <p:nvPr/>
        </p:nvSpPr>
        <p:spPr>
          <a:xfrm>
            <a:off x="6388200" y="4270320"/>
            <a:ext cx="1974600" cy="321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直角三角形 7"/>
          <p:cNvSpPr/>
          <p:nvPr/>
        </p:nvSpPr>
        <p:spPr>
          <a:xfrm rot="16200000">
            <a:off x="8384400" y="4397040"/>
            <a:ext cx="782280" cy="78084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fade/>
  </p:transition>
  <p:timing>
    <p:tnLst>
      <p:par>
        <p:cTn id="191" dur="indefinite" restart="never" nodeType="tmRoot">
          <p:childTnLst>
            <p:seq>
              <p:cTn id="192" dur="indefinite" nodeType="mainSeq">
                <p:childTnLst>
                  <p:par>
                    <p:cTn id="193" fill="hold">
                      <p:stCondLst>
                        <p:cond delay="0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0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500"/>
                            </p:stCondLst>
                            <p:childTnLst>
                              <p:par>
                                <p:cTn id="213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2000"/>
                            </p:stCondLst>
                            <p:childTnLst>
                              <p:par>
                                <p:cTn id="219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2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25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直角三角形 2"/>
          <p:cNvSpPr/>
          <p:nvPr/>
        </p:nvSpPr>
        <p:spPr>
          <a:xfrm rot="5400000">
            <a:off x="-18720" y="-12600"/>
            <a:ext cx="1409400" cy="14094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opyright Notice"/>
          <p:cNvSpPr/>
          <p:nvPr/>
        </p:nvSpPr>
        <p:spPr>
          <a:xfrm>
            <a:off x="1306080" y="190440"/>
            <a:ext cx="7301520" cy="4773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520" rIns="56520" tIns="25560" bIns="255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 cap="small">
                <a:solidFill>
                  <a:srgbClr val="007bd3"/>
                </a:solidFill>
                <a:latin typeface="Arial Unicode MS"/>
                <a:ea typeface="Arial Unicode MS"/>
              </a:rPr>
              <a:t>Types of Operating Systems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4" name="文本框 12"/>
          <p:cNvSpPr/>
          <p:nvPr/>
        </p:nvSpPr>
        <p:spPr>
          <a:xfrm>
            <a:off x="508680" y="578520"/>
            <a:ext cx="8366400" cy="4397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Multi-Tasking Operating System</a:t>
            </a: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Manages simultaneous execution of multiple tasks by dividing CPU time among tasks.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Enhances productivity by running multiple applications at the same time.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Example: Windows, macOS.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Distributed Operating System 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Manages a group of independent computers and makes them appear to users as a single system.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Shares resources and tasks across multiple machines.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Example: Amoeba, Plan9.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5" name="文本框 22"/>
          <p:cNvSpPr/>
          <p:nvPr/>
        </p:nvSpPr>
        <p:spPr>
          <a:xfrm>
            <a:off x="6388200" y="3875040"/>
            <a:ext cx="1685520" cy="3074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文本框 23"/>
          <p:cNvSpPr/>
          <p:nvPr/>
        </p:nvSpPr>
        <p:spPr>
          <a:xfrm>
            <a:off x="6388200" y="4270320"/>
            <a:ext cx="1974600" cy="321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直角三角形 7"/>
          <p:cNvSpPr/>
          <p:nvPr/>
        </p:nvSpPr>
        <p:spPr>
          <a:xfrm rot="16200000">
            <a:off x="8384400" y="4397040"/>
            <a:ext cx="782280" cy="78084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fade/>
  </p:transition>
  <p:timing>
    <p:tnLst>
      <p:par>
        <p:cTn id="229" dur="indefinite" restart="never" nodeType="tmRoot">
          <p:childTnLst>
            <p:seq>
              <p:cTn id="230" dur="indefinite" nodeType="mainSeq"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4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000"/>
                            </p:stCondLst>
                            <p:childTnLst>
                              <p:par>
                                <p:cTn id="245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4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500"/>
                            </p:stCondLst>
                            <p:childTnLst>
                              <p:par>
                                <p:cTn id="251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5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000"/>
                            </p:stCondLst>
                            <p:childTnLst>
                              <p:par>
                                <p:cTn id="257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2500"/>
                            </p:stCondLst>
                            <p:childTnLst>
                              <p:par>
                                <p:cTn id="263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直角三角形 2"/>
          <p:cNvSpPr/>
          <p:nvPr/>
        </p:nvSpPr>
        <p:spPr>
          <a:xfrm rot="5400000">
            <a:off x="-18720" y="-12600"/>
            <a:ext cx="1409400" cy="14094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opyright Notice"/>
          <p:cNvSpPr/>
          <p:nvPr/>
        </p:nvSpPr>
        <p:spPr>
          <a:xfrm>
            <a:off x="1306080" y="190440"/>
            <a:ext cx="7301520" cy="4773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520" rIns="56520" tIns="25560" bIns="255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 cap="small">
                <a:solidFill>
                  <a:srgbClr val="007bd3"/>
                </a:solidFill>
                <a:latin typeface="Arial Unicode MS"/>
                <a:ea typeface="Arial Unicode MS"/>
              </a:rPr>
              <a:t>Types of Operating Systems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0" name="文本框 12"/>
          <p:cNvSpPr/>
          <p:nvPr/>
        </p:nvSpPr>
        <p:spPr>
          <a:xfrm>
            <a:off x="734040" y="412920"/>
            <a:ext cx="7873560" cy="4242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Real-Time Operating System (RTOS):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Provides real-time processing with strict task scheduling to ensure critical tasks are completed on time.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Highly reliable and predictable.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Example: VxWorks, FreeRTOS.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Embedded Operating System</a:t>
            </a: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Designed for specific hardware to run specialized applications efficiently.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Minimalistic, fast, and reliable.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Example: Embedded Linux, RTEMS.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1" name="文本框 22"/>
          <p:cNvSpPr/>
          <p:nvPr/>
        </p:nvSpPr>
        <p:spPr>
          <a:xfrm>
            <a:off x="6388200" y="3875040"/>
            <a:ext cx="1685520" cy="3074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文本框 23"/>
          <p:cNvSpPr/>
          <p:nvPr/>
        </p:nvSpPr>
        <p:spPr>
          <a:xfrm>
            <a:off x="6388200" y="4270320"/>
            <a:ext cx="1974600" cy="321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直角三角形 7"/>
          <p:cNvSpPr/>
          <p:nvPr/>
        </p:nvSpPr>
        <p:spPr>
          <a:xfrm rot="16200000">
            <a:off x="8384400" y="4397040"/>
            <a:ext cx="782280" cy="78084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fade/>
  </p:transition>
  <p:timing>
    <p:tnLst>
      <p:par>
        <p:cTn id="267" dur="indefinite" restart="never" nodeType="tmRoot">
          <p:childTnLst>
            <p:seq>
              <p:cTn id="268" dur="indefinite" nodeType="mainSeq">
                <p:childTnLst>
                  <p:par>
                    <p:cTn id="269" fill="hold">
                      <p:stCondLst>
                        <p:cond delay="0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00"/>
                            </p:stCondLst>
                            <p:childTnLst>
                              <p:par>
                                <p:cTn id="276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8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1000"/>
                            </p:stCondLst>
                            <p:childTnLst>
                              <p:par>
                                <p:cTn id="283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8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500"/>
                            </p:stCondLst>
                            <p:childTnLst>
                              <p:par>
                                <p:cTn id="289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9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2000"/>
                            </p:stCondLst>
                            <p:childTnLst>
                              <p:par>
                                <p:cTn id="295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9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2500"/>
                            </p:stCondLst>
                            <p:childTnLst>
                              <p:par>
                                <p:cTn id="301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直角三角形 2"/>
          <p:cNvSpPr/>
          <p:nvPr/>
        </p:nvSpPr>
        <p:spPr>
          <a:xfrm rot="5400000">
            <a:off x="-18720" y="-12600"/>
            <a:ext cx="1409400" cy="14094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opyright Notice"/>
          <p:cNvSpPr/>
          <p:nvPr/>
        </p:nvSpPr>
        <p:spPr>
          <a:xfrm>
            <a:off x="1306080" y="190440"/>
            <a:ext cx="7301520" cy="4773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520" rIns="56520" tIns="25560" bIns="255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 cap="small">
                <a:solidFill>
                  <a:srgbClr val="007bd3"/>
                </a:solidFill>
                <a:latin typeface="Arial Unicode MS"/>
                <a:ea typeface="Arial Unicode MS"/>
              </a:rPr>
              <a:t>Types of Operating Systems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6" name="文本框 12"/>
          <p:cNvSpPr/>
          <p:nvPr/>
        </p:nvSpPr>
        <p:spPr>
          <a:xfrm>
            <a:off x="660960" y="450360"/>
            <a:ext cx="8375760" cy="4426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. Clustered Operating System</a:t>
            </a: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Combines multiple servers (or computers) to work together as a single    entity to improve performance, scalability, and availability.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Provides high availability by distributing tasks and workloads across several machines.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Example: Microsoft Windows Server Cluster, Linux HA (High Availability) Clustering.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Mobile Operating System: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Optimized for mobile devices with touch interfaces and efficient power management.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Designed to manage apps and hardware with a focus on user interaction.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Example: Android, iOS.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7" name="文本框 22"/>
          <p:cNvSpPr/>
          <p:nvPr/>
        </p:nvSpPr>
        <p:spPr>
          <a:xfrm>
            <a:off x="6388200" y="3875040"/>
            <a:ext cx="1685520" cy="3074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文本框 23"/>
          <p:cNvSpPr/>
          <p:nvPr/>
        </p:nvSpPr>
        <p:spPr>
          <a:xfrm>
            <a:off x="6388200" y="4270320"/>
            <a:ext cx="1974600" cy="321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直角三角形 7"/>
          <p:cNvSpPr/>
          <p:nvPr/>
        </p:nvSpPr>
        <p:spPr>
          <a:xfrm rot="16200000">
            <a:off x="8384400" y="4397040"/>
            <a:ext cx="782280" cy="78084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fade/>
  </p:transition>
  <p:timing>
    <p:tnLst>
      <p:par>
        <p:cTn id="305" dur="indefinite" restart="never" nodeType="tmRoot">
          <p:childTnLst>
            <p:seq>
              <p:cTn id="306" dur="indefinite" nodeType="mainSeq">
                <p:childTnLst>
                  <p:par>
                    <p:cTn id="307" fill="hold">
                      <p:stCondLst>
                        <p:cond delay="0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500"/>
                            </p:stCondLst>
                            <p:childTnLst>
                              <p:par>
                                <p:cTn id="314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1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1000"/>
                            </p:stCondLst>
                            <p:childTnLst>
                              <p:par>
                                <p:cTn id="321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1500"/>
                            </p:stCondLst>
                            <p:childTnLst>
                              <p:par>
                                <p:cTn id="327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3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3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3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39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直角三角形 2"/>
          <p:cNvSpPr/>
          <p:nvPr/>
        </p:nvSpPr>
        <p:spPr>
          <a:xfrm rot="5400000">
            <a:off x="-18720" y="-12600"/>
            <a:ext cx="1409400" cy="14094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opyright Notice"/>
          <p:cNvSpPr/>
          <p:nvPr/>
        </p:nvSpPr>
        <p:spPr>
          <a:xfrm>
            <a:off x="1306080" y="190440"/>
            <a:ext cx="7301520" cy="4773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520" rIns="56520" tIns="25560" bIns="255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 cap="small">
                <a:solidFill>
                  <a:srgbClr val="007bd3"/>
                </a:solidFill>
                <a:latin typeface="Arial Unicode MS"/>
                <a:ea typeface="Arial Unicode MS"/>
              </a:rPr>
              <a:t>OS Functionalities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2" name="文本框 12"/>
          <p:cNvSpPr/>
          <p:nvPr/>
        </p:nvSpPr>
        <p:spPr>
          <a:xfrm>
            <a:off x="714960" y="770760"/>
            <a:ext cx="7092000" cy="4086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Process Management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Creates, schedules, and terminates processes.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Manages CPU resources for efficient task execution.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Memory Management: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Allocates memory space to processes.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Handles swapping between main memory and disk when necessary.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Device Management: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OS performs the tasks allocation &amp; De-allocation of the  devices.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3" name="文本框 22"/>
          <p:cNvSpPr/>
          <p:nvPr/>
        </p:nvSpPr>
        <p:spPr>
          <a:xfrm>
            <a:off x="6388200" y="3875040"/>
            <a:ext cx="1685520" cy="3074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文本框 23"/>
          <p:cNvSpPr/>
          <p:nvPr/>
        </p:nvSpPr>
        <p:spPr>
          <a:xfrm>
            <a:off x="6388200" y="4270320"/>
            <a:ext cx="1974600" cy="321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直角三角形 7"/>
          <p:cNvSpPr/>
          <p:nvPr/>
        </p:nvSpPr>
        <p:spPr>
          <a:xfrm rot="16200000">
            <a:off x="8384400" y="4397040"/>
            <a:ext cx="782280" cy="78084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fade/>
  </p:transition>
  <p:timing>
    <p:tnLst>
      <p:par>
        <p:cTn id="343" dur="indefinite" restart="never" nodeType="tmRoot">
          <p:childTnLst>
            <p:seq>
              <p:cTn id="344" dur="indefinite" nodeType="mainSeq">
                <p:childTnLst>
                  <p:par>
                    <p:cTn id="345" fill="hold">
                      <p:stCondLst>
                        <p:cond delay="0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500"/>
                            </p:stCondLst>
                            <p:childTnLst>
                              <p:par>
                                <p:cTn id="352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5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1000"/>
                            </p:stCondLst>
                            <p:childTnLst>
                              <p:par>
                                <p:cTn id="359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6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1500"/>
                            </p:stCondLst>
                            <p:childTnLst>
                              <p:par>
                                <p:cTn id="365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6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2000"/>
                            </p:stCondLst>
                            <p:childTnLst>
                              <p:par>
                                <p:cTn id="371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7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7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1100</TotalTime>
  <Application>LibreOffice/7.3.7.2$Linux_X86_64 LibreOffice_project/30$Build-2</Application>
  <AppVersion>15.0000</AppVersion>
  <Words>4396</Words>
  <Paragraphs>183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2016-03-12T08:37:00Z</dcterms:created>
  <dc:creator>Administrator</dc:creator>
  <dc:description/>
  <dc:language>en-US</dc:language>
  <cp:lastModifiedBy/>
  <dcterms:modified xsi:type="dcterms:W3CDTF">2024-10-14T17:10:45Z</dcterms:modified>
  <cp:revision>45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6338702915CD4E4D82A5D47872EE7FE4_11</vt:lpwstr>
  </property>
  <property fmtid="{D5CDD505-2E9C-101B-9397-08002B2CF9AE}" pid="3" name="KSOProductBuildVer">
    <vt:lpwstr>1033-12.2.0.18586</vt:lpwstr>
  </property>
  <property fmtid="{D5CDD505-2E9C-101B-9397-08002B2CF9AE}" pid="4" name="Slides">
    <vt:i4>15</vt:i4>
  </property>
</Properties>
</file>