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E196-2FF8-994F-85EE-09FFD0F70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2F5F-18EF-3D49-9605-2A79C3F11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7CCB-26AD-9B4A-AA3D-102649F3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A6FB-94AE-D646-A7F1-61C94AA8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EB2E-8BFD-4245-9E63-940E68A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6CA6-E378-CF4E-9C59-89312D1A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C462C-D10A-8A4B-9857-F04CDC56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0E1D-2D6D-6947-80DC-DF8EB1A2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1AF9-B60D-DF49-BC39-D6462A5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4EDF-9C5F-384E-A34C-745CC91D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51921-CE83-4E42-8327-3499E4F7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DC267-C095-F64B-B76B-88CF1AC5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51D5-B1A8-464F-AEF9-699C875A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51F4-72EA-2D46-ABAC-8DFFF816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E43F-B5C3-E541-923C-56A5D9C6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91F6-A7DD-C442-A59B-BA16CD31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7B8F-5077-CF42-A10E-3C4EB8F3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616-3B70-D44E-A3D6-D93DD1A4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5452-897F-B644-A8E1-B46594C5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37A6-9D44-9942-B655-4951C298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73A2-8868-B84D-8C2B-397DD77A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220B1-67D9-414C-BCDE-79E909A2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3DFE-A042-294D-92FA-F916177C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9C79-F123-4640-B64C-16BE8B28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05DD-076D-2749-B009-2FB7E788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BE46-FD04-D846-B4B3-F2B9F27E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C892-EF81-7847-8699-A03722FE9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BCE3C-A0F6-974A-A4C7-020D247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0232-8794-7A4C-95FC-EAE82E5F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0705-3903-AD43-8F6F-A1E46416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D43D-04E8-0741-A116-D4EB5D53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4BD-9EEC-0B49-9F67-C3C51163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6319-24F1-BA43-8EF4-66AE2D49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ACD0-0AB1-F346-88D7-7F710C56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9866A-1957-464B-A308-E10CC99B6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430CA-1E0E-BE49-9B25-075171ABB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4537B-42F1-4D44-9170-42FFB9F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2E03E-C347-E447-A5F8-DE172EF9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3A2B7-0F91-D24D-941F-9F5553D7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41EC-33AC-8945-A274-5EF7A297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39E5E-0E85-3B4C-A0FD-17C31FE7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ADB33-E8D3-7642-A743-3476A90B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B9C15-ECB0-2F4A-AB8F-050459BD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E6EBD-7160-AF43-8FFE-999E43C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65DD8-B40A-9C4C-A13A-74787D5B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A2D75-F4DC-3F4C-9F0F-B8AB00F9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2A11-352C-2446-A075-6D2A2A1C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58A-B766-9B40-B868-AC264258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6740-74AE-254F-BC2D-01851D7C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B9F3-05CE-4348-A2FC-E0306A81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6DF7-8250-E049-A405-6908CA7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EB0F-2AFB-4F4E-8039-71C845DA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72F8-E1F0-5B41-BE04-358A45D3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54289-6B19-8042-A55A-2E7341AFB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53D73-969E-6542-A793-FCBADEC7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E9F2-7CC1-9A4B-ADF7-FE6F4D70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CD33-6356-824D-B06F-D3419658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91425-FF6B-0F4E-AF0A-F08D509E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F1DB5-272C-884E-8882-43B5459D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5049-C11F-374F-BE51-EBFE8A42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2E0A-EF7C-D04A-BBD3-3AAEBE596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E62F-B5D9-1F42-8B3D-E4B36547E2F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34F1-77EC-744F-972F-50850561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41B5-6896-F64A-ABB9-70F94213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F3E8-F4D2-0644-835A-59E5574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5AED7EC-392C-3F4B-A7E2-55BE35BAB5B2}"/>
              </a:ext>
            </a:extLst>
          </p:cNvPr>
          <p:cNvGrpSpPr/>
          <p:nvPr/>
        </p:nvGrpSpPr>
        <p:grpSpPr>
          <a:xfrm>
            <a:off x="393405" y="1198244"/>
            <a:ext cx="11174818" cy="4449262"/>
            <a:chOff x="73741" y="1311757"/>
            <a:chExt cx="12918804" cy="4449262"/>
          </a:xfrm>
        </p:grpSpPr>
        <p:sp>
          <p:nvSpPr>
            <p:cNvPr id="130" name="Right Arrow 129">
              <a:extLst>
                <a:ext uri="{FF2B5EF4-FFF2-40B4-BE49-F238E27FC236}">
                  <a16:creationId xmlns:a16="http://schemas.microsoft.com/office/drawing/2014/main" id="{2BFF667D-B2E3-194D-B3A1-ACD486904179}"/>
                </a:ext>
              </a:extLst>
            </p:cNvPr>
            <p:cNvSpPr/>
            <p:nvPr/>
          </p:nvSpPr>
          <p:spPr>
            <a:xfrm>
              <a:off x="11250439" y="3238861"/>
              <a:ext cx="306027" cy="1783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14DA55F3-9649-6F4E-9AEC-F54B4D9E75C3}"/>
                </a:ext>
              </a:extLst>
            </p:cNvPr>
            <p:cNvSpPr/>
            <p:nvPr/>
          </p:nvSpPr>
          <p:spPr>
            <a:xfrm>
              <a:off x="11226608" y="4243827"/>
              <a:ext cx="306027" cy="1783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A0BA3D3B-5E1A-7B41-A4EC-B1479F05B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1" y="1982209"/>
              <a:ext cx="1983177" cy="2139701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79BF390-44B9-0241-AC84-65209361F882}"/>
                </a:ext>
              </a:extLst>
            </p:cNvPr>
            <p:cNvSpPr/>
            <p:nvPr/>
          </p:nvSpPr>
          <p:spPr>
            <a:xfrm>
              <a:off x="1936564" y="3199022"/>
              <a:ext cx="263157" cy="245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DBCD20-31D1-4B4D-9CFE-9D789E453DEB}"/>
                </a:ext>
              </a:extLst>
            </p:cNvPr>
            <p:cNvGrpSpPr/>
            <p:nvPr/>
          </p:nvGrpSpPr>
          <p:grpSpPr>
            <a:xfrm>
              <a:off x="8038262" y="1856166"/>
              <a:ext cx="1341888" cy="3701258"/>
              <a:chOff x="9326208" y="1464725"/>
              <a:chExt cx="1341888" cy="370536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4084D42-C778-D74D-9E15-7A0FA5F81EE9}"/>
                  </a:ext>
                </a:extLst>
              </p:cNvPr>
              <p:cNvSpPr/>
              <p:nvPr/>
            </p:nvSpPr>
            <p:spPr>
              <a:xfrm>
                <a:off x="9326208" y="1464725"/>
                <a:ext cx="1032000" cy="370536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ame 29">
                <a:extLst>
                  <a:ext uri="{FF2B5EF4-FFF2-40B4-BE49-F238E27FC236}">
                    <a16:creationId xmlns:a16="http://schemas.microsoft.com/office/drawing/2014/main" id="{B55305B6-27E5-ED46-B731-6CE7C9989ABD}"/>
                  </a:ext>
                </a:extLst>
              </p:cNvPr>
              <p:cNvSpPr/>
              <p:nvPr/>
            </p:nvSpPr>
            <p:spPr>
              <a:xfrm>
                <a:off x="9896688" y="2043663"/>
                <a:ext cx="751321" cy="306823"/>
              </a:xfrm>
              <a:prstGeom prst="frame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08E7F89F-35F2-B34C-AF08-C6E57ACAF10D}"/>
                  </a:ext>
                </a:extLst>
              </p:cNvPr>
              <p:cNvSpPr/>
              <p:nvPr/>
            </p:nvSpPr>
            <p:spPr>
              <a:xfrm>
                <a:off x="9916775" y="2763366"/>
                <a:ext cx="751321" cy="306823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2E3FB6-19C7-4C42-8703-D80D7C631649}"/>
                  </a:ext>
                </a:extLst>
              </p:cNvPr>
              <p:cNvSpPr txBox="1"/>
              <p:nvPr/>
            </p:nvSpPr>
            <p:spPr>
              <a:xfrm>
                <a:off x="9544092" y="1966597"/>
                <a:ext cx="41987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0A51BA-BF40-D944-AECB-B9B3EE540F61}"/>
                  </a:ext>
                </a:extLst>
              </p:cNvPr>
              <p:cNvSpPr txBox="1"/>
              <p:nvPr/>
            </p:nvSpPr>
            <p:spPr>
              <a:xfrm>
                <a:off x="10097530" y="2640269"/>
                <a:ext cx="374343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929C7A-0DC1-F34A-A4B2-7C49BF317053}"/>
                </a:ext>
              </a:extLst>
            </p:cNvPr>
            <p:cNvSpPr txBox="1"/>
            <p:nvPr/>
          </p:nvSpPr>
          <p:spPr>
            <a:xfrm>
              <a:off x="491384" y="1561545"/>
              <a:ext cx="1694476" cy="27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Label: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340A7C-6357-0445-B4D0-8A30825BC13B}"/>
                </a:ext>
              </a:extLst>
            </p:cNvPr>
            <p:cNvSpPr txBox="1"/>
            <p:nvPr/>
          </p:nvSpPr>
          <p:spPr>
            <a:xfrm>
              <a:off x="631868" y="4153581"/>
              <a:ext cx="1694476" cy="27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 : 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27C115-43CD-C042-81C2-566AA5C91D92}"/>
                </a:ext>
              </a:extLst>
            </p:cNvPr>
            <p:cNvSpPr txBox="1"/>
            <p:nvPr/>
          </p:nvSpPr>
          <p:spPr>
            <a:xfrm>
              <a:off x="2417184" y="1464462"/>
              <a:ext cx="2071437" cy="27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Noisy Copies of X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8C089A-E721-7F40-9E91-C355705BA4B3}"/>
                </a:ext>
              </a:extLst>
            </p:cNvPr>
            <p:cNvSpPr/>
            <p:nvPr/>
          </p:nvSpPr>
          <p:spPr>
            <a:xfrm>
              <a:off x="11558761" y="3061864"/>
              <a:ext cx="1433784" cy="446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Label:1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644601-4F49-A342-BD2C-EA3F741F0481}"/>
                </a:ext>
              </a:extLst>
            </p:cNvPr>
            <p:cNvSpPr txBox="1"/>
            <p:nvPr/>
          </p:nvSpPr>
          <p:spPr>
            <a:xfrm rot="10800000" flipV="1">
              <a:off x="4646647" y="3131297"/>
              <a:ext cx="2845231" cy="3077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Trained Classifier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5BFE8BE-92E1-D14D-9565-44C38FF8820C}"/>
                </a:ext>
              </a:extLst>
            </p:cNvPr>
            <p:cNvSpPr/>
            <p:nvPr/>
          </p:nvSpPr>
          <p:spPr>
            <a:xfrm>
              <a:off x="9941397" y="2740946"/>
              <a:ext cx="1175657" cy="11043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ame 52">
              <a:extLst>
                <a:ext uri="{FF2B5EF4-FFF2-40B4-BE49-F238E27FC236}">
                  <a16:creationId xmlns:a16="http://schemas.microsoft.com/office/drawing/2014/main" id="{7A095C8D-63D1-A741-9744-3528F90BFE6B}"/>
                </a:ext>
              </a:extLst>
            </p:cNvPr>
            <p:cNvSpPr/>
            <p:nvPr/>
          </p:nvSpPr>
          <p:spPr>
            <a:xfrm>
              <a:off x="8628829" y="3988673"/>
              <a:ext cx="751321" cy="306483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0342DF-C451-3D41-824D-2E3E4B22376B}"/>
                </a:ext>
              </a:extLst>
            </p:cNvPr>
            <p:cNvSpPr txBox="1"/>
            <p:nvPr/>
          </p:nvSpPr>
          <p:spPr>
            <a:xfrm>
              <a:off x="8810582" y="3886405"/>
              <a:ext cx="419873" cy="368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Frame 54">
              <a:extLst>
                <a:ext uri="{FF2B5EF4-FFF2-40B4-BE49-F238E27FC236}">
                  <a16:creationId xmlns:a16="http://schemas.microsoft.com/office/drawing/2014/main" id="{CF1EC366-6C57-A64E-AC84-223845A6BAFE}"/>
                </a:ext>
              </a:extLst>
            </p:cNvPr>
            <p:cNvSpPr/>
            <p:nvPr/>
          </p:nvSpPr>
          <p:spPr>
            <a:xfrm>
              <a:off x="8644857" y="4823978"/>
              <a:ext cx="751321" cy="306483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3FB47A-85CB-6B4B-811D-B28889A752F7}"/>
                </a:ext>
              </a:extLst>
            </p:cNvPr>
            <p:cNvSpPr txBox="1"/>
            <p:nvPr/>
          </p:nvSpPr>
          <p:spPr>
            <a:xfrm>
              <a:off x="8810584" y="4720728"/>
              <a:ext cx="403843" cy="368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6013CB-26AF-2248-B3CD-E8FD60FECE7C}"/>
                </a:ext>
              </a:extLst>
            </p:cNvPr>
            <p:cNvSpPr/>
            <p:nvPr/>
          </p:nvSpPr>
          <p:spPr>
            <a:xfrm>
              <a:off x="11559815" y="4045688"/>
              <a:ext cx="1432718" cy="446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36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Certified Radius</a:t>
              </a:r>
            </a:p>
          </p:txBody>
        </p:sp>
        <p:sp>
          <p:nvSpPr>
            <p:cNvPr id="71" name="Pie 70">
              <a:extLst>
                <a:ext uri="{FF2B5EF4-FFF2-40B4-BE49-F238E27FC236}">
                  <a16:creationId xmlns:a16="http://schemas.microsoft.com/office/drawing/2014/main" id="{96BE53D2-E811-E944-B428-3B30C3C5092E}"/>
                </a:ext>
              </a:extLst>
            </p:cNvPr>
            <p:cNvSpPr/>
            <p:nvPr/>
          </p:nvSpPr>
          <p:spPr>
            <a:xfrm>
              <a:off x="9941396" y="2740946"/>
              <a:ext cx="1165715" cy="1104357"/>
            </a:xfrm>
            <a:prstGeom prst="pi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BAFF72A-5B51-EC44-92F7-882B12F0668F}"/>
                </a:ext>
              </a:extLst>
            </p:cNvPr>
            <p:cNvSpPr txBox="1"/>
            <p:nvPr/>
          </p:nvSpPr>
          <p:spPr>
            <a:xfrm>
              <a:off x="10024943" y="3268951"/>
              <a:ext cx="1128855" cy="2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Majority Rules</a:t>
              </a:r>
            </a:p>
          </p:txBody>
        </p:sp>
        <p:pic>
          <p:nvPicPr>
            <p:cNvPr id="74" name="Picture 73" descr="Chart&#10;&#10;Description automatically generated">
              <a:extLst>
                <a:ext uri="{FF2B5EF4-FFF2-40B4-BE49-F238E27FC236}">
                  <a16:creationId xmlns:a16="http://schemas.microsoft.com/office/drawing/2014/main" id="{21D7C63A-0F1D-2B4A-B042-9F06D3AFA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6833" y="1902661"/>
              <a:ext cx="1745158" cy="1111798"/>
            </a:xfrm>
            <a:prstGeom prst="rect">
              <a:avLst/>
            </a:prstGeom>
          </p:spPr>
        </p:pic>
        <p:pic>
          <p:nvPicPr>
            <p:cNvPr id="78" name="Picture 77" descr="Chart&#10;&#10;Description automatically generated">
              <a:extLst>
                <a:ext uri="{FF2B5EF4-FFF2-40B4-BE49-F238E27FC236}">
                  <a16:creationId xmlns:a16="http://schemas.microsoft.com/office/drawing/2014/main" id="{62D2FC30-80A9-0F4F-8B39-876549C9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0214" y="3816273"/>
              <a:ext cx="1690240" cy="1211856"/>
            </a:xfrm>
            <a:prstGeom prst="rect">
              <a:avLst/>
            </a:prstGeom>
          </p:spPr>
        </p:pic>
        <p:pic>
          <p:nvPicPr>
            <p:cNvPr id="80" name="Picture 79" descr="Chart, line chart&#10;&#10;Description automatically generated">
              <a:extLst>
                <a:ext uri="{FF2B5EF4-FFF2-40B4-BE49-F238E27FC236}">
                  <a16:creationId xmlns:a16="http://schemas.microsoft.com/office/drawing/2014/main" id="{1EB1D9B4-E3AC-EA4C-80EC-6120976E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46917" y="2816238"/>
              <a:ext cx="1723027" cy="1084352"/>
            </a:xfrm>
            <a:prstGeom prst="rect">
              <a:avLst/>
            </a:prstGeom>
          </p:spPr>
        </p:pic>
        <p:pic>
          <p:nvPicPr>
            <p:cNvPr id="82" name="Picture 81" descr="Chart, histogram&#10;&#10;Description automatically generated">
              <a:extLst>
                <a:ext uri="{FF2B5EF4-FFF2-40B4-BE49-F238E27FC236}">
                  <a16:creationId xmlns:a16="http://schemas.microsoft.com/office/drawing/2014/main" id="{4BC09D65-11D2-E94A-BC90-567C9B3D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184" y="4625085"/>
              <a:ext cx="1814748" cy="1135933"/>
            </a:xfrm>
            <a:prstGeom prst="rect">
              <a:avLst/>
            </a:prstGeom>
          </p:spPr>
        </p:pic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59D37B5A-7D4B-E146-AB36-C3CC07BE4B05}"/>
                </a:ext>
              </a:extLst>
            </p:cNvPr>
            <p:cNvSpPr/>
            <p:nvPr/>
          </p:nvSpPr>
          <p:spPr>
            <a:xfrm>
              <a:off x="4129876" y="3195484"/>
              <a:ext cx="516771" cy="2335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F64D40EE-15E7-0741-91BC-395C3AC479BD}"/>
                </a:ext>
              </a:extLst>
            </p:cNvPr>
            <p:cNvSpPr/>
            <p:nvPr/>
          </p:nvSpPr>
          <p:spPr>
            <a:xfrm>
              <a:off x="9529285" y="3225820"/>
              <a:ext cx="407403" cy="2352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36549E-D85C-0143-816B-609035A05320}"/>
                </a:ext>
              </a:extLst>
            </p:cNvPr>
            <p:cNvSpPr txBox="1"/>
            <p:nvPr/>
          </p:nvSpPr>
          <p:spPr>
            <a:xfrm>
              <a:off x="4244491" y="1311757"/>
              <a:ext cx="3962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Randomized Smoothing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41F896-13AE-3F43-AE01-BB456B5F7908}"/>
                </a:ext>
              </a:extLst>
            </p:cNvPr>
            <p:cNvSpPr/>
            <p:nvPr/>
          </p:nvSpPr>
          <p:spPr>
            <a:xfrm>
              <a:off x="2173416" y="1389413"/>
              <a:ext cx="9026011" cy="4371606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ight Arrow 258">
              <a:extLst>
                <a:ext uri="{FF2B5EF4-FFF2-40B4-BE49-F238E27FC236}">
                  <a16:creationId xmlns:a16="http://schemas.microsoft.com/office/drawing/2014/main" id="{89EFF794-739B-EB48-A891-137064E8224B}"/>
                </a:ext>
              </a:extLst>
            </p:cNvPr>
            <p:cNvSpPr/>
            <p:nvPr/>
          </p:nvSpPr>
          <p:spPr>
            <a:xfrm>
              <a:off x="7516560" y="3181951"/>
              <a:ext cx="522250" cy="23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8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3A2979-A7F6-4D44-950C-ED29D7C7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4075"/>
              </p:ext>
            </p:extLst>
          </p:nvPr>
        </p:nvGraphicFramePr>
        <p:xfrm>
          <a:off x="1744921" y="1170715"/>
          <a:ext cx="8128000" cy="143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3240613742"/>
                    </a:ext>
                  </a:extLst>
                </a:gridCol>
                <a:gridCol w="1614968">
                  <a:extLst>
                    <a:ext uri="{9D8B030D-6E8A-4147-A177-3AD203B41FA5}">
                      <a16:colId xmlns:a16="http://schemas.microsoft.com/office/drawing/2014/main" val="13496809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9877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341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684833"/>
                    </a:ext>
                  </a:extLst>
                </a:gridCol>
              </a:tblGrid>
              <a:tr h="519862"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AU" sz="1800" b="0" i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A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2804"/>
                  </a:ext>
                </a:extLst>
              </a:tr>
              <a:tr h="820382">
                <a:tc>
                  <a:txBody>
                    <a:bodyPr/>
                    <a:lstStyle/>
                    <a:p>
                      <a:r>
                        <a:rPr lang="en-US" dirty="0"/>
                        <a:t>Certified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91.6: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accuracy)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br>
                        <a:rPr lang="en-AU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1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18CE0F-CC57-6342-9F84-97B15EC25AD5}"/>
              </a:ext>
            </a:extLst>
          </p:cNvPr>
          <p:cNvSpPr txBox="1"/>
          <p:nvPr/>
        </p:nvSpPr>
        <p:spPr>
          <a:xfrm>
            <a:off x="1488558" y="361507"/>
            <a:ext cx="7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Ford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C5142-4733-3F4B-95AA-6CE60DC2BF3F}"/>
              </a:ext>
            </a:extLst>
          </p:cNvPr>
          <p:cNvSpPr txBox="1"/>
          <p:nvPr/>
        </p:nvSpPr>
        <p:spPr>
          <a:xfrm>
            <a:off x="2169042" y="3059668"/>
            <a:ext cx="533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Certify radius for Ford A: 0.25 (l2)</a:t>
            </a:r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43723B-F54D-4F43-9039-C624F2A4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277964"/>
            <a:ext cx="12192000" cy="54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7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A7E2DB-8D97-E940-8CEA-B167F802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2623"/>
            <a:ext cx="10905066" cy="4852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9914B5-6481-F849-B689-2EAEC31A0A0F}"/>
              </a:ext>
            </a:extLst>
          </p:cNvPr>
          <p:cNvSpPr txBox="1"/>
          <p:nvPr/>
        </p:nvSpPr>
        <p:spPr>
          <a:xfrm>
            <a:off x="4582633" y="633291"/>
            <a:ext cx="43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PGD attack on Ford-A dataset</a:t>
            </a:r>
          </a:p>
        </p:txBody>
      </p:sp>
    </p:spTree>
    <p:extLst>
      <p:ext uri="{BB962C8B-B14F-4D97-AF65-F5344CB8AC3E}">
        <p14:creationId xmlns:p14="http://schemas.microsoft.com/office/powerpoint/2010/main" val="13382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DBE0-FB13-4242-BA0A-F7CF740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4E6BE-EA8F-CE4B-9453-30441DEB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25" y="1825625"/>
            <a:ext cx="9955376" cy="4352400"/>
          </a:xfrm>
        </p:spPr>
      </p:pic>
    </p:spTree>
    <p:extLst>
      <p:ext uri="{BB962C8B-B14F-4D97-AF65-F5344CB8AC3E}">
        <p14:creationId xmlns:p14="http://schemas.microsoft.com/office/powerpoint/2010/main" val="17544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71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Silaruddin Shaik</dc:creator>
  <cp:lastModifiedBy>Silaruddin Shaik</cp:lastModifiedBy>
  <cp:revision>33</cp:revision>
  <dcterms:created xsi:type="dcterms:W3CDTF">2021-05-04T07:34:58Z</dcterms:created>
  <dcterms:modified xsi:type="dcterms:W3CDTF">2021-06-12T03:33:35Z</dcterms:modified>
</cp:coreProperties>
</file>