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715000" type="screen16x10"/>
  <p:notesSz cx="9144000" cy="571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38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4886" y="260426"/>
            <a:ext cx="409422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200400"/>
            <a:ext cx="6400800" cy="142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8412" y="103758"/>
            <a:ext cx="2027174" cy="650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46657"/>
            <a:ext cx="7940675" cy="1564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5314950"/>
            <a:ext cx="292608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57936" y="5054722"/>
            <a:ext cx="8262620" cy="49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28.jp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33" Type="http://schemas.openxmlformats.org/officeDocument/2006/relationships/image" Target="../media/image84.png"/><Relationship Id="rId2" Type="http://schemas.openxmlformats.org/officeDocument/2006/relationships/image" Target="../media/image28.jp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Relationship Id="rId8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4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80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5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102.png"/><Relationship Id="rId4" Type="http://schemas.openxmlformats.org/officeDocument/2006/relationships/image" Target="../media/image97.png"/><Relationship Id="rId9" Type="http://schemas.openxmlformats.org/officeDocument/2006/relationships/image" Target="../media/image101.png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3.png"/><Relationship Id="rId117" Type="http://schemas.openxmlformats.org/officeDocument/2006/relationships/image" Target="../media/image211.png"/><Relationship Id="rId21" Type="http://schemas.openxmlformats.org/officeDocument/2006/relationships/image" Target="../media/image118.png"/><Relationship Id="rId42" Type="http://schemas.openxmlformats.org/officeDocument/2006/relationships/image" Target="../media/image139.png"/><Relationship Id="rId47" Type="http://schemas.openxmlformats.org/officeDocument/2006/relationships/image" Target="../media/image144.png"/><Relationship Id="rId63" Type="http://schemas.openxmlformats.org/officeDocument/2006/relationships/image" Target="../media/image159.png"/><Relationship Id="rId68" Type="http://schemas.openxmlformats.org/officeDocument/2006/relationships/image" Target="../media/image164.png"/><Relationship Id="rId84" Type="http://schemas.openxmlformats.org/officeDocument/2006/relationships/image" Target="../media/image180.png"/><Relationship Id="rId89" Type="http://schemas.openxmlformats.org/officeDocument/2006/relationships/image" Target="../media/image185.png"/><Relationship Id="rId112" Type="http://schemas.openxmlformats.org/officeDocument/2006/relationships/image" Target="../media/image206.png"/><Relationship Id="rId16" Type="http://schemas.openxmlformats.org/officeDocument/2006/relationships/image" Target="../media/image113.png"/><Relationship Id="rId107" Type="http://schemas.openxmlformats.org/officeDocument/2006/relationships/image" Target="../media/image201.png"/><Relationship Id="rId11" Type="http://schemas.openxmlformats.org/officeDocument/2006/relationships/image" Target="../media/image108.png"/><Relationship Id="rId32" Type="http://schemas.openxmlformats.org/officeDocument/2006/relationships/image" Target="../media/image129.png"/><Relationship Id="rId37" Type="http://schemas.openxmlformats.org/officeDocument/2006/relationships/image" Target="../media/image134.png"/><Relationship Id="rId53" Type="http://schemas.openxmlformats.org/officeDocument/2006/relationships/image" Target="../media/image150.png"/><Relationship Id="rId58" Type="http://schemas.openxmlformats.org/officeDocument/2006/relationships/image" Target="../media/image155.png"/><Relationship Id="rId74" Type="http://schemas.openxmlformats.org/officeDocument/2006/relationships/image" Target="../media/image170.png"/><Relationship Id="rId79" Type="http://schemas.openxmlformats.org/officeDocument/2006/relationships/image" Target="../media/image175.png"/><Relationship Id="rId102" Type="http://schemas.openxmlformats.org/officeDocument/2006/relationships/image" Target="../media/image197.png"/><Relationship Id="rId123" Type="http://schemas.openxmlformats.org/officeDocument/2006/relationships/image" Target="../media/image217.png"/><Relationship Id="rId5" Type="http://schemas.openxmlformats.org/officeDocument/2006/relationships/image" Target="../media/image98.png"/><Relationship Id="rId90" Type="http://schemas.openxmlformats.org/officeDocument/2006/relationships/image" Target="../media/image186.png"/><Relationship Id="rId95" Type="http://schemas.openxmlformats.org/officeDocument/2006/relationships/image" Target="../media/image191.png"/><Relationship Id="rId22" Type="http://schemas.openxmlformats.org/officeDocument/2006/relationships/image" Target="../media/image119.png"/><Relationship Id="rId27" Type="http://schemas.openxmlformats.org/officeDocument/2006/relationships/image" Target="../media/image124.png"/><Relationship Id="rId43" Type="http://schemas.openxmlformats.org/officeDocument/2006/relationships/image" Target="../media/image140.png"/><Relationship Id="rId48" Type="http://schemas.openxmlformats.org/officeDocument/2006/relationships/image" Target="../media/image145.png"/><Relationship Id="rId64" Type="http://schemas.openxmlformats.org/officeDocument/2006/relationships/image" Target="../media/image160.png"/><Relationship Id="rId69" Type="http://schemas.openxmlformats.org/officeDocument/2006/relationships/image" Target="../media/image165.png"/><Relationship Id="rId113" Type="http://schemas.openxmlformats.org/officeDocument/2006/relationships/image" Target="../media/image207.png"/><Relationship Id="rId118" Type="http://schemas.openxmlformats.org/officeDocument/2006/relationships/image" Target="../media/image212.png"/><Relationship Id="rId80" Type="http://schemas.openxmlformats.org/officeDocument/2006/relationships/image" Target="../media/image176.png"/><Relationship Id="rId85" Type="http://schemas.openxmlformats.org/officeDocument/2006/relationships/image" Target="../media/image181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33" Type="http://schemas.openxmlformats.org/officeDocument/2006/relationships/image" Target="../media/image130.png"/><Relationship Id="rId38" Type="http://schemas.openxmlformats.org/officeDocument/2006/relationships/image" Target="../media/image135.png"/><Relationship Id="rId59" Type="http://schemas.openxmlformats.org/officeDocument/2006/relationships/image" Target="../media/image156.png"/><Relationship Id="rId103" Type="http://schemas.openxmlformats.org/officeDocument/2006/relationships/image" Target="../media/image80.png"/><Relationship Id="rId108" Type="http://schemas.openxmlformats.org/officeDocument/2006/relationships/image" Target="../media/image202.png"/><Relationship Id="rId124" Type="http://schemas.openxmlformats.org/officeDocument/2006/relationships/image" Target="../media/image218.png"/><Relationship Id="rId54" Type="http://schemas.openxmlformats.org/officeDocument/2006/relationships/image" Target="../media/image151.png"/><Relationship Id="rId70" Type="http://schemas.openxmlformats.org/officeDocument/2006/relationships/image" Target="../media/image166.png"/><Relationship Id="rId75" Type="http://schemas.openxmlformats.org/officeDocument/2006/relationships/image" Target="../media/image171.png"/><Relationship Id="rId91" Type="http://schemas.openxmlformats.org/officeDocument/2006/relationships/image" Target="../media/image187.png"/><Relationship Id="rId96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23" Type="http://schemas.openxmlformats.org/officeDocument/2006/relationships/image" Target="../media/image120.png"/><Relationship Id="rId28" Type="http://schemas.openxmlformats.org/officeDocument/2006/relationships/image" Target="../media/image125.png"/><Relationship Id="rId49" Type="http://schemas.openxmlformats.org/officeDocument/2006/relationships/image" Target="../media/image146.png"/><Relationship Id="rId114" Type="http://schemas.openxmlformats.org/officeDocument/2006/relationships/image" Target="../media/image208.png"/><Relationship Id="rId119" Type="http://schemas.openxmlformats.org/officeDocument/2006/relationships/image" Target="../media/image213.png"/><Relationship Id="rId44" Type="http://schemas.openxmlformats.org/officeDocument/2006/relationships/image" Target="../media/image141.png"/><Relationship Id="rId60" Type="http://schemas.openxmlformats.org/officeDocument/2006/relationships/image" Target="../media/image157.png"/><Relationship Id="rId65" Type="http://schemas.openxmlformats.org/officeDocument/2006/relationships/image" Target="../media/image161.png"/><Relationship Id="rId81" Type="http://schemas.openxmlformats.org/officeDocument/2006/relationships/image" Target="../media/image177.png"/><Relationship Id="rId86" Type="http://schemas.openxmlformats.org/officeDocument/2006/relationships/image" Target="../media/image182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9" Type="http://schemas.openxmlformats.org/officeDocument/2006/relationships/image" Target="../media/image136.png"/><Relationship Id="rId109" Type="http://schemas.openxmlformats.org/officeDocument/2006/relationships/image" Target="../media/image203.png"/><Relationship Id="rId34" Type="http://schemas.openxmlformats.org/officeDocument/2006/relationships/image" Target="../media/image131.png"/><Relationship Id="rId50" Type="http://schemas.openxmlformats.org/officeDocument/2006/relationships/image" Target="../media/image147.png"/><Relationship Id="rId55" Type="http://schemas.openxmlformats.org/officeDocument/2006/relationships/image" Target="../media/image152.png"/><Relationship Id="rId76" Type="http://schemas.openxmlformats.org/officeDocument/2006/relationships/image" Target="../media/image172.png"/><Relationship Id="rId97" Type="http://schemas.openxmlformats.org/officeDocument/2006/relationships/image" Target="../media/image193.png"/><Relationship Id="rId104" Type="http://schemas.openxmlformats.org/officeDocument/2006/relationships/image" Target="../media/image198.png"/><Relationship Id="rId120" Type="http://schemas.openxmlformats.org/officeDocument/2006/relationships/image" Target="../media/image214.png"/><Relationship Id="rId125" Type="http://schemas.openxmlformats.org/officeDocument/2006/relationships/image" Target="../media/image219.png"/><Relationship Id="rId7" Type="http://schemas.openxmlformats.org/officeDocument/2006/relationships/image" Target="../media/image104.png"/><Relationship Id="rId71" Type="http://schemas.openxmlformats.org/officeDocument/2006/relationships/image" Target="../media/image167.png"/><Relationship Id="rId92" Type="http://schemas.openxmlformats.org/officeDocument/2006/relationships/image" Target="../media/image188.png"/><Relationship Id="rId2" Type="http://schemas.openxmlformats.org/officeDocument/2006/relationships/image" Target="../media/image28.jpg"/><Relationship Id="rId29" Type="http://schemas.openxmlformats.org/officeDocument/2006/relationships/image" Target="../media/image126.png"/><Relationship Id="rId24" Type="http://schemas.openxmlformats.org/officeDocument/2006/relationships/image" Target="../media/image121.png"/><Relationship Id="rId40" Type="http://schemas.openxmlformats.org/officeDocument/2006/relationships/image" Target="../media/image137.png"/><Relationship Id="rId45" Type="http://schemas.openxmlformats.org/officeDocument/2006/relationships/image" Target="../media/image142.png"/><Relationship Id="rId66" Type="http://schemas.openxmlformats.org/officeDocument/2006/relationships/image" Target="../media/image162.png"/><Relationship Id="rId87" Type="http://schemas.openxmlformats.org/officeDocument/2006/relationships/image" Target="../media/image183.png"/><Relationship Id="rId110" Type="http://schemas.openxmlformats.org/officeDocument/2006/relationships/image" Target="../media/image204.png"/><Relationship Id="rId115" Type="http://schemas.openxmlformats.org/officeDocument/2006/relationships/image" Target="../media/image209.png"/><Relationship Id="rId61" Type="http://schemas.openxmlformats.org/officeDocument/2006/relationships/image" Target="../media/image100.png"/><Relationship Id="rId82" Type="http://schemas.openxmlformats.org/officeDocument/2006/relationships/image" Target="../media/image178.png"/><Relationship Id="rId19" Type="http://schemas.openxmlformats.org/officeDocument/2006/relationships/image" Target="../media/image116.png"/><Relationship Id="rId14" Type="http://schemas.openxmlformats.org/officeDocument/2006/relationships/image" Target="../media/image111.png"/><Relationship Id="rId30" Type="http://schemas.openxmlformats.org/officeDocument/2006/relationships/image" Target="../media/image127.png"/><Relationship Id="rId35" Type="http://schemas.openxmlformats.org/officeDocument/2006/relationships/image" Target="../media/image132.png"/><Relationship Id="rId56" Type="http://schemas.openxmlformats.org/officeDocument/2006/relationships/image" Target="../media/image153.png"/><Relationship Id="rId77" Type="http://schemas.openxmlformats.org/officeDocument/2006/relationships/image" Target="../media/image173.png"/><Relationship Id="rId100" Type="http://schemas.openxmlformats.org/officeDocument/2006/relationships/image" Target="../media/image195.png"/><Relationship Id="rId105" Type="http://schemas.openxmlformats.org/officeDocument/2006/relationships/image" Target="../media/image199.png"/><Relationship Id="rId126" Type="http://schemas.openxmlformats.org/officeDocument/2006/relationships/image" Target="../media/image54.png"/><Relationship Id="rId8" Type="http://schemas.openxmlformats.org/officeDocument/2006/relationships/image" Target="../media/image105.png"/><Relationship Id="rId51" Type="http://schemas.openxmlformats.org/officeDocument/2006/relationships/image" Target="../media/image148.png"/><Relationship Id="rId72" Type="http://schemas.openxmlformats.org/officeDocument/2006/relationships/image" Target="../media/image168.png"/><Relationship Id="rId93" Type="http://schemas.openxmlformats.org/officeDocument/2006/relationships/image" Target="../media/image189.png"/><Relationship Id="rId98" Type="http://schemas.openxmlformats.org/officeDocument/2006/relationships/image" Target="../media/image93.png"/><Relationship Id="rId121" Type="http://schemas.openxmlformats.org/officeDocument/2006/relationships/image" Target="../media/image215.png"/><Relationship Id="rId3" Type="http://schemas.openxmlformats.org/officeDocument/2006/relationships/image" Target="../media/image96.png"/><Relationship Id="rId25" Type="http://schemas.openxmlformats.org/officeDocument/2006/relationships/image" Target="../media/image122.png"/><Relationship Id="rId46" Type="http://schemas.openxmlformats.org/officeDocument/2006/relationships/image" Target="../media/image143.png"/><Relationship Id="rId67" Type="http://schemas.openxmlformats.org/officeDocument/2006/relationships/image" Target="../media/image163.png"/><Relationship Id="rId116" Type="http://schemas.openxmlformats.org/officeDocument/2006/relationships/image" Target="../media/image210.png"/><Relationship Id="rId20" Type="http://schemas.openxmlformats.org/officeDocument/2006/relationships/image" Target="../media/image117.png"/><Relationship Id="rId41" Type="http://schemas.openxmlformats.org/officeDocument/2006/relationships/image" Target="../media/image138.png"/><Relationship Id="rId62" Type="http://schemas.openxmlformats.org/officeDocument/2006/relationships/image" Target="../media/image158.png"/><Relationship Id="rId83" Type="http://schemas.openxmlformats.org/officeDocument/2006/relationships/image" Target="../media/image179.png"/><Relationship Id="rId88" Type="http://schemas.openxmlformats.org/officeDocument/2006/relationships/image" Target="../media/image184.png"/><Relationship Id="rId111" Type="http://schemas.openxmlformats.org/officeDocument/2006/relationships/image" Target="../media/image205.png"/><Relationship Id="rId15" Type="http://schemas.openxmlformats.org/officeDocument/2006/relationships/image" Target="../media/image112.png"/><Relationship Id="rId36" Type="http://schemas.openxmlformats.org/officeDocument/2006/relationships/image" Target="../media/image133.png"/><Relationship Id="rId57" Type="http://schemas.openxmlformats.org/officeDocument/2006/relationships/image" Target="../media/image154.png"/><Relationship Id="rId106" Type="http://schemas.openxmlformats.org/officeDocument/2006/relationships/image" Target="../media/image200.png"/><Relationship Id="rId10" Type="http://schemas.openxmlformats.org/officeDocument/2006/relationships/image" Target="../media/image107.png"/><Relationship Id="rId31" Type="http://schemas.openxmlformats.org/officeDocument/2006/relationships/image" Target="../media/image128.png"/><Relationship Id="rId52" Type="http://schemas.openxmlformats.org/officeDocument/2006/relationships/image" Target="../media/image149.png"/><Relationship Id="rId73" Type="http://schemas.openxmlformats.org/officeDocument/2006/relationships/image" Target="../media/image169.png"/><Relationship Id="rId78" Type="http://schemas.openxmlformats.org/officeDocument/2006/relationships/image" Target="../media/image174.png"/><Relationship Id="rId94" Type="http://schemas.openxmlformats.org/officeDocument/2006/relationships/image" Target="../media/image190.png"/><Relationship Id="rId99" Type="http://schemas.openxmlformats.org/officeDocument/2006/relationships/image" Target="../media/image194.png"/><Relationship Id="rId101" Type="http://schemas.openxmlformats.org/officeDocument/2006/relationships/image" Target="../media/image196.png"/><Relationship Id="rId122" Type="http://schemas.openxmlformats.org/officeDocument/2006/relationships/image" Target="../media/image216.png"/><Relationship Id="rId4" Type="http://schemas.openxmlformats.org/officeDocument/2006/relationships/image" Target="../media/image97.png"/><Relationship Id="rId9" Type="http://schemas.openxmlformats.org/officeDocument/2006/relationships/image" Target="../media/image10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4.png"/><Relationship Id="rId18" Type="http://schemas.openxmlformats.org/officeDocument/2006/relationships/image" Target="../media/image239.png"/><Relationship Id="rId26" Type="http://schemas.openxmlformats.org/officeDocument/2006/relationships/image" Target="../media/image247.png"/><Relationship Id="rId39" Type="http://schemas.openxmlformats.org/officeDocument/2006/relationships/image" Target="../media/image260.png"/><Relationship Id="rId21" Type="http://schemas.openxmlformats.org/officeDocument/2006/relationships/image" Target="../media/image242.png"/><Relationship Id="rId34" Type="http://schemas.openxmlformats.org/officeDocument/2006/relationships/image" Target="../media/image255.png"/><Relationship Id="rId7" Type="http://schemas.openxmlformats.org/officeDocument/2006/relationships/image" Target="../media/image228.png"/><Relationship Id="rId2" Type="http://schemas.openxmlformats.org/officeDocument/2006/relationships/image" Target="../media/image223.png"/><Relationship Id="rId16" Type="http://schemas.openxmlformats.org/officeDocument/2006/relationships/image" Target="../media/image237.png"/><Relationship Id="rId20" Type="http://schemas.openxmlformats.org/officeDocument/2006/relationships/image" Target="../media/image241.png"/><Relationship Id="rId29" Type="http://schemas.openxmlformats.org/officeDocument/2006/relationships/image" Target="../media/image250.png"/><Relationship Id="rId41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7.png"/><Relationship Id="rId11" Type="http://schemas.openxmlformats.org/officeDocument/2006/relationships/image" Target="../media/image232.png"/><Relationship Id="rId24" Type="http://schemas.openxmlformats.org/officeDocument/2006/relationships/image" Target="../media/image245.png"/><Relationship Id="rId32" Type="http://schemas.openxmlformats.org/officeDocument/2006/relationships/image" Target="../media/image253.png"/><Relationship Id="rId37" Type="http://schemas.openxmlformats.org/officeDocument/2006/relationships/image" Target="../media/image258.png"/><Relationship Id="rId40" Type="http://schemas.openxmlformats.org/officeDocument/2006/relationships/image" Target="../media/image261.png"/><Relationship Id="rId5" Type="http://schemas.openxmlformats.org/officeDocument/2006/relationships/image" Target="../media/image226.png"/><Relationship Id="rId15" Type="http://schemas.openxmlformats.org/officeDocument/2006/relationships/image" Target="../media/image236.png"/><Relationship Id="rId23" Type="http://schemas.openxmlformats.org/officeDocument/2006/relationships/image" Target="../media/image244.png"/><Relationship Id="rId28" Type="http://schemas.openxmlformats.org/officeDocument/2006/relationships/image" Target="../media/image249.png"/><Relationship Id="rId36" Type="http://schemas.openxmlformats.org/officeDocument/2006/relationships/image" Target="../media/image257.png"/><Relationship Id="rId10" Type="http://schemas.openxmlformats.org/officeDocument/2006/relationships/image" Target="../media/image231.png"/><Relationship Id="rId19" Type="http://schemas.openxmlformats.org/officeDocument/2006/relationships/image" Target="../media/image240.png"/><Relationship Id="rId31" Type="http://schemas.openxmlformats.org/officeDocument/2006/relationships/image" Target="../media/image252.png"/><Relationship Id="rId4" Type="http://schemas.openxmlformats.org/officeDocument/2006/relationships/image" Target="../media/image225.png"/><Relationship Id="rId9" Type="http://schemas.openxmlformats.org/officeDocument/2006/relationships/image" Target="../media/image230.png"/><Relationship Id="rId14" Type="http://schemas.openxmlformats.org/officeDocument/2006/relationships/image" Target="../media/image235.png"/><Relationship Id="rId22" Type="http://schemas.openxmlformats.org/officeDocument/2006/relationships/image" Target="../media/image243.png"/><Relationship Id="rId27" Type="http://schemas.openxmlformats.org/officeDocument/2006/relationships/image" Target="../media/image248.png"/><Relationship Id="rId30" Type="http://schemas.openxmlformats.org/officeDocument/2006/relationships/image" Target="../media/image251.png"/><Relationship Id="rId35" Type="http://schemas.openxmlformats.org/officeDocument/2006/relationships/image" Target="../media/image256.png"/><Relationship Id="rId8" Type="http://schemas.openxmlformats.org/officeDocument/2006/relationships/image" Target="../media/image229.png"/><Relationship Id="rId3" Type="http://schemas.openxmlformats.org/officeDocument/2006/relationships/image" Target="../media/image224.png"/><Relationship Id="rId12" Type="http://schemas.openxmlformats.org/officeDocument/2006/relationships/image" Target="../media/image233.png"/><Relationship Id="rId17" Type="http://schemas.openxmlformats.org/officeDocument/2006/relationships/image" Target="../media/image238.png"/><Relationship Id="rId25" Type="http://schemas.openxmlformats.org/officeDocument/2006/relationships/image" Target="../media/image246.png"/><Relationship Id="rId33" Type="http://schemas.openxmlformats.org/officeDocument/2006/relationships/image" Target="../media/image254.png"/><Relationship Id="rId38" Type="http://schemas.openxmlformats.org/officeDocument/2006/relationships/image" Target="../media/image25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28189" y="1479880"/>
            <a:ext cx="44869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C00000"/>
                </a:solidFill>
                <a:latin typeface="Arial"/>
                <a:cs typeface="Arial"/>
              </a:rPr>
              <a:t>Random</a:t>
            </a:r>
            <a:r>
              <a:rPr sz="40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4000" b="1" spc="-5" dirty="0">
                <a:solidFill>
                  <a:srgbClr val="C00000"/>
                </a:solidFill>
                <a:latin typeface="Arial"/>
                <a:cs typeface="Arial"/>
              </a:rPr>
              <a:t>Graph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28650" y="887882"/>
            <a:ext cx="4845050" cy="414464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Introduction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random </a:t>
            </a: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Number of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links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Degree </a:t>
            </a:r>
            <a:r>
              <a:rPr sz="2800" spc="-10" dirty="0">
                <a:latin typeface="Calibri"/>
                <a:cs typeface="Calibri"/>
              </a:rPr>
              <a:t>distribution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Real networks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Poisson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Evolution </a:t>
            </a:r>
            <a:r>
              <a:rPr sz="2800" spc="-5" dirty="0">
                <a:latin typeface="Calibri"/>
                <a:cs typeface="Calibri"/>
              </a:rPr>
              <a:t>of a </a:t>
            </a:r>
            <a:r>
              <a:rPr sz="2800" spc="-15" dirty="0">
                <a:latin typeface="Calibri"/>
                <a:cs typeface="Calibri"/>
              </a:rPr>
              <a:t>random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Real networks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supercritical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</a:t>
            </a:r>
            <a:r>
              <a:rPr spc="-50" dirty="0"/>
              <a:t>v</a:t>
            </a:r>
            <a:r>
              <a:rPr dirty="0"/>
              <a:t>e</a:t>
            </a:r>
            <a:r>
              <a:rPr spc="25" dirty="0"/>
              <a:t>r</a:t>
            </a:r>
            <a:r>
              <a:rPr dirty="0"/>
              <a:t>v</a:t>
            </a:r>
            <a:r>
              <a:rPr spc="-15" dirty="0"/>
              <a:t>i</a:t>
            </a:r>
            <a:r>
              <a:rPr spc="-30" dirty="0"/>
              <a:t>e</a:t>
            </a:r>
            <a:r>
              <a:rPr dirty="0"/>
              <a:t>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246" y="103758"/>
            <a:ext cx="7131050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Random </a:t>
            </a:r>
            <a:r>
              <a:rPr lang="en-US" spc="-10" dirty="0"/>
              <a:t>Graph</a:t>
            </a:r>
            <a:r>
              <a:rPr spc="-10" dirty="0"/>
              <a:t> </a:t>
            </a:r>
            <a:r>
              <a:rPr dirty="0"/>
              <a:t>Model</a:t>
            </a:r>
            <a:r>
              <a:rPr spc="-15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4671" y="4428540"/>
            <a:ext cx="704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𝐿 =</a:t>
            </a:r>
            <a:r>
              <a:rPr sz="1800" spc="16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9895" y="4445000"/>
            <a:ext cx="374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74365" algn="l"/>
              </a:tabLst>
            </a:pPr>
            <a:r>
              <a:rPr sz="1800" dirty="0">
                <a:latin typeface="Cambria Math"/>
                <a:cs typeface="Cambria Math"/>
              </a:rPr>
              <a:t>𝐿</a:t>
            </a:r>
            <a:r>
              <a:rPr sz="1800" spc="1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10	</a:t>
            </a:r>
            <a:r>
              <a:rPr sz="2700" baseline="1543" dirty="0">
                <a:latin typeface="Cambria Math"/>
                <a:cs typeface="Cambria Math"/>
              </a:rPr>
              <a:t>𝐿 =</a:t>
            </a:r>
            <a:r>
              <a:rPr sz="2700" spc="254" baseline="1543" dirty="0">
                <a:latin typeface="Cambria Math"/>
                <a:cs typeface="Cambria Math"/>
              </a:rPr>
              <a:t> </a:t>
            </a:r>
            <a:r>
              <a:rPr sz="2700" baseline="1543" dirty="0">
                <a:latin typeface="Cambria Math"/>
                <a:cs typeface="Cambria Math"/>
              </a:rPr>
              <a:t>8</a:t>
            </a:r>
            <a:endParaRPr sz="2700" baseline="1543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900" y="4958892"/>
            <a:ext cx="7703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Observation: Random </a:t>
            </a: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networks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have different links (positions and numbers)  despite having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same</a:t>
            </a:r>
            <a:r>
              <a:rPr sz="1800" spc="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parameters.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8435" y="1763266"/>
            <a:ext cx="344552" cy="34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6611" y="1778507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19">
                <a:moveTo>
                  <a:pt x="136397" y="0"/>
                </a:moveTo>
                <a:lnTo>
                  <a:pt x="93283" y="6998"/>
                </a:lnTo>
                <a:lnTo>
                  <a:pt x="55840" y="26481"/>
                </a:lnTo>
                <a:lnTo>
                  <a:pt x="26315" y="56180"/>
                </a:lnTo>
                <a:lnTo>
                  <a:pt x="6953" y="93829"/>
                </a:lnTo>
                <a:lnTo>
                  <a:pt x="0" y="137159"/>
                </a:lnTo>
                <a:lnTo>
                  <a:pt x="6953" y="180490"/>
                </a:lnTo>
                <a:lnTo>
                  <a:pt x="26315" y="218139"/>
                </a:lnTo>
                <a:lnTo>
                  <a:pt x="55840" y="247838"/>
                </a:lnTo>
                <a:lnTo>
                  <a:pt x="93283" y="267321"/>
                </a:lnTo>
                <a:lnTo>
                  <a:pt x="136397" y="274319"/>
                </a:lnTo>
                <a:lnTo>
                  <a:pt x="179502" y="267321"/>
                </a:lnTo>
                <a:lnTo>
                  <a:pt x="216944" y="247838"/>
                </a:lnTo>
                <a:lnTo>
                  <a:pt x="246473" y="218139"/>
                </a:lnTo>
                <a:lnTo>
                  <a:pt x="265840" y="180490"/>
                </a:lnTo>
                <a:lnTo>
                  <a:pt x="272796" y="137159"/>
                </a:lnTo>
                <a:lnTo>
                  <a:pt x="265840" y="93829"/>
                </a:lnTo>
                <a:lnTo>
                  <a:pt x="246473" y="56180"/>
                </a:lnTo>
                <a:lnTo>
                  <a:pt x="216944" y="26481"/>
                </a:lnTo>
                <a:lnTo>
                  <a:pt x="179502" y="6998"/>
                </a:lnTo>
                <a:lnTo>
                  <a:pt x="13639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6611" y="1778507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19">
                <a:moveTo>
                  <a:pt x="0" y="137159"/>
                </a:moveTo>
                <a:lnTo>
                  <a:pt x="6953" y="93829"/>
                </a:lnTo>
                <a:lnTo>
                  <a:pt x="26315" y="56180"/>
                </a:lnTo>
                <a:lnTo>
                  <a:pt x="55840" y="26481"/>
                </a:lnTo>
                <a:lnTo>
                  <a:pt x="93283" y="6998"/>
                </a:lnTo>
                <a:lnTo>
                  <a:pt x="136397" y="0"/>
                </a:lnTo>
                <a:lnTo>
                  <a:pt x="179502" y="6998"/>
                </a:lnTo>
                <a:lnTo>
                  <a:pt x="216944" y="26481"/>
                </a:lnTo>
                <a:lnTo>
                  <a:pt x="246473" y="56180"/>
                </a:lnTo>
                <a:lnTo>
                  <a:pt x="265840" y="93829"/>
                </a:lnTo>
                <a:lnTo>
                  <a:pt x="272796" y="137159"/>
                </a:lnTo>
                <a:lnTo>
                  <a:pt x="265840" y="180490"/>
                </a:lnTo>
                <a:lnTo>
                  <a:pt x="246473" y="218139"/>
                </a:lnTo>
                <a:lnTo>
                  <a:pt x="216944" y="247838"/>
                </a:lnTo>
                <a:lnTo>
                  <a:pt x="179502" y="267321"/>
                </a:lnTo>
                <a:lnTo>
                  <a:pt x="136397" y="274319"/>
                </a:lnTo>
                <a:lnTo>
                  <a:pt x="93283" y="267321"/>
                </a:lnTo>
                <a:lnTo>
                  <a:pt x="55840" y="247838"/>
                </a:lnTo>
                <a:lnTo>
                  <a:pt x="26315" y="218139"/>
                </a:lnTo>
                <a:lnTo>
                  <a:pt x="6953" y="180490"/>
                </a:lnTo>
                <a:lnTo>
                  <a:pt x="0" y="13715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1789" y="1763266"/>
            <a:ext cx="345988" cy="34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9927" y="1778507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19">
                <a:moveTo>
                  <a:pt x="137160" y="0"/>
                </a:moveTo>
                <a:lnTo>
                  <a:pt x="93829" y="6998"/>
                </a:lnTo>
                <a:lnTo>
                  <a:pt x="56180" y="26481"/>
                </a:lnTo>
                <a:lnTo>
                  <a:pt x="26481" y="56180"/>
                </a:lnTo>
                <a:lnTo>
                  <a:pt x="6998" y="93829"/>
                </a:lnTo>
                <a:lnTo>
                  <a:pt x="0" y="137159"/>
                </a:lnTo>
                <a:lnTo>
                  <a:pt x="6998" y="180490"/>
                </a:lnTo>
                <a:lnTo>
                  <a:pt x="26481" y="218139"/>
                </a:lnTo>
                <a:lnTo>
                  <a:pt x="56180" y="247838"/>
                </a:lnTo>
                <a:lnTo>
                  <a:pt x="93829" y="267321"/>
                </a:lnTo>
                <a:lnTo>
                  <a:pt x="137160" y="274319"/>
                </a:lnTo>
                <a:lnTo>
                  <a:pt x="180490" y="267321"/>
                </a:lnTo>
                <a:lnTo>
                  <a:pt x="218139" y="247838"/>
                </a:lnTo>
                <a:lnTo>
                  <a:pt x="247838" y="218139"/>
                </a:lnTo>
                <a:lnTo>
                  <a:pt x="267321" y="180490"/>
                </a:lnTo>
                <a:lnTo>
                  <a:pt x="274320" y="137159"/>
                </a:lnTo>
                <a:lnTo>
                  <a:pt x="267321" y="93829"/>
                </a:lnTo>
                <a:lnTo>
                  <a:pt x="247838" y="56180"/>
                </a:lnTo>
                <a:lnTo>
                  <a:pt x="218139" y="26481"/>
                </a:lnTo>
                <a:lnTo>
                  <a:pt x="180490" y="6998"/>
                </a:lnTo>
                <a:lnTo>
                  <a:pt x="137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9927" y="1778507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19">
                <a:moveTo>
                  <a:pt x="0" y="137159"/>
                </a:moveTo>
                <a:lnTo>
                  <a:pt x="6998" y="93829"/>
                </a:lnTo>
                <a:lnTo>
                  <a:pt x="26481" y="56180"/>
                </a:lnTo>
                <a:lnTo>
                  <a:pt x="56180" y="26481"/>
                </a:lnTo>
                <a:lnTo>
                  <a:pt x="93829" y="6998"/>
                </a:lnTo>
                <a:lnTo>
                  <a:pt x="137160" y="0"/>
                </a:lnTo>
                <a:lnTo>
                  <a:pt x="180490" y="6998"/>
                </a:lnTo>
                <a:lnTo>
                  <a:pt x="218139" y="26481"/>
                </a:lnTo>
                <a:lnTo>
                  <a:pt x="247838" y="56180"/>
                </a:lnTo>
                <a:lnTo>
                  <a:pt x="267321" y="93829"/>
                </a:lnTo>
                <a:lnTo>
                  <a:pt x="274320" y="137159"/>
                </a:lnTo>
                <a:lnTo>
                  <a:pt x="267321" y="180490"/>
                </a:lnTo>
                <a:lnTo>
                  <a:pt x="247838" y="218139"/>
                </a:lnTo>
                <a:lnTo>
                  <a:pt x="218139" y="247838"/>
                </a:lnTo>
                <a:lnTo>
                  <a:pt x="180490" y="267321"/>
                </a:lnTo>
                <a:lnTo>
                  <a:pt x="137160" y="274319"/>
                </a:lnTo>
                <a:lnTo>
                  <a:pt x="93829" y="267321"/>
                </a:lnTo>
                <a:lnTo>
                  <a:pt x="56180" y="247838"/>
                </a:lnTo>
                <a:lnTo>
                  <a:pt x="26481" y="218139"/>
                </a:lnTo>
                <a:lnTo>
                  <a:pt x="6998" y="180490"/>
                </a:lnTo>
                <a:lnTo>
                  <a:pt x="0" y="13715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6992" y="2106104"/>
            <a:ext cx="345988" cy="344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131" y="2121407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19" h="273050">
                <a:moveTo>
                  <a:pt x="137160" y="0"/>
                </a:moveTo>
                <a:lnTo>
                  <a:pt x="93805" y="6955"/>
                </a:lnTo>
                <a:lnTo>
                  <a:pt x="56153" y="26322"/>
                </a:lnTo>
                <a:lnTo>
                  <a:pt x="26462" y="55851"/>
                </a:lnTo>
                <a:lnTo>
                  <a:pt x="6992" y="93293"/>
                </a:lnTo>
                <a:lnTo>
                  <a:pt x="0" y="136397"/>
                </a:lnTo>
                <a:lnTo>
                  <a:pt x="6992" y="179502"/>
                </a:lnTo>
                <a:lnTo>
                  <a:pt x="26462" y="216944"/>
                </a:lnTo>
                <a:lnTo>
                  <a:pt x="56153" y="246473"/>
                </a:lnTo>
                <a:lnTo>
                  <a:pt x="93805" y="265840"/>
                </a:lnTo>
                <a:lnTo>
                  <a:pt x="137160" y="272795"/>
                </a:lnTo>
                <a:lnTo>
                  <a:pt x="180514" y="265840"/>
                </a:lnTo>
                <a:lnTo>
                  <a:pt x="218166" y="246473"/>
                </a:lnTo>
                <a:lnTo>
                  <a:pt x="247857" y="216944"/>
                </a:lnTo>
                <a:lnTo>
                  <a:pt x="267327" y="179502"/>
                </a:lnTo>
                <a:lnTo>
                  <a:pt x="274320" y="136397"/>
                </a:lnTo>
                <a:lnTo>
                  <a:pt x="267327" y="93293"/>
                </a:lnTo>
                <a:lnTo>
                  <a:pt x="247857" y="55851"/>
                </a:lnTo>
                <a:lnTo>
                  <a:pt x="218166" y="26322"/>
                </a:lnTo>
                <a:lnTo>
                  <a:pt x="180514" y="6955"/>
                </a:lnTo>
                <a:lnTo>
                  <a:pt x="137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5131" y="2121407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19" h="273050">
                <a:moveTo>
                  <a:pt x="0" y="136397"/>
                </a:moveTo>
                <a:lnTo>
                  <a:pt x="6992" y="93293"/>
                </a:lnTo>
                <a:lnTo>
                  <a:pt x="26462" y="55851"/>
                </a:lnTo>
                <a:lnTo>
                  <a:pt x="56153" y="26322"/>
                </a:lnTo>
                <a:lnTo>
                  <a:pt x="93805" y="6955"/>
                </a:lnTo>
                <a:lnTo>
                  <a:pt x="137160" y="0"/>
                </a:lnTo>
                <a:lnTo>
                  <a:pt x="180514" y="6955"/>
                </a:lnTo>
                <a:lnTo>
                  <a:pt x="218166" y="26322"/>
                </a:lnTo>
                <a:lnTo>
                  <a:pt x="247857" y="55851"/>
                </a:lnTo>
                <a:lnTo>
                  <a:pt x="267327" y="93293"/>
                </a:lnTo>
                <a:lnTo>
                  <a:pt x="274320" y="136397"/>
                </a:lnTo>
                <a:lnTo>
                  <a:pt x="267327" y="179502"/>
                </a:lnTo>
                <a:lnTo>
                  <a:pt x="247857" y="216944"/>
                </a:lnTo>
                <a:lnTo>
                  <a:pt x="218166" y="246473"/>
                </a:lnTo>
                <a:lnTo>
                  <a:pt x="180514" y="265840"/>
                </a:lnTo>
                <a:lnTo>
                  <a:pt x="137160" y="272795"/>
                </a:lnTo>
                <a:lnTo>
                  <a:pt x="93805" y="265840"/>
                </a:lnTo>
                <a:lnTo>
                  <a:pt x="56153" y="246473"/>
                </a:lnTo>
                <a:lnTo>
                  <a:pt x="26462" y="216944"/>
                </a:lnTo>
                <a:lnTo>
                  <a:pt x="6992" y="179502"/>
                </a:lnTo>
                <a:lnTo>
                  <a:pt x="0" y="13639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81745" y="2106104"/>
            <a:ext cx="345988" cy="344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19883" y="2121407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19" h="273050">
                <a:moveTo>
                  <a:pt x="137160" y="0"/>
                </a:moveTo>
                <a:lnTo>
                  <a:pt x="93829" y="6955"/>
                </a:lnTo>
                <a:lnTo>
                  <a:pt x="56180" y="26322"/>
                </a:lnTo>
                <a:lnTo>
                  <a:pt x="26481" y="55851"/>
                </a:lnTo>
                <a:lnTo>
                  <a:pt x="6998" y="93293"/>
                </a:lnTo>
                <a:lnTo>
                  <a:pt x="0" y="136397"/>
                </a:lnTo>
                <a:lnTo>
                  <a:pt x="6998" y="179502"/>
                </a:lnTo>
                <a:lnTo>
                  <a:pt x="26481" y="216944"/>
                </a:lnTo>
                <a:lnTo>
                  <a:pt x="56180" y="246473"/>
                </a:lnTo>
                <a:lnTo>
                  <a:pt x="93829" y="265840"/>
                </a:lnTo>
                <a:lnTo>
                  <a:pt x="137160" y="272795"/>
                </a:lnTo>
                <a:lnTo>
                  <a:pt x="180490" y="265840"/>
                </a:lnTo>
                <a:lnTo>
                  <a:pt x="218139" y="246473"/>
                </a:lnTo>
                <a:lnTo>
                  <a:pt x="247838" y="216944"/>
                </a:lnTo>
                <a:lnTo>
                  <a:pt x="267321" y="179502"/>
                </a:lnTo>
                <a:lnTo>
                  <a:pt x="274320" y="136397"/>
                </a:lnTo>
                <a:lnTo>
                  <a:pt x="267321" y="93293"/>
                </a:lnTo>
                <a:lnTo>
                  <a:pt x="247838" y="55851"/>
                </a:lnTo>
                <a:lnTo>
                  <a:pt x="218139" y="26322"/>
                </a:lnTo>
                <a:lnTo>
                  <a:pt x="180490" y="6955"/>
                </a:lnTo>
                <a:lnTo>
                  <a:pt x="137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19883" y="2121407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19" h="273050">
                <a:moveTo>
                  <a:pt x="0" y="136397"/>
                </a:moveTo>
                <a:lnTo>
                  <a:pt x="6998" y="93293"/>
                </a:lnTo>
                <a:lnTo>
                  <a:pt x="26481" y="55851"/>
                </a:lnTo>
                <a:lnTo>
                  <a:pt x="56180" y="26322"/>
                </a:lnTo>
                <a:lnTo>
                  <a:pt x="93829" y="6955"/>
                </a:lnTo>
                <a:lnTo>
                  <a:pt x="137160" y="0"/>
                </a:lnTo>
                <a:lnTo>
                  <a:pt x="180490" y="6955"/>
                </a:lnTo>
                <a:lnTo>
                  <a:pt x="218139" y="26322"/>
                </a:lnTo>
                <a:lnTo>
                  <a:pt x="247838" y="55851"/>
                </a:lnTo>
                <a:lnTo>
                  <a:pt x="267321" y="93293"/>
                </a:lnTo>
                <a:lnTo>
                  <a:pt x="274320" y="136397"/>
                </a:lnTo>
                <a:lnTo>
                  <a:pt x="267321" y="179502"/>
                </a:lnTo>
                <a:lnTo>
                  <a:pt x="247838" y="216944"/>
                </a:lnTo>
                <a:lnTo>
                  <a:pt x="218139" y="246473"/>
                </a:lnTo>
                <a:lnTo>
                  <a:pt x="180490" y="265840"/>
                </a:lnTo>
                <a:lnTo>
                  <a:pt x="137160" y="272795"/>
                </a:lnTo>
                <a:lnTo>
                  <a:pt x="93829" y="265840"/>
                </a:lnTo>
                <a:lnTo>
                  <a:pt x="56180" y="246473"/>
                </a:lnTo>
                <a:lnTo>
                  <a:pt x="26481" y="216944"/>
                </a:lnTo>
                <a:lnTo>
                  <a:pt x="6998" y="179502"/>
                </a:lnTo>
                <a:lnTo>
                  <a:pt x="0" y="13639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3716" y="2535872"/>
            <a:ext cx="345988" cy="344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1856" y="2551176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137159" y="0"/>
                </a:moveTo>
                <a:lnTo>
                  <a:pt x="93805" y="6955"/>
                </a:lnTo>
                <a:lnTo>
                  <a:pt x="56153" y="26322"/>
                </a:lnTo>
                <a:lnTo>
                  <a:pt x="26462" y="55851"/>
                </a:lnTo>
                <a:lnTo>
                  <a:pt x="6992" y="93293"/>
                </a:lnTo>
                <a:lnTo>
                  <a:pt x="0" y="136398"/>
                </a:lnTo>
                <a:lnTo>
                  <a:pt x="6992" y="179502"/>
                </a:lnTo>
                <a:lnTo>
                  <a:pt x="26462" y="216944"/>
                </a:lnTo>
                <a:lnTo>
                  <a:pt x="56153" y="246473"/>
                </a:lnTo>
                <a:lnTo>
                  <a:pt x="93805" y="265840"/>
                </a:lnTo>
                <a:lnTo>
                  <a:pt x="137159" y="272796"/>
                </a:lnTo>
                <a:lnTo>
                  <a:pt x="180514" y="265840"/>
                </a:lnTo>
                <a:lnTo>
                  <a:pt x="218166" y="246473"/>
                </a:lnTo>
                <a:lnTo>
                  <a:pt x="247857" y="216944"/>
                </a:lnTo>
                <a:lnTo>
                  <a:pt x="267327" y="179502"/>
                </a:lnTo>
                <a:lnTo>
                  <a:pt x="274320" y="136398"/>
                </a:lnTo>
                <a:lnTo>
                  <a:pt x="267327" y="93293"/>
                </a:lnTo>
                <a:lnTo>
                  <a:pt x="247857" y="55851"/>
                </a:lnTo>
                <a:lnTo>
                  <a:pt x="218166" y="26322"/>
                </a:lnTo>
                <a:lnTo>
                  <a:pt x="180514" y="6955"/>
                </a:lnTo>
                <a:lnTo>
                  <a:pt x="13715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1856" y="2551176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0" y="136398"/>
                </a:moveTo>
                <a:lnTo>
                  <a:pt x="6992" y="93293"/>
                </a:lnTo>
                <a:lnTo>
                  <a:pt x="26462" y="55851"/>
                </a:lnTo>
                <a:lnTo>
                  <a:pt x="56153" y="26322"/>
                </a:lnTo>
                <a:lnTo>
                  <a:pt x="93805" y="6955"/>
                </a:lnTo>
                <a:lnTo>
                  <a:pt x="137159" y="0"/>
                </a:lnTo>
                <a:lnTo>
                  <a:pt x="180514" y="6955"/>
                </a:lnTo>
                <a:lnTo>
                  <a:pt x="218166" y="26322"/>
                </a:lnTo>
                <a:lnTo>
                  <a:pt x="247857" y="55851"/>
                </a:lnTo>
                <a:lnTo>
                  <a:pt x="267327" y="93293"/>
                </a:lnTo>
                <a:lnTo>
                  <a:pt x="274320" y="136398"/>
                </a:lnTo>
                <a:lnTo>
                  <a:pt x="267327" y="179502"/>
                </a:lnTo>
                <a:lnTo>
                  <a:pt x="247857" y="216944"/>
                </a:lnTo>
                <a:lnTo>
                  <a:pt x="218166" y="246473"/>
                </a:lnTo>
                <a:lnTo>
                  <a:pt x="180514" y="265840"/>
                </a:lnTo>
                <a:lnTo>
                  <a:pt x="137159" y="272796"/>
                </a:lnTo>
                <a:lnTo>
                  <a:pt x="93805" y="265840"/>
                </a:lnTo>
                <a:lnTo>
                  <a:pt x="56153" y="246473"/>
                </a:lnTo>
                <a:lnTo>
                  <a:pt x="26462" y="216944"/>
                </a:lnTo>
                <a:lnTo>
                  <a:pt x="6992" y="179502"/>
                </a:lnTo>
                <a:lnTo>
                  <a:pt x="0" y="13639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41408" y="2535872"/>
            <a:ext cx="345988" cy="344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79548" y="2551176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19" h="273050">
                <a:moveTo>
                  <a:pt x="137159" y="0"/>
                </a:moveTo>
                <a:lnTo>
                  <a:pt x="93829" y="6955"/>
                </a:lnTo>
                <a:lnTo>
                  <a:pt x="56180" y="26322"/>
                </a:lnTo>
                <a:lnTo>
                  <a:pt x="26481" y="55851"/>
                </a:lnTo>
                <a:lnTo>
                  <a:pt x="6998" y="93293"/>
                </a:lnTo>
                <a:lnTo>
                  <a:pt x="0" y="136398"/>
                </a:lnTo>
                <a:lnTo>
                  <a:pt x="6998" y="179502"/>
                </a:lnTo>
                <a:lnTo>
                  <a:pt x="26481" y="216944"/>
                </a:lnTo>
                <a:lnTo>
                  <a:pt x="56180" y="246473"/>
                </a:lnTo>
                <a:lnTo>
                  <a:pt x="93829" y="265840"/>
                </a:lnTo>
                <a:lnTo>
                  <a:pt x="137159" y="272796"/>
                </a:lnTo>
                <a:lnTo>
                  <a:pt x="180490" y="265840"/>
                </a:lnTo>
                <a:lnTo>
                  <a:pt x="218139" y="246473"/>
                </a:lnTo>
                <a:lnTo>
                  <a:pt x="247838" y="216944"/>
                </a:lnTo>
                <a:lnTo>
                  <a:pt x="267321" y="179502"/>
                </a:lnTo>
                <a:lnTo>
                  <a:pt x="274319" y="136398"/>
                </a:lnTo>
                <a:lnTo>
                  <a:pt x="267321" y="93293"/>
                </a:lnTo>
                <a:lnTo>
                  <a:pt x="247838" y="55851"/>
                </a:lnTo>
                <a:lnTo>
                  <a:pt x="218139" y="26322"/>
                </a:lnTo>
                <a:lnTo>
                  <a:pt x="180490" y="6955"/>
                </a:lnTo>
                <a:lnTo>
                  <a:pt x="13715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79548" y="2551176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19" h="273050">
                <a:moveTo>
                  <a:pt x="0" y="136398"/>
                </a:moveTo>
                <a:lnTo>
                  <a:pt x="6998" y="93293"/>
                </a:lnTo>
                <a:lnTo>
                  <a:pt x="26481" y="55851"/>
                </a:lnTo>
                <a:lnTo>
                  <a:pt x="56180" y="26322"/>
                </a:lnTo>
                <a:lnTo>
                  <a:pt x="93829" y="6955"/>
                </a:lnTo>
                <a:lnTo>
                  <a:pt x="137159" y="0"/>
                </a:lnTo>
                <a:lnTo>
                  <a:pt x="180490" y="6955"/>
                </a:lnTo>
                <a:lnTo>
                  <a:pt x="218139" y="26322"/>
                </a:lnTo>
                <a:lnTo>
                  <a:pt x="247838" y="55851"/>
                </a:lnTo>
                <a:lnTo>
                  <a:pt x="267321" y="93293"/>
                </a:lnTo>
                <a:lnTo>
                  <a:pt x="274319" y="136398"/>
                </a:lnTo>
                <a:lnTo>
                  <a:pt x="267321" y="179502"/>
                </a:lnTo>
                <a:lnTo>
                  <a:pt x="247838" y="216944"/>
                </a:lnTo>
                <a:lnTo>
                  <a:pt x="218139" y="246473"/>
                </a:lnTo>
                <a:lnTo>
                  <a:pt x="180490" y="265840"/>
                </a:lnTo>
                <a:lnTo>
                  <a:pt x="137159" y="272796"/>
                </a:lnTo>
                <a:lnTo>
                  <a:pt x="93829" y="265840"/>
                </a:lnTo>
                <a:lnTo>
                  <a:pt x="56180" y="246473"/>
                </a:lnTo>
                <a:lnTo>
                  <a:pt x="26481" y="216944"/>
                </a:lnTo>
                <a:lnTo>
                  <a:pt x="6998" y="179502"/>
                </a:lnTo>
                <a:lnTo>
                  <a:pt x="0" y="13639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3716" y="2996183"/>
            <a:ext cx="345988" cy="34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1856" y="3011423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59" y="0"/>
                </a:moveTo>
                <a:lnTo>
                  <a:pt x="93805" y="6998"/>
                </a:lnTo>
                <a:lnTo>
                  <a:pt x="56153" y="26481"/>
                </a:lnTo>
                <a:lnTo>
                  <a:pt x="26462" y="56180"/>
                </a:lnTo>
                <a:lnTo>
                  <a:pt x="6992" y="93829"/>
                </a:lnTo>
                <a:lnTo>
                  <a:pt x="0" y="137159"/>
                </a:lnTo>
                <a:lnTo>
                  <a:pt x="6992" y="180490"/>
                </a:lnTo>
                <a:lnTo>
                  <a:pt x="26462" y="218139"/>
                </a:lnTo>
                <a:lnTo>
                  <a:pt x="56153" y="247838"/>
                </a:lnTo>
                <a:lnTo>
                  <a:pt x="93805" y="267321"/>
                </a:lnTo>
                <a:lnTo>
                  <a:pt x="137159" y="274319"/>
                </a:lnTo>
                <a:lnTo>
                  <a:pt x="180514" y="267321"/>
                </a:lnTo>
                <a:lnTo>
                  <a:pt x="218166" y="247838"/>
                </a:lnTo>
                <a:lnTo>
                  <a:pt x="247857" y="218139"/>
                </a:lnTo>
                <a:lnTo>
                  <a:pt x="267327" y="180490"/>
                </a:lnTo>
                <a:lnTo>
                  <a:pt x="274320" y="137159"/>
                </a:lnTo>
                <a:lnTo>
                  <a:pt x="267327" y="93829"/>
                </a:lnTo>
                <a:lnTo>
                  <a:pt x="247857" y="56180"/>
                </a:lnTo>
                <a:lnTo>
                  <a:pt x="218166" y="26481"/>
                </a:lnTo>
                <a:lnTo>
                  <a:pt x="180514" y="6998"/>
                </a:lnTo>
                <a:lnTo>
                  <a:pt x="13715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1856" y="3011423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0" y="137159"/>
                </a:moveTo>
                <a:lnTo>
                  <a:pt x="6992" y="93829"/>
                </a:lnTo>
                <a:lnTo>
                  <a:pt x="26462" y="56180"/>
                </a:lnTo>
                <a:lnTo>
                  <a:pt x="56153" y="26481"/>
                </a:lnTo>
                <a:lnTo>
                  <a:pt x="93805" y="6998"/>
                </a:lnTo>
                <a:lnTo>
                  <a:pt x="137159" y="0"/>
                </a:lnTo>
                <a:lnTo>
                  <a:pt x="180514" y="6998"/>
                </a:lnTo>
                <a:lnTo>
                  <a:pt x="218166" y="26481"/>
                </a:lnTo>
                <a:lnTo>
                  <a:pt x="247857" y="56180"/>
                </a:lnTo>
                <a:lnTo>
                  <a:pt x="267327" y="93829"/>
                </a:lnTo>
                <a:lnTo>
                  <a:pt x="274320" y="137159"/>
                </a:lnTo>
                <a:lnTo>
                  <a:pt x="267327" y="180490"/>
                </a:lnTo>
                <a:lnTo>
                  <a:pt x="247857" y="218139"/>
                </a:lnTo>
                <a:lnTo>
                  <a:pt x="218166" y="247838"/>
                </a:lnTo>
                <a:lnTo>
                  <a:pt x="180514" y="267321"/>
                </a:lnTo>
                <a:lnTo>
                  <a:pt x="137159" y="274319"/>
                </a:lnTo>
                <a:lnTo>
                  <a:pt x="93805" y="267321"/>
                </a:lnTo>
                <a:lnTo>
                  <a:pt x="56153" y="247838"/>
                </a:lnTo>
                <a:lnTo>
                  <a:pt x="26462" y="218139"/>
                </a:lnTo>
                <a:lnTo>
                  <a:pt x="6992" y="180490"/>
                </a:lnTo>
                <a:lnTo>
                  <a:pt x="0" y="13715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41408" y="2996183"/>
            <a:ext cx="345988" cy="34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79548" y="3011423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59" y="0"/>
                </a:moveTo>
                <a:lnTo>
                  <a:pt x="93829" y="6998"/>
                </a:lnTo>
                <a:lnTo>
                  <a:pt x="56180" y="26481"/>
                </a:lnTo>
                <a:lnTo>
                  <a:pt x="26481" y="56180"/>
                </a:lnTo>
                <a:lnTo>
                  <a:pt x="6998" y="93829"/>
                </a:lnTo>
                <a:lnTo>
                  <a:pt x="0" y="137159"/>
                </a:lnTo>
                <a:lnTo>
                  <a:pt x="6998" y="180490"/>
                </a:lnTo>
                <a:lnTo>
                  <a:pt x="26481" y="218139"/>
                </a:lnTo>
                <a:lnTo>
                  <a:pt x="56180" y="247838"/>
                </a:lnTo>
                <a:lnTo>
                  <a:pt x="93829" y="267321"/>
                </a:lnTo>
                <a:lnTo>
                  <a:pt x="137159" y="274319"/>
                </a:lnTo>
                <a:lnTo>
                  <a:pt x="180490" y="267321"/>
                </a:lnTo>
                <a:lnTo>
                  <a:pt x="218139" y="247838"/>
                </a:lnTo>
                <a:lnTo>
                  <a:pt x="247838" y="218139"/>
                </a:lnTo>
                <a:lnTo>
                  <a:pt x="267321" y="180490"/>
                </a:lnTo>
                <a:lnTo>
                  <a:pt x="274319" y="137159"/>
                </a:lnTo>
                <a:lnTo>
                  <a:pt x="267321" y="93829"/>
                </a:lnTo>
                <a:lnTo>
                  <a:pt x="247838" y="56180"/>
                </a:lnTo>
                <a:lnTo>
                  <a:pt x="218139" y="26481"/>
                </a:lnTo>
                <a:lnTo>
                  <a:pt x="180490" y="6998"/>
                </a:lnTo>
                <a:lnTo>
                  <a:pt x="13715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79548" y="3011423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0" y="137159"/>
                </a:moveTo>
                <a:lnTo>
                  <a:pt x="6998" y="93829"/>
                </a:lnTo>
                <a:lnTo>
                  <a:pt x="26481" y="56180"/>
                </a:lnTo>
                <a:lnTo>
                  <a:pt x="56180" y="26481"/>
                </a:lnTo>
                <a:lnTo>
                  <a:pt x="93829" y="6998"/>
                </a:lnTo>
                <a:lnTo>
                  <a:pt x="137159" y="0"/>
                </a:lnTo>
                <a:lnTo>
                  <a:pt x="180490" y="6998"/>
                </a:lnTo>
                <a:lnTo>
                  <a:pt x="218139" y="26481"/>
                </a:lnTo>
                <a:lnTo>
                  <a:pt x="247838" y="56180"/>
                </a:lnTo>
                <a:lnTo>
                  <a:pt x="267321" y="93829"/>
                </a:lnTo>
                <a:lnTo>
                  <a:pt x="274319" y="137159"/>
                </a:lnTo>
                <a:lnTo>
                  <a:pt x="267321" y="180490"/>
                </a:lnTo>
                <a:lnTo>
                  <a:pt x="247838" y="218139"/>
                </a:lnTo>
                <a:lnTo>
                  <a:pt x="218139" y="247838"/>
                </a:lnTo>
                <a:lnTo>
                  <a:pt x="180490" y="267321"/>
                </a:lnTo>
                <a:lnTo>
                  <a:pt x="137159" y="274319"/>
                </a:lnTo>
                <a:lnTo>
                  <a:pt x="93829" y="267321"/>
                </a:lnTo>
                <a:lnTo>
                  <a:pt x="56180" y="247838"/>
                </a:lnTo>
                <a:lnTo>
                  <a:pt x="26481" y="218139"/>
                </a:lnTo>
                <a:lnTo>
                  <a:pt x="6998" y="180490"/>
                </a:lnTo>
                <a:lnTo>
                  <a:pt x="0" y="13715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6992" y="3441140"/>
            <a:ext cx="345988" cy="344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5131" y="3456432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19" h="273050">
                <a:moveTo>
                  <a:pt x="137160" y="0"/>
                </a:moveTo>
                <a:lnTo>
                  <a:pt x="93805" y="6955"/>
                </a:lnTo>
                <a:lnTo>
                  <a:pt x="56153" y="26322"/>
                </a:lnTo>
                <a:lnTo>
                  <a:pt x="26462" y="55851"/>
                </a:lnTo>
                <a:lnTo>
                  <a:pt x="6992" y="93293"/>
                </a:lnTo>
                <a:lnTo>
                  <a:pt x="0" y="136398"/>
                </a:lnTo>
                <a:lnTo>
                  <a:pt x="6992" y="179502"/>
                </a:lnTo>
                <a:lnTo>
                  <a:pt x="26462" y="216944"/>
                </a:lnTo>
                <a:lnTo>
                  <a:pt x="56153" y="246473"/>
                </a:lnTo>
                <a:lnTo>
                  <a:pt x="93805" y="265840"/>
                </a:lnTo>
                <a:lnTo>
                  <a:pt x="137160" y="272796"/>
                </a:lnTo>
                <a:lnTo>
                  <a:pt x="180514" y="265840"/>
                </a:lnTo>
                <a:lnTo>
                  <a:pt x="218166" y="246473"/>
                </a:lnTo>
                <a:lnTo>
                  <a:pt x="247857" y="216944"/>
                </a:lnTo>
                <a:lnTo>
                  <a:pt x="267327" y="179502"/>
                </a:lnTo>
                <a:lnTo>
                  <a:pt x="274320" y="136398"/>
                </a:lnTo>
                <a:lnTo>
                  <a:pt x="267327" y="93293"/>
                </a:lnTo>
                <a:lnTo>
                  <a:pt x="247857" y="55851"/>
                </a:lnTo>
                <a:lnTo>
                  <a:pt x="218166" y="26322"/>
                </a:lnTo>
                <a:lnTo>
                  <a:pt x="180514" y="6955"/>
                </a:lnTo>
                <a:lnTo>
                  <a:pt x="137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5131" y="3456432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19" h="273050">
                <a:moveTo>
                  <a:pt x="0" y="136398"/>
                </a:moveTo>
                <a:lnTo>
                  <a:pt x="6992" y="93293"/>
                </a:lnTo>
                <a:lnTo>
                  <a:pt x="26462" y="55851"/>
                </a:lnTo>
                <a:lnTo>
                  <a:pt x="56153" y="26322"/>
                </a:lnTo>
                <a:lnTo>
                  <a:pt x="93805" y="6955"/>
                </a:lnTo>
                <a:lnTo>
                  <a:pt x="137160" y="0"/>
                </a:lnTo>
                <a:lnTo>
                  <a:pt x="180514" y="6955"/>
                </a:lnTo>
                <a:lnTo>
                  <a:pt x="218166" y="26322"/>
                </a:lnTo>
                <a:lnTo>
                  <a:pt x="247857" y="55851"/>
                </a:lnTo>
                <a:lnTo>
                  <a:pt x="267327" y="93293"/>
                </a:lnTo>
                <a:lnTo>
                  <a:pt x="274320" y="136398"/>
                </a:lnTo>
                <a:lnTo>
                  <a:pt x="267327" y="179502"/>
                </a:lnTo>
                <a:lnTo>
                  <a:pt x="247857" y="216944"/>
                </a:lnTo>
                <a:lnTo>
                  <a:pt x="218166" y="246473"/>
                </a:lnTo>
                <a:lnTo>
                  <a:pt x="180514" y="265840"/>
                </a:lnTo>
                <a:lnTo>
                  <a:pt x="137160" y="272796"/>
                </a:lnTo>
                <a:lnTo>
                  <a:pt x="93805" y="265840"/>
                </a:lnTo>
                <a:lnTo>
                  <a:pt x="56153" y="246473"/>
                </a:lnTo>
                <a:lnTo>
                  <a:pt x="26462" y="216944"/>
                </a:lnTo>
                <a:lnTo>
                  <a:pt x="6992" y="179502"/>
                </a:lnTo>
                <a:lnTo>
                  <a:pt x="0" y="136398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06091" y="3441140"/>
            <a:ext cx="344564" cy="344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44267" y="3456432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8" y="0"/>
                </a:moveTo>
                <a:lnTo>
                  <a:pt x="93293" y="6955"/>
                </a:lnTo>
                <a:lnTo>
                  <a:pt x="55851" y="26322"/>
                </a:lnTo>
                <a:lnTo>
                  <a:pt x="26322" y="55851"/>
                </a:lnTo>
                <a:lnTo>
                  <a:pt x="6955" y="93293"/>
                </a:lnTo>
                <a:lnTo>
                  <a:pt x="0" y="136398"/>
                </a:lnTo>
                <a:lnTo>
                  <a:pt x="6955" y="179502"/>
                </a:lnTo>
                <a:lnTo>
                  <a:pt x="26322" y="216944"/>
                </a:lnTo>
                <a:lnTo>
                  <a:pt x="55851" y="246473"/>
                </a:lnTo>
                <a:lnTo>
                  <a:pt x="93293" y="265840"/>
                </a:lnTo>
                <a:lnTo>
                  <a:pt x="136398" y="272796"/>
                </a:lnTo>
                <a:lnTo>
                  <a:pt x="179502" y="265840"/>
                </a:lnTo>
                <a:lnTo>
                  <a:pt x="216944" y="246473"/>
                </a:lnTo>
                <a:lnTo>
                  <a:pt x="246473" y="216944"/>
                </a:lnTo>
                <a:lnTo>
                  <a:pt x="265840" y="179502"/>
                </a:lnTo>
                <a:lnTo>
                  <a:pt x="272795" y="136398"/>
                </a:lnTo>
                <a:lnTo>
                  <a:pt x="265840" y="93293"/>
                </a:lnTo>
                <a:lnTo>
                  <a:pt x="246473" y="55851"/>
                </a:lnTo>
                <a:lnTo>
                  <a:pt x="216944" y="26322"/>
                </a:lnTo>
                <a:lnTo>
                  <a:pt x="179502" y="6955"/>
                </a:lnTo>
                <a:lnTo>
                  <a:pt x="1363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44267" y="3456432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136398"/>
                </a:moveTo>
                <a:lnTo>
                  <a:pt x="6955" y="93293"/>
                </a:lnTo>
                <a:lnTo>
                  <a:pt x="26322" y="55851"/>
                </a:lnTo>
                <a:lnTo>
                  <a:pt x="55851" y="26322"/>
                </a:lnTo>
                <a:lnTo>
                  <a:pt x="93293" y="6955"/>
                </a:lnTo>
                <a:lnTo>
                  <a:pt x="136398" y="0"/>
                </a:lnTo>
                <a:lnTo>
                  <a:pt x="179502" y="6955"/>
                </a:lnTo>
                <a:lnTo>
                  <a:pt x="216944" y="26322"/>
                </a:lnTo>
                <a:lnTo>
                  <a:pt x="246473" y="55851"/>
                </a:lnTo>
                <a:lnTo>
                  <a:pt x="265840" y="93293"/>
                </a:lnTo>
                <a:lnTo>
                  <a:pt x="272795" y="136398"/>
                </a:lnTo>
                <a:lnTo>
                  <a:pt x="265840" y="179502"/>
                </a:lnTo>
                <a:lnTo>
                  <a:pt x="246473" y="216944"/>
                </a:lnTo>
                <a:lnTo>
                  <a:pt x="216944" y="246473"/>
                </a:lnTo>
                <a:lnTo>
                  <a:pt x="179502" y="265840"/>
                </a:lnTo>
                <a:lnTo>
                  <a:pt x="136398" y="272796"/>
                </a:lnTo>
                <a:lnTo>
                  <a:pt x="93293" y="265840"/>
                </a:lnTo>
                <a:lnTo>
                  <a:pt x="55851" y="246473"/>
                </a:lnTo>
                <a:lnTo>
                  <a:pt x="26322" y="216944"/>
                </a:lnTo>
                <a:lnTo>
                  <a:pt x="6955" y="179502"/>
                </a:lnTo>
                <a:lnTo>
                  <a:pt x="0" y="13639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48435" y="3780992"/>
            <a:ext cx="344552" cy="344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86611" y="3796284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7" y="0"/>
                </a:moveTo>
                <a:lnTo>
                  <a:pt x="93283" y="6955"/>
                </a:lnTo>
                <a:lnTo>
                  <a:pt x="55840" y="26322"/>
                </a:lnTo>
                <a:lnTo>
                  <a:pt x="26315" y="55851"/>
                </a:lnTo>
                <a:lnTo>
                  <a:pt x="6953" y="93293"/>
                </a:lnTo>
                <a:lnTo>
                  <a:pt x="0" y="136398"/>
                </a:lnTo>
                <a:lnTo>
                  <a:pt x="6953" y="179502"/>
                </a:lnTo>
                <a:lnTo>
                  <a:pt x="26315" y="216944"/>
                </a:lnTo>
                <a:lnTo>
                  <a:pt x="55840" y="246473"/>
                </a:lnTo>
                <a:lnTo>
                  <a:pt x="93283" y="265840"/>
                </a:lnTo>
                <a:lnTo>
                  <a:pt x="136397" y="272796"/>
                </a:lnTo>
                <a:lnTo>
                  <a:pt x="179502" y="265840"/>
                </a:lnTo>
                <a:lnTo>
                  <a:pt x="216944" y="246473"/>
                </a:lnTo>
                <a:lnTo>
                  <a:pt x="246473" y="216944"/>
                </a:lnTo>
                <a:lnTo>
                  <a:pt x="265840" y="179502"/>
                </a:lnTo>
                <a:lnTo>
                  <a:pt x="272796" y="136398"/>
                </a:lnTo>
                <a:lnTo>
                  <a:pt x="265840" y="93293"/>
                </a:lnTo>
                <a:lnTo>
                  <a:pt x="246473" y="55851"/>
                </a:lnTo>
                <a:lnTo>
                  <a:pt x="216944" y="26322"/>
                </a:lnTo>
                <a:lnTo>
                  <a:pt x="179502" y="6955"/>
                </a:lnTo>
                <a:lnTo>
                  <a:pt x="13639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86611" y="3796284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136398"/>
                </a:moveTo>
                <a:lnTo>
                  <a:pt x="6953" y="93293"/>
                </a:lnTo>
                <a:lnTo>
                  <a:pt x="26315" y="55851"/>
                </a:lnTo>
                <a:lnTo>
                  <a:pt x="55840" y="26322"/>
                </a:lnTo>
                <a:lnTo>
                  <a:pt x="93283" y="6955"/>
                </a:lnTo>
                <a:lnTo>
                  <a:pt x="136397" y="0"/>
                </a:lnTo>
                <a:lnTo>
                  <a:pt x="179502" y="6955"/>
                </a:lnTo>
                <a:lnTo>
                  <a:pt x="216944" y="26322"/>
                </a:lnTo>
                <a:lnTo>
                  <a:pt x="246473" y="55851"/>
                </a:lnTo>
                <a:lnTo>
                  <a:pt x="265840" y="93293"/>
                </a:lnTo>
                <a:lnTo>
                  <a:pt x="272796" y="136398"/>
                </a:lnTo>
                <a:lnTo>
                  <a:pt x="265840" y="179502"/>
                </a:lnTo>
                <a:lnTo>
                  <a:pt x="246473" y="216944"/>
                </a:lnTo>
                <a:lnTo>
                  <a:pt x="216944" y="246473"/>
                </a:lnTo>
                <a:lnTo>
                  <a:pt x="179502" y="265840"/>
                </a:lnTo>
                <a:lnTo>
                  <a:pt x="136397" y="272796"/>
                </a:lnTo>
                <a:lnTo>
                  <a:pt x="93283" y="265840"/>
                </a:lnTo>
                <a:lnTo>
                  <a:pt x="55840" y="246473"/>
                </a:lnTo>
                <a:lnTo>
                  <a:pt x="26315" y="216944"/>
                </a:lnTo>
                <a:lnTo>
                  <a:pt x="6953" y="179502"/>
                </a:lnTo>
                <a:lnTo>
                  <a:pt x="0" y="13639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70227" y="3777944"/>
            <a:ext cx="344564" cy="344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08404" y="3793235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7" y="0"/>
                </a:moveTo>
                <a:lnTo>
                  <a:pt x="93293" y="6955"/>
                </a:lnTo>
                <a:lnTo>
                  <a:pt x="55851" y="26322"/>
                </a:lnTo>
                <a:lnTo>
                  <a:pt x="26322" y="55851"/>
                </a:lnTo>
                <a:lnTo>
                  <a:pt x="6955" y="93293"/>
                </a:lnTo>
                <a:lnTo>
                  <a:pt x="0" y="136397"/>
                </a:lnTo>
                <a:lnTo>
                  <a:pt x="6955" y="179502"/>
                </a:lnTo>
                <a:lnTo>
                  <a:pt x="26322" y="216944"/>
                </a:lnTo>
                <a:lnTo>
                  <a:pt x="55851" y="246473"/>
                </a:lnTo>
                <a:lnTo>
                  <a:pt x="93293" y="265840"/>
                </a:lnTo>
                <a:lnTo>
                  <a:pt x="136397" y="272795"/>
                </a:lnTo>
                <a:lnTo>
                  <a:pt x="179502" y="265840"/>
                </a:lnTo>
                <a:lnTo>
                  <a:pt x="216944" y="246473"/>
                </a:lnTo>
                <a:lnTo>
                  <a:pt x="246473" y="216944"/>
                </a:lnTo>
                <a:lnTo>
                  <a:pt x="265840" y="179502"/>
                </a:lnTo>
                <a:lnTo>
                  <a:pt x="272795" y="136397"/>
                </a:lnTo>
                <a:lnTo>
                  <a:pt x="265840" y="93293"/>
                </a:lnTo>
                <a:lnTo>
                  <a:pt x="246473" y="55851"/>
                </a:lnTo>
                <a:lnTo>
                  <a:pt x="216944" y="26322"/>
                </a:lnTo>
                <a:lnTo>
                  <a:pt x="179502" y="6955"/>
                </a:lnTo>
                <a:lnTo>
                  <a:pt x="13639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08404" y="3793235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136397"/>
                </a:moveTo>
                <a:lnTo>
                  <a:pt x="6955" y="93293"/>
                </a:lnTo>
                <a:lnTo>
                  <a:pt x="26322" y="55851"/>
                </a:lnTo>
                <a:lnTo>
                  <a:pt x="55851" y="26322"/>
                </a:lnTo>
                <a:lnTo>
                  <a:pt x="93293" y="6955"/>
                </a:lnTo>
                <a:lnTo>
                  <a:pt x="136397" y="0"/>
                </a:lnTo>
                <a:lnTo>
                  <a:pt x="179502" y="6955"/>
                </a:lnTo>
                <a:lnTo>
                  <a:pt x="216944" y="26322"/>
                </a:lnTo>
                <a:lnTo>
                  <a:pt x="246473" y="55851"/>
                </a:lnTo>
                <a:lnTo>
                  <a:pt x="265840" y="93293"/>
                </a:lnTo>
                <a:lnTo>
                  <a:pt x="272795" y="136397"/>
                </a:lnTo>
                <a:lnTo>
                  <a:pt x="265840" y="179502"/>
                </a:lnTo>
                <a:lnTo>
                  <a:pt x="246473" y="216944"/>
                </a:lnTo>
                <a:lnTo>
                  <a:pt x="216944" y="246473"/>
                </a:lnTo>
                <a:lnTo>
                  <a:pt x="179502" y="265840"/>
                </a:lnTo>
                <a:lnTo>
                  <a:pt x="136397" y="272795"/>
                </a:lnTo>
                <a:lnTo>
                  <a:pt x="93293" y="265840"/>
                </a:lnTo>
                <a:lnTo>
                  <a:pt x="55851" y="246473"/>
                </a:lnTo>
                <a:lnTo>
                  <a:pt x="26322" y="216944"/>
                </a:lnTo>
                <a:lnTo>
                  <a:pt x="6955" y="179502"/>
                </a:lnTo>
                <a:lnTo>
                  <a:pt x="0" y="13639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42155" y="1760168"/>
            <a:ext cx="344552" cy="344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80332" y="1775460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7" y="0"/>
                </a:moveTo>
                <a:lnTo>
                  <a:pt x="93293" y="6955"/>
                </a:lnTo>
                <a:lnTo>
                  <a:pt x="55851" y="26322"/>
                </a:lnTo>
                <a:lnTo>
                  <a:pt x="26322" y="55851"/>
                </a:lnTo>
                <a:lnTo>
                  <a:pt x="6955" y="93293"/>
                </a:lnTo>
                <a:lnTo>
                  <a:pt x="0" y="136398"/>
                </a:lnTo>
                <a:lnTo>
                  <a:pt x="6955" y="179502"/>
                </a:lnTo>
                <a:lnTo>
                  <a:pt x="26322" y="216944"/>
                </a:lnTo>
                <a:lnTo>
                  <a:pt x="55851" y="246473"/>
                </a:lnTo>
                <a:lnTo>
                  <a:pt x="93293" y="265840"/>
                </a:lnTo>
                <a:lnTo>
                  <a:pt x="136397" y="272795"/>
                </a:lnTo>
                <a:lnTo>
                  <a:pt x="179502" y="265840"/>
                </a:lnTo>
                <a:lnTo>
                  <a:pt x="216944" y="246473"/>
                </a:lnTo>
                <a:lnTo>
                  <a:pt x="246473" y="216944"/>
                </a:lnTo>
                <a:lnTo>
                  <a:pt x="265840" y="179502"/>
                </a:lnTo>
                <a:lnTo>
                  <a:pt x="272795" y="136398"/>
                </a:lnTo>
                <a:lnTo>
                  <a:pt x="265840" y="93293"/>
                </a:lnTo>
                <a:lnTo>
                  <a:pt x="246473" y="55851"/>
                </a:lnTo>
                <a:lnTo>
                  <a:pt x="216944" y="26322"/>
                </a:lnTo>
                <a:lnTo>
                  <a:pt x="179502" y="6955"/>
                </a:lnTo>
                <a:lnTo>
                  <a:pt x="13639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80332" y="1775460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136398"/>
                </a:moveTo>
                <a:lnTo>
                  <a:pt x="6955" y="93293"/>
                </a:lnTo>
                <a:lnTo>
                  <a:pt x="26322" y="55851"/>
                </a:lnTo>
                <a:lnTo>
                  <a:pt x="55851" y="26322"/>
                </a:lnTo>
                <a:lnTo>
                  <a:pt x="93293" y="6955"/>
                </a:lnTo>
                <a:lnTo>
                  <a:pt x="136397" y="0"/>
                </a:lnTo>
                <a:lnTo>
                  <a:pt x="179502" y="6955"/>
                </a:lnTo>
                <a:lnTo>
                  <a:pt x="216944" y="26322"/>
                </a:lnTo>
                <a:lnTo>
                  <a:pt x="246473" y="55851"/>
                </a:lnTo>
                <a:lnTo>
                  <a:pt x="265840" y="93293"/>
                </a:lnTo>
                <a:lnTo>
                  <a:pt x="272795" y="136398"/>
                </a:lnTo>
                <a:lnTo>
                  <a:pt x="265840" y="179502"/>
                </a:lnTo>
                <a:lnTo>
                  <a:pt x="246473" y="216944"/>
                </a:lnTo>
                <a:lnTo>
                  <a:pt x="216944" y="246473"/>
                </a:lnTo>
                <a:lnTo>
                  <a:pt x="179502" y="265840"/>
                </a:lnTo>
                <a:lnTo>
                  <a:pt x="136397" y="272795"/>
                </a:lnTo>
                <a:lnTo>
                  <a:pt x="93293" y="265840"/>
                </a:lnTo>
                <a:lnTo>
                  <a:pt x="55851" y="246473"/>
                </a:lnTo>
                <a:lnTo>
                  <a:pt x="26322" y="216944"/>
                </a:lnTo>
                <a:lnTo>
                  <a:pt x="6955" y="179502"/>
                </a:lnTo>
                <a:lnTo>
                  <a:pt x="0" y="13639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65471" y="1760168"/>
            <a:ext cx="344552" cy="344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03647" y="1775460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8" y="0"/>
                </a:moveTo>
                <a:lnTo>
                  <a:pt x="93293" y="6955"/>
                </a:lnTo>
                <a:lnTo>
                  <a:pt x="55851" y="26322"/>
                </a:lnTo>
                <a:lnTo>
                  <a:pt x="26322" y="55851"/>
                </a:lnTo>
                <a:lnTo>
                  <a:pt x="6955" y="93293"/>
                </a:lnTo>
                <a:lnTo>
                  <a:pt x="0" y="136398"/>
                </a:lnTo>
                <a:lnTo>
                  <a:pt x="6955" y="179502"/>
                </a:lnTo>
                <a:lnTo>
                  <a:pt x="26322" y="216944"/>
                </a:lnTo>
                <a:lnTo>
                  <a:pt x="55851" y="246473"/>
                </a:lnTo>
                <a:lnTo>
                  <a:pt x="93293" y="265840"/>
                </a:lnTo>
                <a:lnTo>
                  <a:pt x="136398" y="272795"/>
                </a:lnTo>
                <a:lnTo>
                  <a:pt x="179502" y="265840"/>
                </a:lnTo>
                <a:lnTo>
                  <a:pt x="216944" y="246473"/>
                </a:lnTo>
                <a:lnTo>
                  <a:pt x="246473" y="216944"/>
                </a:lnTo>
                <a:lnTo>
                  <a:pt x="265840" y="179502"/>
                </a:lnTo>
                <a:lnTo>
                  <a:pt x="272796" y="136398"/>
                </a:lnTo>
                <a:lnTo>
                  <a:pt x="265840" y="93293"/>
                </a:lnTo>
                <a:lnTo>
                  <a:pt x="246473" y="55851"/>
                </a:lnTo>
                <a:lnTo>
                  <a:pt x="216944" y="26322"/>
                </a:lnTo>
                <a:lnTo>
                  <a:pt x="179502" y="6955"/>
                </a:lnTo>
                <a:lnTo>
                  <a:pt x="1363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03647" y="1775460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136398"/>
                </a:moveTo>
                <a:lnTo>
                  <a:pt x="6955" y="93293"/>
                </a:lnTo>
                <a:lnTo>
                  <a:pt x="26322" y="55851"/>
                </a:lnTo>
                <a:lnTo>
                  <a:pt x="55851" y="26322"/>
                </a:lnTo>
                <a:lnTo>
                  <a:pt x="93293" y="6955"/>
                </a:lnTo>
                <a:lnTo>
                  <a:pt x="136398" y="0"/>
                </a:lnTo>
                <a:lnTo>
                  <a:pt x="179502" y="6955"/>
                </a:lnTo>
                <a:lnTo>
                  <a:pt x="216944" y="26322"/>
                </a:lnTo>
                <a:lnTo>
                  <a:pt x="246473" y="55851"/>
                </a:lnTo>
                <a:lnTo>
                  <a:pt x="265840" y="93293"/>
                </a:lnTo>
                <a:lnTo>
                  <a:pt x="272796" y="136398"/>
                </a:lnTo>
                <a:lnTo>
                  <a:pt x="265840" y="179502"/>
                </a:lnTo>
                <a:lnTo>
                  <a:pt x="246473" y="216944"/>
                </a:lnTo>
                <a:lnTo>
                  <a:pt x="216944" y="246473"/>
                </a:lnTo>
                <a:lnTo>
                  <a:pt x="179502" y="265840"/>
                </a:lnTo>
                <a:lnTo>
                  <a:pt x="136398" y="272795"/>
                </a:lnTo>
                <a:lnTo>
                  <a:pt x="93293" y="265840"/>
                </a:lnTo>
                <a:lnTo>
                  <a:pt x="55851" y="246473"/>
                </a:lnTo>
                <a:lnTo>
                  <a:pt x="26322" y="216944"/>
                </a:lnTo>
                <a:lnTo>
                  <a:pt x="6955" y="179502"/>
                </a:lnTo>
                <a:lnTo>
                  <a:pt x="0" y="13639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30712" y="2101594"/>
            <a:ext cx="345988" cy="34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68852" y="211683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60" y="0"/>
                </a:moveTo>
                <a:lnTo>
                  <a:pt x="93829" y="6998"/>
                </a:lnTo>
                <a:lnTo>
                  <a:pt x="56180" y="26481"/>
                </a:lnTo>
                <a:lnTo>
                  <a:pt x="26481" y="56180"/>
                </a:lnTo>
                <a:lnTo>
                  <a:pt x="6998" y="93829"/>
                </a:lnTo>
                <a:lnTo>
                  <a:pt x="0" y="137160"/>
                </a:lnTo>
                <a:lnTo>
                  <a:pt x="6998" y="180490"/>
                </a:lnTo>
                <a:lnTo>
                  <a:pt x="26481" y="218139"/>
                </a:lnTo>
                <a:lnTo>
                  <a:pt x="56180" y="247838"/>
                </a:lnTo>
                <a:lnTo>
                  <a:pt x="93829" y="267321"/>
                </a:lnTo>
                <a:lnTo>
                  <a:pt x="137160" y="274319"/>
                </a:lnTo>
                <a:lnTo>
                  <a:pt x="180490" y="267321"/>
                </a:lnTo>
                <a:lnTo>
                  <a:pt x="218139" y="247838"/>
                </a:lnTo>
                <a:lnTo>
                  <a:pt x="247838" y="218139"/>
                </a:lnTo>
                <a:lnTo>
                  <a:pt x="267321" y="180490"/>
                </a:lnTo>
                <a:lnTo>
                  <a:pt x="274320" y="137160"/>
                </a:lnTo>
                <a:lnTo>
                  <a:pt x="267321" y="93829"/>
                </a:lnTo>
                <a:lnTo>
                  <a:pt x="247838" y="56180"/>
                </a:lnTo>
                <a:lnTo>
                  <a:pt x="218139" y="26481"/>
                </a:lnTo>
                <a:lnTo>
                  <a:pt x="180490" y="6998"/>
                </a:lnTo>
                <a:lnTo>
                  <a:pt x="137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68852" y="211683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0" y="137160"/>
                </a:moveTo>
                <a:lnTo>
                  <a:pt x="6998" y="93829"/>
                </a:lnTo>
                <a:lnTo>
                  <a:pt x="26481" y="56180"/>
                </a:lnTo>
                <a:lnTo>
                  <a:pt x="56180" y="26481"/>
                </a:lnTo>
                <a:lnTo>
                  <a:pt x="93829" y="6998"/>
                </a:lnTo>
                <a:lnTo>
                  <a:pt x="137160" y="0"/>
                </a:lnTo>
                <a:lnTo>
                  <a:pt x="180490" y="6998"/>
                </a:lnTo>
                <a:lnTo>
                  <a:pt x="218139" y="26481"/>
                </a:lnTo>
                <a:lnTo>
                  <a:pt x="247838" y="56180"/>
                </a:lnTo>
                <a:lnTo>
                  <a:pt x="267321" y="93829"/>
                </a:lnTo>
                <a:lnTo>
                  <a:pt x="274320" y="137160"/>
                </a:lnTo>
                <a:lnTo>
                  <a:pt x="267321" y="180490"/>
                </a:lnTo>
                <a:lnTo>
                  <a:pt x="247838" y="218139"/>
                </a:lnTo>
                <a:lnTo>
                  <a:pt x="218139" y="247838"/>
                </a:lnTo>
                <a:lnTo>
                  <a:pt x="180490" y="267321"/>
                </a:lnTo>
                <a:lnTo>
                  <a:pt x="137160" y="274319"/>
                </a:lnTo>
                <a:lnTo>
                  <a:pt x="93829" y="267321"/>
                </a:lnTo>
                <a:lnTo>
                  <a:pt x="56180" y="247838"/>
                </a:lnTo>
                <a:lnTo>
                  <a:pt x="26481" y="218139"/>
                </a:lnTo>
                <a:lnTo>
                  <a:pt x="6998" y="180490"/>
                </a:lnTo>
                <a:lnTo>
                  <a:pt x="0" y="13716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75465" y="2101594"/>
            <a:ext cx="345988" cy="34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13603" y="211683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60" y="0"/>
                </a:moveTo>
                <a:lnTo>
                  <a:pt x="93829" y="6998"/>
                </a:lnTo>
                <a:lnTo>
                  <a:pt x="56180" y="26481"/>
                </a:lnTo>
                <a:lnTo>
                  <a:pt x="26481" y="56180"/>
                </a:lnTo>
                <a:lnTo>
                  <a:pt x="6998" y="93829"/>
                </a:lnTo>
                <a:lnTo>
                  <a:pt x="0" y="137160"/>
                </a:lnTo>
                <a:lnTo>
                  <a:pt x="6998" y="180490"/>
                </a:lnTo>
                <a:lnTo>
                  <a:pt x="26481" y="218139"/>
                </a:lnTo>
                <a:lnTo>
                  <a:pt x="56180" y="247838"/>
                </a:lnTo>
                <a:lnTo>
                  <a:pt x="93829" y="267321"/>
                </a:lnTo>
                <a:lnTo>
                  <a:pt x="137160" y="274319"/>
                </a:lnTo>
                <a:lnTo>
                  <a:pt x="180490" y="267321"/>
                </a:lnTo>
                <a:lnTo>
                  <a:pt x="218139" y="247838"/>
                </a:lnTo>
                <a:lnTo>
                  <a:pt x="247838" y="218139"/>
                </a:lnTo>
                <a:lnTo>
                  <a:pt x="267321" y="180490"/>
                </a:lnTo>
                <a:lnTo>
                  <a:pt x="274320" y="137160"/>
                </a:lnTo>
                <a:lnTo>
                  <a:pt x="267321" y="93829"/>
                </a:lnTo>
                <a:lnTo>
                  <a:pt x="247838" y="56180"/>
                </a:lnTo>
                <a:lnTo>
                  <a:pt x="218139" y="26481"/>
                </a:lnTo>
                <a:lnTo>
                  <a:pt x="180490" y="6998"/>
                </a:lnTo>
                <a:lnTo>
                  <a:pt x="137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13603" y="211683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0" y="137160"/>
                </a:moveTo>
                <a:lnTo>
                  <a:pt x="6998" y="93829"/>
                </a:lnTo>
                <a:lnTo>
                  <a:pt x="26481" y="56180"/>
                </a:lnTo>
                <a:lnTo>
                  <a:pt x="56180" y="26481"/>
                </a:lnTo>
                <a:lnTo>
                  <a:pt x="93829" y="6998"/>
                </a:lnTo>
                <a:lnTo>
                  <a:pt x="137160" y="0"/>
                </a:lnTo>
                <a:lnTo>
                  <a:pt x="180490" y="6998"/>
                </a:lnTo>
                <a:lnTo>
                  <a:pt x="218139" y="26481"/>
                </a:lnTo>
                <a:lnTo>
                  <a:pt x="247838" y="56180"/>
                </a:lnTo>
                <a:lnTo>
                  <a:pt x="267321" y="93829"/>
                </a:lnTo>
                <a:lnTo>
                  <a:pt x="274320" y="137160"/>
                </a:lnTo>
                <a:lnTo>
                  <a:pt x="267321" y="180490"/>
                </a:lnTo>
                <a:lnTo>
                  <a:pt x="247838" y="218139"/>
                </a:lnTo>
                <a:lnTo>
                  <a:pt x="218139" y="247838"/>
                </a:lnTo>
                <a:lnTo>
                  <a:pt x="180490" y="267321"/>
                </a:lnTo>
                <a:lnTo>
                  <a:pt x="137160" y="274319"/>
                </a:lnTo>
                <a:lnTo>
                  <a:pt x="93829" y="267321"/>
                </a:lnTo>
                <a:lnTo>
                  <a:pt x="56180" y="247838"/>
                </a:lnTo>
                <a:lnTo>
                  <a:pt x="26481" y="218139"/>
                </a:lnTo>
                <a:lnTo>
                  <a:pt x="6998" y="180490"/>
                </a:lnTo>
                <a:lnTo>
                  <a:pt x="0" y="13716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27436" y="2531363"/>
            <a:ext cx="345988" cy="34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65576" y="254660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60" y="0"/>
                </a:moveTo>
                <a:lnTo>
                  <a:pt x="93829" y="6998"/>
                </a:lnTo>
                <a:lnTo>
                  <a:pt x="56180" y="26481"/>
                </a:lnTo>
                <a:lnTo>
                  <a:pt x="26481" y="56180"/>
                </a:lnTo>
                <a:lnTo>
                  <a:pt x="6998" y="93829"/>
                </a:lnTo>
                <a:lnTo>
                  <a:pt x="0" y="137159"/>
                </a:lnTo>
                <a:lnTo>
                  <a:pt x="6998" y="180490"/>
                </a:lnTo>
                <a:lnTo>
                  <a:pt x="26481" y="218139"/>
                </a:lnTo>
                <a:lnTo>
                  <a:pt x="56180" y="247838"/>
                </a:lnTo>
                <a:lnTo>
                  <a:pt x="93829" y="267321"/>
                </a:lnTo>
                <a:lnTo>
                  <a:pt x="137160" y="274319"/>
                </a:lnTo>
                <a:lnTo>
                  <a:pt x="180490" y="267321"/>
                </a:lnTo>
                <a:lnTo>
                  <a:pt x="218139" y="247838"/>
                </a:lnTo>
                <a:lnTo>
                  <a:pt x="247838" y="218139"/>
                </a:lnTo>
                <a:lnTo>
                  <a:pt x="267321" y="180490"/>
                </a:lnTo>
                <a:lnTo>
                  <a:pt x="274320" y="137159"/>
                </a:lnTo>
                <a:lnTo>
                  <a:pt x="267321" y="93829"/>
                </a:lnTo>
                <a:lnTo>
                  <a:pt x="247838" y="56180"/>
                </a:lnTo>
                <a:lnTo>
                  <a:pt x="218139" y="26481"/>
                </a:lnTo>
                <a:lnTo>
                  <a:pt x="180490" y="6998"/>
                </a:lnTo>
                <a:lnTo>
                  <a:pt x="137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65576" y="254660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0" y="137159"/>
                </a:moveTo>
                <a:lnTo>
                  <a:pt x="6998" y="93829"/>
                </a:lnTo>
                <a:lnTo>
                  <a:pt x="26481" y="56180"/>
                </a:lnTo>
                <a:lnTo>
                  <a:pt x="56180" y="26481"/>
                </a:lnTo>
                <a:lnTo>
                  <a:pt x="93829" y="6998"/>
                </a:lnTo>
                <a:lnTo>
                  <a:pt x="137160" y="0"/>
                </a:lnTo>
                <a:lnTo>
                  <a:pt x="180490" y="6998"/>
                </a:lnTo>
                <a:lnTo>
                  <a:pt x="218139" y="26481"/>
                </a:lnTo>
                <a:lnTo>
                  <a:pt x="247838" y="56180"/>
                </a:lnTo>
                <a:lnTo>
                  <a:pt x="267321" y="93829"/>
                </a:lnTo>
                <a:lnTo>
                  <a:pt x="274320" y="137159"/>
                </a:lnTo>
                <a:lnTo>
                  <a:pt x="267321" y="180490"/>
                </a:lnTo>
                <a:lnTo>
                  <a:pt x="247838" y="218139"/>
                </a:lnTo>
                <a:lnTo>
                  <a:pt x="218139" y="247838"/>
                </a:lnTo>
                <a:lnTo>
                  <a:pt x="180490" y="267321"/>
                </a:lnTo>
                <a:lnTo>
                  <a:pt x="137160" y="274319"/>
                </a:lnTo>
                <a:lnTo>
                  <a:pt x="93829" y="267321"/>
                </a:lnTo>
                <a:lnTo>
                  <a:pt x="56180" y="247838"/>
                </a:lnTo>
                <a:lnTo>
                  <a:pt x="26481" y="218139"/>
                </a:lnTo>
                <a:lnTo>
                  <a:pt x="6998" y="180490"/>
                </a:lnTo>
                <a:lnTo>
                  <a:pt x="0" y="137159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35128" y="2531363"/>
            <a:ext cx="345988" cy="34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73267" y="254660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60" y="0"/>
                </a:moveTo>
                <a:lnTo>
                  <a:pt x="93829" y="6998"/>
                </a:lnTo>
                <a:lnTo>
                  <a:pt x="56180" y="26481"/>
                </a:lnTo>
                <a:lnTo>
                  <a:pt x="26481" y="56180"/>
                </a:lnTo>
                <a:lnTo>
                  <a:pt x="6998" y="93829"/>
                </a:lnTo>
                <a:lnTo>
                  <a:pt x="0" y="137159"/>
                </a:lnTo>
                <a:lnTo>
                  <a:pt x="6998" y="180490"/>
                </a:lnTo>
                <a:lnTo>
                  <a:pt x="26481" y="218139"/>
                </a:lnTo>
                <a:lnTo>
                  <a:pt x="56180" y="247838"/>
                </a:lnTo>
                <a:lnTo>
                  <a:pt x="93829" y="267321"/>
                </a:lnTo>
                <a:lnTo>
                  <a:pt x="137160" y="274319"/>
                </a:lnTo>
                <a:lnTo>
                  <a:pt x="180490" y="267321"/>
                </a:lnTo>
                <a:lnTo>
                  <a:pt x="218139" y="247838"/>
                </a:lnTo>
                <a:lnTo>
                  <a:pt x="247838" y="218139"/>
                </a:lnTo>
                <a:lnTo>
                  <a:pt x="267321" y="180490"/>
                </a:lnTo>
                <a:lnTo>
                  <a:pt x="274320" y="137159"/>
                </a:lnTo>
                <a:lnTo>
                  <a:pt x="267321" y="93829"/>
                </a:lnTo>
                <a:lnTo>
                  <a:pt x="247838" y="56180"/>
                </a:lnTo>
                <a:lnTo>
                  <a:pt x="218139" y="26481"/>
                </a:lnTo>
                <a:lnTo>
                  <a:pt x="180490" y="6998"/>
                </a:lnTo>
                <a:lnTo>
                  <a:pt x="137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73267" y="254660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0" y="137159"/>
                </a:moveTo>
                <a:lnTo>
                  <a:pt x="6998" y="93829"/>
                </a:lnTo>
                <a:lnTo>
                  <a:pt x="26481" y="56180"/>
                </a:lnTo>
                <a:lnTo>
                  <a:pt x="56180" y="26481"/>
                </a:lnTo>
                <a:lnTo>
                  <a:pt x="93829" y="6998"/>
                </a:lnTo>
                <a:lnTo>
                  <a:pt x="137160" y="0"/>
                </a:lnTo>
                <a:lnTo>
                  <a:pt x="180490" y="6998"/>
                </a:lnTo>
                <a:lnTo>
                  <a:pt x="218139" y="26481"/>
                </a:lnTo>
                <a:lnTo>
                  <a:pt x="247838" y="56180"/>
                </a:lnTo>
                <a:lnTo>
                  <a:pt x="267321" y="93829"/>
                </a:lnTo>
                <a:lnTo>
                  <a:pt x="274320" y="137159"/>
                </a:lnTo>
                <a:lnTo>
                  <a:pt x="267321" y="180490"/>
                </a:lnTo>
                <a:lnTo>
                  <a:pt x="247838" y="218139"/>
                </a:lnTo>
                <a:lnTo>
                  <a:pt x="218139" y="247838"/>
                </a:lnTo>
                <a:lnTo>
                  <a:pt x="180490" y="267321"/>
                </a:lnTo>
                <a:lnTo>
                  <a:pt x="137160" y="274319"/>
                </a:lnTo>
                <a:lnTo>
                  <a:pt x="93829" y="267321"/>
                </a:lnTo>
                <a:lnTo>
                  <a:pt x="56180" y="247838"/>
                </a:lnTo>
                <a:lnTo>
                  <a:pt x="26481" y="218139"/>
                </a:lnTo>
                <a:lnTo>
                  <a:pt x="6998" y="180490"/>
                </a:lnTo>
                <a:lnTo>
                  <a:pt x="0" y="137159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27436" y="2991611"/>
            <a:ext cx="345988" cy="34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65576" y="3006851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60" y="0"/>
                </a:moveTo>
                <a:lnTo>
                  <a:pt x="93829" y="6998"/>
                </a:lnTo>
                <a:lnTo>
                  <a:pt x="56180" y="26481"/>
                </a:lnTo>
                <a:lnTo>
                  <a:pt x="26481" y="56180"/>
                </a:lnTo>
                <a:lnTo>
                  <a:pt x="6998" y="93829"/>
                </a:lnTo>
                <a:lnTo>
                  <a:pt x="0" y="137160"/>
                </a:lnTo>
                <a:lnTo>
                  <a:pt x="6998" y="180490"/>
                </a:lnTo>
                <a:lnTo>
                  <a:pt x="26481" y="218139"/>
                </a:lnTo>
                <a:lnTo>
                  <a:pt x="56180" y="247838"/>
                </a:lnTo>
                <a:lnTo>
                  <a:pt x="93829" y="267321"/>
                </a:lnTo>
                <a:lnTo>
                  <a:pt x="137160" y="274320"/>
                </a:lnTo>
                <a:lnTo>
                  <a:pt x="180490" y="267321"/>
                </a:lnTo>
                <a:lnTo>
                  <a:pt x="218139" y="247838"/>
                </a:lnTo>
                <a:lnTo>
                  <a:pt x="247838" y="218139"/>
                </a:lnTo>
                <a:lnTo>
                  <a:pt x="267321" y="180490"/>
                </a:lnTo>
                <a:lnTo>
                  <a:pt x="274320" y="137160"/>
                </a:lnTo>
                <a:lnTo>
                  <a:pt x="267321" y="93829"/>
                </a:lnTo>
                <a:lnTo>
                  <a:pt x="247838" y="56180"/>
                </a:lnTo>
                <a:lnTo>
                  <a:pt x="218139" y="26481"/>
                </a:lnTo>
                <a:lnTo>
                  <a:pt x="180490" y="6998"/>
                </a:lnTo>
                <a:lnTo>
                  <a:pt x="137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65576" y="3006851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0" y="137160"/>
                </a:moveTo>
                <a:lnTo>
                  <a:pt x="6998" y="93829"/>
                </a:lnTo>
                <a:lnTo>
                  <a:pt x="26481" y="56180"/>
                </a:lnTo>
                <a:lnTo>
                  <a:pt x="56180" y="26481"/>
                </a:lnTo>
                <a:lnTo>
                  <a:pt x="93829" y="6998"/>
                </a:lnTo>
                <a:lnTo>
                  <a:pt x="137160" y="0"/>
                </a:lnTo>
                <a:lnTo>
                  <a:pt x="180490" y="6998"/>
                </a:lnTo>
                <a:lnTo>
                  <a:pt x="218139" y="26481"/>
                </a:lnTo>
                <a:lnTo>
                  <a:pt x="247838" y="56180"/>
                </a:lnTo>
                <a:lnTo>
                  <a:pt x="267321" y="93829"/>
                </a:lnTo>
                <a:lnTo>
                  <a:pt x="274320" y="137160"/>
                </a:lnTo>
                <a:lnTo>
                  <a:pt x="267321" y="180490"/>
                </a:lnTo>
                <a:lnTo>
                  <a:pt x="247838" y="218139"/>
                </a:lnTo>
                <a:lnTo>
                  <a:pt x="218139" y="247838"/>
                </a:lnTo>
                <a:lnTo>
                  <a:pt x="180490" y="267321"/>
                </a:lnTo>
                <a:lnTo>
                  <a:pt x="137160" y="274320"/>
                </a:lnTo>
                <a:lnTo>
                  <a:pt x="93829" y="267321"/>
                </a:lnTo>
                <a:lnTo>
                  <a:pt x="56180" y="247838"/>
                </a:lnTo>
                <a:lnTo>
                  <a:pt x="26481" y="218139"/>
                </a:lnTo>
                <a:lnTo>
                  <a:pt x="6998" y="180490"/>
                </a:lnTo>
                <a:lnTo>
                  <a:pt x="0" y="13716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35128" y="2991611"/>
            <a:ext cx="345988" cy="34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73267" y="3006851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60" y="0"/>
                </a:moveTo>
                <a:lnTo>
                  <a:pt x="93829" y="6998"/>
                </a:lnTo>
                <a:lnTo>
                  <a:pt x="56180" y="26481"/>
                </a:lnTo>
                <a:lnTo>
                  <a:pt x="26481" y="56180"/>
                </a:lnTo>
                <a:lnTo>
                  <a:pt x="6998" y="93829"/>
                </a:lnTo>
                <a:lnTo>
                  <a:pt x="0" y="137160"/>
                </a:lnTo>
                <a:lnTo>
                  <a:pt x="6998" y="180490"/>
                </a:lnTo>
                <a:lnTo>
                  <a:pt x="26481" y="218139"/>
                </a:lnTo>
                <a:lnTo>
                  <a:pt x="56180" y="247838"/>
                </a:lnTo>
                <a:lnTo>
                  <a:pt x="93829" y="267321"/>
                </a:lnTo>
                <a:lnTo>
                  <a:pt x="137160" y="274320"/>
                </a:lnTo>
                <a:lnTo>
                  <a:pt x="180490" y="267321"/>
                </a:lnTo>
                <a:lnTo>
                  <a:pt x="218139" y="247838"/>
                </a:lnTo>
                <a:lnTo>
                  <a:pt x="247838" y="218139"/>
                </a:lnTo>
                <a:lnTo>
                  <a:pt x="267321" y="180490"/>
                </a:lnTo>
                <a:lnTo>
                  <a:pt x="274320" y="137160"/>
                </a:lnTo>
                <a:lnTo>
                  <a:pt x="267321" y="93829"/>
                </a:lnTo>
                <a:lnTo>
                  <a:pt x="247838" y="56180"/>
                </a:lnTo>
                <a:lnTo>
                  <a:pt x="218139" y="26481"/>
                </a:lnTo>
                <a:lnTo>
                  <a:pt x="180490" y="6998"/>
                </a:lnTo>
                <a:lnTo>
                  <a:pt x="137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73267" y="3006851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0" y="137160"/>
                </a:moveTo>
                <a:lnTo>
                  <a:pt x="6998" y="93829"/>
                </a:lnTo>
                <a:lnTo>
                  <a:pt x="26481" y="56180"/>
                </a:lnTo>
                <a:lnTo>
                  <a:pt x="56180" y="26481"/>
                </a:lnTo>
                <a:lnTo>
                  <a:pt x="93829" y="6998"/>
                </a:lnTo>
                <a:lnTo>
                  <a:pt x="137160" y="0"/>
                </a:lnTo>
                <a:lnTo>
                  <a:pt x="180490" y="6998"/>
                </a:lnTo>
                <a:lnTo>
                  <a:pt x="218139" y="26481"/>
                </a:lnTo>
                <a:lnTo>
                  <a:pt x="247838" y="56180"/>
                </a:lnTo>
                <a:lnTo>
                  <a:pt x="267321" y="93829"/>
                </a:lnTo>
                <a:lnTo>
                  <a:pt x="274320" y="137160"/>
                </a:lnTo>
                <a:lnTo>
                  <a:pt x="267321" y="180490"/>
                </a:lnTo>
                <a:lnTo>
                  <a:pt x="247838" y="218139"/>
                </a:lnTo>
                <a:lnTo>
                  <a:pt x="218139" y="247838"/>
                </a:lnTo>
                <a:lnTo>
                  <a:pt x="180490" y="267321"/>
                </a:lnTo>
                <a:lnTo>
                  <a:pt x="137160" y="274320"/>
                </a:lnTo>
                <a:lnTo>
                  <a:pt x="93829" y="267321"/>
                </a:lnTo>
                <a:lnTo>
                  <a:pt x="56180" y="247838"/>
                </a:lnTo>
                <a:lnTo>
                  <a:pt x="26481" y="218139"/>
                </a:lnTo>
                <a:lnTo>
                  <a:pt x="6998" y="180490"/>
                </a:lnTo>
                <a:lnTo>
                  <a:pt x="0" y="13716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30712" y="3436618"/>
            <a:ext cx="345988" cy="34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768852" y="3451859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60" y="0"/>
                </a:moveTo>
                <a:lnTo>
                  <a:pt x="93829" y="6998"/>
                </a:lnTo>
                <a:lnTo>
                  <a:pt x="56180" y="26481"/>
                </a:lnTo>
                <a:lnTo>
                  <a:pt x="26481" y="56180"/>
                </a:lnTo>
                <a:lnTo>
                  <a:pt x="6998" y="93829"/>
                </a:lnTo>
                <a:lnTo>
                  <a:pt x="0" y="137159"/>
                </a:lnTo>
                <a:lnTo>
                  <a:pt x="6998" y="180490"/>
                </a:lnTo>
                <a:lnTo>
                  <a:pt x="26481" y="218139"/>
                </a:lnTo>
                <a:lnTo>
                  <a:pt x="56180" y="247838"/>
                </a:lnTo>
                <a:lnTo>
                  <a:pt x="93829" y="267321"/>
                </a:lnTo>
                <a:lnTo>
                  <a:pt x="137160" y="274319"/>
                </a:lnTo>
                <a:lnTo>
                  <a:pt x="180490" y="267321"/>
                </a:lnTo>
                <a:lnTo>
                  <a:pt x="218139" y="247838"/>
                </a:lnTo>
                <a:lnTo>
                  <a:pt x="247838" y="218139"/>
                </a:lnTo>
                <a:lnTo>
                  <a:pt x="267321" y="180490"/>
                </a:lnTo>
                <a:lnTo>
                  <a:pt x="274320" y="137159"/>
                </a:lnTo>
                <a:lnTo>
                  <a:pt x="267321" y="93829"/>
                </a:lnTo>
                <a:lnTo>
                  <a:pt x="247838" y="56180"/>
                </a:lnTo>
                <a:lnTo>
                  <a:pt x="218139" y="26481"/>
                </a:lnTo>
                <a:lnTo>
                  <a:pt x="180490" y="6998"/>
                </a:lnTo>
                <a:lnTo>
                  <a:pt x="137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68852" y="3451859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0" y="137159"/>
                </a:moveTo>
                <a:lnTo>
                  <a:pt x="6998" y="93829"/>
                </a:lnTo>
                <a:lnTo>
                  <a:pt x="26481" y="56180"/>
                </a:lnTo>
                <a:lnTo>
                  <a:pt x="56180" y="26481"/>
                </a:lnTo>
                <a:lnTo>
                  <a:pt x="93829" y="6998"/>
                </a:lnTo>
                <a:lnTo>
                  <a:pt x="137160" y="0"/>
                </a:lnTo>
                <a:lnTo>
                  <a:pt x="180490" y="6998"/>
                </a:lnTo>
                <a:lnTo>
                  <a:pt x="218139" y="26481"/>
                </a:lnTo>
                <a:lnTo>
                  <a:pt x="247838" y="56180"/>
                </a:lnTo>
                <a:lnTo>
                  <a:pt x="267321" y="93829"/>
                </a:lnTo>
                <a:lnTo>
                  <a:pt x="274320" y="137159"/>
                </a:lnTo>
                <a:lnTo>
                  <a:pt x="267321" y="180490"/>
                </a:lnTo>
                <a:lnTo>
                  <a:pt x="247838" y="218139"/>
                </a:lnTo>
                <a:lnTo>
                  <a:pt x="218139" y="247838"/>
                </a:lnTo>
                <a:lnTo>
                  <a:pt x="180490" y="267321"/>
                </a:lnTo>
                <a:lnTo>
                  <a:pt x="137160" y="274319"/>
                </a:lnTo>
                <a:lnTo>
                  <a:pt x="93829" y="267321"/>
                </a:lnTo>
                <a:lnTo>
                  <a:pt x="56180" y="247838"/>
                </a:lnTo>
                <a:lnTo>
                  <a:pt x="26481" y="218139"/>
                </a:lnTo>
                <a:lnTo>
                  <a:pt x="6998" y="180490"/>
                </a:lnTo>
                <a:lnTo>
                  <a:pt x="0" y="137159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99811" y="3436618"/>
            <a:ext cx="344552" cy="34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37988" y="3451859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136398" y="0"/>
                </a:moveTo>
                <a:lnTo>
                  <a:pt x="93293" y="6998"/>
                </a:lnTo>
                <a:lnTo>
                  <a:pt x="55851" y="26481"/>
                </a:lnTo>
                <a:lnTo>
                  <a:pt x="26322" y="56180"/>
                </a:lnTo>
                <a:lnTo>
                  <a:pt x="6955" y="93829"/>
                </a:lnTo>
                <a:lnTo>
                  <a:pt x="0" y="137159"/>
                </a:lnTo>
                <a:lnTo>
                  <a:pt x="6955" y="180490"/>
                </a:lnTo>
                <a:lnTo>
                  <a:pt x="26322" y="218139"/>
                </a:lnTo>
                <a:lnTo>
                  <a:pt x="55851" y="247838"/>
                </a:lnTo>
                <a:lnTo>
                  <a:pt x="93293" y="267321"/>
                </a:lnTo>
                <a:lnTo>
                  <a:pt x="136398" y="274319"/>
                </a:lnTo>
                <a:lnTo>
                  <a:pt x="179502" y="267321"/>
                </a:lnTo>
                <a:lnTo>
                  <a:pt x="216944" y="247838"/>
                </a:lnTo>
                <a:lnTo>
                  <a:pt x="246473" y="218139"/>
                </a:lnTo>
                <a:lnTo>
                  <a:pt x="265840" y="180490"/>
                </a:lnTo>
                <a:lnTo>
                  <a:pt x="272796" y="137159"/>
                </a:lnTo>
                <a:lnTo>
                  <a:pt x="265840" y="93829"/>
                </a:lnTo>
                <a:lnTo>
                  <a:pt x="246473" y="56180"/>
                </a:lnTo>
                <a:lnTo>
                  <a:pt x="216944" y="26481"/>
                </a:lnTo>
                <a:lnTo>
                  <a:pt x="179502" y="6998"/>
                </a:lnTo>
                <a:lnTo>
                  <a:pt x="1363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37988" y="3451859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0" y="137159"/>
                </a:moveTo>
                <a:lnTo>
                  <a:pt x="6955" y="93829"/>
                </a:lnTo>
                <a:lnTo>
                  <a:pt x="26322" y="56180"/>
                </a:lnTo>
                <a:lnTo>
                  <a:pt x="55851" y="26481"/>
                </a:lnTo>
                <a:lnTo>
                  <a:pt x="93293" y="6998"/>
                </a:lnTo>
                <a:lnTo>
                  <a:pt x="136398" y="0"/>
                </a:lnTo>
                <a:lnTo>
                  <a:pt x="179502" y="6998"/>
                </a:lnTo>
                <a:lnTo>
                  <a:pt x="216944" y="26481"/>
                </a:lnTo>
                <a:lnTo>
                  <a:pt x="246473" y="56180"/>
                </a:lnTo>
                <a:lnTo>
                  <a:pt x="265840" y="93829"/>
                </a:lnTo>
                <a:lnTo>
                  <a:pt x="272796" y="137159"/>
                </a:lnTo>
                <a:lnTo>
                  <a:pt x="265840" y="180490"/>
                </a:lnTo>
                <a:lnTo>
                  <a:pt x="246473" y="218139"/>
                </a:lnTo>
                <a:lnTo>
                  <a:pt x="216944" y="247838"/>
                </a:lnTo>
                <a:lnTo>
                  <a:pt x="179502" y="267321"/>
                </a:lnTo>
                <a:lnTo>
                  <a:pt x="136398" y="274319"/>
                </a:lnTo>
                <a:lnTo>
                  <a:pt x="93293" y="267321"/>
                </a:lnTo>
                <a:lnTo>
                  <a:pt x="55851" y="247838"/>
                </a:lnTo>
                <a:lnTo>
                  <a:pt x="26322" y="218139"/>
                </a:lnTo>
                <a:lnTo>
                  <a:pt x="6955" y="180490"/>
                </a:lnTo>
                <a:lnTo>
                  <a:pt x="0" y="13715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42155" y="3776471"/>
            <a:ext cx="344552" cy="34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80332" y="3791711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136397" y="0"/>
                </a:moveTo>
                <a:lnTo>
                  <a:pt x="93293" y="6998"/>
                </a:lnTo>
                <a:lnTo>
                  <a:pt x="55851" y="26481"/>
                </a:lnTo>
                <a:lnTo>
                  <a:pt x="26322" y="56180"/>
                </a:lnTo>
                <a:lnTo>
                  <a:pt x="6955" y="93829"/>
                </a:lnTo>
                <a:lnTo>
                  <a:pt x="0" y="137160"/>
                </a:lnTo>
                <a:lnTo>
                  <a:pt x="6955" y="180490"/>
                </a:lnTo>
                <a:lnTo>
                  <a:pt x="26322" y="218139"/>
                </a:lnTo>
                <a:lnTo>
                  <a:pt x="55851" y="247838"/>
                </a:lnTo>
                <a:lnTo>
                  <a:pt x="93293" y="267321"/>
                </a:lnTo>
                <a:lnTo>
                  <a:pt x="136397" y="274319"/>
                </a:lnTo>
                <a:lnTo>
                  <a:pt x="179502" y="267321"/>
                </a:lnTo>
                <a:lnTo>
                  <a:pt x="216944" y="247838"/>
                </a:lnTo>
                <a:lnTo>
                  <a:pt x="246473" y="218139"/>
                </a:lnTo>
                <a:lnTo>
                  <a:pt x="265840" y="180490"/>
                </a:lnTo>
                <a:lnTo>
                  <a:pt x="272795" y="137160"/>
                </a:lnTo>
                <a:lnTo>
                  <a:pt x="265840" y="93829"/>
                </a:lnTo>
                <a:lnTo>
                  <a:pt x="246473" y="56180"/>
                </a:lnTo>
                <a:lnTo>
                  <a:pt x="216944" y="26481"/>
                </a:lnTo>
                <a:lnTo>
                  <a:pt x="179502" y="6998"/>
                </a:lnTo>
                <a:lnTo>
                  <a:pt x="13639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180332" y="3791711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0" y="137160"/>
                </a:moveTo>
                <a:lnTo>
                  <a:pt x="6955" y="93829"/>
                </a:lnTo>
                <a:lnTo>
                  <a:pt x="26322" y="56180"/>
                </a:lnTo>
                <a:lnTo>
                  <a:pt x="55851" y="26481"/>
                </a:lnTo>
                <a:lnTo>
                  <a:pt x="93293" y="6998"/>
                </a:lnTo>
                <a:lnTo>
                  <a:pt x="136397" y="0"/>
                </a:lnTo>
                <a:lnTo>
                  <a:pt x="179502" y="6998"/>
                </a:lnTo>
                <a:lnTo>
                  <a:pt x="216944" y="26481"/>
                </a:lnTo>
                <a:lnTo>
                  <a:pt x="246473" y="56180"/>
                </a:lnTo>
                <a:lnTo>
                  <a:pt x="265840" y="93829"/>
                </a:lnTo>
                <a:lnTo>
                  <a:pt x="272795" y="137160"/>
                </a:lnTo>
                <a:lnTo>
                  <a:pt x="265840" y="180490"/>
                </a:lnTo>
                <a:lnTo>
                  <a:pt x="246473" y="218139"/>
                </a:lnTo>
                <a:lnTo>
                  <a:pt x="216944" y="247838"/>
                </a:lnTo>
                <a:lnTo>
                  <a:pt x="179502" y="267321"/>
                </a:lnTo>
                <a:lnTo>
                  <a:pt x="136397" y="274319"/>
                </a:lnTo>
                <a:lnTo>
                  <a:pt x="93293" y="267321"/>
                </a:lnTo>
                <a:lnTo>
                  <a:pt x="55851" y="247838"/>
                </a:lnTo>
                <a:lnTo>
                  <a:pt x="26322" y="218139"/>
                </a:lnTo>
                <a:lnTo>
                  <a:pt x="6955" y="180490"/>
                </a:lnTo>
                <a:lnTo>
                  <a:pt x="0" y="13716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763947" y="3773423"/>
            <a:ext cx="344552" cy="34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02123" y="3788664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136398" y="0"/>
                </a:moveTo>
                <a:lnTo>
                  <a:pt x="93293" y="6998"/>
                </a:lnTo>
                <a:lnTo>
                  <a:pt x="55851" y="26481"/>
                </a:lnTo>
                <a:lnTo>
                  <a:pt x="26322" y="56180"/>
                </a:lnTo>
                <a:lnTo>
                  <a:pt x="6955" y="93829"/>
                </a:lnTo>
                <a:lnTo>
                  <a:pt x="0" y="137160"/>
                </a:lnTo>
                <a:lnTo>
                  <a:pt x="6955" y="180490"/>
                </a:lnTo>
                <a:lnTo>
                  <a:pt x="26322" y="218139"/>
                </a:lnTo>
                <a:lnTo>
                  <a:pt x="55851" y="247838"/>
                </a:lnTo>
                <a:lnTo>
                  <a:pt x="93293" y="267321"/>
                </a:lnTo>
                <a:lnTo>
                  <a:pt x="136398" y="274319"/>
                </a:lnTo>
                <a:lnTo>
                  <a:pt x="179502" y="267321"/>
                </a:lnTo>
                <a:lnTo>
                  <a:pt x="216944" y="247838"/>
                </a:lnTo>
                <a:lnTo>
                  <a:pt x="246473" y="218139"/>
                </a:lnTo>
                <a:lnTo>
                  <a:pt x="265840" y="180490"/>
                </a:lnTo>
                <a:lnTo>
                  <a:pt x="272796" y="137160"/>
                </a:lnTo>
                <a:lnTo>
                  <a:pt x="265840" y="93829"/>
                </a:lnTo>
                <a:lnTo>
                  <a:pt x="246473" y="56180"/>
                </a:lnTo>
                <a:lnTo>
                  <a:pt x="216944" y="26481"/>
                </a:lnTo>
                <a:lnTo>
                  <a:pt x="179502" y="6998"/>
                </a:lnTo>
                <a:lnTo>
                  <a:pt x="1363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02123" y="3788664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0" y="137160"/>
                </a:moveTo>
                <a:lnTo>
                  <a:pt x="6955" y="93829"/>
                </a:lnTo>
                <a:lnTo>
                  <a:pt x="26322" y="56180"/>
                </a:lnTo>
                <a:lnTo>
                  <a:pt x="55851" y="26481"/>
                </a:lnTo>
                <a:lnTo>
                  <a:pt x="93293" y="6998"/>
                </a:lnTo>
                <a:lnTo>
                  <a:pt x="136398" y="0"/>
                </a:lnTo>
                <a:lnTo>
                  <a:pt x="179502" y="6998"/>
                </a:lnTo>
                <a:lnTo>
                  <a:pt x="216944" y="26481"/>
                </a:lnTo>
                <a:lnTo>
                  <a:pt x="246473" y="56180"/>
                </a:lnTo>
                <a:lnTo>
                  <a:pt x="265840" y="93829"/>
                </a:lnTo>
                <a:lnTo>
                  <a:pt x="272796" y="137160"/>
                </a:lnTo>
                <a:lnTo>
                  <a:pt x="265840" y="180490"/>
                </a:lnTo>
                <a:lnTo>
                  <a:pt x="246473" y="218139"/>
                </a:lnTo>
                <a:lnTo>
                  <a:pt x="216944" y="247838"/>
                </a:lnTo>
                <a:lnTo>
                  <a:pt x="179502" y="267321"/>
                </a:lnTo>
                <a:lnTo>
                  <a:pt x="136398" y="274319"/>
                </a:lnTo>
                <a:lnTo>
                  <a:pt x="93293" y="267321"/>
                </a:lnTo>
                <a:lnTo>
                  <a:pt x="55851" y="247838"/>
                </a:lnTo>
                <a:lnTo>
                  <a:pt x="26322" y="218139"/>
                </a:lnTo>
                <a:lnTo>
                  <a:pt x="6955" y="180490"/>
                </a:lnTo>
                <a:lnTo>
                  <a:pt x="0" y="13716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83512" y="1763266"/>
            <a:ext cx="345988" cy="34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21652" y="1778507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59" y="0"/>
                </a:moveTo>
                <a:lnTo>
                  <a:pt x="93829" y="6998"/>
                </a:lnTo>
                <a:lnTo>
                  <a:pt x="56180" y="26481"/>
                </a:lnTo>
                <a:lnTo>
                  <a:pt x="26481" y="56180"/>
                </a:lnTo>
                <a:lnTo>
                  <a:pt x="6998" y="93829"/>
                </a:lnTo>
                <a:lnTo>
                  <a:pt x="0" y="137159"/>
                </a:lnTo>
                <a:lnTo>
                  <a:pt x="6998" y="180490"/>
                </a:lnTo>
                <a:lnTo>
                  <a:pt x="26481" y="218139"/>
                </a:lnTo>
                <a:lnTo>
                  <a:pt x="56180" y="247838"/>
                </a:lnTo>
                <a:lnTo>
                  <a:pt x="93829" y="267321"/>
                </a:lnTo>
                <a:lnTo>
                  <a:pt x="137159" y="274319"/>
                </a:lnTo>
                <a:lnTo>
                  <a:pt x="180490" y="267321"/>
                </a:lnTo>
                <a:lnTo>
                  <a:pt x="218139" y="247838"/>
                </a:lnTo>
                <a:lnTo>
                  <a:pt x="247838" y="218139"/>
                </a:lnTo>
                <a:lnTo>
                  <a:pt x="267321" y="180490"/>
                </a:lnTo>
                <a:lnTo>
                  <a:pt x="274320" y="137159"/>
                </a:lnTo>
                <a:lnTo>
                  <a:pt x="267321" y="93829"/>
                </a:lnTo>
                <a:lnTo>
                  <a:pt x="247838" y="56180"/>
                </a:lnTo>
                <a:lnTo>
                  <a:pt x="218139" y="26481"/>
                </a:lnTo>
                <a:lnTo>
                  <a:pt x="180490" y="6998"/>
                </a:lnTo>
                <a:lnTo>
                  <a:pt x="13715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21652" y="1778507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0" y="137159"/>
                </a:moveTo>
                <a:lnTo>
                  <a:pt x="6998" y="93829"/>
                </a:lnTo>
                <a:lnTo>
                  <a:pt x="26481" y="56180"/>
                </a:lnTo>
                <a:lnTo>
                  <a:pt x="56180" y="26481"/>
                </a:lnTo>
                <a:lnTo>
                  <a:pt x="93829" y="6998"/>
                </a:lnTo>
                <a:lnTo>
                  <a:pt x="137159" y="0"/>
                </a:lnTo>
                <a:lnTo>
                  <a:pt x="180490" y="6998"/>
                </a:lnTo>
                <a:lnTo>
                  <a:pt x="218139" y="26481"/>
                </a:lnTo>
                <a:lnTo>
                  <a:pt x="247838" y="56180"/>
                </a:lnTo>
                <a:lnTo>
                  <a:pt x="267321" y="93829"/>
                </a:lnTo>
                <a:lnTo>
                  <a:pt x="274320" y="137159"/>
                </a:lnTo>
                <a:lnTo>
                  <a:pt x="267321" y="180490"/>
                </a:lnTo>
                <a:lnTo>
                  <a:pt x="247838" y="218139"/>
                </a:lnTo>
                <a:lnTo>
                  <a:pt x="218139" y="247838"/>
                </a:lnTo>
                <a:lnTo>
                  <a:pt x="180490" y="267321"/>
                </a:lnTo>
                <a:lnTo>
                  <a:pt x="137159" y="274319"/>
                </a:lnTo>
                <a:lnTo>
                  <a:pt x="93829" y="267321"/>
                </a:lnTo>
                <a:lnTo>
                  <a:pt x="56180" y="247838"/>
                </a:lnTo>
                <a:lnTo>
                  <a:pt x="26481" y="218139"/>
                </a:lnTo>
                <a:lnTo>
                  <a:pt x="6998" y="180490"/>
                </a:lnTo>
                <a:lnTo>
                  <a:pt x="0" y="13715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08315" y="1763266"/>
            <a:ext cx="344552" cy="34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746492" y="1778507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19">
                <a:moveTo>
                  <a:pt x="136398" y="0"/>
                </a:moveTo>
                <a:lnTo>
                  <a:pt x="93293" y="6998"/>
                </a:lnTo>
                <a:lnTo>
                  <a:pt x="55851" y="26481"/>
                </a:lnTo>
                <a:lnTo>
                  <a:pt x="26322" y="56180"/>
                </a:lnTo>
                <a:lnTo>
                  <a:pt x="6955" y="93829"/>
                </a:lnTo>
                <a:lnTo>
                  <a:pt x="0" y="137159"/>
                </a:lnTo>
                <a:lnTo>
                  <a:pt x="6955" y="180490"/>
                </a:lnTo>
                <a:lnTo>
                  <a:pt x="26322" y="218139"/>
                </a:lnTo>
                <a:lnTo>
                  <a:pt x="55851" y="247838"/>
                </a:lnTo>
                <a:lnTo>
                  <a:pt x="93293" y="267321"/>
                </a:lnTo>
                <a:lnTo>
                  <a:pt x="136398" y="274319"/>
                </a:lnTo>
                <a:lnTo>
                  <a:pt x="179502" y="267321"/>
                </a:lnTo>
                <a:lnTo>
                  <a:pt x="216944" y="247838"/>
                </a:lnTo>
                <a:lnTo>
                  <a:pt x="246473" y="218139"/>
                </a:lnTo>
                <a:lnTo>
                  <a:pt x="265840" y="180490"/>
                </a:lnTo>
                <a:lnTo>
                  <a:pt x="272796" y="137159"/>
                </a:lnTo>
                <a:lnTo>
                  <a:pt x="265840" y="93829"/>
                </a:lnTo>
                <a:lnTo>
                  <a:pt x="246473" y="56180"/>
                </a:lnTo>
                <a:lnTo>
                  <a:pt x="216944" y="26481"/>
                </a:lnTo>
                <a:lnTo>
                  <a:pt x="179502" y="6998"/>
                </a:lnTo>
                <a:lnTo>
                  <a:pt x="1363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46492" y="1778507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19">
                <a:moveTo>
                  <a:pt x="0" y="137159"/>
                </a:moveTo>
                <a:lnTo>
                  <a:pt x="6955" y="93829"/>
                </a:lnTo>
                <a:lnTo>
                  <a:pt x="26322" y="56180"/>
                </a:lnTo>
                <a:lnTo>
                  <a:pt x="55851" y="26481"/>
                </a:lnTo>
                <a:lnTo>
                  <a:pt x="93293" y="6998"/>
                </a:lnTo>
                <a:lnTo>
                  <a:pt x="136398" y="0"/>
                </a:lnTo>
                <a:lnTo>
                  <a:pt x="179502" y="6998"/>
                </a:lnTo>
                <a:lnTo>
                  <a:pt x="216944" y="26481"/>
                </a:lnTo>
                <a:lnTo>
                  <a:pt x="246473" y="56180"/>
                </a:lnTo>
                <a:lnTo>
                  <a:pt x="265840" y="93829"/>
                </a:lnTo>
                <a:lnTo>
                  <a:pt x="272796" y="137159"/>
                </a:lnTo>
                <a:lnTo>
                  <a:pt x="265840" y="180490"/>
                </a:lnTo>
                <a:lnTo>
                  <a:pt x="246473" y="218139"/>
                </a:lnTo>
                <a:lnTo>
                  <a:pt x="216944" y="247838"/>
                </a:lnTo>
                <a:lnTo>
                  <a:pt x="179502" y="267321"/>
                </a:lnTo>
                <a:lnTo>
                  <a:pt x="136398" y="274319"/>
                </a:lnTo>
                <a:lnTo>
                  <a:pt x="93293" y="267321"/>
                </a:lnTo>
                <a:lnTo>
                  <a:pt x="55851" y="247838"/>
                </a:lnTo>
                <a:lnTo>
                  <a:pt x="26322" y="218139"/>
                </a:lnTo>
                <a:lnTo>
                  <a:pt x="6955" y="180490"/>
                </a:lnTo>
                <a:lnTo>
                  <a:pt x="0" y="13715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673519" y="2106104"/>
            <a:ext cx="344552" cy="3445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11695" y="212140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8" y="0"/>
                </a:moveTo>
                <a:lnTo>
                  <a:pt x="93293" y="6955"/>
                </a:lnTo>
                <a:lnTo>
                  <a:pt x="55851" y="26322"/>
                </a:lnTo>
                <a:lnTo>
                  <a:pt x="26322" y="55851"/>
                </a:lnTo>
                <a:lnTo>
                  <a:pt x="6955" y="93293"/>
                </a:lnTo>
                <a:lnTo>
                  <a:pt x="0" y="136397"/>
                </a:lnTo>
                <a:lnTo>
                  <a:pt x="6955" y="179502"/>
                </a:lnTo>
                <a:lnTo>
                  <a:pt x="26322" y="216944"/>
                </a:lnTo>
                <a:lnTo>
                  <a:pt x="55851" y="246473"/>
                </a:lnTo>
                <a:lnTo>
                  <a:pt x="93293" y="265840"/>
                </a:lnTo>
                <a:lnTo>
                  <a:pt x="136398" y="272795"/>
                </a:lnTo>
                <a:lnTo>
                  <a:pt x="179502" y="265840"/>
                </a:lnTo>
                <a:lnTo>
                  <a:pt x="216944" y="246473"/>
                </a:lnTo>
                <a:lnTo>
                  <a:pt x="246473" y="216944"/>
                </a:lnTo>
                <a:lnTo>
                  <a:pt x="265840" y="179502"/>
                </a:lnTo>
                <a:lnTo>
                  <a:pt x="272796" y="136397"/>
                </a:lnTo>
                <a:lnTo>
                  <a:pt x="265840" y="93293"/>
                </a:lnTo>
                <a:lnTo>
                  <a:pt x="246473" y="55851"/>
                </a:lnTo>
                <a:lnTo>
                  <a:pt x="216944" y="26322"/>
                </a:lnTo>
                <a:lnTo>
                  <a:pt x="179502" y="6955"/>
                </a:lnTo>
                <a:lnTo>
                  <a:pt x="1363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11695" y="212140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136397"/>
                </a:moveTo>
                <a:lnTo>
                  <a:pt x="6955" y="93293"/>
                </a:lnTo>
                <a:lnTo>
                  <a:pt x="26322" y="55851"/>
                </a:lnTo>
                <a:lnTo>
                  <a:pt x="55851" y="26322"/>
                </a:lnTo>
                <a:lnTo>
                  <a:pt x="93293" y="6955"/>
                </a:lnTo>
                <a:lnTo>
                  <a:pt x="136398" y="0"/>
                </a:lnTo>
                <a:lnTo>
                  <a:pt x="179502" y="6955"/>
                </a:lnTo>
                <a:lnTo>
                  <a:pt x="216944" y="26322"/>
                </a:lnTo>
                <a:lnTo>
                  <a:pt x="246473" y="55851"/>
                </a:lnTo>
                <a:lnTo>
                  <a:pt x="265840" y="93293"/>
                </a:lnTo>
                <a:lnTo>
                  <a:pt x="272796" y="136397"/>
                </a:lnTo>
                <a:lnTo>
                  <a:pt x="265840" y="179502"/>
                </a:lnTo>
                <a:lnTo>
                  <a:pt x="246473" y="216944"/>
                </a:lnTo>
                <a:lnTo>
                  <a:pt x="216944" y="246473"/>
                </a:lnTo>
                <a:lnTo>
                  <a:pt x="179502" y="265840"/>
                </a:lnTo>
                <a:lnTo>
                  <a:pt x="136398" y="272795"/>
                </a:lnTo>
                <a:lnTo>
                  <a:pt x="93293" y="265840"/>
                </a:lnTo>
                <a:lnTo>
                  <a:pt x="55851" y="246473"/>
                </a:lnTo>
                <a:lnTo>
                  <a:pt x="26322" y="216944"/>
                </a:lnTo>
                <a:lnTo>
                  <a:pt x="6955" y="179502"/>
                </a:lnTo>
                <a:lnTo>
                  <a:pt x="0" y="13639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18271" y="2106104"/>
            <a:ext cx="344552" cy="3445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156447" y="212140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8" y="0"/>
                </a:moveTo>
                <a:lnTo>
                  <a:pt x="93293" y="6955"/>
                </a:lnTo>
                <a:lnTo>
                  <a:pt x="55851" y="26322"/>
                </a:lnTo>
                <a:lnTo>
                  <a:pt x="26322" y="55851"/>
                </a:lnTo>
                <a:lnTo>
                  <a:pt x="6955" y="93293"/>
                </a:lnTo>
                <a:lnTo>
                  <a:pt x="0" y="136397"/>
                </a:lnTo>
                <a:lnTo>
                  <a:pt x="6955" y="179502"/>
                </a:lnTo>
                <a:lnTo>
                  <a:pt x="26322" y="216944"/>
                </a:lnTo>
                <a:lnTo>
                  <a:pt x="55851" y="246473"/>
                </a:lnTo>
                <a:lnTo>
                  <a:pt x="93293" y="265840"/>
                </a:lnTo>
                <a:lnTo>
                  <a:pt x="136398" y="272795"/>
                </a:lnTo>
                <a:lnTo>
                  <a:pt x="179502" y="265840"/>
                </a:lnTo>
                <a:lnTo>
                  <a:pt x="216944" y="246473"/>
                </a:lnTo>
                <a:lnTo>
                  <a:pt x="246473" y="216944"/>
                </a:lnTo>
                <a:lnTo>
                  <a:pt x="265840" y="179502"/>
                </a:lnTo>
                <a:lnTo>
                  <a:pt x="272796" y="136397"/>
                </a:lnTo>
                <a:lnTo>
                  <a:pt x="265840" y="93293"/>
                </a:lnTo>
                <a:lnTo>
                  <a:pt x="246473" y="55851"/>
                </a:lnTo>
                <a:lnTo>
                  <a:pt x="216944" y="26322"/>
                </a:lnTo>
                <a:lnTo>
                  <a:pt x="179502" y="6955"/>
                </a:lnTo>
                <a:lnTo>
                  <a:pt x="1363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56447" y="212140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136397"/>
                </a:moveTo>
                <a:lnTo>
                  <a:pt x="6955" y="93293"/>
                </a:lnTo>
                <a:lnTo>
                  <a:pt x="26322" y="55851"/>
                </a:lnTo>
                <a:lnTo>
                  <a:pt x="55851" y="26322"/>
                </a:lnTo>
                <a:lnTo>
                  <a:pt x="93293" y="6955"/>
                </a:lnTo>
                <a:lnTo>
                  <a:pt x="136398" y="0"/>
                </a:lnTo>
                <a:lnTo>
                  <a:pt x="179502" y="6955"/>
                </a:lnTo>
                <a:lnTo>
                  <a:pt x="216944" y="26322"/>
                </a:lnTo>
                <a:lnTo>
                  <a:pt x="246473" y="55851"/>
                </a:lnTo>
                <a:lnTo>
                  <a:pt x="265840" y="93293"/>
                </a:lnTo>
                <a:lnTo>
                  <a:pt x="272796" y="136397"/>
                </a:lnTo>
                <a:lnTo>
                  <a:pt x="265840" y="179502"/>
                </a:lnTo>
                <a:lnTo>
                  <a:pt x="246473" y="216944"/>
                </a:lnTo>
                <a:lnTo>
                  <a:pt x="216944" y="246473"/>
                </a:lnTo>
                <a:lnTo>
                  <a:pt x="179502" y="265840"/>
                </a:lnTo>
                <a:lnTo>
                  <a:pt x="136398" y="272795"/>
                </a:lnTo>
                <a:lnTo>
                  <a:pt x="93293" y="265840"/>
                </a:lnTo>
                <a:lnTo>
                  <a:pt x="55851" y="246473"/>
                </a:lnTo>
                <a:lnTo>
                  <a:pt x="26322" y="216944"/>
                </a:lnTo>
                <a:lnTo>
                  <a:pt x="6955" y="179502"/>
                </a:lnTo>
                <a:lnTo>
                  <a:pt x="0" y="13639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370243" y="2535872"/>
            <a:ext cx="344552" cy="3445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408420" y="2551176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8" y="0"/>
                </a:moveTo>
                <a:lnTo>
                  <a:pt x="93293" y="6955"/>
                </a:lnTo>
                <a:lnTo>
                  <a:pt x="55851" y="26322"/>
                </a:lnTo>
                <a:lnTo>
                  <a:pt x="26322" y="55851"/>
                </a:lnTo>
                <a:lnTo>
                  <a:pt x="6955" y="93293"/>
                </a:lnTo>
                <a:lnTo>
                  <a:pt x="0" y="136398"/>
                </a:lnTo>
                <a:lnTo>
                  <a:pt x="6955" y="179502"/>
                </a:lnTo>
                <a:lnTo>
                  <a:pt x="26322" y="216944"/>
                </a:lnTo>
                <a:lnTo>
                  <a:pt x="55851" y="246473"/>
                </a:lnTo>
                <a:lnTo>
                  <a:pt x="93293" y="265840"/>
                </a:lnTo>
                <a:lnTo>
                  <a:pt x="136398" y="272796"/>
                </a:lnTo>
                <a:lnTo>
                  <a:pt x="179502" y="265840"/>
                </a:lnTo>
                <a:lnTo>
                  <a:pt x="216944" y="246473"/>
                </a:lnTo>
                <a:lnTo>
                  <a:pt x="246473" y="216944"/>
                </a:lnTo>
                <a:lnTo>
                  <a:pt x="265840" y="179502"/>
                </a:lnTo>
                <a:lnTo>
                  <a:pt x="272796" y="136398"/>
                </a:lnTo>
                <a:lnTo>
                  <a:pt x="265840" y="93293"/>
                </a:lnTo>
                <a:lnTo>
                  <a:pt x="246473" y="55851"/>
                </a:lnTo>
                <a:lnTo>
                  <a:pt x="216944" y="26322"/>
                </a:lnTo>
                <a:lnTo>
                  <a:pt x="179502" y="6955"/>
                </a:lnTo>
                <a:lnTo>
                  <a:pt x="1363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408420" y="2551176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136398"/>
                </a:moveTo>
                <a:lnTo>
                  <a:pt x="6955" y="93293"/>
                </a:lnTo>
                <a:lnTo>
                  <a:pt x="26322" y="55851"/>
                </a:lnTo>
                <a:lnTo>
                  <a:pt x="55851" y="26322"/>
                </a:lnTo>
                <a:lnTo>
                  <a:pt x="93293" y="6955"/>
                </a:lnTo>
                <a:lnTo>
                  <a:pt x="136398" y="0"/>
                </a:lnTo>
                <a:lnTo>
                  <a:pt x="179502" y="6955"/>
                </a:lnTo>
                <a:lnTo>
                  <a:pt x="216944" y="26322"/>
                </a:lnTo>
                <a:lnTo>
                  <a:pt x="246473" y="55851"/>
                </a:lnTo>
                <a:lnTo>
                  <a:pt x="265840" y="93293"/>
                </a:lnTo>
                <a:lnTo>
                  <a:pt x="272796" y="136398"/>
                </a:lnTo>
                <a:lnTo>
                  <a:pt x="265840" y="179502"/>
                </a:lnTo>
                <a:lnTo>
                  <a:pt x="246473" y="216944"/>
                </a:lnTo>
                <a:lnTo>
                  <a:pt x="216944" y="246473"/>
                </a:lnTo>
                <a:lnTo>
                  <a:pt x="179502" y="265840"/>
                </a:lnTo>
                <a:lnTo>
                  <a:pt x="136398" y="272796"/>
                </a:lnTo>
                <a:lnTo>
                  <a:pt x="93293" y="265840"/>
                </a:lnTo>
                <a:lnTo>
                  <a:pt x="55851" y="246473"/>
                </a:lnTo>
                <a:lnTo>
                  <a:pt x="26322" y="216944"/>
                </a:lnTo>
                <a:lnTo>
                  <a:pt x="6955" y="179502"/>
                </a:lnTo>
                <a:lnTo>
                  <a:pt x="0" y="13639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477935" y="2535872"/>
            <a:ext cx="344552" cy="3445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516111" y="2551176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8" y="0"/>
                </a:moveTo>
                <a:lnTo>
                  <a:pt x="93293" y="6955"/>
                </a:lnTo>
                <a:lnTo>
                  <a:pt x="55851" y="26322"/>
                </a:lnTo>
                <a:lnTo>
                  <a:pt x="26322" y="55851"/>
                </a:lnTo>
                <a:lnTo>
                  <a:pt x="6955" y="93293"/>
                </a:lnTo>
                <a:lnTo>
                  <a:pt x="0" y="136398"/>
                </a:lnTo>
                <a:lnTo>
                  <a:pt x="6955" y="179502"/>
                </a:lnTo>
                <a:lnTo>
                  <a:pt x="26322" y="216944"/>
                </a:lnTo>
                <a:lnTo>
                  <a:pt x="55851" y="246473"/>
                </a:lnTo>
                <a:lnTo>
                  <a:pt x="93293" y="265840"/>
                </a:lnTo>
                <a:lnTo>
                  <a:pt x="136398" y="272796"/>
                </a:lnTo>
                <a:lnTo>
                  <a:pt x="179502" y="265840"/>
                </a:lnTo>
                <a:lnTo>
                  <a:pt x="216944" y="246473"/>
                </a:lnTo>
                <a:lnTo>
                  <a:pt x="246473" y="216944"/>
                </a:lnTo>
                <a:lnTo>
                  <a:pt x="265840" y="179502"/>
                </a:lnTo>
                <a:lnTo>
                  <a:pt x="272796" y="136398"/>
                </a:lnTo>
                <a:lnTo>
                  <a:pt x="265840" y="93293"/>
                </a:lnTo>
                <a:lnTo>
                  <a:pt x="246473" y="55851"/>
                </a:lnTo>
                <a:lnTo>
                  <a:pt x="216944" y="26322"/>
                </a:lnTo>
                <a:lnTo>
                  <a:pt x="179502" y="6955"/>
                </a:lnTo>
                <a:lnTo>
                  <a:pt x="1363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516111" y="2551176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136398"/>
                </a:moveTo>
                <a:lnTo>
                  <a:pt x="6955" y="93293"/>
                </a:lnTo>
                <a:lnTo>
                  <a:pt x="26322" y="55851"/>
                </a:lnTo>
                <a:lnTo>
                  <a:pt x="55851" y="26322"/>
                </a:lnTo>
                <a:lnTo>
                  <a:pt x="93293" y="6955"/>
                </a:lnTo>
                <a:lnTo>
                  <a:pt x="136398" y="0"/>
                </a:lnTo>
                <a:lnTo>
                  <a:pt x="179502" y="6955"/>
                </a:lnTo>
                <a:lnTo>
                  <a:pt x="216944" y="26322"/>
                </a:lnTo>
                <a:lnTo>
                  <a:pt x="246473" y="55851"/>
                </a:lnTo>
                <a:lnTo>
                  <a:pt x="265840" y="93293"/>
                </a:lnTo>
                <a:lnTo>
                  <a:pt x="272796" y="136398"/>
                </a:lnTo>
                <a:lnTo>
                  <a:pt x="265840" y="179502"/>
                </a:lnTo>
                <a:lnTo>
                  <a:pt x="246473" y="216944"/>
                </a:lnTo>
                <a:lnTo>
                  <a:pt x="216944" y="246473"/>
                </a:lnTo>
                <a:lnTo>
                  <a:pt x="179502" y="265840"/>
                </a:lnTo>
                <a:lnTo>
                  <a:pt x="136398" y="272796"/>
                </a:lnTo>
                <a:lnTo>
                  <a:pt x="93293" y="265840"/>
                </a:lnTo>
                <a:lnTo>
                  <a:pt x="55851" y="246473"/>
                </a:lnTo>
                <a:lnTo>
                  <a:pt x="26322" y="216944"/>
                </a:lnTo>
                <a:lnTo>
                  <a:pt x="6955" y="179502"/>
                </a:lnTo>
                <a:lnTo>
                  <a:pt x="0" y="13639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370243" y="2996183"/>
            <a:ext cx="344552" cy="34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408420" y="3011423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136398" y="0"/>
                </a:moveTo>
                <a:lnTo>
                  <a:pt x="93293" y="6998"/>
                </a:lnTo>
                <a:lnTo>
                  <a:pt x="55851" y="26481"/>
                </a:lnTo>
                <a:lnTo>
                  <a:pt x="26322" y="56180"/>
                </a:lnTo>
                <a:lnTo>
                  <a:pt x="6955" y="93829"/>
                </a:lnTo>
                <a:lnTo>
                  <a:pt x="0" y="137159"/>
                </a:lnTo>
                <a:lnTo>
                  <a:pt x="6955" y="180490"/>
                </a:lnTo>
                <a:lnTo>
                  <a:pt x="26322" y="218139"/>
                </a:lnTo>
                <a:lnTo>
                  <a:pt x="55851" y="247838"/>
                </a:lnTo>
                <a:lnTo>
                  <a:pt x="93293" y="267321"/>
                </a:lnTo>
                <a:lnTo>
                  <a:pt x="136398" y="274319"/>
                </a:lnTo>
                <a:lnTo>
                  <a:pt x="179502" y="267321"/>
                </a:lnTo>
                <a:lnTo>
                  <a:pt x="216944" y="247838"/>
                </a:lnTo>
                <a:lnTo>
                  <a:pt x="246473" y="218139"/>
                </a:lnTo>
                <a:lnTo>
                  <a:pt x="265840" y="180490"/>
                </a:lnTo>
                <a:lnTo>
                  <a:pt x="272796" y="137159"/>
                </a:lnTo>
                <a:lnTo>
                  <a:pt x="265840" y="93829"/>
                </a:lnTo>
                <a:lnTo>
                  <a:pt x="246473" y="56180"/>
                </a:lnTo>
                <a:lnTo>
                  <a:pt x="216944" y="26481"/>
                </a:lnTo>
                <a:lnTo>
                  <a:pt x="179502" y="6998"/>
                </a:lnTo>
                <a:lnTo>
                  <a:pt x="1363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408420" y="3011423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0" y="137159"/>
                </a:moveTo>
                <a:lnTo>
                  <a:pt x="6955" y="93829"/>
                </a:lnTo>
                <a:lnTo>
                  <a:pt x="26322" y="56180"/>
                </a:lnTo>
                <a:lnTo>
                  <a:pt x="55851" y="26481"/>
                </a:lnTo>
                <a:lnTo>
                  <a:pt x="93293" y="6998"/>
                </a:lnTo>
                <a:lnTo>
                  <a:pt x="136398" y="0"/>
                </a:lnTo>
                <a:lnTo>
                  <a:pt x="179502" y="6998"/>
                </a:lnTo>
                <a:lnTo>
                  <a:pt x="216944" y="26481"/>
                </a:lnTo>
                <a:lnTo>
                  <a:pt x="246473" y="56180"/>
                </a:lnTo>
                <a:lnTo>
                  <a:pt x="265840" y="93829"/>
                </a:lnTo>
                <a:lnTo>
                  <a:pt x="272796" y="137159"/>
                </a:lnTo>
                <a:lnTo>
                  <a:pt x="265840" y="180490"/>
                </a:lnTo>
                <a:lnTo>
                  <a:pt x="246473" y="218139"/>
                </a:lnTo>
                <a:lnTo>
                  <a:pt x="216944" y="247838"/>
                </a:lnTo>
                <a:lnTo>
                  <a:pt x="179502" y="267321"/>
                </a:lnTo>
                <a:lnTo>
                  <a:pt x="136398" y="274319"/>
                </a:lnTo>
                <a:lnTo>
                  <a:pt x="93293" y="267321"/>
                </a:lnTo>
                <a:lnTo>
                  <a:pt x="55851" y="247838"/>
                </a:lnTo>
                <a:lnTo>
                  <a:pt x="26322" y="218139"/>
                </a:lnTo>
                <a:lnTo>
                  <a:pt x="6955" y="180490"/>
                </a:lnTo>
                <a:lnTo>
                  <a:pt x="0" y="13715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477935" y="2996183"/>
            <a:ext cx="344552" cy="34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516111" y="3011423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136398" y="0"/>
                </a:moveTo>
                <a:lnTo>
                  <a:pt x="93293" y="6998"/>
                </a:lnTo>
                <a:lnTo>
                  <a:pt x="55851" y="26481"/>
                </a:lnTo>
                <a:lnTo>
                  <a:pt x="26322" y="56180"/>
                </a:lnTo>
                <a:lnTo>
                  <a:pt x="6955" y="93829"/>
                </a:lnTo>
                <a:lnTo>
                  <a:pt x="0" y="137159"/>
                </a:lnTo>
                <a:lnTo>
                  <a:pt x="6955" y="180490"/>
                </a:lnTo>
                <a:lnTo>
                  <a:pt x="26322" y="218139"/>
                </a:lnTo>
                <a:lnTo>
                  <a:pt x="55851" y="247838"/>
                </a:lnTo>
                <a:lnTo>
                  <a:pt x="93293" y="267321"/>
                </a:lnTo>
                <a:lnTo>
                  <a:pt x="136398" y="274319"/>
                </a:lnTo>
                <a:lnTo>
                  <a:pt x="179502" y="267321"/>
                </a:lnTo>
                <a:lnTo>
                  <a:pt x="216944" y="247838"/>
                </a:lnTo>
                <a:lnTo>
                  <a:pt x="246473" y="218139"/>
                </a:lnTo>
                <a:lnTo>
                  <a:pt x="265840" y="180490"/>
                </a:lnTo>
                <a:lnTo>
                  <a:pt x="272796" y="137159"/>
                </a:lnTo>
                <a:lnTo>
                  <a:pt x="265840" y="93829"/>
                </a:lnTo>
                <a:lnTo>
                  <a:pt x="246473" y="56180"/>
                </a:lnTo>
                <a:lnTo>
                  <a:pt x="216944" y="26481"/>
                </a:lnTo>
                <a:lnTo>
                  <a:pt x="179502" y="6998"/>
                </a:lnTo>
                <a:lnTo>
                  <a:pt x="1363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16111" y="3011423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0" y="137159"/>
                </a:moveTo>
                <a:lnTo>
                  <a:pt x="6955" y="93829"/>
                </a:lnTo>
                <a:lnTo>
                  <a:pt x="26322" y="56180"/>
                </a:lnTo>
                <a:lnTo>
                  <a:pt x="55851" y="26481"/>
                </a:lnTo>
                <a:lnTo>
                  <a:pt x="93293" y="6998"/>
                </a:lnTo>
                <a:lnTo>
                  <a:pt x="136398" y="0"/>
                </a:lnTo>
                <a:lnTo>
                  <a:pt x="179502" y="6998"/>
                </a:lnTo>
                <a:lnTo>
                  <a:pt x="216944" y="26481"/>
                </a:lnTo>
                <a:lnTo>
                  <a:pt x="246473" y="56180"/>
                </a:lnTo>
                <a:lnTo>
                  <a:pt x="265840" y="93829"/>
                </a:lnTo>
                <a:lnTo>
                  <a:pt x="272796" y="137159"/>
                </a:lnTo>
                <a:lnTo>
                  <a:pt x="265840" y="180490"/>
                </a:lnTo>
                <a:lnTo>
                  <a:pt x="246473" y="218139"/>
                </a:lnTo>
                <a:lnTo>
                  <a:pt x="216944" y="247838"/>
                </a:lnTo>
                <a:lnTo>
                  <a:pt x="179502" y="267321"/>
                </a:lnTo>
                <a:lnTo>
                  <a:pt x="136398" y="274319"/>
                </a:lnTo>
                <a:lnTo>
                  <a:pt x="93293" y="267321"/>
                </a:lnTo>
                <a:lnTo>
                  <a:pt x="55851" y="247838"/>
                </a:lnTo>
                <a:lnTo>
                  <a:pt x="26322" y="218139"/>
                </a:lnTo>
                <a:lnTo>
                  <a:pt x="6955" y="180490"/>
                </a:lnTo>
                <a:lnTo>
                  <a:pt x="0" y="13715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73519" y="3441140"/>
            <a:ext cx="344552" cy="344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711695" y="3456432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8" y="0"/>
                </a:moveTo>
                <a:lnTo>
                  <a:pt x="93293" y="6955"/>
                </a:lnTo>
                <a:lnTo>
                  <a:pt x="55851" y="26322"/>
                </a:lnTo>
                <a:lnTo>
                  <a:pt x="26322" y="55851"/>
                </a:lnTo>
                <a:lnTo>
                  <a:pt x="6955" y="93293"/>
                </a:lnTo>
                <a:lnTo>
                  <a:pt x="0" y="136398"/>
                </a:lnTo>
                <a:lnTo>
                  <a:pt x="6955" y="179502"/>
                </a:lnTo>
                <a:lnTo>
                  <a:pt x="26322" y="216944"/>
                </a:lnTo>
                <a:lnTo>
                  <a:pt x="55851" y="246473"/>
                </a:lnTo>
                <a:lnTo>
                  <a:pt x="93293" y="265840"/>
                </a:lnTo>
                <a:lnTo>
                  <a:pt x="136398" y="272796"/>
                </a:lnTo>
                <a:lnTo>
                  <a:pt x="179502" y="265840"/>
                </a:lnTo>
                <a:lnTo>
                  <a:pt x="216944" y="246473"/>
                </a:lnTo>
                <a:lnTo>
                  <a:pt x="246473" y="216944"/>
                </a:lnTo>
                <a:lnTo>
                  <a:pt x="265840" y="179502"/>
                </a:lnTo>
                <a:lnTo>
                  <a:pt x="272796" y="136398"/>
                </a:lnTo>
                <a:lnTo>
                  <a:pt x="265840" y="93293"/>
                </a:lnTo>
                <a:lnTo>
                  <a:pt x="246473" y="55851"/>
                </a:lnTo>
                <a:lnTo>
                  <a:pt x="216944" y="26322"/>
                </a:lnTo>
                <a:lnTo>
                  <a:pt x="179502" y="6955"/>
                </a:lnTo>
                <a:lnTo>
                  <a:pt x="1363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711695" y="3456432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136398"/>
                </a:moveTo>
                <a:lnTo>
                  <a:pt x="6955" y="93293"/>
                </a:lnTo>
                <a:lnTo>
                  <a:pt x="26322" y="55851"/>
                </a:lnTo>
                <a:lnTo>
                  <a:pt x="55851" y="26322"/>
                </a:lnTo>
                <a:lnTo>
                  <a:pt x="93293" y="6955"/>
                </a:lnTo>
                <a:lnTo>
                  <a:pt x="136398" y="0"/>
                </a:lnTo>
                <a:lnTo>
                  <a:pt x="179502" y="6955"/>
                </a:lnTo>
                <a:lnTo>
                  <a:pt x="216944" y="26322"/>
                </a:lnTo>
                <a:lnTo>
                  <a:pt x="246473" y="55851"/>
                </a:lnTo>
                <a:lnTo>
                  <a:pt x="265840" y="93293"/>
                </a:lnTo>
                <a:lnTo>
                  <a:pt x="272796" y="136398"/>
                </a:lnTo>
                <a:lnTo>
                  <a:pt x="265840" y="179502"/>
                </a:lnTo>
                <a:lnTo>
                  <a:pt x="246473" y="216944"/>
                </a:lnTo>
                <a:lnTo>
                  <a:pt x="216944" y="246473"/>
                </a:lnTo>
                <a:lnTo>
                  <a:pt x="179502" y="265840"/>
                </a:lnTo>
                <a:lnTo>
                  <a:pt x="136398" y="272796"/>
                </a:lnTo>
                <a:lnTo>
                  <a:pt x="93293" y="265840"/>
                </a:lnTo>
                <a:lnTo>
                  <a:pt x="55851" y="246473"/>
                </a:lnTo>
                <a:lnTo>
                  <a:pt x="26322" y="216944"/>
                </a:lnTo>
                <a:lnTo>
                  <a:pt x="6955" y="179502"/>
                </a:lnTo>
                <a:lnTo>
                  <a:pt x="0" y="13639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141168" y="3441140"/>
            <a:ext cx="345988" cy="344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179307" y="3456432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137160" y="0"/>
                </a:moveTo>
                <a:lnTo>
                  <a:pt x="93829" y="6955"/>
                </a:lnTo>
                <a:lnTo>
                  <a:pt x="56180" y="26322"/>
                </a:lnTo>
                <a:lnTo>
                  <a:pt x="26481" y="55851"/>
                </a:lnTo>
                <a:lnTo>
                  <a:pt x="6998" y="93293"/>
                </a:lnTo>
                <a:lnTo>
                  <a:pt x="0" y="136398"/>
                </a:lnTo>
                <a:lnTo>
                  <a:pt x="6998" y="179502"/>
                </a:lnTo>
                <a:lnTo>
                  <a:pt x="26481" y="216944"/>
                </a:lnTo>
                <a:lnTo>
                  <a:pt x="56180" y="246473"/>
                </a:lnTo>
                <a:lnTo>
                  <a:pt x="93829" y="265840"/>
                </a:lnTo>
                <a:lnTo>
                  <a:pt x="137160" y="272796"/>
                </a:lnTo>
                <a:lnTo>
                  <a:pt x="180490" y="265840"/>
                </a:lnTo>
                <a:lnTo>
                  <a:pt x="218139" y="246473"/>
                </a:lnTo>
                <a:lnTo>
                  <a:pt x="247838" y="216944"/>
                </a:lnTo>
                <a:lnTo>
                  <a:pt x="267321" y="179502"/>
                </a:lnTo>
                <a:lnTo>
                  <a:pt x="274320" y="136398"/>
                </a:lnTo>
                <a:lnTo>
                  <a:pt x="267321" y="93293"/>
                </a:lnTo>
                <a:lnTo>
                  <a:pt x="247838" y="55851"/>
                </a:lnTo>
                <a:lnTo>
                  <a:pt x="218139" y="26322"/>
                </a:lnTo>
                <a:lnTo>
                  <a:pt x="180490" y="6955"/>
                </a:lnTo>
                <a:lnTo>
                  <a:pt x="137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179307" y="3456432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0" y="136398"/>
                </a:moveTo>
                <a:lnTo>
                  <a:pt x="6998" y="93293"/>
                </a:lnTo>
                <a:lnTo>
                  <a:pt x="26481" y="55851"/>
                </a:lnTo>
                <a:lnTo>
                  <a:pt x="56180" y="26322"/>
                </a:lnTo>
                <a:lnTo>
                  <a:pt x="93829" y="6955"/>
                </a:lnTo>
                <a:lnTo>
                  <a:pt x="137160" y="0"/>
                </a:lnTo>
                <a:lnTo>
                  <a:pt x="180490" y="6955"/>
                </a:lnTo>
                <a:lnTo>
                  <a:pt x="218139" y="26322"/>
                </a:lnTo>
                <a:lnTo>
                  <a:pt x="247838" y="55851"/>
                </a:lnTo>
                <a:lnTo>
                  <a:pt x="267321" y="93293"/>
                </a:lnTo>
                <a:lnTo>
                  <a:pt x="274320" y="136398"/>
                </a:lnTo>
                <a:lnTo>
                  <a:pt x="267321" y="179502"/>
                </a:lnTo>
                <a:lnTo>
                  <a:pt x="247838" y="216944"/>
                </a:lnTo>
                <a:lnTo>
                  <a:pt x="218139" y="246473"/>
                </a:lnTo>
                <a:lnTo>
                  <a:pt x="180490" y="265840"/>
                </a:lnTo>
                <a:lnTo>
                  <a:pt x="137160" y="272796"/>
                </a:lnTo>
                <a:lnTo>
                  <a:pt x="93829" y="265840"/>
                </a:lnTo>
                <a:lnTo>
                  <a:pt x="56180" y="246473"/>
                </a:lnTo>
                <a:lnTo>
                  <a:pt x="26481" y="216944"/>
                </a:lnTo>
                <a:lnTo>
                  <a:pt x="6998" y="179502"/>
                </a:lnTo>
                <a:lnTo>
                  <a:pt x="0" y="13639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083512" y="3780992"/>
            <a:ext cx="345988" cy="344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121652" y="3796284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137159" y="0"/>
                </a:moveTo>
                <a:lnTo>
                  <a:pt x="93829" y="6955"/>
                </a:lnTo>
                <a:lnTo>
                  <a:pt x="56180" y="26322"/>
                </a:lnTo>
                <a:lnTo>
                  <a:pt x="26481" y="55851"/>
                </a:lnTo>
                <a:lnTo>
                  <a:pt x="6998" y="93293"/>
                </a:lnTo>
                <a:lnTo>
                  <a:pt x="0" y="136398"/>
                </a:lnTo>
                <a:lnTo>
                  <a:pt x="6998" y="179502"/>
                </a:lnTo>
                <a:lnTo>
                  <a:pt x="26481" y="216944"/>
                </a:lnTo>
                <a:lnTo>
                  <a:pt x="56180" y="246473"/>
                </a:lnTo>
                <a:lnTo>
                  <a:pt x="93829" y="265840"/>
                </a:lnTo>
                <a:lnTo>
                  <a:pt x="137159" y="272796"/>
                </a:lnTo>
                <a:lnTo>
                  <a:pt x="180490" y="265840"/>
                </a:lnTo>
                <a:lnTo>
                  <a:pt x="218139" y="246473"/>
                </a:lnTo>
                <a:lnTo>
                  <a:pt x="247838" y="216944"/>
                </a:lnTo>
                <a:lnTo>
                  <a:pt x="267321" y="179502"/>
                </a:lnTo>
                <a:lnTo>
                  <a:pt x="274320" y="136398"/>
                </a:lnTo>
                <a:lnTo>
                  <a:pt x="267321" y="93293"/>
                </a:lnTo>
                <a:lnTo>
                  <a:pt x="247838" y="55851"/>
                </a:lnTo>
                <a:lnTo>
                  <a:pt x="218139" y="26322"/>
                </a:lnTo>
                <a:lnTo>
                  <a:pt x="180490" y="6955"/>
                </a:lnTo>
                <a:lnTo>
                  <a:pt x="13715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121652" y="3796284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0" y="136398"/>
                </a:moveTo>
                <a:lnTo>
                  <a:pt x="6998" y="93293"/>
                </a:lnTo>
                <a:lnTo>
                  <a:pt x="26481" y="55851"/>
                </a:lnTo>
                <a:lnTo>
                  <a:pt x="56180" y="26322"/>
                </a:lnTo>
                <a:lnTo>
                  <a:pt x="93829" y="6955"/>
                </a:lnTo>
                <a:lnTo>
                  <a:pt x="137159" y="0"/>
                </a:lnTo>
                <a:lnTo>
                  <a:pt x="180490" y="6955"/>
                </a:lnTo>
                <a:lnTo>
                  <a:pt x="218139" y="26322"/>
                </a:lnTo>
                <a:lnTo>
                  <a:pt x="247838" y="55851"/>
                </a:lnTo>
                <a:lnTo>
                  <a:pt x="267321" y="93293"/>
                </a:lnTo>
                <a:lnTo>
                  <a:pt x="274320" y="136398"/>
                </a:lnTo>
                <a:lnTo>
                  <a:pt x="267321" y="179502"/>
                </a:lnTo>
                <a:lnTo>
                  <a:pt x="247838" y="216944"/>
                </a:lnTo>
                <a:lnTo>
                  <a:pt x="218139" y="246473"/>
                </a:lnTo>
                <a:lnTo>
                  <a:pt x="180490" y="265840"/>
                </a:lnTo>
                <a:lnTo>
                  <a:pt x="137159" y="272796"/>
                </a:lnTo>
                <a:lnTo>
                  <a:pt x="93829" y="265840"/>
                </a:lnTo>
                <a:lnTo>
                  <a:pt x="56180" y="246473"/>
                </a:lnTo>
                <a:lnTo>
                  <a:pt x="26481" y="216944"/>
                </a:lnTo>
                <a:lnTo>
                  <a:pt x="6998" y="179502"/>
                </a:lnTo>
                <a:lnTo>
                  <a:pt x="0" y="13639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705304" y="3777944"/>
            <a:ext cx="345988" cy="344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743443" y="3793235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137159" y="0"/>
                </a:moveTo>
                <a:lnTo>
                  <a:pt x="93829" y="6955"/>
                </a:lnTo>
                <a:lnTo>
                  <a:pt x="56180" y="26322"/>
                </a:lnTo>
                <a:lnTo>
                  <a:pt x="26481" y="55851"/>
                </a:lnTo>
                <a:lnTo>
                  <a:pt x="6998" y="93293"/>
                </a:lnTo>
                <a:lnTo>
                  <a:pt x="0" y="136397"/>
                </a:lnTo>
                <a:lnTo>
                  <a:pt x="6998" y="179502"/>
                </a:lnTo>
                <a:lnTo>
                  <a:pt x="26481" y="216944"/>
                </a:lnTo>
                <a:lnTo>
                  <a:pt x="56180" y="246473"/>
                </a:lnTo>
                <a:lnTo>
                  <a:pt x="93829" y="265840"/>
                </a:lnTo>
                <a:lnTo>
                  <a:pt x="137159" y="272795"/>
                </a:lnTo>
                <a:lnTo>
                  <a:pt x="180490" y="265840"/>
                </a:lnTo>
                <a:lnTo>
                  <a:pt x="218139" y="246473"/>
                </a:lnTo>
                <a:lnTo>
                  <a:pt x="247838" y="216944"/>
                </a:lnTo>
                <a:lnTo>
                  <a:pt x="267321" y="179502"/>
                </a:lnTo>
                <a:lnTo>
                  <a:pt x="274320" y="136397"/>
                </a:lnTo>
                <a:lnTo>
                  <a:pt x="267321" y="93293"/>
                </a:lnTo>
                <a:lnTo>
                  <a:pt x="247838" y="55851"/>
                </a:lnTo>
                <a:lnTo>
                  <a:pt x="218139" y="26322"/>
                </a:lnTo>
                <a:lnTo>
                  <a:pt x="180490" y="6955"/>
                </a:lnTo>
                <a:lnTo>
                  <a:pt x="13715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743443" y="3793235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0" y="136397"/>
                </a:moveTo>
                <a:lnTo>
                  <a:pt x="6998" y="93293"/>
                </a:lnTo>
                <a:lnTo>
                  <a:pt x="26481" y="55851"/>
                </a:lnTo>
                <a:lnTo>
                  <a:pt x="56180" y="26322"/>
                </a:lnTo>
                <a:lnTo>
                  <a:pt x="93829" y="6955"/>
                </a:lnTo>
                <a:lnTo>
                  <a:pt x="137159" y="0"/>
                </a:lnTo>
                <a:lnTo>
                  <a:pt x="180490" y="6955"/>
                </a:lnTo>
                <a:lnTo>
                  <a:pt x="218139" y="26322"/>
                </a:lnTo>
                <a:lnTo>
                  <a:pt x="247838" y="55851"/>
                </a:lnTo>
                <a:lnTo>
                  <a:pt x="267321" y="93293"/>
                </a:lnTo>
                <a:lnTo>
                  <a:pt x="274320" y="136397"/>
                </a:lnTo>
                <a:lnTo>
                  <a:pt x="267321" y="179502"/>
                </a:lnTo>
                <a:lnTo>
                  <a:pt x="247838" y="216944"/>
                </a:lnTo>
                <a:lnTo>
                  <a:pt x="218139" y="246473"/>
                </a:lnTo>
                <a:lnTo>
                  <a:pt x="180490" y="265840"/>
                </a:lnTo>
                <a:lnTo>
                  <a:pt x="137159" y="272795"/>
                </a:lnTo>
                <a:lnTo>
                  <a:pt x="93829" y="265840"/>
                </a:lnTo>
                <a:lnTo>
                  <a:pt x="56180" y="246473"/>
                </a:lnTo>
                <a:lnTo>
                  <a:pt x="26481" y="216944"/>
                </a:lnTo>
                <a:lnTo>
                  <a:pt x="6998" y="179502"/>
                </a:lnTo>
                <a:lnTo>
                  <a:pt x="0" y="13639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50213" y="2012442"/>
            <a:ext cx="801370" cy="245745"/>
          </a:xfrm>
          <a:custGeom>
            <a:avLst/>
            <a:gdLst/>
            <a:ahLst/>
            <a:cxnLst/>
            <a:rect l="l" t="t" r="r" b="b"/>
            <a:pathLst>
              <a:path w="801369" h="245744">
                <a:moveTo>
                  <a:pt x="0" y="245491"/>
                </a:moveTo>
                <a:lnTo>
                  <a:pt x="800862" y="0"/>
                </a:lnTo>
              </a:path>
            </a:pathLst>
          </a:custGeom>
          <a:ln w="25907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50213" y="2259329"/>
            <a:ext cx="1171575" cy="0"/>
          </a:xfrm>
          <a:custGeom>
            <a:avLst/>
            <a:gdLst/>
            <a:ahLst/>
            <a:cxnLst/>
            <a:rect l="l" t="t" r="r" b="b"/>
            <a:pathLst>
              <a:path w="1171575">
                <a:moveTo>
                  <a:pt x="0" y="0"/>
                </a:moveTo>
                <a:lnTo>
                  <a:pt x="1171067" y="0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320546" y="2012442"/>
            <a:ext cx="1200785" cy="579120"/>
          </a:xfrm>
          <a:custGeom>
            <a:avLst/>
            <a:gdLst/>
            <a:ahLst/>
            <a:cxnLst/>
            <a:rect l="l" t="t" r="r" b="b"/>
            <a:pathLst>
              <a:path w="1200785" h="579119">
                <a:moveTo>
                  <a:pt x="0" y="0"/>
                </a:moveTo>
                <a:lnTo>
                  <a:pt x="1200277" y="578739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10589" y="2355342"/>
            <a:ext cx="1275080" cy="1141730"/>
          </a:xfrm>
          <a:custGeom>
            <a:avLst/>
            <a:gdLst/>
            <a:ahLst/>
            <a:cxnLst/>
            <a:rect l="l" t="t" r="r" b="b"/>
            <a:pathLst>
              <a:path w="1275080" h="1141729">
                <a:moveTo>
                  <a:pt x="0" y="0"/>
                </a:moveTo>
                <a:lnTo>
                  <a:pt x="1274572" y="1141603"/>
                </a:lnTo>
              </a:path>
            </a:pathLst>
          </a:custGeom>
          <a:ln w="25907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46937" y="2689098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4007" y="0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320546" y="2012442"/>
            <a:ext cx="864235" cy="1483995"/>
          </a:xfrm>
          <a:custGeom>
            <a:avLst/>
            <a:gdLst/>
            <a:ahLst/>
            <a:cxnLst/>
            <a:rect l="l" t="t" r="r" b="b"/>
            <a:pathLst>
              <a:path w="864235" h="1483995">
                <a:moveTo>
                  <a:pt x="0" y="0"/>
                </a:moveTo>
                <a:lnTo>
                  <a:pt x="864235" y="1483868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355342" y="2355342"/>
            <a:ext cx="166370" cy="236854"/>
          </a:xfrm>
          <a:custGeom>
            <a:avLst/>
            <a:gdLst/>
            <a:ahLst/>
            <a:cxnLst/>
            <a:rect l="l" t="t" r="r" b="b"/>
            <a:pathLst>
              <a:path w="166369" h="236855">
                <a:moveTo>
                  <a:pt x="0" y="0"/>
                </a:moveTo>
                <a:lnTo>
                  <a:pt x="165988" y="236474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355342" y="2355342"/>
            <a:ext cx="166370" cy="697230"/>
          </a:xfrm>
          <a:custGeom>
            <a:avLst/>
            <a:gdLst/>
            <a:ahLst/>
            <a:cxnLst/>
            <a:rect l="l" t="t" r="r" b="b"/>
            <a:pathLst>
              <a:path w="166369" h="697230">
                <a:moveTo>
                  <a:pt x="0" y="0"/>
                </a:moveTo>
                <a:lnTo>
                  <a:pt x="165988" y="696976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13053" y="2394966"/>
            <a:ext cx="0" cy="1061720"/>
          </a:xfrm>
          <a:custGeom>
            <a:avLst/>
            <a:gdLst/>
            <a:ahLst/>
            <a:cxnLst/>
            <a:rect l="l" t="t" r="r" b="b"/>
            <a:pathLst>
              <a:path h="1061720">
                <a:moveTo>
                  <a:pt x="0" y="0"/>
                </a:moveTo>
                <a:lnTo>
                  <a:pt x="0" y="1061466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46937" y="2689098"/>
            <a:ext cx="1537970" cy="808355"/>
          </a:xfrm>
          <a:custGeom>
            <a:avLst/>
            <a:gdLst/>
            <a:ahLst/>
            <a:cxnLst/>
            <a:rect l="l" t="t" r="r" b="b"/>
            <a:pathLst>
              <a:path w="1537970" h="808354">
                <a:moveTo>
                  <a:pt x="0" y="0"/>
                </a:moveTo>
                <a:lnTo>
                  <a:pt x="1537970" y="808354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10589" y="3690365"/>
            <a:ext cx="217170" cy="146685"/>
          </a:xfrm>
          <a:custGeom>
            <a:avLst/>
            <a:gdLst/>
            <a:ahLst/>
            <a:cxnLst/>
            <a:rect l="l" t="t" r="r" b="b"/>
            <a:pathLst>
              <a:path w="217169" h="146685">
                <a:moveTo>
                  <a:pt x="0" y="0"/>
                </a:moveTo>
                <a:lnTo>
                  <a:pt x="216839" y="146303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699509" y="2391917"/>
            <a:ext cx="207010" cy="657225"/>
          </a:xfrm>
          <a:custGeom>
            <a:avLst/>
            <a:gdLst/>
            <a:ahLst/>
            <a:cxnLst/>
            <a:rect l="l" t="t" r="r" b="b"/>
            <a:pathLst>
              <a:path w="207010" h="657225">
                <a:moveTo>
                  <a:pt x="206755" y="0"/>
                </a:moveTo>
                <a:lnTo>
                  <a:pt x="0" y="656971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740658" y="2009394"/>
            <a:ext cx="1104265" cy="675640"/>
          </a:xfrm>
          <a:custGeom>
            <a:avLst/>
            <a:gdLst/>
            <a:ahLst/>
            <a:cxnLst/>
            <a:rect l="l" t="t" r="r" b="b"/>
            <a:pathLst>
              <a:path w="1104264" h="675639">
                <a:moveTo>
                  <a:pt x="0" y="675385"/>
                </a:moveTo>
                <a:lnTo>
                  <a:pt x="1104264" y="0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043934" y="2009394"/>
            <a:ext cx="801370" cy="245745"/>
          </a:xfrm>
          <a:custGeom>
            <a:avLst/>
            <a:gdLst/>
            <a:ahLst/>
            <a:cxnLst/>
            <a:rect l="l" t="t" r="r" b="b"/>
            <a:pathLst>
              <a:path w="801370" h="245744">
                <a:moveTo>
                  <a:pt x="0" y="245490"/>
                </a:moveTo>
                <a:lnTo>
                  <a:pt x="800862" y="0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316729" y="2049017"/>
            <a:ext cx="622300" cy="1740535"/>
          </a:xfrm>
          <a:custGeom>
            <a:avLst/>
            <a:gdLst/>
            <a:ahLst/>
            <a:cxnLst/>
            <a:rect l="l" t="t" r="r" b="b"/>
            <a:pathLst>
              <a:path w="622300" h="1740535">
                <a:moveTo>
                  <a:pt x="621919" y="1740408"/>
                </a:moveTo>
                <a:lnTo>
                  <a:pt x="0" y="0"/>
                </a:lnTo>
              </a:path>
            </a:pathLst>
          </a:custGeom>
          <a:ln w="25907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938521" y="2049017"/>
            <a:ext cx="2540" cy="1740535"/>
          </a:xfrm>
          <a:custGeom>
            <a:avLst/>
            <a:gdLst/>
            <a:ahLst/>
            <a:cxnLst/>
            <a:rect l="l" t="t" r="r" b="b"/>
            <a:pathLst>
              <a:path w="2539" h="1740535">
                <a:moveTo>
                  <a:pt x="2158" y="0"/>
                </a:moveTo>
                <a:lnTo>
                  <a:pt x="0" y="1740408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447538" y="2350770"/>
            <a:ext cx="166370" cy="236854"/>
          </a:xfrm>
          <a:custGeom>
            <a:avLst/>
            <a:gdLst/>
            <a:ahLst/>
            <a:cxnLst/>
            <a:rect l="l" t="t" r="r" b="b"/>
            <a:pathLst>
              <a:path w="166370" h="236855">
                <a:moveTo>
                  <a:pt x="0" y="0"/>
                </a:moveTo>
                <a:lnTo>
                  <a:pt x="165988" y="236473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711190" y="2821685"/>
            <a:ext cx="0" cy="187325"/>
          </a:xfrm>
          <a:custGeom>
            <a:avLst/>
            <a:gdLst/>
            <a:ahLst/>
            <a:cxnLst/>
            <a:rect l="l" t="t" r="r" b="b"/>
            <a:pathLst>
              <a:path h="187325">
                <a:moveTo>
                  <a:pt x="0" y="0"/>
                </a:moveTo>
                <a:lnTo>
                  <a:pt x="0" y="186944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740658" y="3144773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4006" y="0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414265" y="2350770"/>
            <a:ext cx="841375" cy="1481455"/>
          </a:xfrm>
          <a:custGeom>
            <a:avLst/>
            <a:gdLst/>
            <a:ahLst/>
            <a:cxnLst/>
            <a:rect l="l" t="t" r="r" b="b"/>
            <a:pathLst>
              <a:path w="841375" h="1481454">
                <a:moveTo>
                  <a:pt x="0" y="1481327"/>
                </a:moveTo>
                <a:lnTo>
                  <a:pt x="840994" y="0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414265" y="2780538"/>
            <a:ext cx="1200785" cy="1051560"/>
          </a:xfrm>
          <a:custGeom>
            <a:avLst/>
            <a:gdLst/>
            <a:ahLst/>
            <a:cxnLst/>
            <a:rect l="l" t="t" r="r" b="b"/>
            <a:pathLst>
              <a:path w="1200785" h="1051560">
                <a:moveTo>
                  <a:pt x="0" y="1051433"/>
                </a:moveTo>
                <a:lnTo>
                  <a:pt x="1200277" y="0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945630" y="2012442"/>
            <a:ext cx="217170" cy="149225"/>
          </a:xfrm>
          <a:custGeom>
            <a:avLst/>
            <a:gdLst/>
            <a:ahLst/>
            <a:cxnLst/>
            <a:rect l="l" t="t" r="r" b="b"/>
            <a:pathLst>
              <a:path w="217170" h="149225">
                <a:moveTo>
                  <a:pt x="0" y="148844"/>
                </a:moveTo>
                <a:lnTo>
                  <a:pt x="216789" y="0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849618" y="2394966"/>
            <a:ext cx="410209" cy="1401445"/>
          </a:xfrm>
          <a:custGeom>
            <a:avLst/>
            <a:gdLst/>
            <a:ahLst/>
            <a:cxnLst/>
            <a:rect l="l" t="t" r="r" b="b"/>
            <a:pathLst>
              <a:path w="410209" h="1401445">
                <a:moveTo>
                  <a:pt x="0" y="0"/>
                </a:moveTo>
                <a:lnTo>
                  <a:pt x="410209" y="1401191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849618" y="2394966"/>
            <a:ext cx="935990" cy="1438275"/>
          </a:xfrm>
          <a:custGeom>
            <a:avLst/>
            <a:gdLst/>
            <a:ahLst/>
            <a:cxnLst/>
            <a:rect l="l" t="t" r="r" b="b"/>
            <a:pathLst>
              <a:path w="935990" h="1438275">
                <a:moveTo>
                  <a:pt x="0" y="0"/>
                </a:moveTo>
                <a:lnTo>
                  <a:pt x="935481" y="1438275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642354" y="2785110"/>
            <a:ext cx="1537970" cy="808355"/>
          </a:xfrm>
          <a:custGeom>
            <a:avLst/>
            <a:gdLst/>
            <a:ahLst/>
            <a:cxnLst/>
            <a:rect l="l" t="t" r="r" b="b"/>
            <a:pathLst>
              <a:path w="1537970" h="808354">
                <a:moveTo>
                  <a:pt x="0" y="0"/>
                </a:moveTo>
                <a:lnTo>
                  <a:pt x="1537970" y="808354"/>
                </a:lnTo>
              </a:path>
            </a:pathLst>
          </a:custGeom>
          <a:ln w="25907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945630" y="2053589"/>
            <a:ext cx="313690" cy="1443990"/>
          </a:xfrm>
          <a:custGeom>
            <a:avLst/>
            <a:gdLst/>
            <a:ahLst/>
            <a:cxnLst/>
            <a:rect l="l" t="t" r="r" b="b"/>
            <a:pathLst>
              <a:path w="313690" h="1443989">
                <a:moveTo>
                  <a:pt x="313563" y="0"/>
                </a:moveTo>
                <a:lnTo>
                  <a:pt x="0" y="1443736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985254" y="3594353"/>
            <a:ext cx="758825" cy="337185"/>
          </a:xfrm>
          <a:custGeom>
            <a:avLst/>
            <a:gdLst/>
            <a:ahLst/>
            <a:cxnLst/>
            <a:rect l="l" t="t" r="r" b="b"/>
            <a:pathLst>
              <a:path w="758825" h="337185">
                <a:moveTo>
                  <a:pt x="0" y="0"/>
                </a:moveTo>
                <a:lnTo>
                  <a:pt x="758571" y="336677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355585" y="3245357"/>
            <a:ext cx="1200785" cy="591185"/>
          </a:xfrm>
          <a:custGeom>
            <a:avLst/>
            <a:gdLst/>
            <a:ahLst/>
            <a:cxnLst/>
            <a:rect l="l" t="t" r="r" b="b"/>
            <a:pathLst>
              <a:path w="1200784" h="591185">
                <a:moveTo>
                  <a:pt x="0" y="590931"/>
                </a:moveTo>
                <a:lnTo>
                  <a:pt x="1200277" y="0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945630" y="2785110"/>
            <a:ext cx="1610995" cy="711835"/>
          </a:xfrm>
          <a:custGeom>
            <a:avLst/>
            <a:gdLst/>
            <a:ahLst/>
            <a:cxnLst/>
            <a:rect l="l" t="t" r="r" b="b"/>
            <a:pathLst>
              <a:path w="1610995" h="711835">
                <a:moveTo>
                  <a:pt x="0" y="711707"/>
                </a:moveTo>
                <a:lnTo>
                  <a:pt x="1610614" y="0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8426957" y="533714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4620895" y="1138047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53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4608957" y="889507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813612" y="962659"/>
            <a:ext cx="4808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045585" algn="l"/>
              </a:tabLst>
            </a:pPr>
            <a:r>
              <a:rPr sz="1800" spc="-10" dirty="0">
                <a:latin typeface="Calibri"/>
                <a:cs typeface="Calibri"/>
              </a:rPr>
              <a:t>Examples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random networks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mbria Math"/>
                <a:cs typeface="Cambria Math"/>
              </a:rPr>
              <a:t>𝑝</a:t>
            </a:r>
            <a:r>
              <a:rPr sz="1800" spc="2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950" spc="60" baseline="-38461" dirty="0">
                <a:latin typeface="Cambria Math"/>
                <a:cs typeface="Cambria Math"/>
              </a:rPr>
              <a:t>6	</a:t>
            </a:r>
            <a:r>
              <a:rPr sz="1800" dirty="0">
                <a:latin typeface="Cambria Math"/>
                <a:cs typeface="Cambria Math"/>
              </a:rPr>
              <a:t>𝑁 =</a:t>
            </a:r>
            <a:r>
              <a:rPr sz="1800" spc="16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12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980" y="1188465"/>
            <a:ext cx="7966709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𝑷(𝑳)</a:t>
            </a:r>
            <a:r>
              <a:rPr sz="1800" spc="-5" dirty="0">
                <a:latin typeface="Arial"/>
                <a:cs typeface="Arial"/>
              </a:rPr>
              <a:t>: the probability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having </a:t>
            </a:r>
            <a:r>
              <a:rPr sz="1800" dirty="0">
                <a:latin typeface="Cambria Math"/>
                <a:cs typeface="Cambria Math"/>
              </a:rPr>
              <a:t>𝐿 </a:t>
            </a:r>
            <a:r>
              <a:rPr sz="1800" spc="-5" dirty="0">
                <a:latin typeface="Arial"/>
                <a:cs typeface="Arial"/>
              </a:rPr>
              <a:t>links in a </a:t>
            </a:r>
            <a:r>
              <a:rPr sz="1800" spc="-10" dirty="0">
                <a:latin typeface="Arial"/>
                <a:cs typeface="Arial"/>
              </a:rPr>
              <a:t>network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dirty="0">
                <a:latin typeface="Cambria Math"/>
                <a:cs typeface="Cambria Math"/>
              </a:rPr>
              <a:t>𝑁 </a:t>
            </a:r>
            <a:r>
              <a:rPr sz="1800" spc="-5" dirty="0">
                <a:latin typeface="Arial"/>
                <a:cs typeface="Arial"/>
              </a:rPr>
              <a:t>nodes and probability</a:t>
            </a:r>
            <a:r>
              <a:rPr sz="1800" spc="-310" dirty="0">
                <a:latin typeface="Arial"/>
                <a:cs typeface="Arial"/>
              </a:rPr>
              <a:t> </a:t>
            </a:r>
            <a:r>
              <a:rPr sz="1800" dirty="0">
                <a:latin typeface="Cambria Math"/>
                <a:cs typeface="Cambria Math"/>
              </a:rPr>
              <a:t>𝑝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linking pairs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nodes:</a:t>
            </a:r>
            <a:endParaRPr sz="1800" dirty="0">
              <a:latin typeface="Arial"/>
              <a:cs typeface="Arial"/>
            </a:endParaRPr>
          </a:p>
          <a:p>
            <a:pPr marL="2758440" marR="2873375">
              <a:lnSpc>
                <a:spcPct val="100000"/>
              </a:lnSpc>
              <a:spcBef>
                <a:spcPts val="179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The maximum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number of  links in a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network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𝑁</a:t>
            </a:r>
            <a:r>
              <a:rPr sz="14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nodes.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271" y="4333443"/>
            <a:ext cx="322834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Number of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different 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ways we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sz="14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choose</a:t>
            </a:r>
            <a:endParaRPr sz="14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𝐿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links among all potential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links.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3839" y="2193544"/>
            <a:ext cx="370205" cy="635000"/>
          </a:xfrm>
          <a:custGeom>
            <a:avLst/>
            <a:gdLst/>
            <a:ahLst/>
            <a:cxnLst/>
            <a:rect l="l" t="t" r="r" b="b"/>
            <a:pathLst>
              <a:path w="370205" h="635000">
                <a:moveTo>
                  <a:pt x="19939" y="509269"/>
                </a:moveTo>
                <a:lnTo>
                  <a:pt x="12827" y="509396"/>
                </a:lnTo>
                <a:lnTo>
                  <a:pt x="5715" y="509396"/>
                </a:lnTo>
                <a:lnTo>
                  <a:pt x="126" y="514984"/>
                </a:lnTo>
                <a:lnTo>
                  <a:pt x="0" y="522477"/>
                </a:lnTo>
                <a:lnTo>
                  <a:pt x="1270" y="634618"/>
                </a:lnTo>
                <a:lnTo>
                  <a:pt x="28867" y="618616"/>
                </a:lnTo>
                <a:lnTo>
                  <a:pt x="25146" y="618616"/>
                </a:lnTo>
                <a:lnTo>
                  <a:pt x="2667" y="605916"/>
                </a:lnTo>
                <a:lnTo>
                  <a:pt x="26383" y="564210"/>
                </a:lnTo>
                <a:lnTo>
                  <a:pt x="25912" y="522477"/>
                </a:lnTo>
                <a:lnTo>
                  <a:pt x="25781" y="514984"/>
                </a:lnTo>
                <a:lnTo>
                  <a:pt x="19939" y="509269"/>
                </a:lnTo>
                <a:close/>
              </a:path>
              <a:path w="370205" h="635000">
                <a:moveTo>
                  <a:pt x="26383" y="564210"/>
                </a:moveTo>
                <a:lnTo>
                  <a:pt x="2667" y="605916"/>
                </a:lnTo>
                <a:lnTo>
                  <a:pt x="25146" y="618616"/>
                </a:lnTo>
                <a:lnTo>
                  <a:pt x="28829" y="612139"/>
                </a:lnTo>
                <a:lnTo>
                  <a:pt x="26924" y="612139"/>
                </a:lnTo>
                <a:lnTo>
                  <a:pt x="7493" y="601090"/>
                </a:lnTo>
                <a:lnTo>
                  <a:pt x="26673" y="589933"/>
                </a:lnTo>
                <a:lnTo>
                  <a:pt x="26383" y="564210"/>
                </a:lnTo>
                <a:close/>
              </a:path>
              <a:path w="370205" h="635000">
                <a:moveTo>
                  <a:pt x="91440" y="552322"/>
                </a:moveTo>
                <a:lnTo>
                  <a:pt x="85217" y="555878"/>
                </a:lnTo>
                <a:lnTo>
                  <a:pt x="48763" y="577083"/>
                </a:lnTo>
                <a:lnTo>
                  <a:pt x="25146" y="618616"/>
                </a:lnTo>
                <a:lnTo>
                  <a:pt x="28867" y="618616"/>
                </a:lnTo>
                <a:lnTo>
                  <a:pt x="98298" y="578357"/>
                </a:lnTo>
                <a:lnTo>
                  <a:pt x="104521" y="574674"/>
                </a:lnTo>
                <a:lnTo>
                  <a:pt x="106553" y="566800"/>
                </a:lnTo>
                <a:lnTo>
                  <a:pt x="102997" y="560577"/>
                </a:lnTo>
                <a:lnTo>
                  <a:pt x="99441" y="554481"/>
                </a:lnTo>
                <a:lnTo>
                  <a:pt x="91440" y="552322"/>
                </a:lnTo>
                <a:close/>
              </a:path>
              <a:path w="370205" h="635000">
                <a:moveTo>
                  <a:pt x="26673" y="589933"/>
                </a:moveTo>
                <a:lnTo>
                  <a:pt x="7493" y="601090"/>
                </a:lnTo>
                <a:lnTo>
                  <a:pt x="26924" y="612139"/>
                </a:lnTo>
                <a:lnTo>
                  <a:pt x="26673" y="589933"/>
                </a:lnTo>
                <a:close/>
              </a:path>
              <a:path w="370205" h="635000">
                <a:moveTo>
                  <a:pt x="48763" y="577083"/>
                </a:moveTo>
                <a:lnTo>
                  <a:pt x="26673" y="589933"/>
                </a:lnTo>
                <a:lnTo>
                  <a:pt x="26924" y="612139"/>
                </a:lnTo>
                <a:lnTo>
                  <a:pt x="28829" y="612139"/>
                </a:lnTo>
                <a:lnTo>
                  <a:pt x="48763" y="577083"/>
                </a:lnTo>
                <a:close/>
              </a:path>
              <a:path w="370205" h="635000">
                <a:moveTo>
                  <a:pt x="347218" y="0"/>
                </a:moveTo>
                <a:lnTo>
                  <a:pt x="26383" y="564210"/>
                </a:lnTo>
                <a:lnTo>
                  <a:pt x="26673" y="589933"/>
                </a:lnTo>
                <a:lnTo>
                  <a:pt x="48763" y="577083"/>
                </a:lnTo>
                <a:lnTo>
                  <a:pt x="369697" y="12700"/>
                </a:lnTo>
                <a:lnTo>
                  <a:pt x="3472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4981" y="3640558"/>
            <a:ext cx="689016" cy="338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1542" y="3653790"/>
            <a:ext cx="600710" cy="264160"/>
          </a:xfrm>
          <a:custGeom>
            <a:avLst/>
            <a:gdLst/>
            <a:ahLst/>
            <a:cxnLst/>
            <a:rect l="l" t="t" r="r" b="b"/>
            <a:pathLst>
              <a:path w="600710" h="264160">
                <a:moveTo>
                  <a:pt x="600456" y="0"/>
                </a:moveTo>
                <a:lnTo>
                  <a:pt x="598737" y="51298"/>
                </a:lnTo>
                <a:lnTo>
                  <a:pt x="594042" y="93202"/>
                </a:lnTo>
                <a:lnTo>
                  <a:pt x="587061" y="121461"/>
                </a:lnTo>
                <a:lnTo>
                  <a:pt x="578484" y="131826"/>
                </a:lnTo>
                <a:lnTo>
                  <a:pt x="329819" y="131826"/>
                </a:lnTo>
                <a:lnTo>
                  <a:pt x="321296" y="142190"/>
                </a:lnTo>
                <a:lnTo>
                  <a:pt x="314309" y="170449"/>
                </a:lnTo>
                <a:lnTo>
                  <a:pt x="309584" y="212353"/>
                </a:lnTo>
                <a:lnTo>
                  <a:pt x="307847" y="263652"/>
                </a:lnTo>
                <a:lnTo>
                  <a:pt x="306129" y="212353"/>
                </a:lnTo>
                <a:lnTo>
                  <a:pt x="301434" y="170449"/>
                </a:lnTo>
                <a:lnTo>
                  <a:pt x="294453" y="142190"/>
                </a:lnTo>
                <a:lnTo>
                  <a:pt x="285876" y="131826"/>
                </a:lnTo>
                <a:lnTo>
                  <a:pt x="21970" y="131826"/>
                </a:lnTo>
                <a:lnTo>
                  <a:pt x="13394" y="121461"/>
                </a:lnTo>
                <a:lnTo>
                  <a:pt x="6413" y="93202"/>
                </a:lnTo>
                <a:lnTo>
                  <a:pt x="1718" y="51298"/>
                </a:lnTo>
                <a:lnTo>
                  <a:pt x="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3658" y="160781"/>
            <a:ext cx="7395209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Number of </a:t>
            </a:r>
            <a:r>
              <a:rPr sz="3700" spc="-15" dirty="0"/>
              <a:t>Links </a:t>
            </a:r>
            <a:r>
              <a:rPr sz="3700" spc="-5" dirty="0"/>
              <a:t>in a Random</a:t>
            </a:r>
            <a:r>
              <a:rPr sz="3700" spc="30" dirty="0"/>
              <a:t> </a:t>
            </a:r>
            <a:r>
              <a:rPr lang="en-US" sz="3700" spc="-15" dirty="0"/>
              <a:t>Graph</a:t>
            </a:r>
            <a:endParaRPr sz="3700" dirty="0"/>
          </a:p>
        </p:txBody>
      </p:sp>
      <p:sp>
        <p:nvSpPr>
          <p:cNvPr id="8" name="object 8"/>
          <p:cNvSpPr txBox="1"/>
          <p:nvPr/>
        </p:nvSpPr>
        <p:spPr>
          <a:xfrm>
            <a:off x="5950711" y="3099942"/>
            <a:ext cx="2068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Binomial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distribution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11908" y="3159251"/>
            <a:ext cx="276225" cy="212090"/>
          </a:xfrm>
          <a:custGeom>
            <a:avLst/>
            <a:gdLst/>
            <a:ahLst/>
            <a:cxnLst/>
            <a:rect l="l" t="t" r="r" b="b"/>
            <a:pathLst>
              <a:path w="276225" h="212089">
                <a:moveTo>
                  <a:pt x="208153" y="0"/>
                </a:moveTo>
                <a:lnTo>
                  <a:pt x="205105" y="8636"/>
                </a:lnTo>
                <a:lnTo>
                  <a:pt x="217390" y="13946"/>
                </a:lnTo>
                <a:lnTo>
                  <a:pt x="227949" y="21304"/>
                </a:lnTo>
                <a:lnTo>
                  <a:pt x="249340" y="55429"/>
                </a:lnTo>
                <a:lnTo>
                  <a:pt x="256413" y="104775"/>
                </a:lnTo>
                <a:lnTo>
                  <a:pt x="255627" y="123443"/>
                </a:lnTo>
                <a:lnTo>
                  <a:pt x="243840" y="169164"/>
                </a:lnTo>
                <a:lnTo>
                  <a:pt x="217533" y="197792"/>
                </a:lnTo>
                <a:lnTo>
                  <a:pt x="205486" y="203200"/>
                </a:lnTo>
                <a:lnTo>
                  <a:pt x="208153" y="211709"/>
                </a:lnTo>
                <a:lnTo>
                  <a:pt x="248622" y="187706"/>
                </a:lnTo>
                <a:lnTo>
                  <a:pt x="271351" y="143335"/>
                </a:lnTo>
                <a:lnTo>
                  <a:pt x="275717" y="105918"/>
                </a:lnTo>
                <a:lnTo>
                  <a:pt x="274621" y="86536"/>
                </a:lnTo>
                <a:lnTo>
                  <a:pt x="258191" y="37084"/>
                </a:lnTo>
                <a:lnTo>
                  <a:pt x="223508" y="5544"/>
                </a:lnTo>
                <a:lnTo>
                  <a:pt x="208153" y="0"/>
                </a:lnTo>
                <a:close/>
              </a:path>
              <a:path w="276225" h="212089">
                <a:moveTo>
                  <a:pt x="67564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33220" y="3089275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9750" algn="l"/>
              </a:tabLst>
            </a:pPr>
            <a:r>
              <a:rPr sz="1800" dirty="0">
                <a:latin typeface="Cambria Math"/>
                <a:cs typeface="Cambria Math"/>
              </a:rPr>
              <a:t>𝑃 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𝐿	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26339" y="2972816"/>
            <a:ext cx="622935" cy="582930"/>
          </a:xfrm>
          <a:custGeom>
            <a:avLst/>
            <a:gdLst/>
            <a:ahLst/>
            <a:cxnLst/>
            <a:rect l="l" t="t" r="r" b="b"/>
            <a:pathLst>
              <a:path w="622935" h="582929">
                <a:moveTo>
                  <a:pt x="522600" y="0"/>
                </a:moveTo>
                <a:lnTo>
                  <a:pt x="517393" y="8381"/>
                </a:lnTo>
                <a:lnTo>
                  <a:pt x="535990" y="30722"/>
                </a:lnTo>
                <a:lnTo>
                  <a:pt x="552350" y="57372"/>
                </a:lnTo>
                <a:lnTo>
                  <a:pt x="578353" y="123697"/>
                </a:lnTo>
                <a:lnTo>
                  <a:pt x="587781" y="162302"/>
                </a:lnTo>
                <a:lnTo>
                  <a:pt x="594530" y="203072"/>
                </a:lnTo>
                <a:lnTo>
                  <a:pt x="598588" y="246034"/>
                </a:lnTo>
                <a:lnTo>
                  <a:pt x="599943" y="291210"/>
                </a:lnTo>
                <a:lnTo>
                  <a:pt x="598590" y="335553"/>
                </a:lnTo>
                <a:lnTo>
                  <a:pt x="594545" y="378110"/>
                </a:lnTo>
                <a:lnTo>
                  <a:pt x="587834" y="418905"/>
                </a:lnTo>
                <a:lnTo>
                  <a:pt x="578480" y="457961"/>
                </a:lnTo>
                <a:lnTo>
                  <a:pt x="552461" y="525319"/>
                </a:lnTo>
                <a:lnTo>
                  <a:pt x="517393" y="574675"/>
                </a:lnTo>
                <a:lnTo>
                  <a:pt x="522600" y="582929"/>
                </a:lnTo>
                <a:lnTo>
                  <a:pt x="563764" y="533860"/>
                </a:lnTo>
                <a:lnTo>
                  <a:pt x="595498" y="464692"/>
                </a:lnTo>
                <a:lnTo>
                  <a:pt x="607259" y="424207"/>
                </a:lnTo>
                <a:lnTo>
                  <a:pt x="615675" y="381793"/>
                </a:lnTo>
                <a:lnTo>
                  <a:pt x="620733" y="337427"/>
                </a:lnTo>
                <a:lnTo>
                  <a:pt x="622422" y="291083"/>
                </a:lnTo>
                <a:lnTo>
                  <a:pt x="620733" y="244219"/>
                </a:lnTo>
                <a:lnTo>
                  <a:pt x="615675" y="199628"/>
                </a:lnTo>
                <a:lnTo>
                  <a:pt x="607259" y="157299"/>
                </a:lnTo>
                <a:lnTo>
                  <a:pt x="595498" y="117220"/>
                </a:lnTo>
                <a:lnTo>
                  <a:pt x="580804" y="80670"/>
                </a:lnTo>
                <a:lnTo>
                  <a:pt x="544367" y="22048"/>
                </a:lnTo>
                <a:lnTo>
                  <a:pt x="522600" y="0"/>
                </a:lnTo>
                <a:close/>
              </a:path>
              <a:path w="622935" h="582929">
                <a:moveTo>
                  <a:pt x="99690" y="0"/>
                </a:moveTo>
                <a:lnTo>
                  <a:pt x="58637" y="48942"/>
                </a:lnTo>
                <a:lnTo>
                  <a:pt x="26919" y="117220"/>
                </a:lnTo>
                <a:lnTo>
                  <a:pt x="15104" y="157299"/>
                </a:lnTo>
                <a:lnTo>
                  <a:pt x="6694" y="199628"/>
                </a:lnTo>
                <a:lnTo>
                  <a:pt x="1666" y="244219"/>
                </a:lnTo>
                <a:lnTo>
                  <a:pt x="0" y="291210"/>
                </a:lnTo>
                <a:lnTo>
                  <a:pt x="1666" y="337427"/>
                </a:lnTo>
                <a:lnTo>
                  <a:pt x="6694" y="381793"/>
                </a:lnTo>
                <a:lnTo>
                  <a:pt x="15104" y="424207"/>
                </a:lnTo>
                <a:lnTo>
                  <a:pt x="26919" y="464692"/>
                </a:lnTo>
                <a:lnTo>
                  <a:pt x="41611" y="501794"/>
                </a:lnTo>
                <a:lnTo>
                  <a:pt x="77997" y="560901"/>
                </a:lnTo>
                <a:lnTo>
                  <a:pt x="99690" y="582929"/>
                </a:lnTo>
                <a:lnTo>
                  <a:pt x="105024" y="574675"/>
                </a:lnTo>
                <a:lnTo>
                  <a:pt x="86353" y="552241"/>
                </a:lnTo>
                <a:lnTo>
                  <a:pt x="69956" y="525319"/>
                </a:lnTo>
                <a:lnTo>
                  <a:pt x="43937" y="457961"/>
                </a:lnTo>
                <a:lnTo>
                  <a:pt x="34583" y="418905"/>
                </a:lnTo>
                <a:lnTo>
                  <a:pt x="27871" y="378110"/>
                </a:lnTo>
                <a:lnTo>
                  <a:pt x="23827" y="335553"/>
                </a:lnTo>
                <a:lnTo>
                  <a:pt x="22478" y="291083"/>
                </a:lnTo>
                <a:lnTo>
                  <a:pt x="23827" y="246034"/>
                </a:lnTo>
                <a:lnTo>
                  <a:pt x="27871" y="203073"/>
                </a:lnTo>
                <a:lnTo>
                  <a:pt x="34583" y="162302"/>
                </a:lnTo>
                <a:lnTo>
                  <a:pt x="43937" y="123697"/>
                </a:lnTo>
                <a:lnTo>
                  <a:pt x="69956" y="57372"/>
                </a:lnTo>
                <a:lnTo>
                  <a:pt x="105024" y="8381"/>
                </a:lnTo>
                <a:lnTo>
                  <a:pt x="99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58288" y="2962910"/>
            <a:ext cx="358140" cy="377190"/>
          </a:xfrm>
          <a:custGeom>
            <a:avLst/>
            <a:gdLst/>
            <a:ahLst/>
            <a:cxnLst/>
            <a:rect l="l" t="t" r="r" b="b"/>
            <a:pathLst>
              <a:path w="358139" h="377189">
                <a:moveTo>
                  <a:pt x="276225" y="0"/>
                </a:moveTo>
                <a:lnTo>
                  <a:pt x="272669" y="9016"/>
                </a:lnTo>
                <a:lnTo>
                  <a:pt x="286740" y="20445"/>
                </a:lnTo>
                <a:lnTo>
                  <a:pt x="299227" y="35290"/>
                </a:lnTo>
                <a:lnTo>
                  <a:pt x="319405" y="75183"/>
                </a:lnTo>
                <a:lnTo>
                  <a:pt x="332152" y="126999"/>
                </a:lnTo>
                <a:lnTo>
                  <a:pt x="336423" y="188721"/>
                </a:lnTo>
                <a:lnTo>
                  <a:pt x="335373" y="220273"/>
                </a:lnTo>
                <a:lnTo>
                  <a:pt x="326939" y="276661"/>
                </a:lnTo>
                <a:lnTo>
                  <a:pt x="310245" y="323381"/>
                </a:lnTo>
                <a:lnTo>
                  <a:pt x="286813" y="356719"/>
                </a:lnTo>
                <a:lnTo>
                  <a:pt x="272669" y="368172"/>
                </a:lnTo>
                <a:lnTo>
                  <a:pt x="276225" y="377063"/>
                </a:lnTo>
                <a:lnTo>
                  <a:pt x="309848" y="350281"/>
                </a:lnTo>
                <a:lnTo>
                  <a:pt x="335661" y="307213"/>
                </a:lnTo>
                <a:lnTo>
                  <a:pt x="352234" y="251983"/>
                </a:lnTo>
                <a:lnTo>
                  <a:pt x="357759" y="188467"/>
                </a:lnTo>
                <a:lnTo>
                  <a:pt x="356377" y="155537"/>
                </a:lnTo>
                <a:lnTo>
                  <a:pt x="345328" y="96152"/>
                </a:lnTo>
                <a:lnTo>
                  <a:pt x="323730" y="46362"/>
                </a:lnTo>
                <a:lnTo>
                  <a:pt x="294012" y="11501"/>
                </a:lnTo>
                <a:lnTo>
                  <a:pt x="276225" y="0"/>
                </a:lnTo>
                <a:close/>
              </a:path>
              <a:path w="358139" h="377189">
                <a:moveTo>
                  <a:pt x="81280" y="0"/>
                </a:moveTo>
                <a:lnTo>
                  <a:pt x="47863" y="26955"/>
                </a:lnTo>
                <a:lnTo>
                  <a:pt x="21970" y="69722"/>
                </a:lnTo>
                <a:lnTo>
                  <a:pt x="5508" y="124761"/>
                </a:lnTo>
                <a:lnTo>
                  <a:pt x="0" y="188467"/>
                </a:lnTo>
                <a:lnTo>
                  <a:pt x="1379" y="221255"/>
                </a:lnTo>
                <a:lnTo>
                  <a:pt x="12376" y="280640"/>
                </a:lnTo>
                <a:lnTo>
                  <a:pt x="33970" y="330789"/>
                </a:lnTo>
                <a:lnTo>
                  <a:pt x="63636" y="365702"/>
                </a:lnTo>
                <a:lnTo>
                  <a:pt x="81280" y="377063"/>
                </a:lnTo>
                <a:lnTo>
                  <a:pt x="84962" y="368172"/>
                </a:lnTo>
                <a:lnTo>
                  <a:pt x="70818" y="356719"/>
                </a:lnTo>
                <a:lnTo>
                  <a:pt x="58293" y="341788"/>
                </a:lnTo>
                <a:lnTo>
                  <a:pt x="38100" y="301497"/>
                </a:lnTo>
                <a:lnTo>
                  <a:pt x="25527" y="249586"/>
                </a:lnTo>
                <a:lnTo>
                  <a:pt x="21336" y="188721"/>
                </a:lnTo>
                <a:lnTo>
                  <a:pt x="22387" y="156622"/>
                </a:lnTo>
                <a:lnTo>
                  <a:pt x="30872" y="99853"/>
                </a:lnTo>
                <a:lnTo>
                  <a:pt x="47636" y="53540"/>
                </a:lnTo>
                <a:lnTo>
                  <a:pt x="70965" y="20445"/>
                </a:lnTo>
                <a:lnTo>
                  <a:pt x="84962" y="9016"/>
                </a:lnTo>
                <a:lnTo>
                  <a:pt x="81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37535" y="2853054"/>
            <a:ext cx="193040" cy="79375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4925" marR="5080" indent="-2286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latin typeface="Cambria Math"/>
                <a:cs typeface="Cambria Math"/>
              </a:rPr>
              <a:t>𝑁  2</a:t>
            </a:r>
          </a:p>
          <a:p>
            <a:pPr marL="34925">
              <a:lnSpc>
                <a:spcPts val="1714"/>
              </a:lnSpc>
            </a:pPr>
            <a:r>
              <a:rPr sz="1800" dirty="0">
                <a:latin typeface="Cambria Math"/>
                <a:cs typeface="Cambria Math"/>
              </a:rPr>
              <a:t>𝐿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224276" y="3066414"/>
            <a:ext cx="11747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5" dirty="0">
                <a:latin typeface="Cambria Math"/>
                <a:cs typeface="Cambria Math"/>
              </a:rPr>
              <a:t>𝐿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61816" y="3159251"/>
            <a:ext cx="680085" cy="212090"/>
          </a:xfrm>
          <a:custGeom>
            <a:avLst/>
            <a:gdLst/>
            <a:ahLst/>
            <a:cxnLst/>
            <a:rect l="l" t="t" r="r" b="b"/>
            <a:pathLst>
              <a:path w="680085" h="212089">
                <a:moveTo>
                  <a:pt x="612013" y="0"/>
                </a:moveTo>
                <a:lnTo>
                  <a:pt x="608965" y="8636"/>
                </a:lnTo>
                <a:lnTo>
                  <a:pt x="621250" y="13946"/>
                </a:lnTo>
                <a:lnTo>
                  <a:pt x="631809" y="21304"/>
                </a:lnTo>
                <a:lnTo>
                  <a:pt x="653200" y="55429"/>
                </a:lnTo>
                <a:lnTo>
                  <a:pt x="660273" y="104775"/>
                </a:lnTo>
                <a:lnTo>
                  <a:pt x="659487" y="123443"/>
                </a:lnTo>
                <a:lnTo>
                  <a:pt x="647700" y="169164"/>
                </a:lnTo>
                <a:lnTo>
                  <a:pt x="621393" y="197792"/>
                </a:lnTo>
                <a:lnTo>
                  <a:pt x="609346" y="203200"/>
                </a:lnTo>
                <a:lnTo>
                  <a:pt x="612013" y="211709"/>
                </a:lnTo>
                <a:lnTo>
                  <a:pt x="652482" y="187706"/>
                </a:lnTo>
                <a:lnTo>
                  <a:pt x="675211" y="143335"/>
                </a:lnTo>
                <a:lnTo>
                  <a:pt x="679577" y="105918"/>
                </a:lnTo>
                <a:lnTo>
                  <a:pt x="678481" y="86536"/>
                </a:lnTo>
                <a:lnTo>
                  <a:pt x="662051" y="37084"/>
                </a:lnTo>
                <a:lnTo>
                  <a:pt x="627368" y="5544"/>
                </a:lnTo>
                <a:lnTo>
                  <a:pt x="612013" y="0"/>
                </a:lnTo>
                <a:close/>
              </a:path>
              <a:path w="680085" h="212089">
                <a:moveTo>
                  <a:pt x="67563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91688" y="3089275"/>
            <a:ext cx="885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805" algn="l"/>
              </a:tabLst>
            </a:pPr>
            <a:r>
              <a:rPr sz="1800" dirty="0">
                <a:latin typeface="Cambria Math"/>
                <a:cs typeface="Cambria Math"/>
              </a:rPr>
              <a:t>𝑝	1 −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𝑝</a:t>
            </a:r>
          </a:p>
        </p:txBody>
      </p:sp>
      <p:sp>
        <p:nvSpPr>
          <p:cNvPr id="17" name="object 17"/>
          <p:cNvSpPr/>
          <p:nvPr/>
        </p:nvSpPr>
        <p:spPr>
          <a:xfrm>
            <a:off x="4203827" y="2995041"/>
            <a:ext cx="457834" cy="155575"/>
          </a:xfrm>
          <a:custGeom>
            <a:avLst/>
            <a:gdLst/>
            <a:ahLst/>
            <a:cxnLst/>
            <a:rect l="l" t="t" r="r" b="b"/>
            <a:pathLst>
              <a:path w="457835" h="155575">
                <a:moveTo>
                  <a:pt x="408177" y="0"/>
                </a:moveTo>
                <a:lnTo>
                  <a:pt x="406019" y="6222"/>
                </a:lnTo>
                <a:lnTo>
                  <a:pt x="414998" y="10126"/>
                </a:lnTo>
                <a:lnTo>
                  <a:pt x="422703" y="15541"/>
                </a:lnTo>
                <a:lnTo>
                  <a:pt x="441198" y="51514"/>
                </a:lnTo>
                <a:lnTo>
                  <a:pt x="443484" y="76834"/>
                </a:lnTo>
                <a:lnTo>
                  <a:pt x="442912" y="90503"/>
                </a:lnTo>
                <a:lnTo>
                  <a:pt x="429150" y="132576"/>
                </a:lnTo>
                <a:lnTo>
                  <a:pt x="406273" y="148970"/>
                </a:lnTo>
                <a:lnTo>
                  <a:pt x="408177" y="155194"/>
                </a:lnTo>
                <a:lnTo>
                  <a:pt x="444881" y="128142"/>
                </a:lnTo>
                <a:lnTo>
                  <a:pt x="456900" y="91888"/>
                </a:lnTo>
                <a:lnTo>
                  <a:pt x="457708" y="77596"/>
                </a:lnTo>
                <a:lnTo>
                  <a:pt x="456900" y="63378"/>
                </a:lnTo>
                <a:lnTo>
                  <a:pt x="444881" y="27177"/>
                </a:lnTo>
                <a:lnTo>
                  <a:pt x="419413" y="4050"/>
                </a:lnTo>
                <a:lnTo>
                  <a:pt x="408177" y="0"/>
                </a:lnTo>
                <a:close/>
              </a:path>
              <a:path w="457835" h="155575">
                <a:moveTo>
                  <a:pt x="49530" y="0"/>
                </a:moveTo>
                <a:lnTo>
                  <a:pt x="12826" y="27177"/>
                </a:lnTo>
                <a:lnTo>
                  <a:pt x="807" y="63378"/>
                </a:lnTo>
                <a:lnTo>
                  <a:pt x="0" y="77596"/>
                </a:lnTo>
                <a:lnTo>
                  <a:pt x="807" y="91888"/>
                </a:lnTo>
                <a:lnTo>
                  <a:pt x="12826" y="128142"/>
                </a:lnTo>
                <a:lnTo>
                  <a:pt x="49530" y="155194"/>
                </a:lnTo>
                <a:lnTo>
                  <a:pt x="51562" y="148970"/>
                </a:lnTo>
                <a:lnTo>
                  <a:pt x="42656" y="145045"/>
                </a:lnTo>
                <a:lnTo>
                  <a:pt x="34988" y="139572"/>
                </a:lnTo>
                <a:lnTo>
                  <a:pt x="16510" y="102933"/>
                </a:lnTo>
                <a:lnTo>
                  <a:pt x="14224" y="76834"/>
                </a:lnTo>
                <a:lnTo>
                  <a:pt x="14795" y="63597"/>
                </a:lnTo>
                <a:lnTo>
                  <a:pt x="28578" y="22457"/>
                </a:lnTo>
                <a:lnTo>
                  <a:pt x="51688" y="6222"/>
                </a:lnTo>
                <a:lnTo>
                  <a:pt x="49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06570" y="3122802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2978" y="2941447"/>
            <a:ext cx="90487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00" u="sng" spc="-3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sng" spc="4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𝑁 </a:t>
            </a:r>
            <a:r>
              <a:rPr sz="1300" u="sng" spc="2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𝑁−1</a:t>
            </a:r>
            <a:r>
              <a:rPr sz="1300" u="sng" spc="8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950" baseline="-32051" dirty="0">
                <a:latin typeface="Cambria Math"/>
                <a:cs typeface="Cambria Math"/>
              </a:rPr>
              <a:t>−𝐿</a:t>
            </a:r>
            <a:endParaRPr sz="1950" baseline="-32051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03953" y="3644519"/>
            <a:ext cx="1849755" cy="380365"/>
          </a:xfrm>
          <a:custGeom>
            <a:avLst/>
            <a:gdLst/>
            <a:ahLst/>
            <a:cxnLst/>
            <a:rect l="l" t="t" r="r" b="b"/>
            <a:pathLst>
              <a:path w="1849754" h="380364">
                <a:moveTo>
                  <a:pt x="74709" y="41336"/>
                </a:moveTo>
                <a:lnTo>
                  <a:pt x="50626" y="50208"/>
                </a:lnTo>
                <a:lnTo>
                  <a:pt x="70295" y="66890"/>
                </a:lnTo>
                <a:lnTo>
                  <a:pt x="1844802" y="379856"/>
                </a:lnTo>
                <a:lnTo>
                  <a:pt x="1849247" y="354329"/>
                </a:lnTo>
                <a:lnTo>
                  <a:pt x="74709" y="41336"/>
                </a:lnTo>
                <a:close/>
              </a:path>
              <a:path w="1849754" h="380364">
                <a:moveTo>
                  <a:pt x="111887" y="0"/>
                </a:moveTo>
                <a:lnTo>
                  <a:pt x="105156" y="2412"/>
                </a:lnTo>
                <a:lnTo>
                  <a:pt x="0" y="41274"/>
                </a:lnTo>
                <a:lnTo>
                  <a:pt x="91059" y="118363"/>
                </a:lnTo>
                <a:lnTo>
                  <a:pt x="99187" y="117728"/>
                </a:lnTo>
                <a:lnTo>
                  <a:pt x="103759" y="112267"/>
                </a:lnTo>
                <a:lnTo>
                  <a:pt x="108458" y="106806"/>
                </a:lnTo>
                <a:lnTo>
                  <a:pt x="107696" y="98678"/>
                </a:lnTo>
                <a:lnTo>
                  <a:pt x="102235" y="93979"/>
                </a:lnTo>
                <a:lnTo>
                  <a:pt x="70295" y="66890"/>
                </a:lnTo>
                <a:lnTo>
                  <a:pt x="22987" y="58546"/>
                </a:lnTo>
                <a:lnTo>
                  <a:pt x="27559" y="33019"/>
                </a:lnTo>
                <a:lnTo>
                  <a:pt x="97282" y="33019"/>
                </a:lnTo>
                <a:lnTo>
                  <a:pt x="120904" y="24256"/>
                </a:lnTo>
                <a:lnTo>
                  <a:pt x="124333" y="16763"/>
                </a:lnTo>
                <a:lnTo>
                  <a:pt x="121793" y="10159"/>
                </a:lnTo>
                <a:lnTo>
                  <a:pt x="119380" y="3428"/>
                </a:lnTo>
                <a:lnTo>
                  <a:pt x="111887" y="0"/>
                </a:lnTo>
                <a:close/>
              </a:path>
              <a:path w="1849754" h="380364">
                <a:moveTo>
                  <a:pt x="27559" y="33019"/>
                </a:moveTo>
                <a:lnTo>
                  <a:pt x="22987" y="58546"/>
                </a:lnTo>
                <a:lnTo>
                  <a:pt x="70295" y="66890"/>
                </a:lnTo>
                <a:lnTo>
                  <a:pt x="59709" y="57911"/>
                </a:lnTo>
                <a:lnTo>
                  <a:pt x="29718" y="57911"/>
                </a:lnTo>
                <a:lnTo>
                  <a:pt x="33655" y="35813"/>
                </a:lnTo>
                <a:lnTo>
                  <a:pt x="43399" y="35813"/>
                </a:lnTo>
                <a:lnTo>
                  <a:pt x="27559" y="33019"/>
                </a:lnTo>
                <a:close/>
              </a:path>
              <a:path w="1849754" h="380364">
                <a:moveTo>
                  <a:pt x="33655" y="35813"/>
                </a:moveTo>
                <a:lnTo>
                  <a:pt x="29718" y="57911"/>
                </a:lnTo>
                <a:lnTo>
                  <a:pt x="50626" y="50208"/>
                </a:lnTo>
                <a:lnTo>
                  <a:pt x="33655" y="35813"/>
                </a:lnTo>
                <a:close/>
              </a:path>
              <a:path w="1849754" h="380364">
                <a:moveTo>
                  <a:pt x="50626" y="50208"/>
                </a:moveTo>
                <a:lnTo>
                  <a:pt x="29718" y="57911"/>
                </a:lnTo>
                <a:lnTo>
                  <a:pt x="59709" y="57911"/>
                </a:lnTo>
                <a:lnTo>
                  <a:pt x="50626" y="50208"/>
                </a:lnTo>
                <a:close/>
              </a:path>
              <a:path w="1849754" h="380364">
                <a:moveTo>
                  <a:pt x="43399" y="35813"/>
                </a:moveTo>
                <a:lnTo>
                  <a:pt x="33655" y="35813"/>
                </a:lnTo>
                <a:lnTo>
                  <a:pt x="50626" y="50208"/>
                </a:lnTo>
                <a:lnTo>
                  <a:pt x="74709" y="41336"/>
                </a:lnTo>
                <a:lnTo>
                  <a:pt x="43399" y="35813"/>
                </a:lnTo>
                <a:close/>
              </a:path>
              <a:path w="1849754" h="380364">
                <a:moveTo>
                  <a:pt x="97282" y="33019"/>
                </a:moveTo>
                <a:lnTo>
                  <a:pt x="27559" y="33019"/>
                </a:lnTo>
                <a:lnTo>
                  <a:pt x="74709" y="41336"/>
                </a:lnTo>
                <a:lnTo>
                  <a:pt x="97282" y="330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50255" y="4025900"/>
            <a:ext cx="247713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Probability of not forming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𝑁 −</a:t>
            </a:r>
            <a:r>
              <a:rPr sz="1400" spc="-6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𝐿</a:t>
            </a:r>
            <a:endParaRPr sz="1400">
              <a:latin typeface="Cambria Math"/>
              <a:cs typeface="Cambria Math"/>
            </a:endParaRPr>
          </a:p>
          <a:p>
            <a:pPr marL="762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links in a network of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𝑁</a:t>
            </a:r>
            <a:r>
              <a:rPr sz="14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nodes.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13176" y="3401605"/>
            <a:ext cx="1734312" cy="355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68802" y="3423665"/>
            <a:ext cx="1628139" cy="262255"/>
          </a:xfrm>
          <a:custGeom>
            <a:avLst/>
            <a:gdLst/>
            <a:ahLst/>
            <a:cxnLst/>
            <a:rect l="l" t="t" r="r" b="b"/>
            <a:pathLst>
              <a:path w="1628139" h="262254">
                <a:moveTo>
                  <a:pt x="1627632" y="0"/>
                </a:moveTo>
                <a:lnTo>
                  <a:pt x="1625915" y="51018"/>
                </a:lnTo>
                <a:lnTo>
                  <a:pt x="1621234" y="92678"/>
                </a:lnTo>
                <a:lnTo>
                  <a:pt x="1614291" y="120765"/>
                </a:lnTo>
                <a:lnTo>
                  <a:pt x="1605788" y="131063"/>
                </a:lnTo>
                <a:lnTo>
                  <a:pt x="856488" y="131063"/>
                </a:lnTo>
                <a:lnTo>
                  <a:pt x="847984" y="141362"/>
                </a:lnTo>
                <a:lnTo>
                  <a:pt x="841041" y="169449"/>
                </a:lnTo>
                <a:lnTo>
                  <a:pt x="836360" y="211109"/>
                </a:lnTo>
                <a:lnTo>
                  <a:pt x="834644" y="262127"/>
                </a:lnTo>
                <a:lnTo>
                  <a:pt x="832927" y="211109"/>
                </a:lnTo>
                <a:lnTo>
                  <a:pt x="828246" y="169449"/>
                </a:lnTo>
                <a:lnTo>
                  <a:pt x="821303" y="141362"/>
                </a:lnTo>
                <a:lnTo>
                  <a:pt x="812800" y="131063"/>
                </a:lnTo>
                <a:lnTo>
                  <a:pt x="21844" y="131063"/>
                </a:lnTo>
                <a:lnTo>
                  <a:pt x="13340" y="120765"/>
                </a:lnTo>
                <a:lnTo>
                  <a:pt x="6397" y="92678"/>
                </a:lnTo>
                <a:lnTo>
                  <a:pt x="1716" y="51018"/>
                </a:lnTo>
                <a:lnTo>
                  <a:pt x="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09900" y="3354361"/>
            <a:ext cx="376466" cy="355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65526" y="3376421"/>
            <a:ext cx="269875" cy="262255"/>
          </a:xfrm>
          <a:custGeom>
            <a:avLst/>
            <a:gdLst/>
            <a:ahLst/>
            <a:cxnLst/>
            <a:rect l="l" t="t" r="r" b="b"/>
            <a:pathLst>
              <a:path w="269875" h="262254">
                <a:moveTo>
                  <a:pt x="269748" y="0"/>
                </a:moveTo>
                <a:lnTo>
                  <a:pt x="268031" y="51018"/>
                </a:lnTo>
                <a:lnTo>
                  <a:pt x="263350" y="92678"/>
                </a:lnTo>
                <a:lnTo>
                  <a:pt x="256407" y="120765"/>
                </a:lnTo>
                <a:lnTo>
                  <a:pt x="247903" y="131063"/>
                </a:lnTo>
                <a:lnTo>
                  <a:pt x="160147" y="131063"/>
                </a:lnTo>
                <a:lnTo>
                  <a:pt x="151643" y="141362"/>
                </a:lnTo>
                <a:lnTo>
                  <a:pt x="144700" y="169449"/>
                </a:lnTo>
                <a:lnTo>
                  <a:pt x="140019" y="211109"/>
                </a:lnTo>
                <a:lnTo>
                  <a:pt x="138303" y="262127"/>
                </a:lnTo>
                <a:lnTo>
                  <a:pt x="136586" y="211109"/>
                </a:lnTo>
                <a:lnTo>
                  <a:pt x="131905" y="169449"/>
                </a:lnTo>
                <a:lnTo>
                  <a:pt x="124962" y="141362"/>
                </a:lnTo>
                <a:lnTo>
                  <a:pt x="116459" y="131063"/>
                </a:lnTo>
                <a:lnTo>
                  <a:pt x="21843" y="131063"/>
                </a:lnTo>
                <a:lnTo>
                  <a:pt x="13340" y="120765"/>
                </a:lnTo>
                <a:lnTo>
                  <a:pt x="6397" y="92678"/>
                </a:lnTo>
                <a:lnTo>
                  <a:pt x="1716" y="51018"/>
                </a:lnTo>
                <a:lnTo>
                  <a:pt x="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04210" y="3638550"/>
            <a:ext cx="1440180" cy="1177290"/>
          </a:xfrm>
          <a:custGeom>
            <a:avLst/>
            <a:gdLst/>
            <a:ahLst/>
            <a:cxnLst/>
            <a:rect l="l" t="t" r="r" b="b"/>
            <a:pathLst>
              <a:path w="1440179" h="1177289">
                <a:moveTo>
                  <a:pt x="39784" y="32393"/>
                </a:moveTo>
                <a:lnTo>
                  <a:pt x="48880" y="56604"/>
                </a:lnTo>
                <a:lnTo>
                  <a:pt x="1423542" y="1176959"/>
                </a:lnTo>
                <a:lnTo>
                  <a:pt x="1439926" y="1156881"/>
                </a:lnTo>
                <a:lnTo>
                  <a:pt x="65238" y="36393"/>
                </a:lnTo>
                <a:lnTo>
                  <a:pt x="39784" y="32393"/>
                </a:lnTo>
                <a:close/>
              </a:path>
              <a:path w="1440179" h="1177289">
                <a:moveTo>
                  <a:pt x="0" y="0"/>
                </a:moveTo>
                <a:lnTo>
                  <a:pt x="39369" y="105029"/>
                </a:lnTo>
                <a:lnTo>
                  <a:pt x="41909" y="111760"/>
                </a:lnTo>
                <a:lnTo>
                  <a:pt x="49275" y="115062"/>
                </a:lnTo>
                <a:lnTo>
                  <a:pt x="56006" y="112522"/>
                </a:lnTo>
                <a:lnTo>
                  <a:pt x="62737" y="110108"/>
                </a:lnTo>
                <a:lnTo>
                  <a:pt x="66166" y="102616"/>
                </a:lnTo>
                <a:lnTo>
                  <a:pt x="48880" y="56604"/>
                </a:lnTo>
                <a:lnTo>
                  <a:pt x="11683" y="26288"/>
                </a:lnTo>
                <a:lnTo>
                  <a:pt x="28066" y="6095"/>
                </a:lnTo>
                <a:lnTo>
                  <a:pt x="38800" y="6095"/>
                </a:lnTo>
                <a:lnTo>
                  <a:pt x="0" y="0"/>
                </a:lnTo>
                <a:close/>
              </a:path>
              <a:path w="1440179" h="1177289">
                <a:moveTo>
                  <a:pt x="28066" y="6095"/>
                </a:moveTo>
                <a:lnTo>
                  <a:pt x="11683" y="26288"/>
                </a:lnTo>
                <a:lnTo>
                  <a:pt x="48880" y="56604"/>
                </a:lnTo>
                <a:lnTo>
                  <a:pt x="39784" y="32393"/>
                </a:lnTo>
                <a:lnTo>
                  <a:pt x="17906" y="28956"/>
                </a:lnTo>
                <a:lnTo>
                  <a:pt x="32003" y="11683"/>
                </a:lnTo>
                <a:lnTo>
                  <a:pt x="34922" y="11683"/>
                </a:lnTo>
                <a:lnTo>
                  <a:pt x="28066" y="6095"/>
                </a:lnTo>
                <a:close/>
              </a:path>
              <a:path w="1440179" h="1177289">
                <a:moveTo>
                  <a:pt x="38800" y="6095"/>
                </a:moveTo>
                <a:lnTo>
                  <a:pt x="28066" y="6095"/>
                </a:lnTo>
                <a:lnTo>
                  <a:pt x="65238" y="36393"/>
                </a:lnTo>
                <a:lnTo>
                  <a:pt x="113791" y="44068"/>
                </a:lnTo>
                <a:lnTo>
                  <a:pt x="120523" y="39243"/>
                </a:lnTo>
                <a:lnTo>
                  <a:pt x="121538" y="32131"/>
                </a:lnTo>
                <a:lnTo>
                  <a:pt x="122681" y="25145"/>
                </a:lnTo>
                <a:lnTo>
                  <a:pt x="117855" y="18414"/>
                </a:lnTo>
                <a:lnTo>
                  <a:pt x="110743" y="17399"/>
                </a:lnTo>
                <a:lnTo>
                  <a:pt x="38800" y="6095"/>
                </a:lnTo>
                <a:close/>
              </a:path>
              <a:path w="1440179" h="1177289">
                <a:moveTo>
                  <a:pt x="34922" y="11683"/>
                </a:moveTo>
                <a:lnTo>
                  <a:pt x="32003" y="11683"/>
                </a:lnTo>
                <a:lnTo>
                  <a:pt x="39784" y="32393"/>
                </a:lnTo>
                <a:lnTo>
                  <a:pt x="65238" y="36393"/>
                </a:lnTo>
                <a:lnTo>
                  <a:pt x="34922" y="11683"/>
                </a:lnTo>
                <a:close/>
              </a:path>
              <a:path w="1440179" h="1177289">
                <a:moveTo>
                  <a:pt x="32003" y="11683"/>
                </a:moveTo>
                <a:lnTo>
                  <a:pt x="17906" y="28956"/>
                </a:lnTo>
                <a:lnTo>
                  <a:pt x="39784" y="32393"/>
                </a:lnTo>
                <a:lnTo>
                  <a:pt x="32003" y="116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344926" y="4833620"/>
            <a:ext cx="25800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205" marR="5080" indent="-48514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Probability of forming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𝐿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links in a 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network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𝑁</a:t>
            </a:r>
            <a:r>
              <a:rPr sz="1400" spc="8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nodes.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54632" y="3899534"/>
            <a:ext cx="984885" cy="418465"/>
          </a:xfrm>
          <a:custGeom>
            <a:avLst/>
            <a:gdLst/>
            <a:ahLst/>
            <a:cxnLst/>
            <a:rect l="l" t="t" r="r" b="b"/>
            <a:pathLst>
              <a:path w="984885" h="418464">
                <a:moveTo>
                  <a:pt x="911346" y="32987"/>
                </a:moveTo>
                <a:lnTo>
                  <a:pt x="0" y="394207"/>
                </a:lnTo>
                <a:lnTo>
                  <a:pt x="9651" y="418337"/>
                </a:lnTo>
                <a:lnTo>
                  <a:pt x="920797" y="57028"/>
                </a:lnTo>
                <a:lnTo>
                  <a:pt x="936630" y="36810"/>
                </a:lnTo>
                <a:lnTo>
                  <a:pt x="911346" y="32987"/>
                </a:lnTo>
                <a:close/>
              </a:path>
              <a:path w="984885" h="418464">
                <a:moveTo>
                  <a:pt x="967704" y="15366"/>
                </a:moveTo>
                <a:lnTo>
                  <a:pt x="955801" y="15366"/>
                </a:lnTo>
                <a:lnTo>
                  <a:pt x="965326" y="39369"/>
                </a:lnTo>
                <a:lnTo>
                  <a:pt x="920797" y="57028"/>
                </a:lnTo>
                <a:lnTo>
                  <a:pt x="894842" y="90169"/>
                </a:lnTo>
                <a:lnTo>
                  <a:pt x="890397" y="95757"/>
                </a:lnTo>
                <a:lnTo>
                  <a:pt x="891286" y="103885"/>
                </a:lnTo>
                <a:lnTo>
                  <a:pt x="897001" y="108331"/>
                </a:lnTo>
                <a:lnTo>
                  <a:pt x="902588" y="112775"/>
                </a:lnTo>
                <a:lnTo>
                  <a:pt x="910717" y="111759"/>
                </a:lnTo>
                <a:lnTo>
                  <a:pt x="915162" y="106171"/>
                </a:lnTo>
                <a:lnTo>
                  <a:pt x="984376" y="17906"/>
                </a:lnTo>
                <a:lnTo>
                  <a:pt x="967704" y="15366"/>
                </a:lnTo>
                <a:close/>
              </a:path>
              <a:path w="984885" h="418464">
                <a:moveTo>
                  <a:pt x="936630" y="36810"/>
                </a:moveTo>
                <a:lnTo>
                  <a:pt x="920797" y="57028"/>
                </a:lnTo>
                <a:lnTo>
                  <a:pt x="963405" y="40131"/>
                </a:lnTo>
                <a:lnTo>
                  <a:pt x="958595" y="40131"/>
                </a:lnTo>
                <a:lnTo>
                  <a:pt x="936630" y="36810"/>
                </a:lnTo>
                <a:close/>
              </a:path>
              <a:path w="984885" h="418464">
                <a:moveTo>
                  <a:pt x="950341" y="19303"/>
                </a:moveTo>
                <a:lnTo>
                  <a:pt x="936630" y="36810"/>
                </a:lnTo>
                <a:lnTo>
                  <a:pt x="958595" y="40131"/>
                </a:lnTo>
                <a:lnTo>
                  <a:pt x="950341" y="19303"/>
                </a:lnTo>
                <a:close/>
              </a:path>
              <a:path w="984885" h="418464">
                <a:moveTo>
                  <a:pt x="957364" y="19303"/>
                </a:moveTo>
                <a:lnTo>
                  <a:pt x="950341" y="19303"/>
                </a:lnTo>
                <a:lnTo>
                  <a:pt x="958595" y="40131"/>
                </a:lnTo>
                <a:lnTo>
                  <a:pt x="963405" y="40131"/>
                </a:lnTo>
                <a:lnTo>
                  <a:pt x="965326" y="39369"/>
                </a:lnTo>
                <a:lnTo>
                  <a:pt x="957364" y="19303"/>
                </a:lnTo>
                <a:close/>
              </a:path>
              <a:path w="984885" h="418464">
                <a:moveTo>
                  <a:pt x="955801" y="15366"/>
                </a:moveTo>
                <a:lnTo>
                  <a:pt x="911346" y="32987"/>
                </a:lnTo>
                <a:lnTo>
                  <a:pt x="936630" y="36810"/>
                </a:lnTo>
                <a:lnTo>
                  <a:pt x="950341" y="19303"/>
                </a:lnTo>
                <a:lnTo>
                  <a:pt x="957364" y="19303"/>
                </a:lnTo>
                <a:lnTo>
                  <a:pt x="955801" y="15366"/>
                </a:lnTo>
                <a:close/>
              </a:path>
              <a:path w="984885" h="418464">
                <a:moveTo>
                  <a:pt x="866394" y="0"/>
                </a:moveTo>
                <a:lnTo>
                  <a:pt x="859790" y="4825"/>
                </a:lnTo>
                <a:lnTo>
                  <a:pt x="858774" y="11937"/>
                </a:lnTo>
                <a:lnTo>
                  <a:pt x="857631" y="19050"/>
                </a:lnTo>
                <a:lnTo>
                  <a:pt x="862584" y="25653"/>
                </a:lnTo>
                <a:lnTo>
                  <a:pt x="911346" y="32987"/>
                </a:lnTo>
                <a:lnTo>
                  <a:pt x="955801" y="15366"/>
                </a:lnTo>
                <a:lnTo>
                  <a:pt x="967704" y="15366"/>
                </a:lnTo>
                <a:lnTo>
                  <a:pt x="8663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933" y="5006606"/>
            <a:ext cx="295275" cy="233045"/>
          </a:xfrm>
          <a:custGeom>
            <a:avLst/>
            <a:gdLst/>
            <a:ahLst/>
            <a:cxnLst/>
            <a:rect l="l" t="t" r="r" b="b"/>
            <a:pathLst>
              <a:path w="295275" h="233045">
                <a:moveTo>
                  <a:pt x="245630" y="0"/>
                </a:moveTo>
                <a:lnTo>
                  <a:pt x="232333" y="4470"/>
                </a:lnTo>
                <a:lnTo>
                  <a:pt x="272224" y="116192"/>
                </a:lnTo>
                <a:lnTo>
                  <a:pt x="232333" y="227787"/>
                </a:lnTo>
                <a:lnTo>
                  <a:pt x="245630" y="232511"/>
                </a:lnTo>
                <a:lnTo>
                  <a:pt x="295224" y="120789"/>
                </a:lnTo>
                <a:lnTo>
                  <a:pt x="295224" y="111594"/>
                </a:lnTo>
                <a:lnTo>
                  <a:pt x="245630" y="0"/>
                </a:lnTo>
                <a:close/>
              </a:path>
              <a:path w="295275" h="233045">
                <a:moveTo>
                  <a:pt x="49593" y="0"/>
                </a:moveTo>
                <a:lnTo>
                  <a:pt x="0" y="111721"/>
                </a:lnTo>
                <a:lnTo>
                  <a:pt x="0" y="120916"/>
                </a:lnTo>
                <a:lnTo>
                  <a:pt x="49593" y="232511"/>
                </a:lnTo>
                <a:lnTo>
                  <a:pt x="62763" y="228041"/>
                </a:lnTo>
                <a:lnTo>
                  <a:pt x="22872" y="116319"/>
                </a:lnTo>
                <a:lnTo>
                  <a:pt x="62763" y="4724"/>
                </a:lnTo>
                <a:lnTo>
                  <a:pt x="495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66595" y="523240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80" h="10160">
                <a:moveTo>
                  <a:pt x="0" y="10159"/>
                </a:moveTo>
                <a:lnTo>
                  <a:pt x="55372" y="10159"/>
                </a:lnTo>
                <a:lnTo>
                  <a:pt x="55372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11679" y="5013959"/>
            <a:ext cx="0" cy="218440"/>
          </a:xfrm>
          <a:custGeom>
            <a:avLst/>
            <a:gdLst/>
            <a:ahLst/>
            <a:cxnLst/>
            <a:rect l="l" t="t" r="r" b="b"/>
            <a:pathLst>
              <a:path h="218439">
                <a:moveTo>
                  <a:pt x="0" y="0"/>
                </a:moveTo>
                <a:lnTo>
                  <a:pt x="0" y="218439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595" y="5005070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80" h="8889">
                <a:moveTo>
                  <a:pt x="0" y="8889"/>
                </a:moveTo>
                <a:lnTo>
                  <a:pt x="55372" y="8889"/>
                </a:lnTo>
                <a:lnTo>
                  <a:pt x="5537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7933" y="523240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80" h="10160">
                <a:moveTo>
                  <a:pt x="0" y="10159"/>
                </a:moveTo>
                <a:lnTo>
                  <a:pt x="55372" y="10159"/>
                </a:lnTo>
                <a:lnTo>
                  <a:pt x="55372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8220" y="5013959"/>
            <a:ext cx="0" cy="218440"/>
          </a:xfrm>
          <a:custGeom>
            <a:avLst/>
            <a:gdLst/>
            <a:ahLst/>
            <a:cxnLst/>
            <a:rect l="l" t="t" r="r" b="b"/>
            <a:pathLst>
              <a:path h="218439">
                <a:moveTo>
                  <a:pt x="0" y="0"/>
                </a:moveTo>
                <a:lnTo>
                  <a:pt x="0" y="218439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57933" y="5005070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80" h="8889">
                <a:moveTo>
                  <a:pt x="0" y="8889"/>
                </a:moveTo>
                <a:lnTo>
                  <a:pt x="55372" y="8889"/>
                </a:lnTo>
                <a:lnTo>
                  <a:pt x="5537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7068" y="4929936"/>
            <a:ext cx="1549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5510" algn="l"/>
              </a:tabLst>
            </a:pPr>
            <a:r>
              <a:rPr sz="2000" spc="-10" dirty="0">
                <a:latin typeface="Calibri"/>
                <a:cs typeface="Calibri"/>
              </a:rPr>
              <a:t>Here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𝑥	= E</a:t>
            </a:r>
            <a:r>
              <a:rPr sz="2000" spc="2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69591" y="5006606"/>
            <a:ext cx="420370" cy="233045"/>
          </a:xfrm>
          <a:custGeom>
            <a:avLst/>
            <a:gdLst/>
            <a:ahLst/>
            <a:cxnLst/>
            <a:rect l="l" t="t" r="r" b="b"/>
            <a:pathLst>
              <a:path w="420369" h="233045">
                <a:moveTo>
                  <a:pt x="370585" y="0"/>
                </a:moveTo>
                <a:lnTo>
                  <a:pt x="357250" y="4470"/>
                </a:lnTo>
                <a:lnTo>
                  <a:pt x="397128" y="116192"/>
                </a:lnTo>
                <a:lnTo>
                  <a:pt x="357250" y="227787"/>
                </a:lnTo>
                <a:lnTo>
                  <a:pt x="370585" y="232511"/>
                </a:lnTo>
                <a:lnTo>
                  <a:pt x="420115" y="120789"/>
                </a:lnTo>
                <a:lnTo>
                  <a:pt x="420115" y="111594"/>
                </a:lnTo>
                <a:lnTo>
                  <a:pt x="370585" y="0"/>
                </a:lnTo>
                <a:close/>
              </a:path>
              <a:path w="420369" h="233045">
                <a:moveTo>
                  <a:pt x="49529" y="0"/>
                </a:moveTo>
                <a:lnTo>
                  <a:pt x="0" y="111721"/>
                </a:lnTo>
                <a:lnTo>
                  <a:pt x="0" y="120916"/>
                </a:lnTo>
                <a:lnTo>
                  <a:pt x="49529" y="232511"/>
                </a:lnTo>
                <a:lnTo>
                  <a:pt x="62737" y="228041"/>
                </a:lnTo>
                <a:lnTo>
                  <a:pt x="22859" y="116319"/>
                </a:lnTo>
                <a:lnTo>
                  <a:pt x="62737" y="4724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4163" y="523240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79" h="10160">
                <a:moveTo>
                  <a:pt x="0" y="10159"/>
                </a:moveTo>
                <a:lnTo>
                  <a:pt x="55372" y="10159"/>
                </a:lnTo>
                <a:lnTo>
                  <a:pt x="55372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9247" y="5013959"/>
            <a:ext cx="0" cy="218440"/>
          </a:xfrm>
          <a:custGeom>
            <a:avLst/>
            <a:gdLst/>
            <a:ahLst/>
            <a:cxnLst/>
            <a:rect l="l" t="t" r="r" b="b"/>
            <a:pathLst>
              <a:path h="218439">
                <a:moveTo>
                  <a:pt x="0" y="0"/>
                </a:moveTo>
                <a:lnTo>
                  <a:pt x="0" y="218439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4163" y="5005070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79" h="8889">
                <a:moveTo>
                  <a:pt x="0" y="8889"/>
                </a:moveTo>
                <a:lnTo>
                  <a:pt x="55372" y="8889"/>
                </a:lnTo>
                <a:lnTo>
                  <a:pt x="5537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10534" y="523240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79" h="10160">
                <a:moveTo>
                  <a:pt x="0" y="10159"/>
                </a:moveTo>
                <a:lnTo>
                  <a:pt x="55371" y="10159"/>
                </a:lnTo>
                <a:lnTo>
                  <a:pt x="55371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20821" y="5013959"/>
            <a:ext cx="0" cy="218440"/>
          </a:xfrm>
          <a:custGeom>
            <a:avLst/>
            <a:gdLst/>
            <a:ahLst/>
            <a:cxnLst/>
            <a:rect l="l" t="t" r="r" b="b"/>
            <a:pathLst>
              <a:path h="218439">
                <a:moveTo>
                  <a:pt x="0" y="0"/>
                </a:moveTo>
                <a:lnTo>
                  <a:pt x="0" y="218439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10534" y="5005070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79" h="8889">
                <a:moveTo>
                  <a:pt x="0" y="8889"/>
                </a:moveTo>
                <a:lnTo>
                  <a:pt x="55371" y="8889"/>
                </a:lnTo>
                <a:lnTo>
                  <a:pt x="55371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509141" y="103758"/>
            <a:ext cx="612457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Binomial Distribution</a:t>
            </a:r>
            <a:r>
              <a:rPr spc="-95" dirty="0"/>
              <a:t> </a:t>
            </a:r>
            <a:r>
              <a:rPr spc="-25" dirty="0"/>
              <a:t>Review</a:t>
            </a:r>
          </a:p>
        </p:txBody>
      </p:sp>
      <p:sp>
        <p:nvSpPr>
          <p:cNvPr id="18" name="object 18"/>
          <p:cNvSpPr/>
          <p:nvPr/>
        </p:nvSpPr>
        <p:spPr>
          <a:xfrm>
            <a:off x="680580" y="2005964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73" y="0"/>
                </a:moveTo>
                <a:lnTo>
                  <a:pt x="276047" y="11430"/>
                </a:lnTo>
                <a:lnTo>
                  <a:pt x="292391" y="18504"/>
                </a:lnTo>
                <a:lnTo>
                  <a:pt x="306449" y="28305"/>
                </a:lnTo>
                <a:lnTo>
                  <a:pt x="334989" y="73852"/>
                </a:lnTo>
                <a:lnTo>
                  <a:pt x="343319" y="115623"/>
                </a:lnTo>
                <a:lnTo>
                  <a:pt x="344360" y="139700"/>
                </a:lnTo>
                <a:lnTo>
                  <a:pt x="343314" y="164580"/>
                </a:lnTo>
                <a:lnTo>
                  <a:pt x="334946" y="207529"/>
                </a:lnTo>
                <a:lnTo>
                  <a:pt x="306466" y="253777"/>
                </a:lnTo>
                <a:lnTo>
                  <a:pt x="276491" y="270763"/>
                </a:lnTo>
                <a:lnTo>
                  <a:pt x="280073" y="282321"/>
                </a:lnTo>
                <a:lnTo>
                  <a:pt x="318581" y="264239"/>
                </a:lnTo>
                <a:lnTo>
                  <a:pt x="346887" y="232918"/>
                </a:lnTo>
                <a:lnTo>
                  <a:pt x="364307" y="191071"/>
                </a:lnTo>
                <a:lnTo>
                  <a:pt x="370116" y="141224"/>
                </a:lnTo>
                <a:lnTo>
                  <a:pt x="368659" y="115339"/>
                </a:lnTo>
                <a:lnTo>
                  <a:pt x="357010" y="69429"/>
                </a:lnTo>
                <a:lnTo>
                  <a:pt x="333915" y="32093"/>
                </a:lnTo>
                <a:lnTo>
                  <a:pt x="300539" y="7379"/>
                </a:lnTo>
                <a:lnTo>
                  <a:pt x="280073" y="0"/>
                </a:lnTo>
                <a:close/>
              </a:path>
              <a:path w="370205" h="282575">
                <a:moveTo>
                  <a:pt x="90043" y="0"/>
                </a:moveTo>
                <a:lnTo>
                  <a:pt x="51628" y="18081"/>
                </a:lnTo>
                <a:lnTo>
                  <a:pt x="23291" y="49402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62" y="212982"/>
                </a:lnTo>
                <a:lnTo>
                  <a:pt x="36100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611" y="270763"/>
                </a:lnTo>
                <a:lnTo>
                  <a:pt x="77528" y="263663"/>
                </a:lnTo>
                <a:lnTo>
                  <a:pt x="63647" y="253777"/>
                </a:lnTo>
                <a:lnTo>
                  <a:pt x="35169" y="207529"/>
                </a:lnTo>
                <a:lnTo>
                  <a:pt x="26801" y="164580"/>
                </a:lnTo>
                <a:lnTo>
                  <a:pt x="25755" y="139700"/>
                </a:lnTo>
                <a:lnTo>
                  <a:pt x="26801" y="115623"/>
                </a:lnTo>
                <a:lnTo>
                  <a:pt x="35169" y="73852"/>
                </a:lnTo>
                <a:lnTo>
                  <a:pt x="63757" y="28305"/>
                </a:lnTo>
                <a:lnTo>
                  <a:pt x="94068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99869" y="1894585"/>
            <a:ext cx="478155" cy="502920"/>
          </a:xfrm>
          <a:custGeom>
            <a:avLst/>
            <a:gdLst/>
            <a:ahLst/>
            <a:cxnLst/>
            <a:rect l="l" t="t" r="r" b="b"/>
            <a:pathLst>
              <a:path w="478155" h="502919">
                <a:moveTo>
                  <a:pt x="369443" y="0"/>
                </a:moveTo>
                <a:lnTo>
                  <a:pt x="364617" y="11937"/>
                </a:lnTo>
                <a:lnTo>
                  <a:pt x="383379" y="27158"/>
                </a:lnTo>
                <a:lnTo>
                  <a:pt x="400034" y="46926"/>
                </a:lnTo>
                <a:lnTo>
                  <a:pt x="426974" y="100202"/>
                </a:lnTo>
                <a:lnTo>
                  <a:pt x="443944" y="169259"/>
                </a:lnTo>
                <a:lnTo>
                  <a:pt x="448173" y="208716"/>
                </a:lnTo>
                <a:lnTo>
                  <a:pt x="449580" y="251460"/>
                </a:lnTo>
                <a:lnTo>
                  <a:pt x="448175" y="293582"/>
                </a:lnTo>
                <a:lnTo>
                  <a:pt x="443960" y="332692"/>
                </a:lnTo>
                <a:lnTo>
                  <a:pt x="427100" y="401827"/>
                </a:lnTo>
                <a:lnTo>
                  <a:pt x="400240" y="455628"/>
                </a:lnTo>
                <a:lnTo>
                  <a:pt x="364617" y="490854"/>
                </a:lnTo>
                <a:lnTo>
                  <a:pt x="369443" y="502792"/>
                </a:lnTo>
                <a:lnTo>
                  <a:pt x="414210" y="466947"/>
                </a:lnTo>
                <a:lnTo>
                  <a:pt x="448691" y="409575"/>
                </a:lnTo>
                <a:lnTo>
                  <a:pt x="470693" y="335914"/>
                </a:lnTo>
                <a:lnTo>
                  <a:pt x="476194" y="294953"/>
                </a:lnTo>
                <a:lnTo>
                  <a:pt x="478028" y="251205"/>
                </a:lnTo>
                <a:lnTo>
                  <a:pt x="476194" y="207297"/>
                </a:lnTo>
                <a:lnTo>
                  <a:pt x="470693" y="166258"/>
                </a:lnTo>
                <a:lnTo>
                  <a:pt x="461525" y="128101"/>
                </a:lnTo>
                <a:lnTo>
                  <a:pt x="432736" y="61739"/>
                </a:lnTo>
                <a:lnTo>
                  <a:pt x="393112" y="15309"/>
                </a:lnTo>
                <a:lnTo>
                  <a:pt x="369443" y="0"/>
                </a:lnTo>
                <a:close/>
              </a:path>
              <a:path w="478155" h="502919">
                <a:moveTo>
                  <a:pt x="108585" y="0"/>
                </a:moveTo>
                <a:lnTo>
                  <a:pt x="63928" y="35893"/>
                </a:lnTo>
                <a:lnTo>
                  <a:pt x="29464" y="92837"/>
                </a:lnTo>
                <a:lnTo>
                  <a:pt x="7350" y="166258"/>
                </a:lnTo>
                <a:lnTo>
                  <a:pt x="1835" y="207297"/>
                </a:lnTo>
                <a:lnTo>
                  <a:pt x="0" y="251205"/>
                </a:lnTo>
                <a:lnTo>
                  <a:pt x="1835" y="294953"/>
                </a:lnTo>
                <a:lnTo>
                  <a:pt x="7350" y="335914"/>
                </a:lnTo>
                <a:lnTo>
                  <a:pt x="16555" y="374114"/>
                </a:lnTo>
                <a:lnTo>
                  <a:pt x="45416" y="440963"/>
                </a:lnTo>
                <a:lnTo>
                  <a:pt x="84988" y="487549"/>
                </a:lnTo>
                <a:lnTo>
                  <a:pt x="108585" y="502792"/>
                </a:lnTo>
                <a:lnTo>
                  <a:pt x="113411" y="490854"/>
                </a:lnTo>
                <a:lnTo>
                  <a:pt x="94503" y="475569"/>
                </a:lnTo>
                <a:lnTo>
                  <a:pt x="77787" y="455628"/>
                </a:lnTo>
                <a:lnTo>
                  <a:pt x="50927" y="401827"/>
                </a:lnTo>
                <a:lnTo>
                  <a:pt x="34067" y="332692"/>
                </a:lnTo>
                <a:lnTo>
                  <a:pt x="29852" y="293582"/>
                </a:lnTo>
                <a:lnTo>
                  <a:pt x="28448" y="251460"/>
                </a:lnTo>
                <a:lnTo>
                  <a:pt x="29874" y="208716"/>
                </a:lnTo>
                <a:lnTo>
                  <a:pt x="34147" y="169259"/>
                </a:lnTo>
                <a:lnTo>
                  <a:pt x="51181" y="100202"/>
                </a:lnTo>
                <a:lnTo>
                  <a:pt x="78057" y="46926"/>
                </a:lnTo>
                <a:lnTo>
                  <a:pt x="113411" y="11937"/>
                </a:lnTo>
                <a:lnTo>
                  <a:pt x="108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41094" y="2108453"/>
            <a:ext cx="187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16429" y="2005964"/>
            <a:ext cx="903605" cy="282575"/>
          </a:xfrm>
          <a:custGeom>
            <a:avLst/>
            <a:gdLst/>
            <a:ahLst/>
            <a:cxnLst/>
            <a:rect l="l" t="t" r="r" b="b"/>
            <a:pathLst>
              <a:path w="903604" h="282575">
                <a:moveTo>
                  <a:pt x="813434" y="0"/>
                </a:moveTo>
                <a:lnTo>
                  <a:pt x="809497" y="11430"/>
                </a:lnTo>
                <a:lnTo>
                  <a:pt x="825805" y="18504"/>
                </a:lnTo>
                <a:lnTo>
                  <a:pt x="839851" y="28305"/>
                </a:lnTo>
                <a:lnTo>
                  <a:pt x="868374" y="73852"/>
                </a:lnTo>
                <a:lnTo>
                  <a:pt x="876669" y="115623"/>
                </a:lnTo>
                <a:lnTo>
                  <a:pt x="877696" y="139700"/>
                </a:lnTo>
                <a:lnTo>
                  <a:pt x="876651" y="164580"/>
                </a:lnTo>
                <a:lnTo>
                  <a:pt x="868320" y="207529"/>
                </a:lnTo>
                <a:lnTo>
                  <a:pt x="839898" y="253777"/>
                </a:lnTo>
                <a:lnTo>
                  <a:pt x="809878" y="270763"/>
                </a:lnTo>
                <a:lnTo>
                  <a:pt x="813434" y="282321"/>
                </a:lnTo>
                <a:lnTo>
                  <a:pt x="851931" y="264239"/>
                </a:lnTo>
                <a:lnTo>
                  <a:pt x="880236" y="232918"/>
                </a:lnTo>
                <a:lnTo>
                  <a:pt x="897667" y="191071"/>
                </a:lnTo>
                <a:lnTo>
                  <a:pt x="903478" y="141224"/>
                </a:lnTo>
                <a:lnTo>
                  <a:pt x="902025" y="115339"/>
                </a:lnTo>
                <a:lnTo>
                  <a:pt x="890404" y="69429"/>
                </a:lnTo>
                <a:lnTo>
                  <a:pt x="867281" y="32093"/>
                </a:lnTo>
                <a:lnTo>
                  <a:pt x="833891" y="7379"/>
                </a:lnTo>
                <a:lnTo>
                  <a:pt x="813434" y="0"/>
                </a:lnTo>
                <a:close/>
              </a:path>
              <a:path w="903604" h="282575">
                <a:moveTo>
                  <a:pt x="90043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8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9100" y="1915744"/>
            <a:ext cx="36029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60680" algn="l"/>
                <a:tab pos="743585" algn="l"/>
                <a:tab pos="1203960" algn="l"/>
                <a:tab pos="1635125" algn="l"/>
                <a:tab pos="2096770" algn="l"/>
                <a:tab pos="2927985" algn="l"/>
              </a:tabLst>
            </a:pPr>
            <a:r>
              <a:rPr sz="2400" dirty="0">
                <a:latin typeface="Cambria Math"/>
                <a:cs typeface="Cambria Math"/>
              </a:rPr>
              <a:t>𝑃	𝑥	=	</a:t>
            </a:r>
            <a:r>
              <a:rPr sz="3600" baseline="30092" dirty="0">
                <a:latin typeface="Cambria Math"/>
                <a:cs typeface="Cambria Math"/>
              </a:rPr>
              <a:t>𝑁	</a:t>
            </a:r>
            <a:r>
              <a:rPr sz="2400" spc="105" dirty="0">
                <a:latin typeface="Cambria Math"/>
                <a:cs typeface="Cambria Math"/>
              </a:rPr>
              <a:t>𝑝</a:t>
            </a:r>
            <a:r>
              <a:rPr sz="2625" spc="157" baseline="28571" dirty="0">
                <a:latin typeface="Cambria Math"/>
                <a:cs typeface="Cambria Math"/>
              </a:rPr>
              <a:t>𝑥	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𝑝	</a:t>
            </a:r>
            <a:r>
              <a:rPr sz="2625" spc="75" baseline="28571" dirty="0">
                <a:latin typeface="Cambria Math"/>
                <a:cs typeface="Cambria Math"/>
              </a:rPr>
              <a:t>𝑁−𝑥</a:t>
            </a:r>
            <a:r>
              <a:rPr sz="2625" spc="322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23" name="object 23"/>
          <p:cNvSpPr/>
          <p:nvPr/>
        </p:nvSpPr>
        <p:spPr>
          <a:xfrm>
            <a:off x="602424" y="3067557"/>
            <a:ext cx="353060" cy="278765"/>
          </a:xfrm>
          <a:custGeom>
            <a:avLst/>
            <a:gdLst/>
            <a:ahLst/>
            <a:cxnLst/>
            <a:rect l="l" t="t" r="r" b="b"/>
            <a:pathLst>
              <a:path w="353059" h="278764">
                <a:moveTo>
                  <a:pt x="293509" y="0"/>
                </a:moveTo>
                <a:lnTo>
                  <a:pt x="277583" y="5461"/>
                </a:lnTo>
                <a:lnTo>
                  <a:pt x="325361" y="139192"/>
                </a:lnTo>
                <a:lnTo>
                  <a:pt x="277583" y="272796"/>
                </a:lnTo>
                <a:lnTo>
                  <a:pt x="293509" y="278511"/>
                </a:lnTo>
                <a:lnTo>
                  <a:pt x="352894" y="144653"/>
                </a:lnTo>
                <a:lnTo>
                  <a:pt x="352894" y="133731"/>
                </a:lnTo>
                <a:lnTo>
                  <a:pt x="293509" y="0"/>
                </a:lnTo>
                <a:close/>
              </a:path>
              <a:path w="353059" h="278764">
                <a:moveTo>
                  <a:pt x="59385" y="0"/>
                </a:moveTo>
                <a:lnTo>
                  <a:pt x="0" y="133858"/>
                </a:lnTo>
                <a:lnTo>
                  <a:pt x="0" y="144906"/>
                </a:lnTo>
                <a:lnTo>
                  <a:pt x="59385" y="278511"/>
                </a:lnTo>
                <a:lnTo>
                  <a:pt x="75158" y="273177"/>
                </a:lnTo>
                <a:lnTo>
                  <a:pt x="27381" y="139319"/>
                </a:lnTo>
                <a:lnTo>
                  <a:pt x="75158" y="5715"/>
                </a:lnTo>
                <a:lnTo>
                  <a:pt x="59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3717" y="3748278"/>
            <a:ext cx="502284" cy="278765"/>
          </a:xfrm>
          <a:custGeom>
            <a:avLst/>
            <a:gdLst/>
            <a:ahLst/>
            <a:cxnLst/>
            <a:rect l="l" t="t" r="r" b="b"/>
            <a:pathLst>
              <a:path w="502284" h="278764">
                <a:moveTo>
                  <a:pt x="442861" y="0"/>
                </a:moveTo>
                <a:lnTo>
                  <a:pt x="426935" y="5334"/>
                </a:lnTo>
                <a:lnTo>
                  <a:pt x="474713" y="139065"/>
                </a:lnTo>
                <a:lnTo>
                  <a:pt x="426935" y="272796"/>
                </a:lnTo>
                <a:lnTo>
                  <a:pt x="442861" y="278384"/>
                </a:lnTo>
                <a:lnTo>
                  <a:pt x="502246" y="144653"/>
                </a:lnTo>
                <a:lnTo>
                  <a:pt x="502246" y="133604"/>
                </a:lnTo>
                <a:lnTo>
                  <a:pt x="442861" y="0"/>
                </a:lnTo>
                <a:close/>
              </a:path>
              <a:path w="502284" h="278764">
                <a:moveTo>
                  <a:pt x="59385" y="0"/>
                </a:moveTo>
                <a:lnTo>
                  <a:pt x="0" y="133731"/>
                </a:lnTo>
                <a:lnTo>
                  <a:pt x="0" y="144780"/>
                </a:lnTo>
                <a:lnTo>
                  <a:pt x="59385" y="278384"/>
                </a:lnTo>
                <a:lnTo>
                  <a:pt x="75158" y="273050"/>
                </a:lnTo>
                <a:lnTo>
                  <a:pt x="27381" y="139192"/>
                </a:lnTo>
                <a:lnTo>
                  <a:pt x="75158" y="5588"/>
                </a:lnTo>
                <a:lnTo>
                  <a:pt x="59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6740" y="3546475"/>
            <a:ext cx="383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20" baseline="-20833" dirty="0">
                <a:latin typeface="Cambria Math"/>
                <a:cs typeface="Cambria Math"/>
              </a:rPr>
              <a:t>𝑥</a:t>
            </a:r>
            <a:r>
              <a:rPr sz="1750" spc="80" dirty="0">
                <a:latin typeface="Cambria Math"/>
                <a:cs typeface="Cambria Math"/>
              </a:rPr>
              <a:t>2</a:t>
            </a:r>
            <a:endParaRPr sz="1750" dirty="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51380" y="3746880"/>
            <a:ext cx="903605" cy="282575"/>
          </a:xfrm>
          <a:custGeom>
            <a:avLst/>
            <a:gdLst/>
            <a:ahLst/>
            <a:cxnLst/>
            <a:rect l="l" t="t" r="r" b="b"/>
            <a:pathLst>
              <a:path w="903605" h="282575">
                <a:moveTo>
                  <a:pt x="813435" y="0"/>
                </a:moveTo>
                <a:lnTo>
                  <a:pt x="809498" y="11430"/>
                </a:lnTo>
                <a:lnTo>
                  <a:pt x="825805" y="18522"/>
                </a:lnTo>
                <a:lnTo>
                  <a:pt x="839851" y="28352"/>
                </a:lnTo>
                <a:lnTo>
                  <a:pt x="868374" y="73852"/>
                </a:lnTo>
                <a:lnTo>
                  <a:pt x="876669" y="115623"/>
                </a:lnTo>
                <a:lnTo>
                  <a:pt x="877696" y="139700"/>
                </a:lnTo>
                <a:lnTo>
                  <a:pt x="876651" y="164635"/>
                </a:lnTo>
                <a:lnTo>
                  <a:pt x="868320" y="207601"/>
                </a:lnTo>
                <a:lnTo>
                  <a:pt x="839898" y="253857"/>
                </a:lnTo>
                <a:lnTo>
                  <a:pt x="809879" y="270891"/>
                </a:lnTo>
                <a:lnTo>
                  <a:pt x="813435" y="282321"/>
                </a:lnTo>
                <a:lnTo>
                  <a:pt x="851931" y="264255"/>
                </a:lnTo>
                <a:lnTo>
                  <a:pt x="880237" y="233045"/>
                </a:lnTo>
                <a:lnTo>
                  <a:pt x="897667" y="191135"/>
                </a:lnTo>
                <a:lnTo>
                  <a:pt x="903477" y="141224"/>
                </a:lnTo>
                <a:lnTo>
                  <a:pt x="902025" y="115341"/>
                </a:lnTo>
                <a:lnTo>
                  <a:pt x="890404" y="69482"/>
                </a:lnTo>
                <a:lnTo>
                  <a:pt x="867281" y="32146"/>
                </a:lnTo>
                <a:lnTo>
                  <a:pt x="833891" y="7381"/>
                </a:lnTo>
                <a:lnTo>
                  <a:pt x="813435" y="0"/>
                </a:lnTo>
                <a:close/>
              </a:path>
              <a:path w="903605" h="282575">
                <a:moveTo>
                  <a:pt x="90043" y="0"/>
                </a:moveTo>
                <a:lnTo>
                  <a:pt x="51641" y="18097"/>
                </a:lnTo>
                <a:lnTo>
                  <a:pt x="23241" y="49530"/>
                </a:lnTo>
                <a:lnTo>
                  <a:pt x="5810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281"/>
                </a:lnTo>
                <a:lnTo>
                  <a:pt x="69514" y="274943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01"/>
                </a:lnTo>
                <a:lnTo>
                  <a:pt x="26828" y="164635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52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02156" y="3657727"/>
            <a:ext cx="2797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48970" algn="l"/>
                <a:tab pos="1479550" algn="l"/>
              </a:tabLst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𝑝	1 −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𝑝	𝑁 + </a:t>
            </a:r>
            <a:r>
              <a:rPr sz="2400" spc="85" dirty="0">
                <a:latin typeface="Cambria Math"/>
                <a:cs typeface="Cambria Math"/>
              </a:rPr>
              <a:t>𝑝</a:t>
            </a:r>
            <a:r>
              <a:rPr sz="2625" spc="127" baseline="28571" dirty="0">
                <a:latin typeface="Cambria Math"/>
                <a:cs typeface="Cambria Math"/>
              </a:rPr>
              <a:t>2</a:t>
            </a:r>
            <a:r>
              <a:rPr sz="2400" spc="85" dirty="0">
                <a:latin typeface="Cambria Math"/>
                <a:cs typeface="Cambria Math"/>
              </a:rPr>
              <a:t>𝑁</a:t>
            </a:r>
            <a:r>
              <a:rPr sz="2625" spc="127" baseline="28571" dirty="0">
                <a:latin typeface="Cambria Math"/>
                <a:cs typeface="Cambria Math"/>
              </a:rPr>
              <a:t>2</a:t>
            </a:r>
            <a:endParaRPr sz="2625" baseline="28571" dirty="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6155" y="4344416"/>
            <a:ext cx="695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Cambria Math"/>
                <a:cs typeface="Cambria Math"/>
              </a:rPr>
              <a:t>𝜎</a:t>
            </a:r>
            <a:r>
              <a:rPr sz="2625" spc="-52" baseline="-15873" dirty="0">
                <a:latin typeface="Cambria Math"/>
                <a:cs typeface="Cambria Math"/>
              </a:rPr>
              <a:t>𝑥</a:t>
            </a:r>
            <a:r>
              <a:rPr sz="2625" spc="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</a:p>
        </p:txBody>
      </p:sp>
      <p:sp>
        <p:nvSpPr>
          <p:cNvPr id="29" name="object 29"/>
          <p:cNvSpPr/>
          <p:nvPr/>
        </p:nvSpPr>
        <p:spPr>
          <a:xfrm>
            <a:off x="1255128" y="4433570"/>
            <a:ext cx="1642745" cy="282575"/>
          </a:xfrm>
          <a:custGeom>
            <a:avLst/>
            <a:gdLst/>
            <a:ahLst/>
            <a:cxnLst/>
            <a:rect l="l" t="t" r="r" b="b"/>
            <a:pathLst>
              <a:path w="1642745" h="282575">
                <a:moveTo>
                  <a:pt x="1552587" y="0"/>
                </a:moveTo>
                <a:lnTo>
                  <a:pt x="1548650" y="11480"/>
                </a:lnTo>
                <a:lnTo>
                  <a:pt x="1564958" y="18575"/>
                </a:lnTo>
                <a:lnTo>
                  <a:pt x="1579003" y="28392"/>
                </a:lnTo>
                <a:lnTo>
                  <a:pt x="1607527" y="73905"/>
                </a:lnTo>
                <a:lnTo>
                  <a:pt x="1615821" y="115687"/>
                </a:lnTo>
                <a:lnTo>
                  <a:pt x="1616849" y="139776"/>
                </a:lnTo>
                <a:lnTo>
                  <a:pt x="1615803" y="164674"/>
                </a:lnTo>
                <a:lnTo>
                  <a:pt x="1607473" y="207607"/>
                </a:lnTo>
                <a:lnTo>
                  <a:pt x="1579051" y="253847"/>
                </a:lnTo>
                <a:lnTo>
                  <a:pt x="1549031" y="270890"/>
                </a:lnTo>
                <a:lnTo>
                  <a:pt x="1552587" y="282346"/>
                </a:lnTo>
                <a:lnTo>
                  <a:pt x="1591084" y="264286"/>
                </a:lnTo>
                <a:lnTo>
                  <a:pt x="1619389" y="233006"/>
                </a:lnTo>
                <a:lnTo>
                  <a:pt x="1636820" y="191134"/>
                </a:lnTo>
                <a:lnTo>
                  <a:pt x="1642630" y="141262"/>
                </a:lnTo>
                <a:lnTo>
                  <a:pt x="1641178" y="115380"/>
                </a:lnTo>
                <a:lnTo>
                  <a:pt x="1629557" y="69499"/>
                </a:lnTo>
                <a:lnTo>
                  <a:pt x="1606433" y="32146"/>
                </a:lnTo>
                <a:lnTo>
                  <a:pt x="1573044" y="7385"/>
                </a:lnTo>
                <a:lnTo>
                  <a:pt x="1552587" y="0"/>
                </a:lnTo>
                <a:close/>
              </a:path>
              <a:path w="1642745" h="282575">
                <a:moveTo>
                  <a:pt x="90055" y="0"/>
                </a:moveTo>
                <a:lnTo>
                  <a:pt x="51654" y="18103"/>
                </a:lnTo>
                <a:lnTo>
                  <a:pt x="23253" y="49504"/>
                </a:lnTo>
                <a:lnTo>
                  <a:pt x="5821" y="91459"/>
                </a:lnTo>
                <a:lnTo>
                  <a:pt x="0" y="141262"/>
                </a:lnTo>
                <a:lnTo>
                  <a:pt x="1452" y="167198"/>
                </a:lnTo>
                <a:lnTo>
                  <a:pt x="13078" y="213071"/>
                </a:lnTo>
                <a:lnTo>
                  <a:pt x="36138" y="250299"/>
                </a:lnTo>
                <a:lnTo>
                  <a:pt x="69527" y="274969"/>
                </a:lnTo>
                <a:lnTo>
                  <a:pt x="90055" y="282346"/>
                </a:lnTo>
                <a:lnTo>
                  <a:pt x="93611" y="270890"/>
                </a:lnTo>
                <a:lnTo>
                  <a:pt x="77544" y="263763"/>
                </a:lnTo>
                <a:lnTo>
                  <a:pt x="63655" y="253847"/>
                </a:lnTo>
                <a:lnTo>
                  <a:pt x="35223" y="207607"/>
                </a:lnTo>
                <a:lnTo>
                  <a:pt x="26841" y="164674"/>
                </a:lnTo>
                <a:lnTo>
                  <a:pt x="25793" y="139776"/>
                </a:lnTo>
                <a:lnTo>
                  <a:pt x="26841" y="115687"/>
                </a:lnTo>
                <a:lnTo>
                  <a:pt x="35223" y="73905"/>
                </a:lnTo>
                <a:lnTo>
                  <a:pt x="63766" y="28392"/>
                </a:lnTo>
                <a:lnTo>
                  <a:pt x="94119" y="11480"/>
                </a:lnTo>
                <a:lnTo>
                  <a:pt x="90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73377" y="4434966"/>
            <a:ext cx="505459" cy="278765"/>
          </a:xfrm>
          <a:custGeom>
            <a:avLst/>
            <a:gdLst/>
            <a:ahLst/>
            <a:cxnLst/>
            <a:rect l="l" t="t" r="r" b="b"/>
            <a:pathLst>
              <a:path w="505460" h="278764">
                <a:moveTo>
                  <a:pt x="446023" y="0"/>
                </a:moveTo>
                <a:lnTo>
                  <a:pt x="430022" y="5334"/>
                </a:lnTo>
                <a:lnTo>
                  <a:pt x="477773" y="139115"/>
                </a:lnTo>
                <a:lnTo>
                  <a:pt x="430022" y="272770"/>
                </a:lnTo>
                <a:lnTo>
                  <a:pt x="446023" y="278422"/>
                </a:lnTo>
                <a:lnTo>
                  <a:pt x="505333" y="144627"/>
                </a:lnTo>
                <a:lnTo>
                  <a:pt x="505333" y="133616"/>
                </a:lnTo>
                <a:lnTo>
                  <a:pt x="446023" y="0"/>
                </a:lnTo>
                <a:close/>
              </a:path>
              <a:path w="505460" h="278764">
                <a:moveTo>
                  <a:pt x="59435" y="0"/>
                </a:moveTo>
                <a:lnTo>
                  <a:pt x="0" y="133756"/>
                </a:lnTo>
                <a:lnTo>
                  <a:pt x="0" y="144780"/>
                </a:lnTo>
                <a:lnTo>
                  <a:pt x="59435" y="278422"/>
                </a:lnTo>
                <a:lnTo>
                  <a:pt x="75184" y="273062"/>
                </a:lnTo>
                <a:lnTo>
                  <a:pt x="27431" y="139268"/>
                </a:lnTo>
                <a:lnTo>
                  <a:pt x="75184" y="5588"/>
                </a:lnTo>
                <a:lnTo>
                  <a:pt x="59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26717" y="4233164"/>
            <a:ext cx="387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12" baseline="-20833" dirty="0">
                <a:latin typeface="Cambria Math"/>
                <a:cs typeface="Cambria Math"/>
              </a:rPr>
              <a:t>𝑘</a:t>
            </a:r>
            <a:r>
              <a:rPr sz="1750" spc="75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78633" y="4434966"/>
            <a:ext cx="359410" cy="278765"/>
          </a:xfrm>
          <a:custGeom>
            <a:avLst/>
            <a:gdLst/>
            <a:ahLst/>
            <a:cxnLst/>
            <a:rect l="l" t="t" r="r" b="b"/>
            <a:pathLst>
              <a:path w="359410" h="278764">
                <a:moveTo>
                  <a:pt x="299720" y="0"/>
                </a:moveTo>
                <a:lnTo>
                  <a:pt x="283718" y="5334"/>
                </a:lnTo>
                <a:lnTo>
                  <a:pt x="331470" y="139115"/>
                </a:lnTo>
                <a:lnTo>
                  <a:pt x="283718" y="272770"/>
                </a:lnTo>
                <a:lnTo>
                  <a:pt x="299720" y="278422"/>
                </a:lnTo>
                <a:lnTo>
                  <a:pt x="359029" y="144627"/>
                </a:lnTo>
                <a:lnTo>
                  <a:pt x="359029" y="133616"/>
                </a:lnTo>
                <a:lnTo>
                  <a:pt x="299720" y="0"/>
                </a:lnTo>
                <a:close/>
              </a:path>
              <a:path w="359410" h="278764">
                <a:moveTo>
                  <a:pt x="59436" y="0"/>
                </a:moveTo>
                <a:lnTo>
                  <a:pt x="0" y="133756"/>
                </a:lnTo>
                <a:lnTo>
                  <a:pt x="0" y="144780"/>
                </a:lnTo>
                <a:lnTo>
                  <a:pt x="59436" y="278422"/>
                </a:lnTo>
                <a:lnTo>
                  <a:pt x="75184" y="273062"/>
                </a:lnTo>
                <a:lnTo>
                  <a:pt x="27432" y="139268"/>
                </a:lnTo>
                <a:lnTo>
                  <a:pt x="75184" y="5588"/>
                </a:lnTo>
                <a:lnTo>
                  <a:pt x="59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19448" y="4433570"/>
            <a:ext cx="1562100" cy="282575"/>
          </a:xfrm>
          <a:custGeom>
            <a:avLst/>
            <a:gdLst/>
            <a:ahLst/>
            <a:cxnLst/>
            <a:rect l="l" t="t" r="r" b="b"/>
            <a:pathLst>
              <a:path w="1562100" h="282575">
                <a:moveTo>
                  <a:pt x="1471802" y="0"/>
                </a:moveTo>
                <a:lnTo>
                  <a:pt x="1467865" y="11480"/>
                </a:lnTo>
                <a:lnTo>
                  <a:pt x="1484173" y="18575"/>
                </a:lnTo>
                <a:lnTo>
                  <a:pt x="1498218" y="28392"/>
                </a:lnTo>
                <a:lnTo>
                  <a:pt x="1526742" y="73905"/>
                </a:lnTo>
                <a:lnTo>
                  <a:pt x="1535037" y="115687"/>
                </a:lnTo>
                <a:lnTo>
                  <a:pt x="1536064" y="139776"/>
                </a:lnTo>
                <a:lnTo>
                  <a:pt x="1535019" y="164674"/>
                </a:lnTo>
                <a:lnTo>
                  <a:pt x="1526688" y="207607"/>
                </a:lnTo>
                <a:lnTo>
                  <a:pt x="1498266" y="253847"/>
                </a:lnTo>
                <a:lnTo>
                  <a:pt x="1468247" y="270890"/>
                </a:lnTo>
                <a:lnTo>
                  <a:pt x="1471802" y="282346"/>
                </a:lnTo>
                <a:lnTo>
                  <a:pt x="1510299" y="264286"/>
                </a:lnTo>
                <a:lnTo>
                  <a:pt x="1538604" y="233006"/>
                </a:lnTo>
                <a:lnTo>
                  <a:pt x="1556035" y="191134"/>
                </a:lnTo>
                <a:lnTo>
                  <a:pt x="1561846" y="141262"/>
                </a:lnTo>
                <a:lnTo>
                  <a:pt x="1560393" y="115380"/>
                </a:lnTo>
                <a:lnTo>
                  <a:pt x="1548772" y="69499"/>
                </a:lnTo>
                <a:lnTo>
                  <a:pt x="1525649" y="32146"/>
                </a:lnTo>
                <a:lnTo>
                  <a:pt x="1492259" y="7385"/>
                </a:lnTo>
                <a:lnTo>
                  <a:pt x="1471802" y="0"/>
                </a:lnTo>
                <a:close/>
              </a:path>
              <a:path w="1562100" h="282575">
                <a:moveTo>
                  <a:pt x="90042" y="0"/>
                </a:moveTo>
                <a:lnTo>
                  <a:pt x="51641" y="18103"/>
                </a:lnTo>
                <a:lnTo>
                  <a:pt x="23240" y="49504"/>
                </a:lnTo>
                <a:lnTo>
                  <a:pt x="5810" y="91459"/>
                </a:lnTo>
                <a:lnTo>
                  <a:pt x="0" y="141262"/>
                </a:lnTo>
                <a:lnTo>
                  <a:pt x="1452" y="167198"/>
                </a:lnTo>
                <a:lnTo>
                  <a:pt x="13073" y="213071"/>
                </a:lnTo>
                <a:lnTo>
                  <a:pt x="36125" y="250299"/>
                </a:lnTo>
                <a:lnTo>
                  <a:pt x="69514" y="274969"/>
                </a:lnTo>
                <a:lnTo>
                  <a:pt x="90042" y="282346"/>
                </a:lnTo>
                <a:lnTo>
                  <a:pt x="93599" y="270890"/>
                </a:lnTo>
                <a:lnTo>
                  <a:pt x="77531" y="263763"/>
                </a:lnTo>
                <a:lnTo>
                  <a:pt x="63642" y="253847"/>
                </a:lnTo>
                <a:lnTo>
                  <a:pt x="35210" y="207607"/>
                </a:lnTo>
                <a:lnTo>
                  <a:pt x="26828" y="164674"/>
                </a:lnTo>
                <a:lnTo>
                  <a:pt x="25780" y="139776"/>
                </a:lnTo>
                <a:lnTo>
                  <a:pt x="26828" y="115687"/>
                </a:lnTo>
                <a:lnTo>
                  <a:pt x="35210" y="73905"/>
                </a:lnTo>
                <a:lnTo>
                  <a:pt x="63753" y="28392"/>
                </a:lnTo>
                <a:lnTo>
                  <a:pt x="94106" y="1148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9677" y="4433570"/>
            <a:ext cx="905510" cy="282575"/>
          </a:xfrm>
          <a:custGeom>
            <a:avLst/>
            <a:gdLst/>
            <a:ahLst/>
            <a:cxnLst/>
            <a:rect l="l" t="t" r="r" b="b"/>
            <a:pathLst>
              <a:path w="905510" h="282575">
                <a:moveTo>
                  <a:pt x="814959" y="0"/>
                </a:moveTo>
                <a:lnTo>
                  <a:pt x="811022" y="11480"/>
                </a:lnTo>
                <a:lnTo>
                  <a:pt x="827329" y="18575"/>
                </a:lnTo>
                <a:lnTo>
                  <a:pt x="841375" y="28392"/>
                </a:lnTo>
                <a:lnTo>
                  <a:pt x="869898" y="73905"/>
                </a:lnTo>
                <a:lnTo>
                  <a:pt x="878193" y="115687"/>
                </a:lnTo>
                <a:lnTo>
                  <a:pt x="879221" y="139776"/>
                </a:lnTo>
                <a:lnTo>
                  <a:pt x="878175" y="164674"/>
                </a:lnTo>
                <a:lnTo>
                  <a:pt x="869844" y="207607"/>
                </a:lnTo>
                <a:lnTo>
                  <a:pt x="841422" y="253847"/>
                </a:lnTo>
                <a:lnTo>
                  <a:pt x="811402" y="270890"/>
                </a:lnTo>
                <a:lnTo>
                  <a:pt x="814959" y="282346"/>
                </a:lnTo>
                <a:lnTo>
                  <a:pt x="853455" y="264286"/>
                </a:lnTo>
                <a:lnTo>
                  <a:pt x="881761" y="233006"/>
                </a:lnTo>
                <a:lnTo>
                  <a:pt x="899191" y="191134"/>
                </a:lnTo>
                <a:lnTo>
                  <a:pt x="905001" y="141262"/>
                </a:lnTo>
                <a:lnTo>
                  <a:pt x="903549" y="115380"/>
                </a:lnTo>
                <a:lnTo>
                  <a:pt x="891928" y="69499"/>
                </a:lnTo>
                <a:lnTo>
                  <a:pt x="868805" y="32146"/>
                </a:lnTo>
                <a:lnTo>
                  <a:pt x="835415" y="7385"/>
                </a:lnTo>
                <a:lnTo>
                  <a:pt x="814959" y="0"/>
                </a:lnTo>
                <a:close/>
              </a:path>
              <a:path w="905510" h="282575">
                <a:moveTo>
                  <a:pt x="90043" y="0"/>
                </a:moveTo>
                <a:lnTo>
                  <a:pt x="51641" y="18103"/>
                </a:lnTo>
                <a:lnTo>
                  <a:pt x="23240" y="49504"/>
                </a:lnTo>
                <a:lnTo>
                  <a:pt x="5810" y="91459"/>
                </a:lnTo>
                <a:lnTo>
                  <a:pt x="0" y="141262"/>
                </a:lnTo>
                <a:lnTo>
                  <a:pt x="1452" y="167198"/>
                </a:lnTo>
                <a:lnTo>
                  <a:pt x="13073" y="213071"/>
                </a:lnTo>
                <a:lnTo>
                  <a:pt x="36125" y="250299"/>
                </a:lnTo>
                <a:lnTo>
                  <a:pt x="69514" y="274969"/>
                </a:lnTo>
                <a:lnTo>
                  <a:pt x="90043" y="282346"/>
                </a:lnTo>
                <a:lnTo>
                  <a:pt x="93599" y="270890"/>
                </a:lnTo>
                <a:lnTo>
                  <a:pt x="77531" y="263763"/>
                </a:lnTo>
                <a:lnTo>
                  <a:pt x="63642" y="253847"/>
                </a:lnTo>
                <a:lnTo>
                  <a:pt x="35210" y="207607"/>
                </a:lnTo>
                <a:lnTo>
                  <a:pt x="26828" y="164674"/>
                </a:lnTo>
                <a:lnTo>
                  <a:pt x="25781" y="139776"/>
                </a:lnTo>
                <a:lnTo>
                  <a:pt x="26828" y="115687"/>
                </a:lnTo>
                <a:lnTo>
                  <a:pt x="35210" y="73905"/>
                </a:lnTo>
                <a:lnTo>
                  <a:pt x="63754" y="28392"/>
                </a:lnTo>
                <a:lnTo>
                  <a:pt x="94107" y="1148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915414" y="4344416"/>
            <a:ext cx="3804920" cy="91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54025" algn="l"/>
                <a:tab pos="1003300" algn="l"/>
                <a:tab pos="1903730" algn="l"/>
                <a:tab pos="2204085" algn="l"/>
                <a:tab pos="3036570" algn="l"/>
                <a:tab pos="3387090" algn="l"/>
              </a:tabLst>
            </a:pPr>
            <a:r>
              <a:rPr sz="2400" dirty="0">
                <a:latin typeface="Cambria Math"/>
                <a:cs typeface="Cambria Math"/>
              </a:rPr>
              <a:t>−	𝑘</a:t>
            </a:r>
            <a:r>
              <a:rPr sz="2400" spc="400" dirty="0">
                <a:latin typeface="Cambria Math"/>
                <a:cs typeface="Cambria Math"/>
              </a:rPr>
              <a:t> </a:t>
            </a:r>
            <a:r>
              <a:rPr sz="2625" spc="60" baseline="28571" dirty="0">
                <a:latin typeface="Cambria Math"/>
                <a:cs typeface="Cambria Math"/>
              </a:rPr>
              <a:t>2	</a:t>
            </a:r>
            <a:r>
              <a:rPr sz="2625" spc="37" baseline="28571" dirty="0">
                <a:latin typeface="Cambria Math"/>
                <a:cs typeface="Cambria Math"/>
              </a:rPr>
              <a:t>1/2</a:t>
            </a:r>
            <a:r>
              <a:rPr sz="2625" spc="562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	𝑝	1 −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𝑝	𝑁	</a:t>
            </a:r>
            <a:r>
              <a:rPr sz="2625" spc="37" baseline="28571" dirty="0">
                <a:latin typeface="Cambria Math"/>
                <a:cs typeface="Cambria Math"/>
              </a:rPr>
              <a:t>1/2</a:t>
            </a:r>
            <a:endParaRPr sz="2625" baseline="28571">
              <a:latin typeface="Cambria Math"/>
              <a:cs typeface="Cambria Math"/>
            </a:endParaRPr>
          </a:p>
          <a:p>
            <a:pPr marL="191770">
              <a:lnSpc>
                <a:spcPct val="100000"/>
              </a:lnSpc>
              <a:spcBef>
                <a:spcPts val="1735"/>
              </a:spcBef>
              <a:tabLst>
                <a:tab pos="730250" algn="l"/>
                <a:tab pos="1160145" algn="l"/>
              </a:tabLst>
            </a:pPr>
            <a:r>
              <a:rPr sz="2000" dirty="0">
                <a:latin typeface="Calibri"/>
                <a:cs typeface="Calibri"/>
              </a:rPr>
              <a:t>and	</a:t>
            </a:r>
            <a:r>
              <a:rPr sz="2000" spc="75" dirty="0">
                <a:latin typeface="Cambria Math"/>
                <a:cs typeface="Cambria Math"/>
              </a:rPr>
              <a:t>𝑥</a:t>
            </a:r>
            <a:r>
              <a:rPr sz="2175" spc="112" baseline="28735" dirty="0">
                <a:latin typeface="Cambria Math"/>
                <a:cs typeface="Cambria Math"/>
              </a:rPr>
              <a:t>2	</a:t>
            </a:r>
            <a:r>
              <a:rPr sz="2000" dirty="0">
                <a:latin typeface="Cambria Math"/>
                <a:cs typeface="Cambria Math"/>
              </a:rPr>
              <a:t>= E </a:t>
            </a:r>
            <a:r>
              <a:rPr sz="2000" spc="75" dirty="0">
                <a:latin typeface="Cambria Math"/>
                <a:cs typeface="Cambria Math"/>
              </a:rPr>
              <a:t>𝑥</a:t>
            </a:r>
            <a:r>
              <a:rPr sz="2175" spc="112" baseline="28735" dirty="0">
                <a:latin typeface="Cambria Math"/>
                <a:cs typeface="Cambria Math"/>
              </a:rPr>
              <a:t>2</a:t>
            </a:r>
            <a:r>
              <a:rPr sz="2175" spc="555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6" name="object 36"/>
          <p:cNvSpPr txBox="1"/>
          <p:nvPr/>
        </p:nvSpPr>
        <p:spPr>
          <a:xfrm>
            <a:off x="535940" y="1065021"/>
            <a:ext cx="7937500" cy="637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0"/>
              </a:spcBef>
            </a:pPr>
            <a:r>
              <a:rPr sz="2000" dirty="0">
                <a:latin typeface="Calibri"/>
                <a:cs typeface="Calibri"/>
              </a:rPr>
              <a:t>Binomial </a:t>
            </a:r>
            <a:r>
              <a:rPr sz="2000" spc="-5" dirty="0">
                <a:latin typeface="Calibri"/>
                <a:cs typeface="Calibri"/>
              </a:rPr>
              <a:t>distribution </a:t>
            </a:r>
            <a:r>
              <a:rPr sz="2000" dirty="0">
                <a:latin typeface="Calibri"/>
                <a:cs typeface="Calibri"/>
              </a:rPr>
              <a:t>is the </a:t>
            </a:r>
            <a:r>
              <a:rPr sz="2000" spc="-10" dirty="0">
                <a:latin typeface="Calibri"/>
                <a:cs typeface="Calibri"/>
              </a:rPr>
              <a:t>discrete </a:t>
            </a:r>
            <a:r>
              <a:rPr sz="2000" spc="-5" dirty="0">
                <a:latin typeface="Calibri"/>
                <a:cs typeface="Calibri"/>
              </a:rPr>
              <a:t>probability distribution of </a:t>
            </a:r>
            <a:r>
              <a:rPr sz="2000" dirty="0">
                <a:latin typeface="Calibri"/>
                <a:cs typeface="Calibri"/>
              </a:rPr>
              <a:t>the number </a:t>
            </a:r>
            <a:r>
              <a:rPr sz="2000" spc="-5" dirty="0">
                <a:latin typeface="Calibri"/>
                <a:cs typeface="Calibri"/>
              </a:rPr>
              <a:t>of  successes </a:t>
            </a:r>
            <a:r>
              <a:rPr sz="2000" dirty="0">
                <a:latin typeface="Calibri"/>
                <a:cs typeface="Calibri"/>
              </a:rPr>
              <a:t>in a </a:t>
            </a:r>
            <a:r>
              <a:rPr sz="2000" spc="-5" dirty="0">
                <a:latin typeface="Calibri"/>
                <a:cs typeface="Calibri"/>
              </a:rPr>
              <a:t>sequence of </a:t>
            </a:r>
            <a:r>
              <a:rPr sz="2000" dirty="0">
                <a:latin typeface="Cambria Math"/>
                <a:cs typeface="Cambria Math"/>
              </a:rPr>
              <a:t>𝑁 </a:t>
            </a:r>
            <a:r>
              <a:rPr sz="2000" spc="-5" dirty="0">
                <a:latin typeface="Calibri"/>
                <a:cs typeface="Calibri"/>
              </a:rPr>
              <a:t>independent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experiments: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5940" y="2338042"/>
            <a:ext cx="1238885" cy="1029969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5" dirty="0">
                <a:latin typeface="Calibri"/>
                <a:cs typeface="Calibri"/>
              </a:rPr>
              <a:t>Then</a:t>
            </a:r>
            <a:endParaRPr sz="2000" dirty="0">
              <a:latin typeface="Calibri"/>
              <a:cs typeface="Calibri"/>
            </a:endParaRPr>
          </a:p>
          <a:p>
            <a:pPr marL="157480">
              <a:lnSpc>
                <a:spcPct val="100000"/>
              </a:lnSpc>
              <a:spcBef>
                <a:spcPts val="1435"/>
              </a:spcBef>
              <a:tabLst>
                <a:tab pos="523240" algn="l"/>
              </a:tabLst>
            </a:pPr>
            <a:r>
              <a:rPr sz="2400" dirty="0">
                <a:latin typeface="Cambria Math"/>
                <a:cs typeface="Cambria Math"/>
              </a:rPr>
              <a:t>𝑥	=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𝑁𝑝</a:t>
            </a:r>
            <a:endParaRPr sz="2400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980" y="932433"/>
            <a:ext cx="5104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𝑷(𝑳)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probability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20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network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mbria Math"/>
                <a:cs typeface="Cambria Math"/>
              </a:rPr>
              <a:t>𝐿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libri"/>
                <a:cs typeface="Calibri"/>
              </a:rPr>
              <a:t>links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75483" y="2675763"/>
            <a:ext cx="292100" cy="233045"/>
          </a:xfrm>
          <a:custGeom>
            <a:avLst/>
            <a:gdLst/>
            <a:ahLst/>
            <a:cxnLst/>
            <a:rect l="l" t="t" r="r" b="b"/>
            <a:pathLst>
              <a:path w="292100" h="233044">
                <a:moveTo>
                  <a:pt x="242570" y="0"/>
                </a:moveTo>
                <a:lnTo>
                  <a:pt x="229235" y="4572"/>
                </a:lnTo>
                <a:lnTo>
                  <a:pt x="269113" y="116205"/>
                </a:lnTo>
                <a:lnTo>
                  <a:pt x="229235" y="227837"/>
                </a:lnTo>
                <a:lnTo>
                  <a:pt x="242570" y="232537"/>
                </a:lnTo>
                <a:lnTo>
                  <a:pt x="292100" y="120776"/>
                </a:lnTo>
                <a:lnTo>
                  <a:pt x="292100" y="111632"/>
                </a:lnTo>
                <a:lnTo>
                  <a:pt x="242570" y="0"/>
                </a:lnTo>
                <a:close/>
              </a:path>
              <a:path w="292100" h="233044">
                <a:moveTo>
                  <a:pt x="49530" y="0"/>
                </a:moveTo>
                <a:lnTo>
                  <a:pt x="0" y="111760"/>
                </a:lnTo>
                <a:lnTo>
                  <a:pt x="0" y="120904"/>
                </a:lnTo>
                <a:lnTo>
                  <a:pt x="49530" y="232537"/>
                </a:lnTo>
                <a:lnTo>
                  <a:pt x="62738" y="228092"/>
                </a:lnTo>
                <a:lnTo>
                  <a:pt x="22860" y="116331"/>
                </a:lnTo>
                <a:lnTo>
                  <a:pt x="62738" y="4825"/>
                </a:lnTo>
                <a:lnTo>
                  <a:pt x="49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7476" y="2598547"/>
            <a:ext cx="5045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3750" algn="l"/>
                <a:tab pos="235331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	</a:t>
            </a:r>
            <a:r>
              <a:rPr sz="2000" dirty="0">
                <a:latin typeface="Cambria Math"/>
                <a:cs typeface="Cambria Math"/>
              </a:rPr>
              <a:t>𝐿	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links </a:t>
            </a:r>
            <a:r>
              <a:rPr sz="2000" dirty="0">
                <a:latin typeface="Calibri"/>
                <a:cs typeface="Calibri"/>
              </a:rPr>
              <a:t>in a </a:t>
            </a:r>
            <a:r>
              <a:rPr sz="2000" spc="-5" dirty="0">
                <a:latin typeface="Calibri"/>
                <a:cs typeface="Calibri"/>
              </a:rPr>
              <a:t>random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graph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476" y="4351731"/>
            <a:ext cx="32696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The variance of </a:t>
            </a:r>
            <a:r>
              <a:rPr sz="2000" dirty="0">
                <a:latin typeface="Calibri"/>
                <a:cs typeface="Calibri"/>
              </a:rPr>
              <a:t>number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links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48079" y="1823973"/>
            <a:ext cx="306705" cy="236220"/>
          </a:xfrm>
          <a:custGeom>
            <a:avLst/>
            <a:gdLst/>
            <a:ahLst/>
            <a:cxnLst/>
            <a:rect l="l" t="t" r="r" b="b"/>
            <a:pathLst>
              <a:path w="306705" h="236219">
                <a:moveTo>
                  <a:pt x="231139" y="0"/>
                </a:moveTo>
                <a:lnTo>
                  <a:pt x="227710" y="9525"/>
                </a:lnTo>
                <a:lnTo>
                  <a:pt x="241405" y="15430"/>
                </a:lnTo>
                <a:lnTo>
                  <a:pt x="253158" y="23622"/>
                </a:lnTo>
                <a:lnTo>
                  <a:pt x="276965" y="61650"/>
                </a:lnTo>
                <a:lnTo>
                  <a:pt x="284733" y="116586"/>
                </a:lnTo>
                <a:lnTo>
                  <a:pt x="283872" y="137423"/>
                </a:lnTo>
                <a:lnTo>
                  <a:pt x="270763" y="188340"/>
                </a:lnTo>
                <a:lnTo>
                  <a:pt x="241546" y="220130"/>
                </a:lnTo>
                <a:lnTo>
                  <a:pt x="228091" y="226060"/>
                </a:lnTo>
                <a:lnTo>
                  <a:pt x="231139" y="235712"/>
                </a:lnTo>
                <a:lnTo>
                  <a:pt x="276127" y="208887"/>
                </a:lnTo>
                <a:lnTo>
                  <a:pt x="301466" y="159480"/>
                </a:lnTo>
                <a:lnTo>
                  <a:pt x="306323" y="117855"/>
                </a:lnTo>
                <a:lnTo>
                  <a:pt x="305109" y="96281"/>
                </a:lnTo>
                <a:lnTo>
                  <a:pt x="295394" y="57991"/>
                </a:lnTo>
                <a:lnTo>
                  <a:pt x="263159" y="15065"/>
                </a:lnTo>
                <a:lnTo>
                  <a:pt x="248191" y="6145"/>
                </a:lnTo>
                <a:lnTo>
                  <a:pt x="231139" y="0"/>
                </a:lnTo>
                <a:close/>
              </a:path>
              <a:path w="306705" h="236219">
                <a:moveTo>
                  <a:pt x="75183" y="0"/>
                </a:moveTo>
                <a:lnTo>
                  <a:pt x="30214" y="26771"/>
                </a:lnTo>
                <a:lnTo>
                  <a:pt x="4857" y="76327"/>
                </a:lnTo>
                <a:lnTo>
                  <a:pt x="0" y="117855"/>
                </a:lnTo>
                <a:lnTo>
                  <a:pt x="1214" y="139501"/>
                </a:lnTo>
                <a:lnTo>
                  <a:pt x="10929" y="177792"/>
                </a:lnTo>
                <a:lnTo>
                  <a:pt x="43068" y="220598"/>
                </a:lnTo>
                <a:lnTo>
                  <a:pt x="75183" y="235712"/>
                </a:lnTo>
                <a:lnTo>
                  <a:pt x="78231" y="226060"/>
                </a:lnTo>
                <a:lnTo>
                  <a:pt x="64777" y="220130"/>
                </a:lnTo>
                <a:lnTo>
                  <a:pt x="53181" y="211867"/>
                </a:lnTo>
                <a:lnTo>
                  <a:pt x="29412" y="173289"/>
                </a:lnTo>
                <a:lnTo>
                  <a:pt x="21589" y="116586"/>
                </a:lnTo>
                <a:lnTo>
                  <a:pt x="22451" y="96512"/>
                </a:lnTo>
                <a:lnTo>
                  <a:pt x="35559" y="46862"/>
                </a:lnTo>
                <a:lnTo>
                  <a:pt x="64992" y="15430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8816" y="1747520"/>
            <a:ext cx="801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97535" algn="l"/>
              </a:tabLst>
            </a:pPr>
            <a:r>
              <a:rPr sz="2000" dirty="0">
                <a:latin typeface="Cambria Math"/>
                <a:cs typeface="Cambria Math"/>
              </a:rPr>
              <a:t>𝑃  𝐿	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27787" y="1616836"/>
            <a:ext cx="692785" cy="648970"/>
          </a:xfrm>
          <a:custGeom>
            <a:avLst/>
            <a:gdLst/>
            <a:ahLst/>
            <a:cxnLst/>
            <a:rect l="l" t="t" r="r" b="b"/>
            <a:pathLst>
              <a:path w="692785" h="648969">
                <a:moveTo>
                  <a:pt x="581528" y="0"/>
                </a:moveTo>
                <a:lnTo>
                  <a:pt x="575686" y="9398"/>
                </a:lnTo>
                <a:lnTo>
                  <a:pt x="596355" y="34208"/>
                </a:lnTo>
                <a:lnTo>
                  <a:pt x="614548" y="63865"/>
                </a:lnTo>
                <a:lnTo>
                  <a:pt x="643504" y="137667"/>
                </a:lnTo>
                <a:lnTo>
                  <a:pt x="654005" y="180677"/>
                </a:lnTo>
                <a:lnTo>
                  <a:pt x="661506" y="226091"/>
                </a:lnTo>
                <a:lnTo>
                  <a:pt x="666007" y="273935"/>
                </a:lnTo>
                <a:lnTo>
                  <a:pt x="667507" y="324230"/>
                </a:lnTo>
                <a:lnTo>
                  <a:pt x="666009" y="373620"/>
                </a:lnTo>
                <a:lnTo>
                  <a:pt x="661522" y="421020"/>
                </a:lnTo>
                <a:lnTo>
                  <a:pt x="654059" y="466445"/>
                </a:lnTo>
                <a:lnTo>
                  <a:pt x="643631" y="509904"/>
                </a:lnTo>
                <a:lnTo>
                  <a:pt x="630443" y="549886"/>
                </a:lnTo>
                <a:lnTo>
                  <a:pt x="614707" y="584866"/>
                </a:lnTo>
                <a:lnTo>
                  <a:pt x="575686" y="639826"/>
                </a:lnTo>
                <a:lnTo>
                  <a:pt x="581528" y="648970"/>
                </a:lnTo>
                <a:lnTo>
                  <a:pt x="627327" y="594328"/>
                </a:lnTo>
                <a:lnTo>
                  <a:pt x="646268" y="558637"/>
                </a:lnTo>
                <a:lnTo>
                  <a:pt x="662554" y="517398"/>
                </a:lnTo>
                <a:lnTo>
                  <a:pt x="675702" y="472318"/>
                </a:lnTo>
                <a:lnTo>
                  <a:pt x="685065" y="425084"/>
                </a:lnTo>
                <a:lnTo>
                  <a:pt x="690665" y="375683"/>
                </a:lnTo>
                <a:lnTo>
                  <a:pt x="692526" y="324103"/>
                </a:lnTo>
                <a:lnTo>
                  <a:pt x="690665" y="271930"/>
                </a:lnTo>
                <a:lnTo>
                  <a:pt x="685065" y="222281"/>
                </a:lnTo>
                <a:lnTo>
                  <a:pt x="675702" y="175156"/>
                </a:lnTo>
                <a:lnTo>
                  <a:pt x="662554" y="130555"/>
                </a:lnTo>
                <a:lnTo>
                  <a:pt x="646268" y="89832"/>
                </a:lnTo>
                <a:lnTo>
                  <a:pt x="627327" y="54514"/>
                </a:lnTo>
                <a:lnTo>
                  <a:pt x="605743" y="24578"/>
                </a:lnTo>
                <a:lnTo>
                  <a:pt x="581528" y="0"/>
                </a:lnTo>
                <a:close/>
              </a:path>
              <a:path w="692785" h="648969">
                <a:moveTo>
                  <a:pt x="111120" y="0"/>
                </a:moveTo>
                <a:lnTo>
                  <a:pt x="65320" y="54514"/>
                </a:lnTo>
                <a:lnTo>
                  <a:pt x="46380" y="89832"/>
                </a:lnTo>
                <a:lnTo>
                  <a:pt x="30094" y="130555"/>
                </a:lnTo>
                <a:lnTo>
                  <a:pt x="16926" y="175156"/>
                </a:lnTo>
                <a:lnTo>
                  <a:pt x="7520" y="222281"/>
                </a:lnTo>
                <a:lnTo>
                  <a:pt x="1876" y="271930"/>
                </a:lnTo>
                <a:lnTo>
                  <a:pt x="0" y="324230"/>
                </a:lnTo>
                <a:lnTo>
                  <a:pt x="1876" y="375683"/>
                </a:lnTo>
                <a:lnTo>
                  <a:pt x="7520" y="425084"/>
                </a:lnTo>
                <a:lnTo>
                  <a:pt x="16926" y="472318"/>
                </a:lnTo>
                <a:lnTo>
                  <a:pt x="30094" y="517398"/>
                </a:lnTo>
                <a:lnTo>
                  <a:pt x="46380" y="558637"/>
                </a:lnTo>
                <a:lnTo>
                  <a:pt x="65320" y="594328"/>
                </a:lnTo>
                <a:lnTo>
                  <a:pt x="111120" y="648970"/>
                </a:lnTo>
                <a:lnTo>
                  <a:pt x="116962" y="639826"/>
                </a:lnTo>
                <a:lnTo>
                  <a:pt x="96201" y="614846"/>
                </a:lnTo>
                <a:lnTo>
                  <a:pt x="77941" y="584866"/>
                </a:lnTo>
                <a:lnTo>
                  <a:pt x="62205" y="549886"/>
                </a:lnTo>
                <a:lnTo>
                  <a:pt x="49017" y="509904"/>
                </a:lnTo>
                <a:lnTo>
                  <a:pt x="38589" y="466445"/>
                </a:lnTo>
                <a:lnTo>
                  <a:pt x="31126" y="421020"/>
                </a:lnTo>
                <a:lnTo>
                  <a:pt x="26639" y="373620"/>
                </a:lnTo>
                <a:lnTo>
                  <a:pt x="25145" y="324103"/>
                </a:lnTo>
                <a:lnTo>
                  <a:pt x="26641" y="273935"/>
                </a:lnTo>
                <a:lnTo>
                  <a:pt x="31142" y="226091"/>
                </a:lnTo>
                <a:lnTo>
                  <a:pt x="38643" y="180677"/>
                </a:lnTo>
                <a:lnTo>
                  <a:pt x="49144" y="137667"/>
                </a:lnTo>
                <a:lnTo>
                  <a:pt x="62312" y="98355"/>
                </a:lnTo>
                <a:lnTo>
                  <a:pt x="96221" y="34208"/>
                </a:lnTo>
                <a:lnTo>
                  <a:pt x="116962" y="9398"/>
                </a:lnTo>
                <a:lnTo>
                  <a:pt x="111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75102" y="1606422"/>
            <a:ext cx="398145" cy="420370"/>
          </a:xfrm>
          <a:custGeom>
            <a:avLst/>
            <a:gdLst/>
            <a:ahLst/>
            <a:cxnLst/>
            <a:rect l="l" t="t" r="r" b="b"/>
            <a:pathLst>
              <a:path w="398144" h="420369">
                <a:moveTo>
                  <a:pt x="307340" y="0"/>
                </a:moveTo>
                <a:lnTo>
                  <a:pt x="303403" y="10032"/>
                </a:lnTo>
                <a:lnTo>
                  <a:pt x="319020" y="22721"/>
                </a:lnTo>
                <a:lnTo>
                  <a:pt x="332898" y="39243"/>
                </a:lnTo>
                <a:lnTo>
                  <a:pt x="355346" y="83692"/>
                </a:lnTo>
                <a:lnTo>
                  <a:pt x="369570" y="141398"/>
                </a:lnTo>
                <a:lnTo>
                  <a:pt x="374269" y="210057"/>
                </a:lnTo>
                <a:lnTo>
                  <a:pt x="373100" y="245201"/>
                </a:lnTo>
                <a:lnTo>
                  <a:pt x="363714" y="307963"/>
                </a:lnTo>
                <a:lnTo>
                  <a:pt x="345140" y="359967"/>
                </a:lnTo>
                <a:lnTo>
                  <a:pt x="319093" y="397166"/>
                </a:lnTo>
                <a:lnTo>
                  <a:pt x="303403" y="409955"/>
                </a:lnTo>
                <a:lnTo>
                  <a:pt x="307340" y="419862"/>
                </a:lnTo>
                <a:lnTo>
                  <a:pt x="344709" y="389937"/>
                </a:lnTo>
                <a:lnTo>
                  <a:pt x="373507" y="342011"/>
                </a:lnTo>
                <a:lnTo>
                  <a:pt x="391906" y="280479"/>
                </a:lnTo>
                <a:lnTo>
                  <a:pt x="398018" y="209803"/>
                </a:lnTo>
                <a:lnTo>
                  <a:pt x="396492" y="173108"/>
                </a:lnTo>
                <a:lnTo>
                  <a:pt x="384248" y="107005"/>
                </a:lnTo>
                <a:lnTo>
                  <a:pt x="360168" y="51595"/>
                </a:lnTo>
                <a:lnTo>
                  <a:pt x="327108" y="12785"/>
                </a:lnTo>
                <a:lnTo>
                  <a:pt x="307340" y="0"/>
                </a:lnTo>
                <a:close/>
              </a:path>
              <a:path w="398144" h="420369">
                <a:moveTo>
                  <a:pt x="90678" y="0"/>
                </a:moveTo>
                <a:lnTo>
                  <a:pt x="53371" y="29987"/>
                </a:lnTo>
                <a:lnTo>
                  <a:pt x="24638" y="77597"/>
                </a:lnTo>
                <a:lnTo>
                  <a:pt x="6175" y="138842"/>
                </a:lnTo>
                <a:lnTo>
                  <a:pt x="0" y="209803"/>
                </a:lnTo>
                <a:lnTo>
                  <a:pt x="1545" y="246284"/>
                </a:lnTo>
                <a:lnTo>
                  <a:pt x="13876" y="312388"/>
                </a:lnTo>
                <a:lnTo>
                  <a:pt x="37921" y="368230"/>
                </a:lnTo>
                <a:lnTo>
                  <a:pt x="70965" y="407144"/>
                </a:lnTo>
                <a:lnTo>
                  <a:pt x="90678" y="419862"/>
                </a:lnTo>
                <a:lnTo>
                  <a:pt x="94742" y="409955"/>
                </a:lnTo>
                <a:lnTo>
                  <a:pt x="78906" y="397166"/>
                </a:lnTo>
                <a:lnTo>
                  <a:pt x="64928" y="380507"/>
                </a:lnTo>
                <a:lnTo>
                  <a:pt x="42545" y="335534"/>
                </a:lnTo>
                <a:lnTo>
                  <a:pt x="28432" y="277844"/>
                </a:lnTo>
                <a:lnTo>
                  <a:pt x="23749" y="210057"/>
                </a:lnTo>
                <a:lnTo>
                  <a:pt x="24937" y="174365"/>
                </a:lnTo>
                <a:lnTo>
                  <a:pt x="34411" y="111170"/>
                </a:lnTo>
                <a:lnTo>
                  <a:pt x="53058" y="59574"/>
                </a:lnTo>
                <a:lnTo>
                  <a:pt x="79069" y="22721"/>
                </a:lnTo>
                <a:lnTo>
                  <a:pt x="94742" y="10032"/>
                </a:lnTo>
                <a:lnTo>
                  <a:pt x="906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65907" y="1485391"/>
            <a:ext cx="212090" cy="8794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6830" marR="5080" indent="-24765">
              <a:lnSpc>
                <a:spcPts val="2350"/>
              </a:lnSpc>
              <a:spcBef>
                <a:spcPts val="225"/>
              </a:spcBef>
            </a:pPr>
            <a:r>
              <a:rPr sz="2000" dirty="0">
                <a:latin typeface="Cambria Math"/>
                <a:cs typeface="Cambria Math"/>
              </a:rPr>
              <a:t>𝑁  2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ts val="1900"/>
              </a:lnSpc>
            </a:pPr>
            <a:r>
              <a:rPr sz="2000" dirty="0">
                <a:latin typeface="Cambria Math"/>
                <a:cs typeface="Cambria Math"/>
              </a:rPr>
              <a:t>𝐿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18179" y="1723136"/>
            <a:ext cx="12763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5" dirty="0">
                <a:latin typeface="Cambria Math"/>
                <a:cs typeface="Cambria Math"/>
              </a:rPr>
              <a:t>𝐿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70198" y="1823973"/>
            <a:ext cx="754380" cy="236220"/>
          </a:xfrm>
          <a:custGeom>
            <a:avLst/>
            <a:gdLst/>
            <a:ahLst/>
            <a:cxnLst/>
            <a:rect l="l" t="t" r="r" b="b"/>
            <a:pathLst>
              <a:path w="754379" h="236219">
                <a:moveTo>
                  <a:pt x="679196" y="0"/>
                </a:moveTo>
                <a:lnTo>
                  <a:pt x="675766" y="9525"/>
                </a:lnTo>
                <a:lnTo>
                  <a:pt x="689461" y="15430"/>
                </a:lnTo>
                <a:lnTo>
                  <a:pt x="701214" y="23622"/>
                </a:lnTo>
                <a:lnTo>
                  <a:pt x="725021" y="61650"/>
                </a:lnTo>
                <a:lnTo>
                  <a:pt x="732789" y="116586"/>
                </a:lnTo>
                <a:lnTo>
                  <a:pt x="731928" y="137423"/>
                </a:lnTo>
                <a:lnTo>
                  <a:pt x="718820" y="188340"/>
                </a:lnTo>
                <a:lnTo>
                  <a:pt x="689602" y="220130"/>
                </a:lnTo>
                <a:lnTo>
                  <a:pt x="676148" y="226060"/>
                </a:lnTo>
                <a:lnTo>
                  <a:pt x="679196" y="235712"/>
                </a:lnTo>
                <a:lnTo>
                  <a:pt x="724183" y="208887"/>
                </a:lnTo>
                <a:lnTo>
                  <a:pt x="749522" y="159480"/>
                </a:lnTo>
                <a:lnTo>
                  <a:pt x="754379" y="117855"/>
                </a:lnTo>
                <a:lnTo>
                  <a:pt x="753165" y="96281"/>
                </a:lnTo>
                <a:lnTo>
                  <a:pt x="743450" y="57991"/>
                </a:lnTo>
                <a:lnTo>
                  <a:pt x="711215" y="15065"/>
                </a:lnTo>
                <a:lnTo>
                  <a:pt x="696247" y="6145"/>
                </a:lnTo>
                <a:lnTo>
                  <a:pt x="679196" y="0"/>
                </a:lnTo>
                <a:close/>
              </a:path>
              <a:path w="754379" h="236219">
                <a:moveTo>
                  <a:pt x="75184" y="0"/>
                </a:moveTo>
                <a:lnTo>
                  <a:pt x="30214" y="26771"/>
                </a:lnTo>
                <a:lnTo>
                  <a:pt x="4857" y="76327"/>
                </a:lnTo>
                <a:lnTo>
                  <a:pt x="0" y="117855"/>
                </a:lnTo>
                <a:lnTo>
                  <a:pt x="1214" y="139501"/>
                </a:lnTo>
                <a:lnTo>
                  <a:pt x="10929" y="177792"/>
                </a:lnTo>
                <a:lnTo>
                  <a:pt x="43068" y="220598"/>
                </a:lnTo>
                <a:lnTo>
                  <a:pt x="75184" y="235712"/>
                </a:lnTo>
                <a:lnTo>
                  <a:pt x="78231" y="226060"/>
                </a:lnTo>
                <a:lnTo>
                  <a:pt x="64777" y="220130"/>
                </a:lnTo>
                <a:lnTo>
                  <a:pt x="53181" y="211867"/>
                </a:lnTo>
                <a:lnTo>
                  <a:pt x="29412" y="173289"/>
                </a:lnTo>
                <a:lnTo>
                  <a:pt x="21589" y="116586"/>
                </a:lnTo>
                <a:lnTo>
                  <a:pt x="22451" y="96512"/>
                </a:lnTo>
                <a:lnTo>
                  <a:pt x="35560" y="46862"/>
                </a:lnTo>
                <a:lnTo>
                  <a:pt x="64992" y="15430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70351" y="1747520"/>
            <a:ext cx="981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2905" algn="l"/>
              </a:tabLst>
            </a:pPr>
            <a:r>
              <a:rPr sz="2000" dirty="0">
                <a:latin typeface="Cambria Math"/>
                <a:cs typeface="Cambria Math"/>
              </a:rPr>
              <a:t>𝑝	1 −</a:t>
            </a:r>
            <a:r>
              <a:rPr sz="2000" spc="-8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𝑝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06061" y="1645285"/>
            <a:ext cx="509270" cy="172720"/>
          </a:xfrm>
          <a:custGeom>
            <a:avLst/>
            <a:gdLst/>
            <a:ahLst/>
            <a:cxnLst/>
            <a:rect l="l" t="t" r="r" b="b"/>
            <a:pathLst>
              <a:path w="509270" h="172719">
                <a:moveTo>
                  <a:pt x="454405" y="0"/>
                </a:moveTo>
                <a:lnTo>
                  <a:pt x="451865" y="6985"/>
                </a:lnTo>
                <a:lnTo>
                  <a:pt x="461841" y="11267"/>
                </a:lnTo>
                <a:lnTo>
                  <a:pt x="470423" y="17240"/>
                </a:lnTo>
                <a:lnTo>
                  <a:pt x="491013" y="57118"/>
                </a:lnTo>
                <a:lnTo>
                  <a:pt x="493522" y="85216"/>
                </a:lnTo>
                <a:lnTo>
                  <a:pt x="492898" y="100411"/>
                </a:lnTo>
                <a:lnTo>
                  <a:pt x="483362" y="137540"/>
                </a:lnTo>
                <a:lnTo>
                  <a:pt x="452120" y="165226"/>
                </a:lnTo>
                <a:lnTo>
                  <a:pt x="454405" y="172212"/>
                </a:lnTo>
                <a:lnTo>
                  <a:pt x="487267" y="152638"/>
                </a:lnTo>
                <a:lnTo>
                  <a:pt x="505745" y="116490"/>
                </a:lnTo>
                <a:lnTo>
                  <a:pt x="509270" y="86105"/>
                </a:lnTo>
                <a:lnTo>
                  <a:pt x="508386" y="70318"/>
                </a:lnTo>
                <a:lnTo>
                  <a:pt x="495046" y="30099"/>
                </a:lnTo>
                <a:lnTo>
                  <a:pt x="466881" y="4452"/>
                </a:lnTo>
                <a:lnTo>
                  <a:pt x="454405" y="0"/>
                </a:lnTo>
                <a:close/>
              </a:path>
              <a:path w="509270" h="172719">
                <a:moveTo>
                  <a:pt x="54863" y="0"/>
                </a:moveTo>
                <a:lnTo>
                  <a:pt x="22056" y="19502"/>
                </a:lnTo>
                <a:lnTo>
                  <a:pt x="3540" y="55721"/>
                </a:lnTo>
                <a:lnTo>
                  <a:pt x="0" y="86105"/>
                </a:lnTo>
                <a:lnTo>
                  <a:pt x="881" y="101893"/>
                </a:lnTo>
                <a:lnTo>
                  <a:pt x="14097" y="142112"/>
                </a:lnTo>
                <a:lnTo>
                  <a:pt x="42386" y="167687"/>
                </a:lnTo>
                <a:lnTo>
                  <a:pt x="54863" y="172212"/>
                </a:lnTo>
                <a:lnTo>
                  <a:pt x="57023" y="165226"/>
                </a:lnTo>
                <a:lnTo>
                  <a:pt x="47214" y="160847"/>
                </a:lnTo>
                <a:lnTo>
                  <a:pt x="38750" y="154765"/>
                </a:lnTo>
                <a:lnTo>
                  <a:pt x="18192" y="114188"/>
                </a:lnTo>
                <a:lnTo>
                  <a:pt x="15621" y="85216"/>
                </a:lnTo>
                <a:lnTo>
                  <a:pt x="16263" y="70524"/>
                </a:lnTo>
                <a:lnTo>
                  <a:pt x="31668" y="24880"/>
                </a:lnTo>
                <a:lnTo>
                  <a:pt x="57403" y="6985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22394" y="1787143"/>
            <a:ext cx="13335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0" dirty="0"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08322" y="1585975"/>
            <a:ext cx="100012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450" u="sng" spc="-3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sng" spc="4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𝑁 </a:t>
            </a:r>
            <a:r>
              <a:rPr sz="1450" u="sng" spc="3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𝑁−1</a:t>
            </a:r>
            <a:r>
              <a:rPr sz="1450" u="sng" spc="114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2175" spc="7" baseline="-32567" dirty="0">
                <a:latin typeface="Cambria Math"/>
                <a:cs typeface="Cambria Math"/>
              </a:rPr>
              <a:t>−𝐿</a:t>
            </a:r>
            <a:endParaRPr sz="2175" baseline="-32567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8401" y="3742309"/>
            <a:ext cx="263525" cy="208915"/>
          </a:xfrm>
          <a:custGeom>
            <a:avLst/>
            <a:gdLst/>
            <a:ahLst/>
            <a:cxnLst/>
            <a:rect l="l" t="t" r="r" b="b"/>
            <a:pathLst>
              <a:path w="263525" h="208914">
                <a:moveTo>
                  <a:pt x="218605" y="0"/>
                </a:moveTo>
                <a:lnTo>
                  <a:pt x="206667" y="4064"/>
                </a:lnTo>
                <a:lnTo>
                  <a:pt x="242493" y="104394"/>
                </a:lnTo>
                <a:lnTo>
                  <a:pt x="206667" y="204597"/>
                </a:lnTo>
                <a:lnTo>
                  <a:pt x="218605" y="208915"/>
                </a:lnTo>
                <a:lnTo>
                  <a:pt x="263144" y="108458"/>
                </a:lnTo>
                <a:lnTo>
                  <a:pt x="263144" y="100203"/>
                </a:lnTo>
                <a:lnTo>
                  <a:pt x="218605" y="0"/>
                </a:lnTo>
                <a:close/>
              </a:path>
              <a:path w="263525" h="208914">
                <a:moveTo>
                  <a:pt x="44526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526" y="208915"/>
                </a:lnTo>
                <a:lnTo>
                  <a:pt x="56362" y="204851"/>
                </a:lnTo>
                <a:lnTo>
                  <a:pt x="20535" y="104521"/>
                </a:lnTo>
                <a:lnTo>
                  <a:pt x="56362" y="4318"/>
                </a:lnTo>
                <a:lnTo>
                  <a:pt x="44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38503" y="3305809"/>
            <a:ext cx="457834" cy="155575"/>
          </a:xfrm>
          <a:custGeom>
            <a:avLst/>
            <a:gdLst/>
            <a:ahLst/>
            <a:cxnLst/>
            <a:rect l="l" t="t" r="r" b="b"/>
            <a:pathLst>
              <a:path w="457835" h="155575">
                <a:moveTo>
                  <a:pt x="408178" y="0"/>
                </a:moveTo>
                <a:lnTo>
                  <a:pt x="405891" y="6350"/>
                </a:lnTo>
                <a:lnTo>
                  <a:pt x="414891" y="10233"/>
                </a:lnTo>
                <a:lnTo>
                  <a:pt x="422640" y="15605"/>
                </a:lnTo>
                <a:lnTo>
                  <a:pt x="441198" y="51514"/>
                </a:lnTo>
                <a:lnTo>
                  <a:pt x="443484" y="76834"/>
                </a:lnTo>
                <a:lnTo>
                  <a:pt x="442912" y="90574"/>
                </a:lnTo>
                <a:lnTo>
                  <a:pt x="429095" y="132629"/>
                </a:lnTo>
                <a:lnTo>
                  <a:pt x="406146" y="148970"/>
                </a:lnTo>
                <a:lnTo>
                  <a:pt x="408178" y="155320"/>
                </a:lnTo>
                <a:lnTo>
                  <a:pt x="444881" y="128142"/>
                </a:lnTo>
                <a:lnTo>
                  <a:pt x="456900" y="91959"/>
                </a:lnTo>
                <a:lnTo>
                  <a:pt x="457708" y="77723"/>
                </a:lnTo>
                <a:lnTo>
                  <a:pt x="456900" y="63432"/>
                </a:lnTo>
                <a:lnTo>
                  <a:pt x="444881" y="27177"/>
                </a:lnTo>
                <a:lnTo>
                  <a:pt x="419413" y="4050"/>
                </a:lnTo>
                <a:lnTo>
                  <a:pt x="408178" y="0"/>
                </a:lnTo>
                <a:close/>
              </a:path>
              <a:path w="457835" h="155575">
                <a:moveTo>
                  <a:pt x="49530" y="0"/>
                </a:moveTo>
                <a:lnTo>
                  <a:pt x="12814" y="27177"/>
                </a:lnTo>
                <a:lnTo>
                  <a:pt x="800" y="63432"/>
                </a:lnTo>
                <a:lnTo>
                  <a:pt x="0" y="77723"/>
                </a:lnTo>
                <a:lnTo>
                  <a:pt x="797" y="91959"/>
                </a:lnTo>
                <a:lnTo>
                  <a:pt x="12776" y="128142"/>
                </a:lnTo>
                <a:lnTo>
                  <a:pt x="49530" y="155320"/>
                </a:lnTo>
                <a:lnTo>
                  <a:pt x="51434" y="148970"/>
                </a:lnTo>
                <a:lnTo>
                  <a:pt x="42609" y="145063"/>
                </a:lnTo>
                <a:lnTo>
                  <a:pt x="34991" y="139620"/>
                </a:lnTo>
                <a:lnTo>
                  <a:pt x="16463" y="103028"/>
                </a:lnTo>
                <a:lnTo>
                  <a:pt x="14160" y="76834"/>
                </a:lnTo>
                <a:lnTo>
                  <a:pt x="14736" y="63597"/>
                </a:lnTo>
                <a:lnTo>
                  <a:pt x="28600" y="22477"/>
                </a:lnTo>
                <a:lnTo>
                  <a:pt x="51689" y="6350"/>
                </a:lnTo>
                <a:lnTo>
                  <a:pt x="49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36317" y="3741292"/>
            <a:ext cx="276225" cy="212090"/>
          </a:xfrm>
          <a:custGeom>
            <a:avLst/>
            <a:gdLst/>
            <a:ahLst/>
            <a:cxnLst/>
            <a:rect l="l" t="t" r="r" b="b"/>
            <a:pathLst>
              <a:path w="276225" h="212089">
                <a:moveTo>
                  <a:pt x="208152" y="0"/>
                </a:moveTo>
                <a:lnTo>
                  <a:pt x="205105" y="8635"/>
                </a:lnTo>
                <a:lnTo>
                  <a:pt x="217390" y="13946"/>
                </a:lnTo>
                <a:lnTo>
                  <a:pt x="227949" y="21304"/>
                </a:lnTo>
                <a:lnTo>
                  <a:pt x="249340" y="55449"/>
                </a:lnTo>
                <a:lnTo>
                  <a:pt x="256412" y="104901"/>
                </a:lnTo>
                <a:lnTo>
                  <a:pt x="255627" y="123570"/>
                </a:lnTo>
                <a:lnTo>
                  <a:pt x="243839" y="169290"/>
                </a:lnTo>
                <a:lnTo>
                  <a:pt x="217533" y="197865"/>
                </a:lnTo>
                <a:lnTo>
                  <a:pt x="205486" y="203199"/>
                </a:lnTo>
                <a:lnTo>
                  <a:pt x="208152" y="211835"/>
                </a:lnTo>
                <a:lnTo>
                  <a:pt x="248622" y="187707"/>
                </a:lnTo>
                <a:lnTo>
                  <a:pt x="271351" y="143335"/>
                </a:lnTo>
                <a:lnTo>
                  <a:pt x="275717" y="105917"/>
                </a:lnTo>
                <a:lnTo>
                  <a:pt x="274621" y="86536"/>
                </a:lnTo>
                <a:lnTo>
                  <a:pt x="258190" y="37083"/>
                </a:lnTo>
                <a:lnTo>
                  <a:pt x="223508" y="5544"/>
                </a:lnTo>
                <a:lnTo>
                  <a:pt x="208152" y="0"/>
                </a:lnTo>
                <a:close/>
              </a:path>
              <a:path w="27622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238"/>
                </a:lnTo>
                <a:lnTo>
                  <a:pt x="67563" y="211835"/>
                </a:lnTo>
                <a:lnTo>
                  <a:pt x="70231" y="203199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4040" y="3252342"/>
            <a:ext cx="2198370" cy="99821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520065" marR="1056005" algn="ctr">
              <a:lnSpc>
                <a:spcPts val="1430"/>
              </a:lnSpc>
              <a:spcBef>
                <a:spcPts val="275"/>
              </a:spcBef>
            </a:pPr>
            <a:r>
              <a:rPr sz="1300" u="sng" spc="-3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sng" spc="4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𝑁 </a:t>
            </a:r>
            <a:r>
              <a:rPr sz="1300" u="sng" spc="2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𝑁−1 </a:t>
            </a:r>
            <a:r>
              <a:rPr sz="1300" spc="25" dirty="0">
                <a:latin typeface="Cambria Math"/>
                <a:cs typeface="Cambria Math"/>
              </a:rPr>
              <a:t> </a:t>
            </a: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285115" algn="l"/>
                <a:tab pos="675640" algn="l"/>
                <a:tab pos="1174115" algn="l"/>
                <a:tab pos="1823085" algn="l"/>
              </a:tabLst>
            </a:pPr>
            <a:r>
              <a:rPr sz="1800" dirty="0">
                <a:latin typeface="Cambria Math"/>
                <a:cs typeface="Cambria Math"/>
              </a:rPr>
              <a:t>𝐿	=	</a:t>
            </a:r>
            <a:r>
              <a:rPr sz="1800" spc="1825" dirty="0">
                <a:latin typeface="Cambria Math"/>
                <a:cs typeface="Cambria Math"/>
              </a:rPr>
              <a:t>෍	</a:t>
            </a:r>
            <a:r>
              <a:rPr sz="1800" dirty="0">
                <a:latin typeface="Cambria Math"/>
                <a:cs typeface="Cambria Math"/>
              </a:rPr>
              <a:t>𝐿𝑃</a:t>
            </a:r>
            <a:r>
              <a:rPr sz="1800" spc="3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𝐿	=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𝑝</a:t>
            </a:r>
            <a:endParaRPr sz="1800">
              <a:latin typeface="Cambria Math"/>
              <a:cs typeface="Cambria Math"/>
            </a:endParaRPr>
          </a:p>
          <a:p>
            <a:pPr marR="532765" algn="ctr">
              <a:lnSpc>
                <a:spcPct val="100000"/>
              </a:lnSpc>
              <a:spcBef>
                <a:spcPts val="630"/>
              </a:spcBef>
            </a:pPr>
            <a:r>
              <a:rPr sz="1300" spc="25" dirty="0">
                <a:latin typeface="Cambria Math"/>
                <a:cs typeface="Cambria Math"/>
              </a:rPr>
              <a:t>𝐿=0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99588" y="3846195"/>
            <a:ext cx="934719" cy="0"/>
          </a:xfrm>
          <a:custGeom>
            <a:avLst/>
            <a:gdLst/>
            <a:ahLst/>
            <a:cxnLst/>
            <a:rect l="l" t="t" r="r" b="b"/>
            <a:pathLst>
              <a:path w="934720">
                <a:moveTo>
                  <a:pt x="0" y="0"/>
                </a:moveTo>
                <a:lnTo>
                  <a:pt x="934212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91866" y="3567557"/>
            <a:ext cx="720725" cy="212090"/>
          </a:xfrm>
          <a:custGeom>
            <a:avLst/>
            <a:gdLst/>
            <a:ahLst/>
            <a:cxnLst/>
            <a:rect l="l" t="t" r="r" b="b"/>
            <a:pathLst>
              <a:path w="720725" h="212089">
                <a:moveTo>
                  <a:pt x="653160" y="0"/>
                </a:moveTo>
                <a:lnTo>
                  <a:pt x="650112" y="8636"/>
                </a:lnTo>
                <a:lnTo>
                  <a:pt x="662398" y="13946"/>
                </a:lnTo>
                <a:lnTo>
                  <a:pt x="672957" y="21304"/>
                </a:lnTo>
                <a:lnTo>
                  <a:pt x="694348" y="55449"/>
                </a:lnTo>
                <a:lnTo>
                  <a:pt x="701420" y="104902"/>
                </a:lnTo>
                <a:lnTo>
                  <a:pt x="700635" y="123571"/>
                </a:lnTo>
                <a:lnTo>
                  <a:pt x="688847" y="169291"/>
                </a:lnTo>
                <a:lnTo>
                  <a:pt x="662541" y="197866"/>
                </a:lnTo>
                <a:lnTo>
                  <a:pt x="650494" y="203200"/>
                </a:lnTo>
                <a:lnTo>
                  <a:pt x="653160" y="211836"/>
                </a:lnTo>
                <a:lnTo>
                  <a:pt x="693630" y="187707"/>
                </a:lnTo>
                <a:lnTo>
                  <a:pt x="716359" y="143335"/>
                </a:lnTo>
                <a:lnTo>
                  <a:pt x="720724" y="105918"/>
                </a:lnTo>
                <a:lnTo>
                  <a:pt x="719629" y="86536"/>
                </a:lnTo>
                <a:lnTo>
                  <a:pt x="703198" y="37084"/>
                </a:lnTo>
                <a:lnTo>
                  <a:pt x="668516" y="5544"/>
                </a:lnTo>
                <a:lnTo>
                  <a:pt x="653160" y="0"/>
                </a:lnTo>
                <a:close/>
              </a:path>
              <a:path w="72072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8" y="174752"/>
                </a:lnTo>
                <a:lnTo>
                  <a:pt x="52153" y="206238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3" y="104902"/>
                </a:lnTo>
                <a:lnTo>
                  <a:pt x="20089" y="86830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787142" y="3497707"/>
            <a:ext cx="864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𝑁 𝑁 −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91382" y="382384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83030" y="5085905"/>
            <a:ext cx="681355" cy="212090"/>
          </a:xfrm>
          <a:custGeom>
            <a:avLst/>
            <a:gdLst/>
            <a:ahLst/>
            <a:cxnLst/>
            <a:rect l="l" t="t" r="r" b="b"/>
            <a:pathLst>
              <a:path w="681355" h="212089">
                <a:moveTo>
                  <a:pt x="613409" y="0"/>
                </a:moveTo>
                <a:lnTo>
                  <a:pt x="610488" y="8597"/>
                </a:lnTo>
                <a:lnTo>
                  <a:pt x="622702" y="13915"/>
                </a:lnTo>
                <a:lnTo>
                  <a:pt x="633237" y="21277"/>
                </a:lnTo>
                <a:lnTo>
                  <a:pt x="654651" y="55406"/>
                </a:lnTo>
                <a:lnTo>
                  <a:pt x="661669" y="104813"/>
                </a:lnTo>
                <a:lnTo>
                  <a:pt x="660884" y="123489"/>
                </a:lnTo>
                <a:lnTo>
                  <a:pt x="649096" y="169214"/>
                </a:lnTo>
                <a:lnTo>
                  <a:pt x="622843" y="197805"/>
                </a:lnTo>
                <a:lnTo>
                  <a:pt x="610743" y="203149"/>
                </a:lnTo>
                <a:lnTo>
                  <a:pt x="613409" y="211747"/>
                </a:lnTo>
                <a:lnTo>
                  <a:pt x="653932" y="187703"/>
                </a:lnTo>
                <a:lnTo>
                  <a:pt x="676656" y="143335"/>
                </a:lnTo>
                <a:lnTo>
                  <a:pt x="680974" y="105930"/>
                </a:lnTo>
                <a:lnTo>
                  <a:pt x="679880" y="86513"/>
                </a:lnTo>
                <a:lnTo>
                  <a:pt x="663575" y="37109"/>
                </a:lnTo>
                <a:lnTo>
                  <a:pt x="628820" y="5541"/>
                </a:lnTo>
                <a:lnTo>
                  <a:pt x="613409" y="0"/>
                </a:lnTo>
                <a:close/>
              </a:path>
              <a:path w="681355" h="212089">
                <a:moveTo>
                  <a:pt x="67436" y="0"/>
                </a:moveTo>
                <a:lnTo>
                  <a:pt x="27092" y="24095"/>
                </a:lnTo>
                <a:lnTo>
                  <a:pt x="4318" y="68572"/>
                </a:lnTo>
                <a:lnTo>
                  <a:pt x="0" y="105930"/>
                </a:lnTo>
                <a:lnTo>
                  <a:pt x="1075" y="125383"/>
                </a:lnTo>
                <a:lnTo>
                  <a:pt x="17398" y="174739"/>
                </a:lnTo>
                <a:lnTo>
                  <a:pt x="52081" y="206205"/>
                </a:lnTo>
                <a:lnTo>
                  <a:pt x="67436" y="211747"/>
                </a:lnTo>
                <a:lnTo>
                  <a:pt x="70103" y="203149"/>
                </a:lnTo>
                <a:lnTo>
                  <a:pt x="58058" y="197805"/>
                </a:lnTo>
                <a:lnTo>
                  <a:pt x="47656" y="190368"/>
                </a:lnTo>
                <a:lnTo>
                  <a:pt x="26376" y="155689"/>
                </a:lnTo>
                <a:lnTo>
                  <a:pt x="19303" y="104813"/>
                </a:lnTo>
                <a:lnTo>
                  <a:pt x="20089" y="86744"/>
                </a:lnTo>
                <a:lnTo>
                  <a:pt x="31876" y="42138"/>
                </a:lnTo>
                <a:lnTo>
                  <a:pt x="58273" y="13915"/>
                </a:lnTo>
                <a:lnTo>
                  <a:pt x="70484" y="8597"/>
                </a:lnTo>
                <a:lnTo>
                  <a:pt x="67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20264" y="5190807"/>
            <a:ext cx="934719" cy="0"/>
          </a:xfrm>
          <a:custGeom>
            <a:avLst/>
            <a:gdLst/>
            <a:ahLst/>
            <a:cxnLst/>
            <a:rect l="l" t="t" r="r" b="b"/>
            <a:pathLst>
              <a:path w="934719">
                <a:moveTo>
                  <a:pt x="0" y="0"/>
                </a:moveTo>
                <a:lnTo>
                  <a:pt x="934212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2670" y="4912169"/>
            <a:ext cx="722630" cy="212090"/>
          </a:xfrm>
          <a:custGeom>
            <a:avLst/>
            <a:gdLst/>
            <a:ahLst/>
            <a:cxnLst/>
            <a:rect l="l" t="t" r="r" b="b"/>
            <a:pathLst>
              <a:path w="722630" h="212089">
                <a:moveTo>
                  <a:pt x="654557" y="0"/>
                </a:moveTo>
                <a:lnTo>
                  <a:pt x="651637" y="8597"/>
                </a:lnTo>
                <a:lnTo>
                  <a:pt x="663850" y="13915"/>
                </a:lnTo>
                <a:lnTo>
                  <a:pt x="674385" y="21277"/>
                </a:lnTo>
                <a:lnTo>
                  <a:pt x="695799" y="55406"/>
                </a:lnTo>
                <a:lnTo>
                  <a:pt x="702818" y="104813"/>
                </a:lnTo>
                <a:lnTo>
                  <a:pt x="702032" y="123489"/>
                </a:lnTo>
                <a:lnTo>
                  <a:pt x="690244" y="169214"/>
                </a:lnTo>
                <a:lnTo>
                  <a:pt x="663991" y="197805"/>
                </a:lnTo>
                <a:lnTo>
                  <a:pt x="651891" y="203149"/>
                </a:lnTo>
                <a:lnTo>
                  <a:pt x="654557" y="211747"/>
                </a:lnTo>
                <a:lnTo>
                  <a:pt x="695080" y="187703"/>
                </a:lnTo>
                <a:lnTo>
                  <a:pt x="717804" y="143335"/>
                </a:lnTo>
                <a:lnTo>
                  <a:pt x="722122" y="105930"/>
                </a:lnTo>
                <a:lnTo>
                  <a:pt x="721028" y="86513"/>
                </a:lnTo>
                <a:lnTo>
                  <a:pt x="704723" y="37109"/>
                </a:lnTo>
                <a:lnTo>
                  <a:pt x="669968" y="5541"/>
                </a:lnTo>
                <a:lnTo>
                  <a:pt x="654557" y="0"/>
                </a:lnTo>
                <a:close/>
              </a:path>
              <a:path w="722630" h="212089">
                <a:moveTo>
                  <a:pt x="67437" y="0"/>
                </a:moveTo>
                <a:lnTo>
                  <a:pt x="27092" y="24095"/>
                </a:lnTo>
                <a:lnTo>
                  <a:pt x="4318" y="68572"/>
                </a:lnTo>
                <a:lnTo>
                  <a:pt x="0" y="105930"/>
                </a:lnTo>
                <a:lnTo>
                  <a:pt x="1075" y="125383"/>
                </a:lnTo>
                <a:lnTo>
                  <a:pt x="17399" y="174739"/>
                </a:lnTo>
                <a:lnTo>
                  <a:pt x="52081" y="206205"/>
                </a:lnTo>
                <a:lnTo>
                  <a:pt x="67437" y="211747"/>
                </a:lnTo>
                <a:lnTo>
                  <a:pt x="70104" y="203149"/>
                </a:lnTo>
                <a:lnTo>
                  <a:pt x="58058" y="197805"/>
                </a:lnTo>
                <a:lnTo>
                  <a:pt x="47656" y="190368"/>
                </a:lnTo>
                <a:lnTo>
                  <a:pt x="26376" y="155689"/>
                </a:lnTo>
                <a:lnTo>
                  <a:pt x="19304" y="104813"/>
                </a:lnTo>
                <a:lnTo>
                  <a:pt x="20089" y="86744"/>
                </a:lnTo>
                <a:lnTo>
                  <a:pt x="31877" y="42138"/>
                </a:lnTo>
                <a:lnTo>
                  <a:pt x="58273" y="13915"/>
                </a:lnTo>
                <a:lnTo>
                  <a:pt x="70485" y="8597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43737" y="5015890"/>
            <a:ext cx="2355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76375" algn="l"/>
              </a:tabLst>
            </a:pPr>
            <a:r>
              <a:rPr sz="1800" spc="75" dirty="0">
                <a:latin typeface="Cambria Math"/>
                <a:cs typeface="Cambria Math"/>
              </a:rPr>
              <a:t>𝜎</a:t>
            </a:r>
            <a:r>
              <a:rPr sz="1950" spc="112" baseline="27777" dirty="0">
                <a:latin typeface="Cambria Math"/>
                <a:cs typeface="Cambria Math"/>
              </a:rPr>
              <a:t>2  </a:t>
            </a:r>
            <a:r>
              <a:rPr sz="1800" dirty="0">
                <a:latin typeface="Cambria Math"/>
                <a:cs typeface="Cambria Math"/>
              </a:rPr>
              <a:t>= 𝑝  1</a:t>
            </a:r>
            <a:r>
              <a:rPr sz="1800" spc="-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𝑝	</a:t>
            </a:r>
            <a:r>
              <a:rPr sz="2700" baseline="41666" dirty="0">
                <a:latin typeface="Cambria Math"/>
                <a:cs typeface="Cambria Math"/>
              </a:rPr>
              <a:t>𝑁 𝑁 −</a:t>
            </a:r>
            <a:r>
              <a:rPr sz="2700" spc="-67" baseline="41666" dirty="0">
                <a:latin typeface="Cambria Math"/>
                <a:cs typeface="Cambria Math"/>
              </a:rPr>
              <a:t> </a:t>
            </a:r>
            <a:r>
              <a:rPr sz="2700" baseline="41666" dirty="0">
                <a:latin typeface="Cambria Math"/>
                <a:cs typeface="Cambria Math"/>
              </a:rPr>
              <a:t>1</a:t>
            </a:r>
            <a:endParaRPr sz="2700" baseline="41666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2511932" y="5168900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958720" y="103758"/>
            <a:ext cx="522668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Random </a:t>
            </a:r>
            <a:r>
              <a:rPr lang="en-US" spc="-10" dirty="0"/>
              <a:t>Graph</a:t>
            </a:r>
            <a:r>
              <a:rPr spc="-140" dirty="0"/>
              <a:t> </a:t>
            </a:r>
            <a:r>
              <a:rPr dirty="0"/>
              <a:t>Model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28650" y="887882"/>
            <a:ext cx="4845050" cy="414464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Introduction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random </a:t>
            </a: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Number 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links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Degree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distribution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Real networks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Poisson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Evolution </a:t>
            </a:r>
            <a:r>
              <a:rPr sz="2800" spc="-5" dirty="0">
                <a:latin typeface="Calibri"/>
                <a:cs typeface="Calibri"/>
              </a:rPr>
              <a:t>of a </a:t>
            </a:r>
            <a:r>
              <a:rPr sz="2800" spc="-15" dirty="0">
                <a:latin typeface="Calibri"/>
                <a:cs typeface="Calibri"/>
              </a:rPr>
              <a:t>random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Real networks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supercritical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</a:t>
            </a:r>
            <a:r>
              <a:rPr spc="-50" dirty="0"/>
              <a:t>v</a:t>
            </a:r>
            <a:r>
              <a:rPr dirty="0"/>
              <a:t>e</a:t>
            </a:r>
            <a:r>
              <a:rPr spc="25" dirty="0"/>
              <a:t>r</a:t>
            </a:r>
            <a:r>
              <a:rPr dirty="0"/>
              <a:t>v</a:t>
            </a:r>
            <a:r>
              <a:rPr spc="-15" dirty="0"/>
              <a:t>i</a:t>
            </a:r>
            <a:r>
              <a:rPr spc="-30" dirty="0"/>
              <a:t>e</a:t>
            </a:r>
            <a:r>
              <a:rPr dirty="0"/>
              <a:t>w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658236"/>
            <a:ext cx="16103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select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𝑘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nodes from </a:t>
            </a:r>
            <a:r>
              <a:rPr sz="1600" spc="-5" dirty="0">
                <a:latin typeface="Cambria Math"/>
                <a:cs typeface="Cambria Math"/>
              </a:rPr>
              <a:t>𝑁 −</a:t>
            </a:r>
            <a:r>
              <a:rPr sz="1600" spc="4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43402" y="2695701"/>
            <a:ext cx="14090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probability of  having </a:t>
            </a:r>
            <a:r>
              <a:rPr sz="1600" spc="-5" dirty="0">
                <a:latin typeface="Cambria Math"/>
                <a:cs typeface="Cambria Math"/>
              </a:rPr>
              <a:t>𝑘</a:t>
            </a:r>
            <a:r>
              <a:rPr sz="1600" spc="8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Arial"/>
                <a:cs typeface="Arial"/>
              </a:rPr>
              <a:t>edges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7961" y="2585084"/>
            <a:ext cx="28435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probability of missing </a:t>
            </a:r>
            <a:r>
              <a:rPr sz="1600" spc="-5" dirty="0">
                <a:latin typeface="Cambria Math"/>
                <a:cs typeface="Cambria Math"/>
              </a:rPr>
              <a:t>𝑁 − 1 −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𝑘</a:t>
            </a:r>
            <a:endParaRPr sz="16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edges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2947" y="2155825"/>
            <a:ext cx="1528445" cy="487680"/>
          </a:xfrm>
          <a:custGeom>
            <a:avLst/>
            <a:gdLst/>
            <a:ahLst/>
            <a:cxnLst/>
            <a:rect l="l" t="t" r="r" b="b"/>
            <a:pathLst>
              <a:path w="1528445" h="487680">
                <a:moveTo>
                  <a:pt x="1440866" y="27759"/>
                </a:moveTo>
                <a:lnTo>
                  <a:pt x="0" y="459994"/>
                </a:lnTo>
                <a:lnTo>
                  <a:pt x="8381" y="487680"/>
                </a:lnTo>
                <a:lnTo>
                  <a:pt x="1449159" y="55471"/>
                </a:lnTo>
                <a:lnTo>
                  <a:pt x="1440866" y="27759"/>
                </a:lnTo>
                <a:close/>
              </a:path>
              <a:path w="1528445" h="487680">
                <a:moveTo>
                  <a:pt x="1520766" y="23622"/>
                </a:moveTo>
                <a:lnTo>
                  <a:pt x="1454657" y="23622"/>
                </a:lnTo>
                <a:lnTo>
                  <a:pt x="1463039" y="51308"/>
                </a:lnTo>
                <a:lnTo>
                  <a:pt x="1449159" y="55471"/>
                </a:lnTo>
                <a:lnTo>
                  <a:pt x="1457452" y="83185"/>
                </a:lnTo>
                <a:lnTo>
                  <a:pt x="1520766" y="23622"/>
                </a:lnTo>
                <a:close/>
              </a:path>
              <a:path w="1528445" h="487680">
                <a:moveTo>
                  <a:pt x="1454657" y="23622"/>
                </a:moveTo>
                <a:lnTo>
                  <a:pt x="1440866" y="27759"/>
                </a:lnTo>
                <a:lnTo>
                  <a:pt x="1449159" y="55471"/>
                </a:lnTo>
                <a:lnTo>
                  <a:pt x="1463039" y="51308"/>
                </a:lnTo>
                <a:lnTo>
                  <a:pt x="1454657" y="23622"/>
                </a:lnTo>
                <a:close/>
              </a:path>
              <a:path w="1528445" h="487680">
                <a:moveTo>
                  <a:pt x="1432560" y="0"/>
                </a:moveTo>
                <a:lnTo>
                  <a:pt x="1440866" y="27759"/>
                </a:lnTo>
                <a:lnTo>
                  <a:pt x="1454657" y="23622"/>
                </a:lnTo>
                <a:lnTo>
                  <a:pt x="1520766" y="23622"/>
                </a:lnTo>
                <a:lnTo>
                  <a:pt x="1528190" y="16637"/>
                </a:lnTo>
                <a:lnTo>
                  <a:pt x="14325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0482" y="2052066"/>
            <a:ext cx="322580" cy="584835"/>
          </a:xfrm>
          <a:custGeom>
            <a:avLst/>
            <a:gdLst/>
            <a:ahLst/>
            <a:cxnLst/>
            <a:rect l="l" t="t" r="r" b="b"/>
            <a:pathLst>
              <a:path w="322579" h="584835">
                <a:moveTo>
                  <a:pt x="268314" y="69661"/>
                </a:moveTo>
                <a:lnTo>
                  <a:pt x="0" y="570738"/>
                </a:lnTo>
                <a:lnTo>
                  <a:pt x="25400" y="584454"/>
                </a:lnTo>
                <a:lnTo>
                  <a:pt x="293805" y="83315"/>
                </a:lnTo>
                <a:lnTo>
                  <a:pt x="268314" y="69661"/>
                </a:lnTo>
                <a:close/>
              </a:path>
              <a:path w="322579" h="584835">
                <a:moveTo>
                  <a:pt x="320504" y="57023"/>
                </a:moveTo>
                <a:lnTo>
                  <a:pt x="275081" y="57023"/>
                </a:lnTo>
                <a:lnTo>
                  <a:pt x="300608" y="70612"/>
                </a:lnTo>
                <a:lnTo>
                  <a:pt x="293805" y="83315"/>
                </a:lnTo>
                <a:lnTo>
                  <a:pt x="319404" y="97028"/>
                </a:lnTo>
                <a:lnTo>
                  <a:pt x="320504" y="57023"/>
                </a:lnTo>
                <a:close/>
              </a:path>
              <a:path w="322579" h="584835">
                <a:moveTo>
                  <a:pt x="275081" y="57023"/>
                </a:moveTo>
                <a:lnTo>
                  <a:pt x="268314" y="69661"/>
                </a:lnTo>
                <a:lnTo>
                  <a:pt x="293805" y="83315"/>
                </a:lnTo>
                <a:lnTo>
                  <a:pt x="300608" y="70612"/>
                </a:lnTo>
                <a:lnTo>
                  <a:pt x="275081" y="57023"/>
                </a:lnTo>
                <a:close/>
              </a:path>
              <a:path w="322579" h="584835">
                <a:moveTo>
                  <a:pt x="322071" y="0"/>
                </a:moveTo>
                <a:lnTo>
                  <a:pt x="242823" y="56007"/>
                </a:lnTo>
                <a:lnTo>
                  <a:pt x="268314" y="69661"/>
                </a:lnTo>
                <a:lnTo>
                  <a:pt x="275081" y="57023"/>
                </a:lnTo>
                <a:lnTo>
                  <a:pt x="320504" y="57023"/>
                </a:lnTo>
                <a:lnTo>
                  <a:pt x="3220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69229" y="2096261"/>
            <a:ext cx="767080" cy="489584"/>
          </a:xfrm>
          <a:custGeom>
            <a:avLst/>
            <a:gdLst/>
            <a:ahLst/>
            <a:cxnLst/>
            <a:rect l="l" t="t" r="r" b="b"/>
            <a:pathLst>
              <a:path w="767079" h="489585">
                <a:moveTo>
                  <a:pt x="81214" y="33988"/>
                </a:moveTo>
                <a:lnTo>
                  <a:pt x="65834" y="58494"/>
                </a:lnTo>
                <a:lnTo>
                  <a:pt x="751205" y="489331"/>
                </a:lnTo>
                <a:lnTo>
                  <a:pt x="766699" y="464693"/>
                </a:lnTo>
                <a:lnTo>
                  <a:pt x="81214" y="33988"/>
                </a:lnTo>
                <a:close/>
              </a:path>
              <a:path w="767079" h="489585">
                <a:moveTo>
                  <a:pt x="0" y="0"/>
                </a:moveTo>
                <a:lnTo>
                  <a:pt x="50419" y="83058"/>
                </a:lnTo>
                <a:lnTo>
                  <a:pt x="65834" y="58494"/>
                </a:lnTo>
                <a:lnTo>
                  <a:pt x="53594" y="50800"/>
                </a:lnTo>
                <a:lnTo>
                  <a:pt x="68961" y="26288"/>
                </a:lnTo>
                <a:lnTo>
                  <a:pt x="86046" y="26288"/>
                </a:lnTo>
                <a:lnTo>
                  <a:pt x="96647" y="9398"/>
                </a:lnTo>
                <a:lnTo>
                  <a:pt x="0" y="0"/>
                </a:lnTo>
                <a:close/>
              </a:path>
              <a:path w="767079" h="489585">
                <a:moveTo>
                  <a:pt x="68961" y="26288"/>
                </a:moveTo>
                <a:lnTo>
                  <a:pt x="53594" y="50800"/>
                </a:lnTo>
                <a:lnTo>
                  <a:pt x="65834" y="58494"/>
                </a:lnTo>
                <a:lnTo>
                  <a:pt x="81214" y="33988"/>
                </a:lnTo>
                <a:lnTo>
                  <a:pt x="68961" y="26288"/>
                </a:lnTo>
                <a:close/>
              </a:path>
              <a:path w="767079" h="489585">
                <a:moveTo>
                  <a:pt x="86046" y="26288"/>
                </a:moveTo>
                <a:lnTo>
                  <a:pt x="68961" y="26288"/>
                </a:lnTo>
                <a:lnTo>
                  <a:pt x="81214" y="33988"/>
                </a:lnTo>
                <a:lnTo>
                  <a:pt x="86046" y="262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8314" y="160781"/>
            <a:ext cx="756729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5" dirty="0"/>
              <a:t>Degree </a:t>
            </a:r>
            <a:r>
              <a:rPr sz="3700" spc="-10" dirty="0"/>
              <a:t>Distribution </a:t>
            </a:r>
            <a:r>
              <a:rPr sz="3700" spc="-5" dirty="0"/>
              <a:t>of a Random</a:t>
            </a:r>
            <a:r>
              <a:rPr sz="3700" spc="75" dirty="0"/>
              <a:t> </a:t>
            </a:r>
            <a:r>
              <a:rPr sz="3700" spc="-20" dirty="0"/>
              <a:t>Graph</a:t>
            </a:r>
            <a:endParaRPr sz="3700" dirty="0"/>
          </a:p>
        </p:txBody>
      </p:sp>
      <p:sp>
        <p:nvSpPr>
          <p:cNvPr id="9" name="object 9"/>
          <p:cNvSpPr/>
          <p:nvPr/>
        </p:nvSpPr>
        <p:spPr>
          <a:xfrm>
            <a:off x="2956432" y="1662938"/>
            <a:ext cx="281940" cy="212090"/>
          </a:xfrm>
          <a:custGeom>
            <a:avLst/>
            <a:gdLst/>
            <a:ahLst/>
            <a:cxnLst/>
            <a:rect l="l" t="t" r="r" b="b"/>
            <a:pathLst>
              <a:path w="281939" h="212089">
                <a:moveTo>
                  <a:pt x="214249" y="0"/>
                </a:moveTo>
                <a:lnTo>
                  <a:pt x="211200" y="8636"/>
                </a:lnTo>
                <a:lnTo>
                  <a:pt x="223486" y="13946"/>
                </a:lnTo>
                <a:lnTo>
                  <a:pt x="234045" y="21304"/>
                </a:lnTo>
                <a:lnTo>
                  <a:pt x="255436" y="55429"/>
                </a:lnTo>
                <a:lnTo>
                  <a:pt x="262509" y="104775"/>
                </a:lnTo>
                <a:lnTo>
                  <a:pt x="261723" y="123444"/>
                </a:lnTo>
                <a:lnTo>
                  <a:pt x="249936" y="169163"/>
                </a:lnTo>
                <a:lnTo>
                  <a:pt x="223629" y="197792"/>
                </a:lnTo>
                <a:lnTo>
                  <a:pt x="211581" y="203200"/>
                </a:lnTo>
                <a:lnTo>
                  <a:pt x="214249" y="211709"/>
                </a:lnTo>
                <a:lnTo>
                  <a:pt x="254718" y="187705"/>
                </a:lnTo>
                <a:lnTo>
                  <a:pt x="277447" y="143335"/>
                </a:lnTo>
                <a:lnTo>
                  <a:pt x="281813" y="105917"/>
                </a:lnTo>
                <a:lnTo>
                  <a:pt x="280717" y="86483"/>
                </a:lnTo>
                <a:lnTo>
                  <a:pt x="264287" y="37084"/>
                </a:lnTo>
                <a:lnTo>
                  <a:pt x="229604" y="5526"/>
                </a:lnTo>
                <a:lnTo>
                  <a:pt x="214249" y="0"/>
                </a:lnTo>
                <a:close/>
              </a:path>
              <a:path w="281939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76320" y="1579372"/>
            <a:ext cx="757555" cy="377190"/>
          </a:xfrm>
          <a:custGeom>
            <a:avLst/>
            <a:gdLst/>
            <a:ahLst/>
            <a:cxnLst/>
            <a:rect l="l" t="t" r="r" b="b"/>
            <a:pathLst>
              <a:path w="757554" h="377189">
                <a:moveTo>
                  <a:pt x="675513" y="0"/>
                </a:moveTo>
                <a:lnTo>
                  <a:pt x="671956" y="9016"/>
                </a:lnTo>
                <a:lnTo>
                  <a:pt x="686028" y="20445"/>
                </a:lnTo>
                <a:lnTo>
                  <a:pt x="698515" y="35290"/>
                </a:lnTo>
                <a:lnTo>
                  <a:pt x="718692" y="75183"/>
                </a:lnTo>
                <a:lnTo>
                  <a:pt x="731440" y="127000"/>
                </a:lnTo>
                <a:lnTo>
                  <a:pt x="735710" y="188722"/>
                </a:lnTo>
                <a:lnTo>
                  <a:pt x="734661" y="220271"/>
                </a:lnTo>
                <a:lnTo>
                  <a:pt x="726227" y="276607"/>
                </a:lnTo>
                <a:lnTo>
                  <a:pt x="709533" y="323328"/>
                </a:lnTo>
                <a:lnTo>
                  <a:pt x="686101" y="356717"/>
                </a:lnTo>
                <a:lnTo>
                  <a:pt x="671956" y="368173"/>
                </a:lnTo>
                <a:lnTo>
                  <a:pt x="675513" y="377063"/>
                </a:lnTo>
                <a:lnTo>
                  <a:pt x="709040" y="350281"/>
                </a:lnTo>
                <a:lnTo>
                  <a:pt x="734949" y="307213"/>
                </a:lnTo>
                <a:lnTo>
                  <a:pt x="751522" y="251983"/>
                </a:lnTo>
                <a:lnTo>
                  <a:pt x="757046" y="188467"/>
                </a:lnTo>
                <a:lnTo>
                  <a:pt x="755665" y="155537"/>
                </a:lnTo>
                <a:lnTo>
                  <a:pt x="744616" y="96152"/>
                </a:lnTo>
                <a:lnTo>
                  <a:pt x="722947" y="46362"/>
                </a:lnTo>
                <a:lnTo>
                  <a:pt x="693229" y="11501"/>
                </a:lnTo>
                <a:lnTo>
                  <a:pt x="675513" y="0"/>
                </a:lnTo>
                <a:close/>
              </a:path>
              <a:path w="757554" h="377189">
                <a:moveTo>
                  <a:pt x="81279" y="0"/>
                </a:moveTo>
                <a:lnTo>
                  <a:pt x="47863" y="26955"/>
                </a:lnTo>
                <a:lnTo>
                  <a:pt x="21970" y="69723"/>
                </a:lnTo>
                <a:lnTo>
                  <a:pt x="5508" y="124761"/>
                </a:lnTo>
                <a:lnTo>
                  <a:pt x="0" y="188467"/>
                </a:lnTo>
                <a:lnTo>
                  <a:pt x="1379" y="221255"/>
                </a:lnTo>
                <a:lnTo>
                  <a:pt x="12376" y="280640"/>
                </a:lnTo>
                <a:lnTo>
                  <a:pt x="33970" y="330789"/>
                </a:lnTo>
                <a:lnTo>
                  <a:pt x="63636" y="365702"/>
                </a:lnTo>
                <a:lnTo>
                  <a:pt x="81279" y="377063"/>
                </a:lnTo>
                <a:lnTo>
                  <a:pt x="84962" y="368173"/>
                </a:lnTo>
                <a:lnTo>
                  <a:pt x="70818" y="356717"/>
                </a:lnTo>
                <a:lnTo>
                  <a:pt x="58292" y="341772"/>
                </a:lnTo>
                <a:lnTo>
                  <a:pt x="38100" y="301370"/>
                </a:lnTo>
                <a:lnTo>
                  <a:pt x="25526" y="249570"/>
                </a:lnTo>
                <a:lnTo>
                  <a:pt x="21335" y="188722"/>
                </a:lnTo>
                <a:lnTo>
                  <a:pt x="22387" y="156622"/>
                </a:lnTo>
                <a:lnTo>
                  <a:pt x="30872" y="99853"/>
                </a:lnTo>
                <a:lnTo>
                  <a:pt x="47636" y="53540"/>
                </a:lnTo>
                <a:lnTo>
                  <a:pt x="70965" y="20445"/>
                </a:lnTo>
                <a:lnTo>
                  <a:pt x="84962" y="9016"/>
                </a:lnTo>
                <a:lnTo>
                  <a:pt x="81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75278" y="1737486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𝑘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58740" y="1662938"/>
            <a:ext cx="681355" cy="212090"/>
          </a:xfrm>
          <a:custGeom>
            <a:avLst/>
            <a:gdLst/>
            <a:ahLst/>
            <a:cxnLst/>
            <a:rect l="l" t="t" r="r" b="b"/>
            <a:pathLst>
              <a:path w="681354" h="212089">
                <a:moveTo>
                  <a:pt x="613537" y="0"/>
                </a:moveTo>
                <a:lnTo>
                  <a:pt x="610488" y="8636"/>
                </a:lnTo>
                <a:lnTo>
                  <a:pt x="622774" y="13946"/>
                </a:lnTo>
                <a:lnTo>
                  <a:pt x="633333" y="21304"/>
                </a:lnTo>
                <a:lnTo>
                  <a:pt x="654724" y="55429"/>
                </a:lnTo>
                <a:lnTo>
                  <a:pt x="661797" y="104775"/>
                </a:lnTo>
                <a:lnTo>
                  <a:pt x="661011" y="123444"/>
                </a:lnTo>
                <a:lnTo>
                  <a:pt x="649224" y="169163"/>
                </a:lnTo>
                <a:lnTo>
                  <a:pt x="622917" y="197792"/>
                </a:lnTo>
                <a:lnTo>
                  <a:pt x="610870" y="203200"/>
                </a:lnTo>
                <a:lnTo>
                  <a:pt x="613537" y="211709"/>
                </a:lnTo>
                <a:lnTo>
                  <a:pt x="654006" y="187705"/>
                </a:lnTo>
                <a:lnTo>
                  <a:pt x="676735" y="143335"/>
                </a:lnTo>
                <a:lnTo>
                  <a:pt x="681101" y="105917"/>
                </a:lnTo>
                <a:lnTo>
                  <a:pt x="680005" y="86483"/>
                </a:lnTo>
                <a:lnTo>
                  <a:pt x="663575" y="37084"/>
                </a:lnTo>
                <a:lnTo>
                  <a:pt x="628892" y="5526"/>
                </a:lnTo>
                <a:lnTo>
                  <a:pt x="613537" y="0"/>
                </a:lnTo>
                <a:close/>
              </a:path>
              <a:path w="681354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50820" y="1592021"/>
            <a:ext cx="2562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69595" algn="l"/>
                <a:tab pos="917575" algn="l"/>
                <a:tab pos="1639570" algn="l"/>
              </a:tabLst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𝑘	=	</a:t>
            </a:r>
            <a:r>
              <a:rPr sz="2700" baseline="29320" dirty="0">
                <a:latin typeface="Cambria Math"/>
                <a:cs typeface="Cambria Math"/>
              </a:rPr>
              <a:t>𝑁</a:t>
            </a:r>
            <a:r>
              <a:rPr sz="2700" spc="52" baseline="29320" dirty="0">
                <a:latin typeface="Cambria Math"/>
                <a:cs typeface="Cambria Math"/>
              </a:rPr>
              <a:t> </a:t>
            </a:r>
            <a:r>
              <a:rPr sz="2700" baseline="29320" dirty="0">
                <a:latin typeface="Cambria Math"/>
                <a:cs typeface="Cambria Math"/>
              </a:rPr>
              <a:t>−</a:t>
            </a:r>
            <a:r>
              <a:rPr sz="2700" spc="7" baseline="29320" dirty="0">
                <a:latin typeface="Cambria Math"/>
                <a:cs typeface="Cambria Math"/>
              </a:rPr>
              <a:t> </a:t>
            </a:r>
            <a:r>
              <a:rPr sz="2700" baseline="29320" dirty="0">
                <a:latin typeface="Cambria Math"/>
                <a:cs typeface="Cambria Math"/>
              </a:rPr>
              <a:t>1	</a:t>
            </a:r>
            <a:r>
              <a:rPr sz="1800" spc="55" dirty="0">
                <a:latin typeface="Cambria Math"/>
                <a:cs typeface="Cambria Math"/>
              </a:rPr>
              <a:t>𝑝</a:t>
            </a:r>
            <a:r>
              <a:rPr sz="1950" spc="82" baseline="27777" dirty="0">
                <a:latin typeface="Cambria Math"/>
                <a:cs typeface="Cambria Math"/>
              </a:rPr>
              <a:t>𝑘  </a:t>
            </a:r>
            <a:r>
              <a:rPr sz="1800" dirty="0">
                <a:latin typeface="Cambria Math"/>
                <a:cs typeface="Cambria Math"/>
              </a:rPr>
              <a:t>1 −</a:t>
            </a:r>
            <a:r>
              <a:rPr sz="1800" spc="-2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𝑝</a:t>
            </a:r>
          </a:p>
        </p:txBody>
      </p:sp>
      <p:sp>
        <p:nvSpPr>
          <p:cNvPr id="14" name="object 14"/>
          <p:cNvSpPr/>
          <p:nvPr/>
        </p:nvSpPr>
        <p:spPr>
          <a:xfrm>
            <a:off x="5374259" y="1623694"/>
            <a:ext cx="456565" cy="155575"/>
          </a:xfrm>
          <a:custGeom>
            <a:avLst/>
            <a:gdLst/>
            <a:ahLst/>
            <a:cxnLst/>
            <a:rect l="l" t="t" r="r" b="b"/>
            <a:pathLst>
              <a:path w="456564" h="155575">
                <a:moveTo>
                  <a:pt x="406653" y="0"/>
                </a:moveTo>
                <a:lnTo>
                  <a:pt x="404494" y="6222"/>
                </a:lnTo>
                <a:lnTo>
                  <a:pt x="413420" y="10126"/>
                </a:lnTo>
                <a:lnTo>
                  <a:pt x="421131" y="15541"/>
                </a:lnTo>
                <a:lnTo>
                  <a:pt x="439674" y="51514"/>
                </a:lnTo>
                <a:lnTo>
                  <a:pt x="441960" y="76834"/>
                </a:lnTo>
                <a:lnTo>
                  <a:pt x="441388" y="90503"/>
                </a:lnTo>
                <a:lnTo>
                  <a:pt x="427624" y="132576"/>
                </a:lnTo>
                <a:lnTo>
                  <a:pt x="404621" y="148970"/>
                </a:lnTo>
                <a:lnTo>
                  <a:pt x="406653" y="155193"/>
                </a:lnTo>
                <a:lnTo>
                  <a:pt x="443356" y="128142"/>
                </a:lnTo>
                <a:lnTo>
                  <a:pt x="455376" y="91888"/>
                </a:lnTo>
                <a:lnTo>
                  <a:pt x="456183" y="77596"/>
                </a:lnTo>
                <a:lnTo>
                  <a:pt x="455376" y="63378"/>
                </a:lnTo>
                <a:lnTo>
                  <a:pt x="443356" y="27177"/>
                </a:lnTo>
                <a:lnTo>
                  <a:pt x="417889" y="4050"/>
                </a:lnTo>
                <a:lnTo>
                  <a:pt x="406653" y="0"/>
                </a:lnTo>
                <a:close/>
              </a:path>
              <a:path w="456564" h="155575">
                <a:moveTo>
                  <a:pt x="49529" y="0"/>
                </a:moveTo>
                <a:lnTo>
                  <a:pt x="12826" y="27177"/>
                </a:lnTo>
                <a:lnTo>
                  <a:pt x="807" y="63378"/>
                </a:lnTo>
                <a:lnTo>
                  <a:pt x="0" y="77596"/>
                </a:lnTo>
                <a:lnTo>
                  <a:pt x="807" y="91888"/>
                </a:lnTo>
                <a:lnTo>
                  <a:pt x="12826" y="128142"/>
                </a:lnTo>
                <a:lnTo>
                  <a:pt x="49529" y="155193"/>
                </a:lnTo>
                <a:lnTo>
                  <a:pt x="51435" y="148970"/>
                </a:lnTo>
                <a:lnTo>
                  <a:pt x="42602" y="145045"/>
                </a:lnTo>
                <a:lnTo>
                  <a:pt x="34972" y="139572"/>
                </a:lnTo>
                <a:lnTo>
                  <a:pt x="16510" y="102933"/>
                </a:lnTo>
                <a:lnTo>
                  <a:pt x="14224" y="76834"/>
                </a:lnTo>
                <a:lnTo>
                  <a:pt x="14795" y="63597"/>
                </a:lnTo>
                <a:lnTo>
                  <a:pt x="28578" y="22457"/>
                </a:lnTo>
                <a:lnTo>
                  <a:pt x="51688" y="6222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16422" y="1569161"/>
            <a:ext cx="66548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5" dirty="0">
                <a:latin typeface="Cambria Math"/>
                <a:cs typeface="Cambria Math"/>
              </a:rPr>
              <a:t>𝑁−1</a:t>
            </a:r>
            <a:r>
              <a:rPr sz="1300" spc="185" dirty="0">
                <a:latin typeface="Cambria Math"/>
                <a:cs typeface="Cambria Math"/>
              </a:rPr>
              <a:t> </a:t>
            </a:r>
            <a:r>
              <a:rPr sz="1300" spc="30" dirty="0">
                <a:latin typeface="Cambria Math"/>
                <a:cs typeface="Cambria Math"/>
              </a:rPr>
              <a:t>−𝑘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540" y="3519373"/>
            <a:ext cx="7945755" cy="1328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2395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In a </a:t>
            </a:r>
            <a:r>
              <a:rPr sz="2000" spc="-5" dirty="0">
                <a:latin typeface="Calibri"/>
                <a:cs typeface="Calibri"/>
              </a:rPr>
              <a:t>random </a:t>
            </a:r>
            <a:r>
              <a:rPr sz="2000" spc="-10" dirty="0">
                <a:latin typeface="Calibri"/>
                <a:cs typeface="Calibri"/>
              </a:rPr>
              <a:t>network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probability that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node has degree </a:t>
            </a:r>
            <a:r>
              <a:rPr sz="2000" dirty="0">
                <a:latin typeface="Cambria Math"/>
                <a:cs typeface="Cambria Math"/>
              </a:rPr>
              <a:t>𝑘 </a:t>
            </a:r>
            <a:r>
              <a:rPr sz="2000" dirty="0">
                <a:latin typeface="Calibri"/>
                <a:cs typeface="Calibri"/>
              </a:rPr>
              <a:t>is the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</a:t>
            </a:r>
            <a:endParaRPr sz="2000" dirty="0">
              <a:latin typeface="Calibri"/>
              <a:cs typeface="Calibri"/>
            </a:endParaRPr>
          </a:p>
          <a:p>
            <a:pPr marL="38100">
              <a:lnSpc>
                <a:spcPts val="2395"/>
              </a:lnSpc>
            </a:pPr>
            <a:r>
              <a:rPr sz="2000" spc="-5" dirty="0">
                <a:latin typeface="Calibri"/>
                <a:cs typeface="Calibri"/>
              </a:rPr>
              <a:t>of three</a:t>
            </a:r>
            <a:r>
              <a:rPr sz="2000" spc="-10" dirty="0">
                <a:latin typeface="Calibri"/>
                <a:cs typeface="Calibri"/>
              </a:rPr>
              <a:t> terms:</a:t>
            </a:r>
            <a:endParaRPr sz="2000" dirty="0">
              <a:latin typeface="Calibri"/>
              <a:cs typeface="Calibri"/>
            </a:endParaRPr>
          </a:p>
          <a:p>
            <a:pPr marL="324485" indent="-28702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number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25" dirty="0">
                <a:latin typeface="Calibri"/>
                <a:cs typeface="Calibri"/>
              </a:rPr>
              <a:t>ways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can select </a:t>
            </a:r>
            <a:r>
              <a:rPr sz="2000" dirty="0">
                <a:latin typeface="Cambria Math"/>
                <a:cs typeface="Cambria Math"/>
              </a:rPr>
              <a:t>𝑘 </a:t>
            </a:r>
            <a:r>
              <a:rPr sz="2000" spc="-10" dirty="0">
                <a:latin typeface="Calibri"/>
                <a:cs typeface="Calibri"/>
              </a:rPr>
              <a:t>links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5" dirty="0">
                <a:latin typeface="Cambria Math"/>
                <a:cs typeface="Cambria Math"/>
              </a:rPr>
              <a:t>𝑁</a:t>
            </a:r>
            <a:r>
              <a:rPr sz="2000" spc="-5" dirty="0">
                <a:latin typeface="Calibri"/>
                <a:cs typeface="Calibri"/>
              </a:rPr>
              <a:t>−1 potential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links;</a:t>
            </a:r>
            <a:endParaRPr sz="2000" dirty="0">
              <a:latin typeface="Calibri"/>
              <a:cs typeface="Calibri"/>
            </a:endParaRPr>
          </a:p>
          <a:p>
            <a:pPr marL="324485" indent="-28702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sz="2000" spc="-5" dirty="0">
                <a:latin typeface="Calibri"/>
                <a:cs typeface="Calibri"/>
              </a:rPr>
              <a:t>The probability that </a:t>
            </a:r>
            <a:r>
              <a:rPr sz="2000" dirty="0">
                <a:latin typeface="Cambria Math"/>
                <a:cs typeface="Cambria Math"/>
              </a:rPr>
              <a:t>𝑘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its </a:t>
            </a:r>
            <a:r>
              <a:rPr sz="2000" spc="-10" dirty="0">
                <a:latin typeface="Calibri"/>
                <a:cs typeface="Calibri"/>
              </a:rPr>
              <a:t>links are present,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80" dirty="0">
                <a:latin typeface="Cambria Math"/>
                <a:cs typeface="Cambria Math"/>
              </a:rPr>
              <a:t>𝑝</a:t>
            </a:r>
            <a:r>
              <a:rPr sz="2175" spc="120" baseline="28735" dirty="0">
                <a:latin typeface="Cambria Math"/>
                <a:cs typeface="Cambria Math"/>
              </a:rPr>
              <a:t>𝑘</a:t>
            </a:r>
            <a:r>
              <a:rPr sz="2000" spc="80" dirty="0"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78015" y="4918583"/>
            <a:ext cx="756285" cy="236220"/>
          </a:xfrm>
          <a:custGeom>
            <a:avLst/>
            <a:gdLst/>
            <a:ahLst/>
            <a:cxnLst/>
            <a:rect l="l" t="t" r="r" b="b"/>
            <a:pathLst>
              <a:path w="756284" h="236220">
                <a:moveTo>
                  <a:pt x="680719" y="0"/>
                </a:moveTo>
                <a:lnTo>
                  <a:pt x="677290" y="9575"/>
                </a:lnTo>
                <a:lnTo>
                  <a:pt x="690931" y="15495"/>
                </a:lnTo>
                <a:lnTo>
                  <a:pt x="702691" y="23691"/>
                </a:lnTo>
                <a:lnTo>
                  <a:pt x="726545" y="61691"/>
                </a:lnTo>
                <a:lnTo>
                  <a:pt x="734313" y="116700"/>
                </a:lnTo>
                <a:lnTo>
                  <a:pt x="733452" y="137490"/>
                </a:lnTo>
                <a:lnTo>
                  <a:pt x="720343" y="188404"/>
                </a:lnTo>
                <a:lnTo>
                  <a:pt x="691126" y="220228"/>
                </a:lnTo>
                <a:lnTo>
                  <a:pt x="677672" y="226174"/>
                </a:lnTo>
                <a:lnTo>
                  <a:pt x="680719" y="235750"/>
                </a:lnTo>
                <a:lnTo>
                  <a:pt x="725707" y="208986"/>
                </a:lnTo>
                <a:lnTo>
                  <a:pt x="751046" y="159586"/>
                </a:lnTo>
                <a:lnTo>
                  <a:pt x="755904" y="117944"/>
                </a:lnTo>
                <a:lnTo>
                  <a:pt x="754687" y="96332"/>
                </a:lnTo>
                <a:lnTo>
                  <a:pt x="744920" y="58023"/>
                </a:lnTo>
                <a:lnTo>
                  <a:pt x="712724" y="15119"/>
                </a:lnTo>
                <a:lnTo>
                  <a:pt x="697769" y="6174"/>
                </a:lnTo>
                <a:lnTo>
                  <a:pt x="680719" y="0"/>
                </a:lnTo>
                <a:close/>
              </a:path>
              <a:path w="756284" h="236220">
                <a:moveTo>
                  <a:pt x="75184" y="0"/>
                </a:moveTo>
                <a:lnTo>
                  <a:pt x="30214" y="26835"/>
                </a:lnTo>
                <a:lnTo>
                  <a:pt x="4857" y="76358"/>
                </a:lnTo>
                <a:lnTo>
                  <a:pt x="0" y="117944"/>
                </a:lnTo>
                <a:lnTo>
                  <a:pt x="1214" y="139599"/>
                </a:lnTo>
                <a:lnTo>
                  <a:pt x="10929" y="177904"/>
                </a:lnTo>
                <a:lnTo>
                  <a:pt x="43068" y="220665"/>
                </a:lnTo>
                <a:lnTo>
                  <a:pt x="75184" y="235750"/>
                </a:lnTo>
                <a:lnTo>
                  <a:pt x="78232" y="226174"/>
                </a:lnTo>
                <a:lnTo>
                  <a:pt x="64777" y="220228"/>
                </a:lnTo>
                <a:lnTo>
                  <a:pt x="53181" y="211951"/>
                </a:lnTo>
                <a:lnTo>
                  <a:pt x="29392" y="173343"/>
                </a:lnTo>
                <a:lnTo>
                  <a:pt x="21462" y="116700"/>
                </a:lnTo>
                <a:lnTo>
                  <a:pt x="22344" y="96586"/>
                </a:lnTo>
                <a:lnTo>
                  <a:pt x="35560" y="46913"/>
                </a:lnTo>
                <a:lnTo>
                  <a:pt x="64992" y="15495"/>
                </a:lnTo>
                <a:lnTo>
                  <a:pt x="78612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5940" y="4842459"/>
            <a:ext cx="66262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  <a:tab pos="6025515" algn="l"/>
              </a:tabLst>
            </a:pPr>
            <a:r>
              <a:rPr sz="2000" spc="-5" dirty="0">
                <a:latin typeface="Calibri"/>
                <a:cs typeface="Calibri"/>
              </a:rPr>
              <a:t>The probability that </a:t>
            </a:r>
            <a:r>
              <a:rPr sz="2000" dirty="0">
                <a:latin typeface="Cambria Math"/>
                <a:cs typeface="Cambria Math"/>
              </a:rPr>
              <a:t>𝑁 − 1 − 𝑘 </a:t>
            </a:r>
            <a:r>
              <a:rPr sz="2000" dirty="0">
                <a:latin typeface="Calibri"/>
                <a:cs typeface="Calibri"/>
              </a:rPr>
              <a:t>of its </a:t>
            </a:r>
            <a:r>
              <a:rPr sz="2000" spc="-10" dirty="0">
                <a:latin typeface="Calibri"/>
                <a:cs typeface="Calibri"/>
              </a:rPr>
              <a:t>links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missing,	</a:t>
            </a:r>
            <a:r>
              <a:rPr sz="2000" dirty="0">
                <a:latin typeface="Cambria Math"/>
                <a:cs typeface="Cambria Math"/>
              </a:rPr>
              <a:t>1 −</a:t>
            </a:r>
            <a:r>
              <a:rPr sz="2000" spc="-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𝑝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72146" y="4877053"/>
            <a:ext cx="509270" cy="172720"/>
          </a:xfrm>
          <a:custGeom>
            <a:avLst/>
            <a:gdLst/>
            <a:ahLst/>
            <a:cxnLst/>
            <a:rect l="l" t="t" r="r" b="b"/>
            <a:pathLst>
              <a:path w="509270" h="172720">
                <a:moveTo>
                  <a:pt x="454278" y="0"/>
                </a:moveTo>
                <a:lnTo>
                  <a:pt x="451866" y="6997"/>
                </a:lnTo>
                <a:lnTo>
                  <a:pt x="461841" y="11324"/>
                </a:lnTo>
                <a:lnTo>
                  <a:pt x="470423" y="17313"/>
                </a:lnTo>
                <a:lnTo>
                  <a:pt x="491013" y="57165"/>
                </a:lnTo>
                <a:lnTo>
                  <a:pt x="493522" y="85255"/>
                </a:lnTo>
                <a:lnTo>
                  <a:pt x="492881" y="100445"/>
                </a:lnTo>
                <a:lnTo>
                  <a:pt x="483361" y="137642"/>
                </a:lnTo>
                <a:lnTo>
                  <a:pt x="452120" y="165239"/>
                </a:lnTo>
                <a:lnTo>
                  <a:pt x="454278" y="172224"/>
                </a:lnTo>
                <a:lnTo>
                  <a:pt x="487211" y="152672"/>
                </a:lnTo>
                <a:lnTo>
                  <a:pt x="505729" y="116589"/>
                </a:lnTo>
                <a:lnTo>
                  <a:pt x="509270" y="86156"/>
                </a:lnTo>
                <a:lnTo>
                  <a:pt x="508386" y="70371"/>
                </a:lnTo>
                <a:lnTo>
                  <a:pt x="495046" y="30187"/>
                </a:lnTo>
                <a:lnTo>
                  <a:pt x="466810" y="4509"/>
                </a:lnTo>
                <a:lnTo>
                  <a:pt x="454278" y="0"/>
                </a:lnTo>
                <a:close/>
              </a:path>
              <a:path w="509270" h="172720">
                <a:moveTo>
                  <a:pt x="54863" y="0"/>
                </a:moveTo>
                <a:lnTo>
                  <a:pt x="22056" y="19606"/>
                </a:lnTo>
                <a:lnTo>
                  <a:pt x="3540" y="55781"/>
                </a:lnTo>
                <a:lnTo>
                  <a:pt x="0" y="86156"/>
                </a:lnTo>
                <a:lnTo>
                  <a:pt x="881" y="101984"/>
                </a:lnTo>
                <a:lnTo>
                  <a:pt x="14097" y="142125"/>
                </a:lnTo>
                <a:lnTo>
                  <a:pt x="42386" y="167721"/>
                </a:lnTo>
                <a:lnTo>
                  <a:pt x="54863" y="172224"/>
                </a:lnTo>
                <a:lnTo>
                  <a:pt x="57023" y="165239"/>
                </a:lnTo>
                <a:lnTo>
                  <a:pt x="47214" y="160891"/>
                </a:lnTo>
                <a:lnTo>
                  <a:pt x="38750" y="154841"/>
                </a:lnTo>
                <a:lnTo>
                  <a:pt x="18192" y="114239"/>
                </a:lnTo>
                <a:lnTo>
                  <a:pt x="15621" y="85255"/>
                </a:lnTo>
                <a:lnTo>
                  <a:pt x="16263" y="70560"/>
                </a:lnTo>
                <a:lnTo>
                  <a:pt x="31666" y="24964"/>
                </a:lnTo>
                <a:lnTo>
                  <a:pt x="57276" y="6997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296657" y="4749495"/>
            <a:ext cx="8572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50" spc="30" dirty="0">
                <a:latin typeface="Cambria Math"/>
                <a:cs typeface="Cambria Math"/>
              </a:rPr>
              <a:t>𝑁−1</a:t>
            </a:r>
            <a:r>
              <a:rPr sz="1450" spc="229" dirty="0">
                <a:latin typeface="Cambria Math"/>
                <a:cs typeface="Cambria Math"/>
              </a:rPr>
              <a:t> </a:t>
            </a:r>
            <a:r>
              <a:rPr sz="1450" spc="60" dirty="0">
                <a:latin typeface="Cambria Math"/>
                <a:cs typeface="Cambria Math"/>
              </a:rPr>
              <a:t>−𝑘</a:t>
            </a:r>
            <a:r>
              <a:rPr sz="3000" spc="89" baseline="-20833" dirty="0">
                <a:latin typeface="Cambria Math"/>
                <a:cs typeface="Cambria Math"/>
              </a:rPr>
              <a:t>.</a:t>
            </a:r>
            <a:endParaRPr sz="3000" baseline="-20833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683158" y="966343"/>
            <a:ext cx="4215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probability that </a:t>
            </a:r>
            <a:r>
              <a:rPr sz="2000" dirty="0">
                <a:latin typeface="Calibri"/>
                <a:cs typeface="Calibri"/>
              </a:rPr>
              <a:t>a node has </a:t>
            </a:r>
            <a:r>
              <a:rPr sz="2000" spc="-5" dirty="0">
                <a:latin typeface="Calibri"/>
                <a:cs typeface="Calibri"/>
              </a:rPr>
              <a:t>degree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𝑘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698" y="201294"/>
            <a:ext cx="751967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5" dirty="0"/>
              <a:t>Degree </a:t>
            </a:r>
            <a:r>
              <a:rPr sz="3100" spc="-10" dirty="0"/>
              <a:t>Distribution </a:t>
            </a:r>
            <a:r>
              <a:rPr sz="3100" spc="-5" dirty="0"/>
              <a:t>of a Random </a:t>
            </a:r>
            <a:r>
              <a:rPr sz="3100" spc="-15" dirty="0"/>
              <a:t>Graph</a:t>
            </a:r>
            <a:r>
              <a:rPr sz="3100" spc="45" dirty="0"/>
              <a:t> </a:t>
            </a:r>
            <a:r>
              <a:rPr sz="3100" spc="-10" dirty="0"/>
              <a:t>(Cont.)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535940" y="967866"/>
            <a:ext cx="38023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probability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node has degree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𝑘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2450" y="1485011"/>
            <a:ext cx="281940" cy="212090"/>
          </a:xfrm>
          <a:custGeom>
            <a:avLst/>
            <a:gdLst/>
            <a:ahLst/>
            <a:cxnLst/>
            <a:rect l="l" t="t" r="r" b="b"/>
            <a:pathLst>
              <a:path w="281939" h="212089">
                <a:moveTo>
                  <a:pt x="214249" y="0"/>
                </a:moveTo>
                <a:lnTo>
                  <a:pt x="211200" y="8509"/>
                </a:lnTo>
                <a:lnTo>
                  <a:pt x="223486" y="13819"/>
                </a:lnTo>
                <a:lnTo>
                  <a:pt x="234045" y="21177"/>
                </a:lnTo>
                <a:lnTo>
                  <a:pt x="255436" y="55322"/>
                </a:lnTo>
                <a:lnTo>
                  <a:pt x="262509" y="104775"/>
                </a:lnTo>
                <a:lnTo>
                  <a:pt x="261723" y="123444"/>
                </a:lnTo>
                <a:lnTo>
                  <a:pt x="249936" y="169163"/>
                </a:lnTo>
                <a:lnTo>
                  <a:pt x="223629" y="197738"/>
                </a:lnTo>
                <a:lnTo>
                  <a:pt x="211582" y="203073"/>
                </a:lnTo>
                <a:lnTo>
                  <a:pt x="214249" y="211709"/>
                </a:lnTo>
                <a:lnTo>
                  <a:pt x="254718" y="187652"/>
                </a:lnTo>
                <a:lnTo>
                  <a:pt x="277447" y="143271"/>
                </a:lnTo>
                <a:lnTo>
                  <a:pt x="281813" y="105917"/>
                </a:lnTo>
                <a:lnTo>
                  <a:pt x="280717" y="86465"/>
                </a:lnTo>
                <a:lnTo>
                  <a:pt x="264287" y="37084"/>
                </a:lnTo>
                <a:lnTo>
                  <a:pt x="229604" y="5526"/>
                </a:lnTo>
                <a:lnTo>
                  <a:pt x="214249" y="0"/>
                </a:lnTo>
                <a:close/>
              </a:path>
              <a:path w="281939" h="212089">
                <a:moveTo>
                  <a:pt x="67563" y="0"/>
                </a:moveTo>
                <a:lnTo>
                  <a:pt x="27166" y="24056"/>
                </a:lnTo>
                <a:lnTo>
                  <a:pt x="4381" y="68500"/>
                </a:lnTo>
                <a:lnTo>
                  <a:pt x="0" y="105917"/>
                </a:lnTo>
                <a:lnTo>
                  <a:pt x="1093" y="125350"/>
                </a:lnTo>
                <a:lnTo>
                  <a:pt x="17399" y="174625"/>
                </a:lnTo>
                <a:lnTo>
                  <a:pt x="52153" y="206182"/>
                </a:lnTo>
                <a:lnTo>
                  <a:pt x="67563" y="211709"/>
                </a:lnTo>
                <a:lnTo>
                  <a:pt x="70231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2342" y="1401444"/>
            <a:ext cx="757555" cy="377190"/>
          </a:xfrm>
          <a:custGeom>
            <a:avLst/>
            <a:gdLst/>
            <a:ahLst/>
            <a:cxnLst/>
            <a:rect l="l" t="t" r="r" b="b"/>
            <a:pathLst>
              <a:path w="757554" h="377189">
                <a:moveTo>
                  <a:pt x="675507" y="0"/>
                </a:moveTo>
                <a:lnTo>
                  <a:pt x="671951" y="8889"/>
                </a:lnTo>
                <a:lnTo>
                  <a:pt x="686004" y="20319"/>
                </a:lnTo>
                <a:lnTo>
                  <a:pt x="698462" y="35178"/>
                </a:lnTo>
                <a:lnTo>
                  <a:pt x="718687" y="75183"/>
                </a:lnTo>
                <a:lnTo>
                  <a:pt x="731435" y="126984"/>
                </a:lnTo>
                <a:lnTo>
                  <a:pt x="735705" y="188594"/>
                </a:lnTo>
                <a:lnTo>
                  <a:pt x="734638" y="220217"/>
                </a:lnTo>
                <a:lnTo>
                  <a:pt x="726168" y="276605"/>
                </a:lnTo>
                <a:lnTo>
                  <a:pt x="709527" y="323328"/>
                </a:lnTo>
                <a:lnTo>
                  <a:pt x="686096" y="356717"/>
                </a:lnTo>
                <a:lnTo>
                  <a:pt x="671951" y="368172"/>
                </a:lnTo>
                <a:lnTo>
                  <a:pt x="675507" y="377063"/>
                </a:lnTo>
                <a:lnTo>
                  <a:pt x="709035" y="350234"/>
                </a:lnTo>
                <a:lnTo>
                  <a:pt x="734943" y="307213"/>
                </a:lnTo>
                <a:lnTo>
                  <a:pt x="751517" y="251936"/>
                </a:lnTo>
                <a:lnTo>
                  <a:pt x="757041" y="188467"/>
                </a:lnTo>
                <a:lnTo>
                  <a:pt x="755660" y="155481"/>
                </a:lnTo>
                <a:lnTo>
                  <a:pt x="744611" y="96081"/>
                </a:lnTo>
                <a:lnTo>
                  <a:pt x="722942" y="46255"/>
                </a:lnTo>
                <a:lnTo>
                  <a:pt x="693224" y="11481"/>
                </a:lnTo>
                <a:lnTo>
                  <a:pt x="675507" y="0"/>
                </a:lnTo>
                <a:close/>
              </a:path>
              <a:path w="757554" h="377189">
                <a:moveTo>
                  <a:pt x="81274" y="0"/>
                </a:moveTo>
                <a:lnTo>
                  <a:pt x="47857" y="26892"/>
                </a:lnTo>
                <a:lnTo>
                  <a:pt x="21965" y="69595"/>
                </a:lnTo>
                <a:lnTo>
                  <a:pt x="5503" y="124698"/>
                </a:lnTo>
                <a:lnTo>
                  <a:pt x="0" y="188594"/>
                </a:lnTo>
                <a:lnTo>
                  <a:pt x="1373" y="221237"/>
                </a:lnTo>
                <a:lnTo>
                  <a:pt x="12371" y="280586"/>
                </a:lnTo>
                <a:lnTo>
                  <a:pt x="33965" y="330735"/>
                </a:lnTo>
                <a:lnTo>
                  <a:pt x="63631" y="365684"/>
                </a:lnTo>
                <a:lnTo>
                  <a:pt x="81274" y="377063"/>
                </a:lnTo>
                <a:lnTo>
                  <a:pt x="84957" y="368172"/>
                </a:lnTo>
                <a:lnTo>
                  <a:pt x="70813" y="356717"/>
                </a:lnTo>
                <a:lnTo>
                  <a:pt x="58287" y="341772"/>
                </a:lnTo>
                <a:lnTo>
                  <a:pt x="38094" y="301370"/>
                </a:lnTo>
                <a:lnTo>
                  <a:pt x="25521" y="249554"/>
                </a:lnTo>
                <a:lnTo>
                  <a:pt x="21334" y="188467"/>
                </a:lnTo>
                <a:lnTo>
                  <a:pt x="22382" y="156569"/>
                </a:lnTo>
                <a:lnTo>
                  <a:pt x="30867" y="99851"/>
                </a:lnTo>
                <a:lnTo>
                  <a:pt x="47631" y="53466"/>
                </a:lnTo>
                <a:lnTo>
                  <a:pt x="70959" y="20319"/>
                </a:lnTo>
                <a:lnTo>
                  <a:pt x="84957" y="8889"/>
                </a:lnTo>
                <a:lnTo>
                  <a:pt x="81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12819" y="1559433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𝑘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96282" y="1485011"/>
            <a:ext cx="680085" cy="212090"/>
          </a:xfrm>
          <a:custGeom>
            <a:avLst/>
            <a:gdLst/>
            <a:ahLst/>
            <a:cxnLst/>
            <a:rect l="l" t="t" r="r" b="b"/>
            <a:pathLst>
              <a:path w="680085" h="212089">
                <a:moveTo>
                  <a:pt x="612013" y="0"/>
                </a:moveTo>
                <a:lnTo>
                  <a:pt x="608964" y="8509"/>
                </a:lnTo>
                <a:lnTo>
                  <a:pt x="621250" y="13819"/>
                </a:lnTo>
                <a:lnTo>
                  <a:pt x="631809" y="21177"/>
                </a:lnTo>
                <a:lnTo>
                  <a:pt x="653200" y="55322"/>
                </a:lnTo>
                <a:lnTo>
                  <a:pt x="660272" y="104775"/>
                </a:lnTo>
                <a:lnTo>
                  <a:pt x="659487" y="123444"/>
                </a:lnTo>
                <a:lnTo>
                  <a:pt x="647700" y="169163"/>
                </a:lnTo>
                <a:lnTo>
                  <a:pt x="621393" y="197738"/>
                </a:lnTo>
                <a:lnTo>
                  <a:pt x="609345" y="203073"/>
                </a:lnTo>
                <a:lnTo>
                  <a:pt x="612013" y="211709"/>
                </a:lnTo>
                <a:lnTo>
                  <a:pt x="652482" y="187652"/>
                </a:lnTo>
                <a:lnTo>
                  <a:pt x="675211" y="143271"/>
                </a:lnTo>
                <a:lnTo>
                  <a:pt x="679576" y="105917"/>
                </a:lnTo>
                <a:lnTo>
                  <a:pt x="678481" y="86465"/>
                </a:lnTo>
                <a:lnTo>
                  <a:pt x="662051" y="37084"/>
                </a:lnTo>
                <a:lnTo>
                  <a:pt x="627368" y="5526"/>
                </a:lnTo>
                <a:lnTo>
                  <a:pt x="612013" y="0"/>
                </a:lnTo>
                <a:close/>
              </a:path>
              <a:path w="680085" h="212089">
                <a:moveTo>
                  <a:pt x="67563" y="0"/>
                </a:moveTo>
                <a:lnTo>
                  <a:pt x="27166" y="24056"/>
                </a:lnTo>
                <a:lnTo>
                  <a:pt x="4381" y="68500"/>
                </a:lnTo>
                <a:lnTo>
                  <a:pt x="0" y="105917"/>
                </a:lnTo>
                <a:lnTo>
                  <a:pt x="1093" y="125350"/>
                </a:lnTo>
                <a:lnTo>
                  <a:pt x="17398" y="174625"/>
                </a:lnTo>
                <a:lnTo>
                  <a:pt x="52153" y="206182"/>
                </a:lnTo>
                <a:lnTo>
                  <a:pt x="67563" y="211709"/>
                </a:lnTo>
                <a:lnTo>
                  <a:pt x="70230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88614" y="1414094"/>
            <a:ext cx="2560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69595" algn="l"/>
                <a:tab pos="916940" algn="l"/>
                <a:tab pos="1639570" algn="l"/>
              </a:tabLst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𝑘	=	</a:t>
            </a:r>
            <a:r>
              <a:rPr sz="2700" baseline="29320" dirty="0">
                <a:latin typeface="Cambria Math"/>
                <a:cs typeface="Cambria Math"/>
              </a:rPr>
              <a:t>𝑁</a:t>
            </a:r>
            <a:r>
              <a:rPr sz="2700" spc="52" baseline="29320" dirty="0">
                <a:latin typeface="Cambria Math"/>
                <a:cs typeface="Cambria Math"/>
              </a:rPr>
              <a:t> </a:t>
            </a:r>
            <a:r>
              <a:rPr sz="2700" baseline="29320" dirty="0">
                <a:latin typeface="Cambria Math"/>
                <a:cs typeface="Cambria Math"/>
              </a:rPr>
              <a:t>−</a:t>
            </a:r>
            <a:r>
              <a:rPr sz="2700" spc="15" baseline="29320" dirty="0">
                <a:latin typeface="Cambria Math"/>
                <a:cs typeface="Cambria Math"/>
              </a:rPr>
              <a:t> </a:t>
            </a:r>
            <a:r>
              <a:rPr sz="2700" baseline="29320" dirty="0">
                <a:latin typeface="Cambria Math"/>
                <a:cs typeface="Cambria Math"/>
              </a:rPr>
              <a:t>1	</a:t>
            </a:r>
            <a:r>
              <a:rPr sz="1800" spc="55" dirty="0">
                <a:latin typeface="Cambria Math"/>
                <a:cs typeface="Cambria Math"/>
              </a:rPr>
              <a:t>𝑝</a:t>
            </a:r>
            <a:r>
              <a:rPr sz="1950" spc="82" baseline="27777" dirty="0">
                <a:latin typeface="Cambria Math"/>
                <a:cs typeface="Cambria Math"/>
              </a:rPr>
              <a:t>𝑘  </a:t>
            </a:r>
            <a:r>
              <a:rPr sz="1800" dirty="0">
                <a:latin typeface="Cambria Math"/>
                <a:cs typeface="Cambria Math"/>
              </a:rPr>
              <a:t>1 −</a:t>
            </a:r>
            <a:r>
              <a:rPr sz="1800" spc="-2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𝑝</a:t>
            </a:r>
          </a:p>
        </p:txBody>
      </p:sp>
      <p:sp>
        <p:nvSpPr>
          <p:cNvPr id="9" name="object 9"/>
          <p:cNvSpPr/>
          <p:nvPr/>
        </p:nvSpPr>
        <p:spPr>
          <a:xfrm>
            <a:off x="5510276" y="1445641"/>
            <a:ext cx="457834" cy="155575"/>
          </a:xfrm>
          <a:custGeom>
            <a:avLst/>
            <a:gdLst/>
            <a:ahLst/>
            <a:cxnLst/>
            <a:rect l="l" t="t" r="r" b="b"/>
            <a:pathLst>
              <a:path w="457835" h="155575">
                <a:moveTo>
                  <a:pt x="408177" y="0"/>
                </a:moveTo>
                <a:lnTo>
                  <a:pt x="405891" y="6350"/>
                </a:lnTo>
                <a:lnTo>
                  <a:pt x="414891" y="10253"/>
                </a:lnTo>
                <a:lnTo>
                  <a:pt x="422640" y="15668"/>
                </a:lnTo>
                <a:lnTo>
                  <a:pt x="441198" y="51577"/>
                </a:lnTo>
                <a:lnTo>
                  <a:pt x="443484" y="76835"/>
                </a:lnTo>
                <a:lnTo>
                  <a:pt x="442912" y="90574"/>
                </a:lnTo>
                <a:lnTo>
                  <a:pt x="429095" y="132629"/>
                </a:lnTo>
                <a:lnTo>
                  <a:pt x="406146" y="148971"/>
                </a:lnTo>
                <a:lnTo>
                  <a:pt x="408177" y="155321"/>
                </a:lnTo>
                <a:lnTo>
                  <a:pt x="444881" y="128143"/>
                </a:lnTo>
                <a:lnTo>
                  <a:pt x="456900" y="91959"/>
                </a:lnTo>
                <a:lnTo>
                  <a:pt x="457708" y="77724"/>
                </a:lnTo>
                <a:lnTo>
                  <a:pt x="456900" y="63488"/>
                </a:lnTo>
                <a:lnTo>
                  <a:pt x="444881" y="27305"/>
                </a:lnTo>
                <a:lnTo>
                  <a:pt x="419413" y="4069"/>
                </a:lnTo>
                <a:lnTo>
                  <a:pt x="408177" y="0"/>
                </a:lnTo>
                <a:close/>
              </a:path>
              <a:path w="457835" h="155575">
                <a:moveTo>
                  <a:pt x="49529" y="0"/>
                </a:moveTo>
                <a:lnTo>
                  <a:pt x="12826" y="27305"/>
                </a:lnTo>
                <a:lnTo>
                  <a:pt x="807" y="63488"/>
                </a:lnTo>
                <a:lnTo>
                  <a:pt x="0" y="77724"/>
                </a:lnTo>
                <a:lnTo>
                  <a:pt x="807" y="91959"/>
                </a:lnTo>
                <a:lnTo>
                  <a:pt x="12826" y="128143"/>
                </a:lnTo>
                <a:lnTo>
                  <a:pt x="49529" y="155321"/>
                </a:lnTo>
                <a:lnTo>
                  <a:pt x="51435" y="148971"/>
                </a:lnTo>
                <a:lnTo>
                  <a:pt x="42602" y="145063"/>
                </a:lnTo>
                <a:lnTo>
                  <a:pt x="34972" y="139620"/>
                </a:lnTo>
                <a:lnTo>
                  <a:pt x="16510" y="103028"/>
                </a:lnTo>
                <a:lnTo>
                  <a:pt x="14224" y="76835"/>
                </a:lnTo>
                <a:lnTo>
                  <a:pt x="14813" y="63488"/>
                </a:lnTo>
                <a:lnTo>
                  <a:pt x="28578" y="22584"/>
                </a:lnTo>
                <a:lnTo>
                  <a:pt x="51688" y="6350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53836" y="1391538"/>
            <a:ext cx="66357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5" dirty="0">
                <a:latin typeface="Cambria Math"/>
                <a:cs typeface="Cambria Math"/>
              </a:rPr>
              <a:t>𝑁−1</a:t>
            </a:r>
            <a:r>
              <a:rPr sz="1300" spc="185" dirty="0">
                <a:latin typeface="Cambria Math"/>
                <a:cs typeface="Cambria Math"/>
              </a:rPr>
              <a:t> </a:t>
            </a:r>
            <a:r>
              <a:rPr sz="1300" spc="25" dirty="0">
                <a:latin typeface="Cambria Math"/>
                <a:cs typeface="Cambria Math"/>
              </a:rPr>
              <a:t>−𝑘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61841" y="2548127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39" h="208914">
                <a:moveTo>
                  <a:pt x="224662" y="0"/>
                </a:moveTo>
                <a:lnTo>
                  <a:pt x="212725" y="4064"/>
                </a:lnTo>
                <a:lnTo>
                  <a:pt x="248538" y="104394"/>
                </a:lnTo>
                <a:lnTo>
                  <a:pt x="212725" y="204597"/>
                </a:lnTo>
                <a:lnTo>
                  <a:pt x="224662" y="208915"/>
                </a:lnTo>
                <a:lnTo>
                  <a:pt x="269240" y="108585"/>
                </a:lnTo>
                <a:lnTo>
                  <a:pt x="269240" y="100330"/>
                </a:lnTo>
                <a:lnTo>
                  <a:pt x="224662" y="0"/>
                </a:lnTo>
                <a:close/>
              </a:path>
              <a:path w="269239" h="208914">
                <a:moveTo>
                  <a:pt x="44577" y="0"/>
                </a:moveTo>
                <a:lnTo>
                  <a:pt x="0" y="100457"/>
                </a:lnTo>
                <a:lnTo>
                  <a:pt x="0" y="108712"/>
                </a:lnTo>
                <a:lnTo>
                  <a:pt x="44577" y="208915"/>
                </a:lnTo>
                <a:lnTo>
                  <a:pt x="56387" y="204851"/>
                </a:lnTo>
                <a:lnTo>
                  <a:pt x="20574" y="104521"/>
                </a:lnTo>
                <a:lnTo>
                  <a:pt x="56387" y="4318"/>
                </a:lnTo>
                <a:lnTo>
                  <a:pt x="44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58509" y="2548127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39" h="208914">
                <a:moveTo>
                  <a:pt x="224662" y="0"/>
                </a:moveTo>
                <a:lnTo>
                  <a:pt x="212725" y="4064"/>
                </a:lnTo>
                <a:lnTo>
                  <a:pt x="248538" y="104394"/>
                </a:lnTo>
                <a:lnTo>
                  <a:pt x="212725" y="204597"/>
                </a:lnTo>
                <a:lnTo>
                  <a:pt x="224662" y="208915"/>
                </a:lnTo>
                <a:lnTo>
                  <a:pt x="269239" y="108585"/>
                </a:lnTo>
                <a:lnTo>
                  <a:pt x="269239" y="100330"/>
                </a:lnTo>
                <a:lnTo>
                  <a:pt x="224662" y="0"/>
                </a:lnTo>
                <a:close/>
              </a:path>
              <a:path w="269239" h="208914">
                <a:moveTo>
                  <a:pt x="44576" y="0"/>
                </a:moveTo>
                <a:lnTo>
                  <a:pt x="0" y="100457"/>
                </a:lnTo>
                <a:lnTo>
                  <a:pt x="0" y="108712"/>
                </a:lnTo>
                <a:lnTo>
                  <a:pt x="44576" y="208915"/>
                </a:lnTo>
                <a:lnTo>
                  <a:pt x="56387" y="204851"/>
                </a:lnTo>
                <a:lnTo>
                  <a:pt x="20574" y="104521"/>
                </a:lnTo>
                <a:lnTo>
                  <a:pt x="56387" y="4318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8506" y="2547239"/>
            <a:ext cx="722630" cy="212090"/>
          </a:xfrm>
          <a:custGeom>
            <a:avLst/>
            <a:gdLst/>
            <a:ahLst/>
            <a:cxnLst/>
            <a:rect l="l" t="t" r="r" b="b"/>
            <a:pathLst>
              <a:path w="722629" h="212089">
                <a:moveTo>
                  <a:pt x="654685" y="0"/>
                </a:moveTo>
                <a:lnTo>
                  <a:pt x="651637" y="8509"/>
                </a:lnTo>
                <a:lnTo>
                  <a:pt x="663922" y="13819"/>
                </a:lnTo>
                <a:lnTo>
                  <a:pt x="674481" y="21177"/>
                </a:lnTo>
                <a:lnTo>
                  <a:pt x="695872" y="55322"/>
                </a:lnTo>
                <a:lnTo>
                  <a:pt x="702945" y="104775"/>
                </a:lnTo>
                <a:lnTo>
                  <a:pt x="702159" y="123443"/>
                </a:lnTo>
                <a:lnTo>
                  <a:pt x="690372" y="169163"/>
                </a:lnTo>
                <a:lnTo>
                  <a:pt x="664065" y="197739"/>
                </a:lnTo>
                <a:lnTo>
                  <a:pt x="652018" y="203073"/>
                </a:lnTo>
                <a:lnTo>
                  <a:pt x="654685" y="211709"/>
                </a:lnTo>
                <a:lnTo>
                  <a:pt x="695154" y="187652"/>
                </a:lnTo>
                <a:lnTo>
                  <a:pt x="717883" y="143271"/>
                </a:lnTo>
                <a:lnTo>
                  <a:pt x="722249" y="105918"/>
                </a:lnTo>
                <a:lnTo>
                  <a:pt x="721153" y="86465"/>
                </a:lnTo>
                <a:lnTo>
                  <a:pt x="704723" y="37084"/>
                </a:lnTo>
                <a:lnTo>
                  <a:pt x="670040" y="5526"/>
                </a:lnTo>
                <a:lnTo>
                  <a:pt x="654685" y="0"/>
                </a:lnTo>
                <a:close/>
              </a:path>
              <a:path w="722629" h="212089">
                <a:moveTo>
                  <a:pt x="67564" y="0"/>
                </a:moveTo>
                <a:lnTo>
                  <a:pt x="27166" y="24056"/>
                </a:lnTo>
                <a:lnTo>
                  <a:pt x="4381" y="68500"/>
                </a:lnTo>
                <a:lnTo>
                  <a:pt x="0" y="105918"/>
                </a:lnTo>
                <a:lnTo>
                  <a:pt x="1093" y="125350"/>
                </a:lnTo>
                <a:lnTo>
                  <a:pt x="17399" y="174625"/>
                </a:lnTo>
                <a:lnTo>
                  <a:pt x="52153" y="206182"/>
                </a:lnTo>
                <a:lnTo>
                  <a:pt x="67564" y="211709"/>
                </a:lnTo>
                <a:lnTo>
                  <a:pt x="70230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2" y="8509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50590" y="3656076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39" h="208914">
                <a:moveTo>
                  <a:pt x="224662" y="0"/>
                </a:moveTo>
                <a:lnTo>
                  <a:pt x="212725" y="4063"/>
                </a:lnTo>
                <a:lnTo>
                  <a:pt x="248538" y="104393"/>
                </a:lnTo>
                <a:lnTo>
                  <a:pt x="212725" y="204597"/>
                </a:lnTo>
                <a:lnTo>
                  <a:pt x="224662" y="208915"/>
                </a:lnTo>
                <a:lnTo>
                  <a:pt x="269239" y="108585"/>
                </a:lnTo>
                <a:lnTo>
                  <a:pt x="269239" y="100330"/>
                </a:lnTo>
                <a:lnTo>
                  <a:pt x="224662" y="0"/>
                </a:lnTo>
                <a:close/>
              </a:path>
              <a:path w="269239" h="208914">
                <a:moveTo>
                  <a:pt x="44576" y="0"/>
                </a:moveTo>
                <a:lnTo>
                  <a:pt x="0" y="100456"/>
                </a:lnTo>
                <a:lnTo>
                  <a:pt x="0" y="108712"/>
                </a:lnTo>
                <a:lnTo>
                  <a:pt x="44576" y="208915"/>
                </a:lnTo>
                <a:lnTo>
                  <a:pt x="56387" y="204850"/>
                </a:lnTo>
                <a:lnTo>
                  <a:pt x="20574" y="104521"/>
                </a:lnTo>
                <a:lnTo>
                  <a:pt x="56387" y="4318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2440" y="1852040"/>
            <a:ext cx="6944359" cy="203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which is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Binomial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distribution.</a:t>
            </a:r>
            <a:endParaRPr sz="1800" dirty="0">
              <a:latin typeface="Calibri"/>
              <a:cs typeface="Calibri"/>
            </a:endParaRPr>
          </a:p>
          <a:p>
            <a:pPr marL="76200" marR="17780">
              <a:lnSpc>
                <a:spcPts val="4410"/>
              </a:lnSpc>
              <a:spcBef>
                <a:spcPts val="1030"/>
              </a:spcBef>
              <a:tabLst>
                <a:tab pos="3157855" algn="l"/>
                <a:tab pos="3424554" algn="l"/>
                <a:tab pos="5454650" algn="l"/>
                <a:tab pos="573214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average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degrees	</a:t>
            </a:r>
            <a:r>
              <a:rPr sz="1800" dirty="0">
                <a:latin typeface="Cambria Math"/>
                <a:cs typeface="Cambria Math"/>
              </a:rPr>
              <a:t>𝑘	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random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graph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	</a:t>
            </a:r>
            <a:r>
              <a:rPr sz="1800" dirty="0">
                <a:latin typeface="Cambria Math"/>
                <a:cs typeface="Cambria Math"/>
              </a:rPr>
              <a:t>𝑘	= 𝑝 𝑁 − 1 </a:t>
            </a:r>
            <a:r>
              <a:rPr sz="1800" dirty="0">
                <a:latin typeface="Calibri"/>
                <a:cs typeface="Calibri"/>
              </a:rPr>
              <a:t>.  </a:t>
            </a:r>
            <a:r>
              <a:rPr sz="1800" spc="-5" dirty="0">
                <a:latin typeface="Calibri"/>
                <a:cs typeface="Calibri"/>
              </a:rPr>
              <a:t>The variance of degrees </a:t>
            </a:r>
            <a:r>
              <a:rPr sz="1800" spc="75" dirty="0">
                <a:latin typeface="Cambria Math"/>
                <a:cs typeface="Cambria Math"/>
              </a:rPr>
              <a:t>𝜎</a:t>
            </a:r>
            <a:r>
              <a:rPr sz="1950" spc="112" baseline="29914" dirty="0">
                <a:latin typeface="Cambria Math"/>
                <a:cs typeface="Cambria Math"/>
              </a:rPr>
              <a:t>2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random graph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75" dirty="0">
                <a:latin typeface="Cambria Math"/>
                <a:cs typeface="Cambria Math"/>
              </a:rPr>
              <a:t>𝜎</a:t>
            </a:r>
            <a:r>
              <a:rPr sz="1950" spc="112" baseline="29914" dirty="0">
                <a:latin typeface="Cambria Math"/>
                <a:cs typeface="Cambria Math"/>
              </a:rPr>
              <a:t>2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5" dirty="0">
                <a:latin typeface="Cambria Math"/>
                <a:cs typeface="Cambria Math"/>
              </a:rPr>
              <a:t>𝑝(1 </a:t>
            </a:r>
            <a:r>
              <a:rPr sz="1800" dirty="0">
                <a:latin typeface="Cambria Math"/>
                <a:cs typeface="Cambria Math"/>
              </a:rPr>
              <a:t>− 𝑝)(𝑁 −</a:t>
            </a:r>
            <a:r>
              <a:rPr sz="1800" spc="-14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1)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332105" algn="ctr">
              <a:lnSpc>
                <a:spcPts val="195"/>
              </a:lnSpc>
              <a:tabLst>
                <a:tab pos="2586355" algn="l"/>
              </a:tabLst>
            </a:pPr>
            <a:r>
              <a:rPr sz="1300" spc="80" dirty="0">
                <a:latin typeface="Cambria Math"/>
                <a:cs typeface="Cambria Math"/>
              </a:rPr>
              <a:t>𝑘	𝑘</a:t>
            </a:r>
            <a:endParaRPr sz="13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tabLst>
                <a:tab pos="331216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coefficient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variation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20" dirty="0">
                <a:latin typeface="Cambria Math"/>
                <a:cs typeface="Cambria Math"/>
              </a:rPr>
              <a:t>𝜎</a:t>
            </a:r>
            <a:r>
              <a:rPr sz="1950" spc="30" baseline="-14957" dirty="0">
                <a:latin typeface="Cambria Math"/>
                <a:cs typeface="Cambria Math"/>
              </a:rPr>
              <a:t>𝑘</a:t>
            </a:r>
            <a:r>
              <a:rPr sz="1800" spc="20" dirty="0">
                <a:latin typeface="Cambria Math"/>
                <a:cs typeface="Cambria Math"/>
              </a:rPr>
              <a:t>/</a:t>
            </a:r>
            <a:r>
              <a:rPr sz="1800" spc="2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𝑘	</a:t>
            </a:r>
            <a:r>
              <a:rPr sz="1800" spc="-10" dirty="0">
                <a:latin typeface="Calibri"/>
                <a:cs typeface="Calibri"/>
              </a:rPr>
              <a:t>is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63011" y="435140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80">
                <a:moveTo>
                  <a:pt x="0" y="0"/>
                </a:moveTo>
                <a:lnTo>
                  <a:pt x="29718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6982" y="4399788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39" h="208914">
                <a:moveTo>
                  <a:pt x="224662" y="0"/>
                </a:moveTo>
                <a:lnTo>
                  <a:pt x="212725" y="4064"/>
                </a:lnTo>
                <a:lnTo>
                  <a:pt x="248538" y="104419"/>
                </a:lnTo>
                <a:lnTo>
                  <a:pt x="212725" y="204660"/>
                </a:lnTo>
                <a:lnTo>
                  <a:pt x="224662" y="208902"/>
                </a:lnTo>
                <a:lnTo>
                  <a:pt x="269240" y="108559"/>
                </a:lnTo>
                <a:lnTo>
                  <a:pt x="269240" y="100291"/>
                </a:lnTo>
                <a:lnTo>
                  <a:pt x="224662" y="0"/>
                </a:lnTo>
                <a:close/>
              </a:path>
              <a:path w="269239" h="208914">
                <a:moveTo>
                  <a:pt x="44576" y="0"/>
                </a:moveTo>
                <a:lnTo>
                  <a:pt x="0" y="100406"/>
                </a:lnTo>
                <a:lnTo>
                  <a:pt x="0" y="108661"/>
                </a:lnTo>
                <a:lnTo>
                  <a:pt x="44576" y="208902"/>
                </a:lnTo>
                <a:lnTo>
                  <a:pt x="56387" y="204889"/>
                </a:lnTo>
                <a:lnTo>
                  <a:pt x="20574" y="104533"/>
                </a:lnTo>
                <a:lnTo>
                  <a:pt x="56387" y="4318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07461" y="4176776"/>
            <a:ext cx="525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15595" algn="l"/>
              </a:tabLst>
            </a:pPr>
            <a:r>
              <a:rPr sz="2700" baseline="-37037" dirty="0">
                <a:latin typeface="Cambria Math"/>
                <a:cs typeface="Cambria Math"/>
              </a:rPr>
              <a:t>𝑘	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76172" y="4060063"/>
            <a:ext cx="1366520" cy="582930"/>
          </a:xfrm>
          <a:custGeom>
            <a:avLst/>
            <a:gdLst/>
            <a:ahLst/>
            <a:cxnLst/>
            <a:rect l="l" t="t" r="r" b="b"/>
            <a:pathLst>
              <a:path w="1366520" h="582929">
                <a:moveTo>
                  <a:pt x="1266312" y="0"/>
                </a:moveTo>
                <a:lnTo>
                  <a:pt x="1261105" y="8381"/>
                </a:lnTo>
                <a:lnTo>
                  <a:pt x="1279702" y="30668"/>
                </a:lnTo>
                <a:lnTo>
                  <a:pt x="1296062" y="57324"/>
                </a:lnTo>
                <a:lnTo>
                  <a:pt x="1322065" y="123698"/>
                </a:lnTo>
                <a:lnTo>
                  <a:pt x="1331493" y="162248"/>
                </a:lnTo>
                <a:lnTo>
                  <a:pt x="1338242" y="203025"/>
                </a:lnTo>
                <a:lnTo>
                  <a:pt x="1342300" y="246016"/>
                </a:lnTo>
                <a:lnTo>
                  <a:pt x="1343655" y="291211"/>
                </a:lnTo>
                <a:lnTo>
                  <a:pt x="1342302" y="335501"/>
                </a:lnTo>
                <a:lnTo>
                  <a:pt x="1338257" y="378066"/>
                </a:lnTo>
                <a:lnTo>
                  <a:pt x="1331546" y="418887"/>
                </a:lnTo>
                <a:lnTo>
                  <a:pt x="1322192" y="457949"/>
                </a:lnTo>
                <a:lnTo>
                  <a:pt x="1296173" y="525278"/>
                </a:lnTo>
                <a:lnTo>
                  <a:pt x="1261105" y="574586"/>
                </a:lnTo>
                <a:lnTo>
                  <a:pt x="1266312" y="582853"/>
                </a:lnTo>
                <a:lnTo>
                  <a:pt x="1307476" y="533779"/>
                </a:lnTo>
                <a:lnTo>
                  <a:pt x="1339210" y="464693"/>
                </a:lnTo>
                <a:lnTo>
                  <a:pt x="1350971" y="424184"/>
                </a:lnTo>
                <a:lnTo>
                  <a:pt x="1359387" y="381741"/>
                </a:lnTo>
                <a:lnTo>
                  <a:pt x="1364445" y="337371"/>
                </a:lnTo>
                <a:lnTo>
                  <a:pt x="1366134" y="291084"/>
                </a:lnTo>
                <a:lnTo>
                  <a:pt x="1364445" y="244219"/>
                </a:lnTo>
                <a:lnTo>
                  <a:pt x="1359387" y="199628"/>
                </a:lnTo>
                <a:lnTo>
                  <a:pt x="1350971" y="157299"/>
                </a:lnTo>
                <a:lnTo>
                  <a:pt x="1339210" y="117221"/>
                </a:lnTo>
                <a:lnTo>
                  <a:pt x="1324516" y="80670"/>
                </a:lnTo>
                <a:lnTo>
                  <a:pt x="1288079" y="22048"/>
                </a:lnTo>
                <a:lnTo>
                  <a:pt x="1266312" y="0"/>
                </a:lnTo>
                <a:close/>
              </a:path>
              <a:path w="1366520" h="582929">
                <a:moveTo>
                  <a:pt x="99690" y="0"/>
                </a:moveTo>
                <a:lnTo>
                  <a:pt x="58590" y="48942"/>
                </a:lnTo>
                <a:lnTo>
                  <a:pt x="26919" y="117221"/>
                </a:lnTo>
                <a:lnTo>
                  <a:pt x="15104" y="157299"/>
                </a:lnTo>
                <a:lnTo>
                  <a:pt x="6694" y="199628"/>
                </a:lnTo>
                <a:lnTo>
                  <a:pt x="1666" y="244219"/>
                </a:lnTo>
                <a:lnTo>
                  <a:pt x="0" y="291211"/>
                </a:lnTo>
                <a:lnTo>
                  <a:pt x="1666" y="337371"/>
                </a:lnTo>
                <a:lnTo>
                  <a:pt x="6694" y="381741"/>
                </a:lnTo>
                <a:lnTo>
                  <a:pt x="15104" y="424184"/>
                </a:lnTo>
                <a:lnTo>
                  <a:pt x="26919" y="464693"/>
                </a:lnTo>
                <a:lnTo>
                  <a:pt x="41558" y="501738"/>
                </a:lnTo>
                <a:lnTo>
                  <a:pt x="77979" y="560817"/>
                </a:lnTo>
                <a:lnTo>
                  <a:pt x="99690" y="582853"/>
                </a:lnTo>
                <a:lnTo>
                  <a:pt x="105024" y="574586"/>
                </a:lnTo>
                <a:lnTo>
                  <a:pt x="86335" y="552186"/>
                </a:lnTo>
                <a:lnTo>
                  <a:pt x="69908" y="525278"/>
                </a:lnTo>
                <a:lnTo>
                  <a:pt x="43937" y="457949"/>
                </a:lnTo>
                <a:lnTo>
                  <a:pt x="34529" y="418887"/>
                </a:lnTo>
                <a:lnTo>
                  <a:pt x="27824" y="378066"/>
                </a:lnTo>
                <a:lnTo>
                  <a:pt x="23809" y="335501"/>
                </a:lnTo>
                <a:lnTo>
                  <a:pt x="22478" y="291084"/>
                </a:lnTo>
                <a:lnTo>
                  <a:pt x="23827" y="246016"/>
                </a:lnTo>
                <a:lnTo>
                  <a:pt x="27871" y="203025"/>
                </a:lnTo>
                <a:lnTo>
                  <a:pt x="34583" y="162248"/>
                </a:lnTo>
                <a:lnTo>
                  <a:pt x="43937" y="123698"/>
                </a:lnTo>
                <a:lnTo>
                  <a:pt x="69956" y="57324"/>
                </a:lnTo>
                <a:lnTo>
                  <a:pt x="105024" y="8381"/>
                </a:lnTo>
                <a:lnTo>
                  <a:pt x="99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88435" y="4351401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351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56888" y="4351401"/>
            <a:ext cx="573405" cy="0"/>
          </a:xfrm>
          <a:custGeom>
            <a:avLst/>
            <a:gdLst/>
            <a:ahLst/>
            <a:cxnLst/>
            <a:rect l="l" t="t" r="r" b="b"/>
            <a:pathLst>
              <a:path w="573404">
                <a:moveTo>
                  <a:pt x="0" y="0"/>
                </a:moveTo>
                <a:lnTo>
                  <a:pt x="5730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31770" y="4003040"/>
            <a:ext cx="171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756920" algn="l"/>
                <a:tab pos="1548130" algn="l"/>
              </a:tabLst>
            </a:pPr>
            <a:r>
              <a:rPr sz="1800" spc="-20" dirty="0">
                <a:latin typeface="Cambria Math"/>
                <a:cs typeface="Cambria Math"/>
              </a:rPr>
              <a:t>𝜎</a:t>
            </a:r>
            <a:r>
              <a:rPr sz="1950" spc="-30" baseline="-14957" dirty="0">
                <a:latin typeface="Cambria Math"/>
                <a:cs typeface="Cambria Math"/>
              </a:rPr>
              <a:t>𝑘	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𝑝	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44339" y="3932377"/>
            <a:ext cx="30289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5" dirty="0">
                <a:latin typeface="Cambria Math"/>
                <a:cs typeface="Cambria Math"/>
              </a:rPr>
              <a:t>1</a:t>
            </a:r>
            <a:r>
              <a:rPr sz="1300" spc="5" dirty="0">
                <a:latin typeface="Cambria Math"/>
                <a:cs typeface="Cambria Math"/>
              </a:rPr>
              <a:t>/</a:t>
            </a:r>
            <a:r>
              <a:rPr sz="1300" spc="45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37047" y="4351401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39">
                <a:moveTo>
                  <a:pt x="0" y="0"/>
                </a:moveTo>
                <a:lnTo>
                  <a:pt x="1043939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83960" y="4003040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50615" y="4333747"/>
            <a:ext cx="2772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6400" algn="l"/>
                <a:tab pos="1453515" algn="l"/>
              </a:tabLst>
            </a:pPr>
            <a:r>
              <a:rPr sz="2700" baseline="1543" dirty="0">
                <a:latin typeface="Cambria Math"/>
                <a:cs typeface="Cambria Math"/>
              </a:rPr>
              <a:t>𝑝	𝑁</a:t>
            </a:r>
            <a:r>
              <a:rPr sz="2700" spc="52" baseline="1543" dirty="0">
                <a:latin typeface="Cambria Math"/>
                <a:cs typeface="Cambria Math"/>
              </a:rPr>
              <a:t> </a:t>
            </a:r>
            <a:r>
              <a:rPr sz="2700" baseline="1543" dirty="0">
                <a:latin typeface="Cambria Math"/>
                <a:cs typeface="Cambria Math"/>
              </a:rPr>
              <a:t>−</a:t>
            </a:r>
            <a:r>
              <a:rPr sz="2700" spc="15" baseline="1543" dirty="0">
                <a:latin typeface="Cambria Math"/>
                <a:cs typeface="Cambria Math"/>
              </a:rPr>
              <a:t> </a:t>
            </a:r>
            <a:r>
              <a:rPr sz="2700" baseline="1543" dirty="0">
                <a:latin typeface="Cambria Math"/>
                <a:cs typeface="Cambria Math"/>
              </a:rPr>
              <a:t>1	</a:t>
            </a:r>
            <a:r>
              <a:rPr sz="2700" baseline="38580" dirty="0">
                <a:latin typeface="Cambria Math"/>
                <a:cs typeface="Cambria Math"/>
              </a:rPr>
              <a:t>≈ </a:t>
            </a:r>
            <a:r>
              <a:rPr sz="1800" spc="-5" dirty="0">
                <a:latin typeface="Cambria Math"/>
                <a:cs typeface="Cambria Math"/>
              </a:rPr>
              <a:t>(𝑁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1)</a:t>
            </a:r>
            <a:r>
              <a:rPr sz="1950" spc="15" baseline="23504" dirty="0">
                <a:latin typeface="Cambria Math"/>
                <a:cs typeface="Cambria Math"/>
              </a:rPr>
              <a:t>1/2</a:t>
            </a:r>
            <a:endParaRPr sz="1950" baseline="23504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5940" y="4693411"/>
            <a:ext cx="776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As the </a:t>
            </a:r>
            <a:r>
              <a:rPr sz="1800" spc="-10" dirty="0">
                <a:latin typeface="Calibri"/>
                <a:cs typeface="Calibri"/>
              </a:rPr>
              <a:t>network </a:t>
            </a:r>
            <a:r>
              <a:rPr sz="1800" spc="-15" dirty="0">
                <a:latin typeface="Calibri"/>
                <a:cs typeface="Calibri"/>
              </a:rPr>
              <a:t>size </a:t>
            </a:r>
            <a:r>
              <a:rPr sz="1800" dirty="0">
                <a:latin typeface="Cambria Math"/>
                <a:cs typeface="Cambria Math"/>
              </a:rPr>
              <a:t>𝑁 </a:t>
            </a:r>
            <a:r>
              <a:rPr sz="1800" spc="-5" dirty="0">
                <a:latin typeface="Calibri"/>
                <a:cs typeface="Calibri"/>
              </a:rPr>
              <a:t>increases,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distribution becomes </a:t>
            </a:r>
            <a:r>
              <a:rPr sz="1800" spc="-5" dirty="0">
                <a:latin typeface="Calibri"/>
                <a:cs typeface="Calibri"/>
              </a:rPr>
              <a:t>increasingly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narrow—we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829042" y="5038407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40" h="208914">
                <a:moveTo>
                  <a:pt x="224662" y="0"/>
                </a:moveTo>
                <a:lnTo>
                  <a:pt x="212725" y="4013"/>
                </a:lnTo>
                <a:lnTo>
                  <a:pt x="248538" y="104355"/>
                </a:lnTo>
                <a:lnTo>
                  <a:pt x="212725" y="204596"/>
                </a:lnTo>
                <a:lnTo>
                  <a:pt x="224662" y="208838"/>
                </a:lnTo>
                <a:lnTo>
                  <a:pt x="269239" y="108496"/>
                </a:lnTo>
                <a:lnTo>
                  <a:pt x="269239" y="100228"/>
                </a:lnTo>
                <a:lnTo>
                  <a:pt x="224662" y="0"/>
                </a:lnTo>
                <a:close/>
              </a:path>
              <a:path w="269240" h="208914">
                <a:moveTo>
                  <a:pt x="44576" y="0"/>
                </a:moveTo>
                <a:lnTo>
                  <a:pt x="0" y="100342"/>
                </a:lnTo>
                <a:lnTo>
                  <a:pt x="0" y="108597"/>
                </a:lnTo>
                <a:lnTo>
                  <a:pt x="44576" y="208838"/>
                </a:lnTo>
                <a:lnTo>
                  <a:pt x="56387" y="204825"/>
                </a:lnTo>
                <a:lnTo>
                  <a:pt x="20574" y="104470"/>
                </a:lnTo>
                <a:lnTo>
                  <a:pt x="56387" y="4241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5940" y="4979117"/>
            <a:ext cx="7648575" cy="3003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7362190" algn="l"/>
              </a:tabLst>
            </a:pP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increasingly </a:t>
            </a:r>
            <a:r>
              <a:rPr sz="1800" spc="-10" dirty="0">
                <a:latin typeface="Calibri"/>
                <a:cs typeface="Calibri"/>
              </a:rPr>
              <a:t>confident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degree of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node is in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neighborhood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	</a:t>
            </a:r>
            <a:r>
              <a:rPr sz="1800" dirty="0">
                <a:latin typeface="Cambria Math"/>
                <a:cs typeface="Cambria Math"/>
              </a:rPr>
              <a:t>𝑘</a:t>
            </a:r>
            <a:r>
              <a:rPr sz="1800" spc="2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9426" y="2202942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39" h="208914">
                <a:moveTo>
                  <a:pt x="224790" y="0"/>
                </a:moveTo>
                <a:lnTo>
                  <a:pt x="212851" y="4063"/>
                </a:lnTo>
                <a:lnTo>
                  <a:pt x="248666" y="104394"/>
                </a:lnTo>
                <a:lnTo>
                  <a:pt x="212851" y="204597"/>
                </a:lnTo>
                <a:lnTo>
                  <a:pt x="224790" y="208915"/>
                </a:lnTo>
                <a:lnTo>
                  <a:pt x="269240" y="108458"/>
                </a:lnTo>
                <a:lnTo>
                  <a:pt x="269240" y="100203"/>
                </a:lnTo>
                <a:lnTo>
                  <a:pt x="224790" y="0"/>
                </a:lnTo>
                <a:close/>
              </a:path>
              <a:path w="269239" h="208914">
                <a:moveTo>
                  <a:pt x="44576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576" y="208915"/>
                </a:lnTo>
                <a:lnTo>
                  <a:pt x="56387" y="204850"/>
                </a:lnTo>
                <a:lnTo>
                  <a:pt x="20574" y="104521"/>
                </a:lnTo>
                <a:lnTo>
                  <a:pt x="56387" y="4318"/>
                </a:lnTo>
                <a:lnTo>
                  <a:pt x="445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9921" y="2202942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39" h="208914">
                <a:moveTo>
                  <a:pt x="224789" y="0"/>
                </a:moveTo>
                <a:lnTo>
                  <a:pt x="212851" y="4063"/>
                </a:lnTo>
                <a:lnTo>
                  <a:pt x="248665" y="104394"/>
                </a:lnTo>
                <a:lnTo>
                  <a:pt x="212851" y="204597"/>
                </a:lnTo>
                <a:lnTo>
                  <a:pt x="224789" y="208915"/>
                </a:lnTo>
                <a:lnTo>
                  <a:pt x="269239" y="108458"/>
                </a:lnTo>
                <a:lnTo>
                  <a:pt x="269239" y="100203"/>
                </a:lnTo>
                <a:lnTo>
                  <a:pt x="224789" y="0"/>
                </a:lnTo>
                <a:close/>
              </a:path>
              <a:path w="269239" h="208914">
                <a:moveTo>
                  <a:pt x="44576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576" y="208915"/>
                </a:lnTo>
                <a:lnTo>
                  <a:pt x="56387" y="204850"/>
                </a:lnTo>
                <a:lnTo>
                  <a:pt x="20574" y="104521"/>
                </a:lnTo>
                <a:lnTo>
                  <a:pt x="56387" y="4318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9536" y="103758"/>
            <a:ext cx="588200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Poisson Degree</a:t>
            </a:r>
            <a:r>
              <a:rPr spc="-114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5" name="object 5"/>
          <p:cNvSpPr/>
          <p:nvPr/>
        </p:nvSpPr>
        <p:spPr>
          <a:xfrm>
            <a:off x="3301746" y="2960623"/>
            <a:ext cx="314325" cy="236220"/>
          </a:xfrm>
          <a:custGeom>
            <a:avLst/>
            <a:gdLst/>
            <a:ahLst/>
            <a:cxnLst/>
            <a:rect l="l" t="t" r="r" b="b"/>
            <a:pathLst>
              <a:path w="314325" h="236219">
                <a:moveTo>
                  <a:pt x="238759" y="0"/>
                </a:moveTo>
                <a:lnTo>
                  <a:pt x="235330" y="9525"/>
                </a:lnTo>
                <a:lnTo>
                  <a:pt x="249025" y="15501"/>
                </a:lnTo>
                <a:lnTo>
                  <a:pt x="260778" y="23717"/>
                </a:lnTo>
                <a:lnTo>
                  <a:pt x="284605" y="61652"/>
                </a:lnTo>
                <a:lnTo>
                  <a:pt x="292480" y="116712"/>
                </a:lnTo>
                <a:lnTo>
                  <a:pt x="291599" y="137479"/>
                </a:lnTo>
                <a:lnTo>
                  <a:pt x="278383" y="188468"/>
                </a:lnTo>
                <a:lnTo>
                  <a:pt x="249166" y="220257"/>
                </a:lnTo>
                <a:lnTo>
                  <a:pt x="235712" y="226187"/>
                </a:lnTo>
                <a:lnTo>
                  <a:pt x="238759" y="235712"/>
                </a:lnTo>
                <a:lnTo>
                  <a:pt x="283747" y="208994"/>
                </a:lnTo>
                <a:lnTo>
                  <a:pt x="309086" y="159607"/>
                </a:lnTo>
                <a:lnTo>
                  <a:pt x="313943" y="117982"/>
                </a:lnTo>
                <a:lnTo>
                  <a:pt x="312729" y="96335"/>
                </a:lnTo>
                <a:lnTo>
                  <a:pt x="303014" y="57993"/>
                </a:lnTo>
                <a:lnTo>
                  <a:pt x="270827" y="15112"/>
                </a:lnTo>
                <a:lnTo>
                  <a:pt x="255829" y="6163"/>
                </a:lnTo>
                <a:lnTo>
                  <a:pt x="238759" y="0"/>
                </a:lnTo>
                <a:close/>
              </a:path>
              <a:path w="314325" h="236219">
                <a:moveTo>
                  <a:pt x="75183" y="0"/>
                </a:moveTo>
                <a:lnTo>
                  <a:pt x="30321" y="26824"/>
                </a:lnTo>
                <a:lnTo>
                  <a:pt x="4873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89" y="116712"/>
                </a:lnTo>
                <a:lnTo>
                  <a:pt x="22451" y="96565"/>
                </a:lnTo>
                <a:lnTo>
                  <a:pt x="35559" y="46862"/>
                </a:lnTo>
                <a:lnTo>
                  <a:pt x="64992" y="15501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04133" y="2884424"/>
            <a:ext cx="1005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3885" algn="l"/>
              </a:tabLst>
            </a:pP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4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𝑘	=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𝑒</a:t>
            </a:r>
          </a:p>
        </p:txBody>
      </p:sp>
      <p:sp>
        <p:nvSpPr>
          <p:cNvPr id="7" name="object 7"/>
          <p:cNvSpPr/>
          <p:nvPr/>
        </p:nvSpPr>
        <p:spPr>
          <a:xfrm>
            <a:off x="4255515" y="2919983"/>
            <a:ext cx="230124" cy="16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97782" y="2860039"/>
            <a:ext cx="33909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20" dirty="0">
                <a:latin typeface="Cambria Math"/>
                <a:cs typeface="Cambria Math"/>
              </a:rPr>
              <a:t>−</a:t>
            </a:r>
            <a:r>
              <a:rPr sz="1450" spc="114" dirty="0">
                <a:latin typeface="Cambria Math"/>
                <a:cs typeface="Cambria Math"/>
              </a:rPr>
              <a:t> </a:t>
            </a:r>
            <a:r>
              <a:rPr sz="1450" spc="85" dirty="0">
                <a:latin typeface="Cambria Math"/>
                <a:cs typeface="Cambria Math"/>
              </a:rPr>
              <a:t>𝑘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47361" y="3078479"/>
            <a:ext cx="459105" cy="0"/>
          </a:xfrm>
          <a:custGeom>
            <a:avLst/>
            <a:gdLst/>
            <a:ahLst/>
            <a:cxnLst/>
            <a:rect l="l" t="t" r="r" b="b"/>
            <a:pathLst>
              <a:path w="459104">
                <a:moveTo>
                  <a:pt x="0" y="0"/>
                </a:moveTo>
                <a:lnTo>
                  <a:pt x="458724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2983" y="2769742"/>
            <a:ext cx="299720" cy="233045"/>
          </a:xfrm>
          <a:custGeom>
            <a:avLst/>
            <a:gdLst/>
            <a:ahLst/>
            <a:cxnLst/>
            <a:rect l="l" t="t" r="r" b="b"/>
            <a:pathLst>
              <a:path w="299720" h="233044">
                <a:moveTo>
                  <a:pt x="250189" y="0"/>
                </a:moveTo>
                <a:lnTo>
                  <a:pt x="236854" y="4444"/>
                </a:lnTo>
                <a:lnTo>
                  <a:pt x="276732" y="116205"/>
                </a:lnTo>
                <a:lnTo>
                  <a:pt x="236854" y="227837"/>
                </a:lnTo>
                <a:lnTo>
                  <a:pt x="250189" y="232537"/>
                </a:lnTo>
                <a:lnTo>
                  <a:pt x="299719" y="120776"/>
                </a:lnTo>
                <a:lnTo>
                  <a:pt x="299719" y="111632"/>
                </a:lnTo>
                <a:lnTo>
                  <a:pt x="250189" y="0"/>
                </a:lnTo>
                <a:close/>
              </a:path>
              <a:path w="299720" h="233044">
                <a:moveTo>
                  <a:pt x="49529" y="0"/>
                </a:moveTo>
                <a:lnTo>
                  <a:pt x="0" y="111759"/>
                </a:lnTo>
                <a:lnTo>
                  <a:pt x="0" y="120904"/>
                </a:lnTo>
                <a:lnTo>
                  <a:pt x="49529" y="232537"/>
                </a:lnTo>
                <a:lnTo>
                  <a:pt x="62737" y="227964"/>
                </a:lnTo>
                <a:lnTo>
                  <a:pt x="22859" y="116331"/>
                </a:lnTo>
                <a:lnTo>
                  <a:pt x="62737" y="4699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8563" y="2131263"/>
            <a:ext cx="8032750" cy="79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2155"/>
              </a:lnSpc>
              <a:spcBef>
                <a:spcPts val="100"/>
              </a:spcBef>
              <a:tabLst>
                <a:tab pos="2139315" algn="l"/>
                <a:tab pos="2406015" algn="l"/>
                <a:tab pos="3060065" algn="l"/>
              </a:tabLst>
            </a:pPr>
            <a:r>
              <a:rPr sz="1800" spc="-10" dirty="0">
                <a:latin typeface="Calibri"/>
                <a:cs typeface="Calibri"/>
              </a:rPr>
              <a:t>For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large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𝑁</a:t>
            </a:r>
            <a:r>
              <a:rPr sz="1800" spc="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small	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𝑘	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latin typeface="Cambria Math"/>
                <a:cs typeface="Cambria Math"/>
              </a:rPr>
              <a:t>𝑁</a:t>
            </a:r>
            <a:r>
              <a:rPr sz="1800" spc="1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≫	𝑘 </a:t>
            </a:r>
            <a:r>
              <a:rPr sz="1800" spc="-5" dirty="0">
                <a:latin typeface="Calibri"/>
                <a:cs typeface="Calibri"/>
              </a:rPr>
              <a:t>),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Binomial </a:t>
            </a:r>
            <a:r>
              <a:rPr sz="1800" spc="-10" dirty="0">
                <a:latin typeface="Calibri"/>
                <a:cs typeface="Calibri"/>
              </a:rPr>
              <a:t>distribution </a:t>
            </a:r>
            <a:r>
              <a:rPr sz="1800" spc="-5" dirty="0">
                <a:latin typeface="Calibri"/>
                <a:cs typeface="Calibri"/>
              </a:rPr>
              <a:t>is well </a:t>
            </a:r>
            <a:r>
              <a:rPr sz="1800" spc="-10" dirty="0">
                <a:latin typeface="Calibri"/>
                <a:cs typeface="Calibri"/>
              </a:rPr>
              <a:t>approximated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endParaRPr sz="1800" dirty="0">
              <a:latin typeface="Calibri"/>
              <a:cs typeface="Calibri"/>
            </a:endParaRPr>
          </a:p>
          <a:p>
            <a:pPr marL="25400">
              <a:lnSpc>
                <a:spcPts val="1845"/>
              </a:lnSpc>
            </a:pP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Poisson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distribution:</a:t>
            </a:r>
            <a:endParaRPr sz="1800" dirty="0">
              <a:latin typeface="Calibri"/>
              <a:cs typeface="Calibri"/>
            </a:endParaRPr>
          </a:p>
          <a:p>
            <a:pPr marL="701040" algn="ctr">
              <a:lnSpc>
                <a:spcPts val="2090"/>
              </a:lnSpc>
            </a:pPr>
            <a:r>
              <a:rPr sz="3000" baseline="-20833" dirty="0">
                <a:latin typeface="Cambria Math"/>
                <a:cs typeface="Cambria Math"/>
              </a:rPr>
              <a:t>𝑘</a:t>
            </a:r>
            <a:r>
              <a:rPr sz="3000" spc="494" baseline="-20833" dirty="0">
                <a:latin typeface="Cambria Math"/>
                <a:cs typeface="Cambria Math"/>
              </a:rPr>
              <a:t> </a:t>
            </a:r>
            <a:r>
              <a:rPr sz="1450" spc="85" dirty="0">
                <a:latin typeface="Cambria Math"/>
                <a:cs typeface="Cambria Math"/>
              </a:rPr>
              <a:t>𝑘</a:t>
            </a:r>
            <a:endParaRPr sz="1450" dirty="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4422" y="3055112"/>
            <a:ext cx="24637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latin typeface="Cambria Math"/>
                <a:cs typeface="Cambria Math"/>
              </a:rPr>
              <a:t>𝑘</a:t>
            </a:r>
            <a:r>
              <a:rPr sz="2000" dirty="0">
                <a:latin typeface="Cambria Math"/>
                <a:cs typeface="Cambria Math"/>
              </a:rPr>
              <a:t>!</a:t>
            </a:r>
          </a:p>
        </p:txBody>
      </p:sp>
      <p:sp>
        <p:nvSpPr>
          <p:cNvPr id="13" name="object 13"/>
          <p:cNvSpPr/>
          <p:nvPr/>
        </p:nvSpPr>
        <p:spPr>
          <a:xfrm>
            <a:off x="832154" y="1654301"/>
            <a:ext cx="281940" cy="212090"/>
          </a:xfrm>
          <a:custGeom>
            <a:avLst/>
            <a:gdLst/>
            <a:ahLst/>
            <a:cxnLst/>
            <a:rect l="l" t="t" r="r" b="b"/>
            <a:pathLst>
              <a:path w="281940" h="212089">
                <a:moveTo>
                  <a:pt x="214236" y="0"/>
                </a:moveTo>
                <a:lnTo>
                  <a:pt x="211226" y="8509"/>
                </a:lnTo>
                <a:lnTo>
                  <a:pt x="223484" y="13819"/>
                </a:lnTo>
                <a:lnTo>
                  <a:pt x="234027" y="21177"/>
                </a:lnTo>
                <a:lnTo>
                  <a:pt x="255428" y="55322"/>
                </a:lnTo>
                <a:lnTo>
                  <a:pt x="262458" y="104775"/>
                </a:lnTo>
                <a:lnTo>
                  <a:pt x="261674" y="123444"/>
                </a:lnTo>
                <a:lnTo>
                  <a:pt x="249897" y="169163"/>
                </a:lnTo>
                <a:lnTo>
                  <a:pt x="223624" y="197738"/>
                </a:lnTo>
                <a:lnTo>
                  <a:pt x="211556" y="203073"/>
                </a:lnTo>
                <a:lnTo>
                  <a:pt x="214236" y="211709"/>
                </a:lnTo>
                <a:lnTo>
                  <a:pt x="254700" y="187705"/>
                </a:lnTo>
                <a:lnTo>
                  <a:pt x="277421" y="143287"/>
                </a:lnTo>
                <a:lnTo>
                  <a:pt x="281774" y="105918"/>
                </a:lnTo>
                <a:lnTo>
                  <a:pt x="280682" y="86483"/>
                </a:lnTo>
                <a:lnTo>
                  <a:pt x="264299" y="37084"/>
                </a:lnTo>
                <a:lnTo>
                  <a:pt x="229588" y="5526"/>
                </a:lnTo>
                <a:lnTo>
                  <a:pt x="214236" y="0"/>
                </a:lnTo>
                <a:close/>
              </a:path>
              <a:path w="281940" h="212089">
                <a:moveTo>
                  <a:pt x="67525" y="0"/>
                </a:moveTo>
                <a:lnTo>
                  <a:pt x="27154" y="24056"/>
                </a:lnTo>
                <a:lnTo>
                  <a:pt x="4370" y="68548"/>
                </a:lnTo>
                <a:lnTo>
                  <a:pt x="0" y="105918"/>
                </a:lnTo>
                <a:lnTo>
                  <a:pt x="1088" y="125352"/>
                </a:lnTo>
                <a:lnTo>
                  <a:pt x="17411" y="174751"/>
                </a:lnTo>
                <a:lnTo>
                  <a:pt x="52133" y="206184"/>
                </a:lnTo>
                <a:lnTo>
                  <a:pt x="67525" y="211709"/>
                </a:lnTo>
                <a:lnTo>
                  <a:pt x="70205" y="203073"/>
                </a:lnTo>
                <a:lnTo>
                  <a:pt x="58144" y="197738"/>
                </a:lnTo>
                <a:lnTo>
                  <a:pt x="47734" y="190309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03"/>
                </a:lnTo>
                <a:lnTo>
                  <a:pt x="31864" y="42037"/>
                </a:lnTo>
                <a:lnTo>
                  <a:pt x="58337" y="13819"/>
                </a:lnTo>
                <a:lnTo>
                  <a:pt x="70548" y="8509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1991" y="1570736"/>
            <a:ext cx="757555" cy="377190"/>
          </a:xfrm>
          <a:custGeom>
            <a:avLst/>
            <a:gdLst/>
            <a:ahLst/>
            <a:cxnLst/>
            <a:rect l="l" t="t" r="r" b="b"/>
            <a:pathLst>
              <a:path w="757555" h="377189">
                <a:moveTo>
                  <a:pt x="675513" y="0"/>
                </a:moveTo>
                <a:lnTo>
                  <a:pt x="671957" y="8889"/>
                </a:lnTo>
                <a:lnTo>
                  <a:pt x="686028" y="20319"/>
                </a:lnTo>
                <a:lnTo>
                  <a:pt x="698515" y="35178"/>
                </a:lnTo>
                <a:lnTo>
                  <a:pt x="718692" y="75184"/>
                </a:lnTo>
                <a:lnTo>
                  <a:pt x="731440" y="127000"/>
                </a:lnTo>
                <a:lnTo>
                  <a:pt x="735710" y="188722"/>
                </a:lnTo>
                <a:lnTo>
                  <a:pt x="734661" y="220271"/>
                </a:lnTo>
                <a:lnTo>
                  <a:pt x="726227" y="276607"/>
                </a:lnTo>
                <a:lnTo>
                  <a:pt x="709533" y="323328"/>
                </a:lnTo>
                <a:lnTo>
                  <a:pt x="686101" y="356717"/>
                </a:lnTo>
                <a:lnTo>
                  <a:pt x="671957" y="368173"/>
                </a:lnTo>
                <a:lnTo>
                  <a:pt x="675513" y="377063"/>
                </a:lnTo>
                <a:lnTo>
                  <a:pt x="709136" y="350234"/>
                </a:lnTo>
                <a:lnTo>
                  <a:pt x="734948" y="307213"/>
                </a:lnTo>
                <a:lnTo>
                  <a:pt x="751522" y="251983"/>
                </a:lnTo>
                <a:lnTo>
                  <a:pt x="757047" y="188467"/>
                </a:lnTo>
                <a:lnTo>
                  <a:pt x="755665" y="155483"/>
                </a:lnTo>
                <a:lnTo>
                  <a:pt x="744616" y="96135"/>
                </a:lnTo>
                <a:lnTo>
                  <a:pt x="723018" y="46362"/>
                </a:lnTo>
                <a:lnTo>
                  <a:pt x="693300" y="11501"/>
                </a:lnTo>
                <a:lnTo>
                  <a:pt x="675513" y="0"/>
                </a:lnTo>
                <a:close/>
              </a:path>
              <a:path w="757555" h="377189">
                <a:moveTo>
                  <a:pt x="81406" y="0"/>
                </a:moveTo>
                <a:lnTo>
                  <a:pt x="47878" y="26955"/>
                </a:lnTo>
                <a:lnTo>
                  <a:pt x="21971" y="69723"/>
                </a:lnTo>
                <a:lnTo>
                  <a:pt x="5508" y="124713"/>
                </a:lnTo>
                <a:lnTo>
                  <a:pt x="0" y="188467"/>
                </a:lnTo>
                <a:lnTo>
                  <a:pt x="1379" y="221255"/>
                </a:lnTo>
                <a:lnTo>
                  <a:pt x="12376" y="280640"/>
                </a:lnTo>
                <a:lnTo>
                  <a:pt x="33972" y="330735"/>
                </a:lnTo>
                <a:lnTo>
                  <a:pt x="63690" y="365684"/>
                </a:lnTo>
                <a:lnTo>
                  <a:pt x="81406" y="377063"/>
                </a:lnTo>
                <a:lnTo>
                  <a:pt x="85090" y="368173"/>
                </a:lnTo>
                <a:lnTo>
                  <a:pt x="70871" y="356717"/>
                </a:lnTo>
                <a:lnTo>
                  <a:pt x="58308" y="341772"/>
                </a:lnTo>
                <a:lnTo>
                  <a:pt x="38100" y="301371"/>
                </a:lnTo>
                <a:lnTo>
                  <a:pt x="25527" y="249570"/>
                </a:lnTo>
                <a:lnTo>
                  <a:pt x="21336" y="188722"/>
                </a:lnTo>
                <a:lnTo>
                  <a:pt x="22387" y="156622"/>
                </a:lnTo>
                <a:lnTo>
                  <a:pt x="30872" y="99853"/>
                </a:lnTo>
                <a:lnTo>
                  <a:pt x="47638" y="53466"/>
                </a:lnTo>
                <a:lnTo>
                  <a:pt x="71018" y="20319"/>
                </a:lnTo>
                <a:lnTo>
                  <a:pt x="85090" y="8889"/>
                </a:lnTo>
                <a:lnTo>
                  <a:pt x="81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50567" y="1728596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𝑘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34411" y="1654301"/>
            <a:ext cx="681355" cy="212090"/>
          </a:xfrm>
          <a:custGeom>
            <a:avLst/>
            <a:gdLst/>
            <a:ahLst/>
            <a:cxnLst/>
            <a:rect l="l" t="t" r="r" b="b"/>
            <a:pathLst>
              <a:path w="681355" h="212089">
                <a:moveTo>
                  <a:pt x="613537" y="0"/>
                </a:moveTo>
                <a:lnTo>
                  <a:pt x="610615" y="8509"/>
                </a:lnTo>
                <a:lnTo>
                  <a:pt x="622829" y="13819"/>
                </a:lnTo>
                <a:lnTo>
                  <a:pt x="633364" y="21177"/>
                </a:lnTo>
                <a:lnTo>
                  <a:pt x="654778" y="55322"/>
                </a:lnTo>
                <a:lnTo>
                  <a:pt x="661796" y="104775"/>
                </a:lnTo>
                <a:lnTo>
                  <a:pt x="661011" y="123444"/>
                </a:lnTo>
                <a:lnTo>
                  <a:pt x="649224" y="169163"/>
                </a:lnTo>
                <a:lnTo>
                  <a:pt x="622970" y="197738"/>
                </a:lnTo>
                <a:lnTo>
                  <a:pt x="610869" y="203073"/>
                </a:lnTo>
                <a:lnTo>
                  <a:pt x="613537" y="211709"/>
                </a:lnTo>
                <a:lnTo>
                  <a:pt x="654059" y="187705"/>
                </a:lnTo>
                <a:lnTo>
                  <a:pt x="676735" y="143287"/>
                </a:lnTo>
                <a:lnTo>
                  <a:pt x="681101" y="105918"/>
                </a:lnTo>
                <a:lnTo>
                  <a:pt x="680007" y="86483"/>
                </a:lnTo>
                <a:lnTo>
                  <a:pt x="663701" y="37084"/>
                </a:lnTo>
                <a:lnTo>
                  <a:pt x="628894" y="5526"/>
                </a:lnTo>
                <a:lnTo>
                  <a:pt x="613537" y="0"/>
                </a:lnTo>
                <a:close/>
              </a:path>
              <a:path w="681355" h="212089">
                <a:moveTo>
                  <a:pt x="67563" y="0"/>
                </a:moveTo>
                <a:lnTo>
                  <a:pt x="27219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5" y="125352"/>
                </a:lnTo>
                <a:lnTo>
                  <a:pt x="17525" y="174751"/>
                </a:lnTo>
                <a:lnTo>
                  <a:pt x="52155" y="206184"/>
                </a:lnTo>
                <a:lnTo>
                  <a:pt x="67563" y="211709"/>
                </a:lnTo>
                <a:lnTo>
                  <a:pt x="70231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6363" y="1583816"/>
            <a:ext cx="2562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69595" algn="l"/>
                <a:tab pos="916940" algn="l"/>
                <a:tab pos="1639570" algn="l"/>
              </a:tabLst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𝑘	=	</a:t>
            </a:r>
            <a:r>
              <a:rPr sz="2700" baseline="29320" dirty="0">
                <a:latin typeface="Cambria Math"/>
                <a:cs typeface="Cambria Math"/>
              </a:rPr>
              <a:t>𝑁</a:t>
            </a:r>
            <a:r>
              <a:rPr sz="2700" spc="52" baseline="29320" dirty="0">
                <a:latin typeface="Cambria Math"/>
                <a:cs typeface="Cambria Math"/>
              </a:rPr>
              <a:t> </a:t>
            </a:r>
            <a:r>
              <a:rPr sz="2700" baseline="29320" dirty="0">
                <a:latin typeface="Cambria Math"/>
                <a:cs typeface="Cambria Math"/>
              </a:rPr>
              <a:t>−</a:t>
            </a:r>
            <a:r>
              <a:rPr sz="2700" spc="15" baseline="29320" dirty="0">
                <a:latin typeface="Cambria Math"/>
                <a:cs typeface="Cambria Math"/>
              </a:rPr>
              <a:t> </a:t>
            </a:r>
            <a:r>
              <a:rPr sz="2700" baseline="29320" dirty="0">
                <a:latin typeface="Cambria Math"/>
                <a:cs typeface="Cambria Math"/>
              </a:rPr>
              <a:t>1	</a:t>
            </a:r>
            <a:r>
              <a:rPr sz="1800" spc="60" dirty="0">
                <a:latin typeface="Cambria Math"/>
                <a:cs typeface="Cambria Math"/>
              </a:rPr>
              <a:t>𝑝</a:t>
            </a:r>
            <a:r>
              <a:rPr sz="1950" spc="89" baseline="27777" dirty="0">
                <a:latin typeface="Cambria Math"/>
                <a:cs typeface="Cambria Math"/>
              </a:rPr>
              <a:t>𝑘 </a:t>
            </a:r>
            <a:r>
              <a:rPr sz="1800" dirty="0">
                <a:latin typeface="Cambria Math"/>
                <a:cs typeface="Cambria Math"/>
              </a:rPr>
              <a:t>1 −</a:t>
            </a:r>
            <a:r>
              <a:rPr sz="1800" spc="-2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𝑝</a:t>
            </a:r>
          </a:p>
        </p:txBody>
      </p:sp>
      <p:sp>
        <p:nvSpPr>
          <p:cNvPr id="18" name="object 18"/>
          <p:cNvSpPr/>
          <p:nvPr/>
        </p:nvSpPr>
        <p:spPr>
          <a:xfrm>
            <a:off x="3249929" y="1614932"/>
            <a:ext cx="456565" cy="155575"/>
          </a:xfrm>
          <a:custGeom>
            <a:avLst/>
            <a:gdLst/>
            <a:ahLst/>
            <a:cxnLst/>
            <a:rect l="l" t="t" r="r" b="b"/>
            <a:pathLst>
              <a:path w="456564" h="155575">
                <a:moveTo>
                  <a:pt x="406654" y="0"/>
                </a:moveTo>
                <a:lnTo>
                  <a:pt x="404494" y="6350"/>
                </a:lnTo>
                <a:lnTo>
                  <a:pt x="413474" y="10253"/>
                </a:lnTo>
                <a:lnTo>
                  <a:pt x="421179" y="15668"/>
                </a:lnTo>
                <a:lnTo>
                  <a:pt x="439737" y="51593"/>
                </a:lnTo>
                <a:lnTo>
                  <a:pt x="442086" y="76962"/>
                </a:lnTo>
                <a:lnTo>
                  <a:pt x="441495" y="90628"/>
                </a:lnTo>
                <a:lnTo>
                  <a:pt x="427626" y="132629"/>
                </a:lnTo>
                <a:lnTo>
                  <a:pt x="404748" y="148970"/>
                </a:lnTo>
                <a:lnTo>
                  <a:pt x="406654" y="155320"/>
                </a:lnTo>
                <a:lnTo>
                  <a:pt x="443356" y="128142"/>
                </a:lnTo>
                <a:lnTo>
                  <a:pt x="456183" y="77723"/>
                </a:lnTo>
                <a:lnTo>
                  <a:pt x="455376" y="63488"/>
                </a:lnTo>
                <a:lnTo>
                  <a:pt x="443356" y="27304"/>
                </a:lnTo>
                <a:lnTo>
                  <a:pt x="417943" y="4069"/>
                </a:lnTo>
                <a:lnTo>
                  <a:pt x="406654" y="0"/>
                </a:lnTo>
                <a:close/>
              </a:path>
              <a:path w="456564" h="155575">
                <a:moveTo>
                  <a:pt x="49530" y="0"/>
                </a:moveTo>
                <a:lnTo>
                  <a:pt x="12827" y="27304"/>
                </a:lnTo>
                <a:lnTo>
                  <a:pt x="807" y="63488"/>
                </a:lnTo>
                <a:lnTo>
                  <a:pt x="0" y="77723"/>
                </a:lnTo>
                <a:lnTo>
                  <a:pt x="807" y="92013"/>
                </a:lnTo>
                <a:lnTo>
                  <a:pt x="19901" y="137693"/>
                </a:lnTo>
                <a:lnTo>
                  <a:pt x="49530" y="155320"/>
                </a:lnTo>
                <a:lnTo>
                  <a:pt x="51561" y="148970"/>
                </a:lnTo>
                <a:lnTo>
                  <a:pt x="42673" y="145063"/>
                </a:lnTo>
                <a:lnTo>
                  <a:pt x="35036" y="139620"/>
                </a:lnTo>
                <a:lnTo>
                  <a:pt x="16509" y="103044"/>
                </a:lnTo>
                <a:lnTo>
                  <a:pt x="14223" y="76962"/>
                </a:lnTo>
                <a:lnTo>
                  <a:pt x="14795" y="63670"/>
                </a:lnTo>
                <a:lnTo>
                  <a:pt x="28634" y="22584"/>
                </a:lnTo>
                <a:lnTo>
                  <a:pt x="51816" y="6350"/>
                </a:lnTo>
                <a:lnTo>
                  <a:pt x="49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91585" y="1560956"/>
            <a:ext cx="6648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5" dirty="0">
                <a:latin typeface="Cambria Math"/>
                <a:cs typeface="Cambria Math"/>
              </a:rPr>
              <a:t>𝑁−1</a:t>
            </a:r>
            <a:r>
              <a:rPr sz="1300" spc="185" dirty="0">
                <a:latin typeface="Cambria Math"/>
                <a:cs typeface="Cambria Math"/>
              </a:rPr>
              <a:t> </a:t>
            </a:r>
            <a:r>
              <a:rPr sz="1300" spc="30" dirty="0">
                <a:latin typeface="Cambria Math"/>
                <a:cs typeface="Cambria Math"/>
              </a:rPr>
              <a:t>−𝑘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87265" y="1670176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39" h="208914">
                <a:moveTo>
                  <a:pt x="224662" y="0"/>
                </a:moveTo>
                <a:lnTo>
                  <a:pt x="212725" y="4063"/>
                </a:lnTo>
                <a:lnTo>
                  <a:pt x="248538" y="104394"/>
                </a:lnTo>
                <a:lnTo>
                  <a:pt x="212725" y="204597"/>
                </a:lnTo>
                <a:lnTo>
                  <a:pt x="224662" y="208914"/>
                </a:lnTo>
                <a:lnTo>
                  <a:pt x="269239" y="108458"/>
                </a:lnTo>
                <a:lnTo>
                  <a:pt x="269239" y="100202"/>
                </a:lnTo>
                <a:lnTo>
                  <a:pt x="224662" y="0"/>
                </a:lnTo>
                <a:close/>
              </a:path>
              <a:path w="269239" h="208914">
                <a:moveTo>
                  <a:pt x="44576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576" y="208914"/>
                </a:lnTo>
                <a:lnTo>
                  <a:pt x="56387" y="204850"/>
                </a:lnTo>
                <a:lnTo>
                  <a:pt x="20574" y="104521"/>
                </a:lnTo>
                <a:lnTo>
                  <a:pt x="56387" y="4318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17260" y="1669160"/>
            <a:ext cx="722630" cy="212090"/>
          </a:xfrm>
          <a:custGeom>
            <a:avLst/>
            <a:gdLst/>
            <a:ahLst/>
            <a:cxnLst/>
            <a:rect l="l" t="t" r="r" b="b"/>
            <a:pathLst>
              <a:path w="722629" h="212089">
                <a:moveTo>
                  <a:pt x="654685" y="0"/>
                </a:moveTo>
                <a:lnTo>
                  <a:pt x="651763" y="8636"/>
                </a:lnTo>
                <a:lnTo>
                  <a:pt x="663977" y="13946"/>
                </a:lnTo>
                <a:lnTo>
                  <a:pt x="674512" y="21304"/>
                </a:lnTo>
                <a:lnTo>
                  <a:pt x="695926" y="55429"/>
                </a:lnTo>
                <a:lnTo>
                  <a:pt x="702944" y="104775"/>
                </a:lnTo>
                <a:lnTo>
                  <a:pt x="702159" y="123517"/>
                </a:lnTo>
                <a:lnTo>
                  <a:pt x="690372" y="169290"/>
                </a:lnTo>
                <a:lnTo>
                  <a:pt x="664118" y="197865"/>
                </a:lnTo>
                <a:lnTo>
                  <a:pt x="652017" y="203200"/>
                </a:lnTo>
                <a:lnTo>
                  <a:pt x="654685" y="211709"/>
                </a:lnTo>
                <a:lnTo>
                  <a:pt x="695207" y="187705"/>
                </a:lnTo>
                <a:lnTo>
                  <a:pt x="717883" y="143335"/>
                </a:lnTo>
                <a:lnTo>
                  <a:pt x="722249" y="105917"/>
                </a:lnTo>
                <a:lnTo>
                  <a:pt x="721153" y="86536"/>
                </a:lnTo>
                <a:lnTo>
                  <a:pt x="704723" y="37084"/>
                </a:lnTo>
                <a:lnTo>
                  <a:pt x="670040" y="5544"/>
                </a:lnTo>
                <a:lnTo>
                  <a:pt x="654685" y="0"/>
                </a:lnTo>
                <a:close/>
              </a:path>
              <a:path w="722629" h="212089">
                <a:moveTo>
                  <a:pt x="67563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3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43653" y="1601215"/>
            <a:ext cx="253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560" algn="l"/>
                <a:tab pos="2157730" algn="l"/>
              </a:tabLst>
            </a:pPr>
            <a:r>
              <a:rPr sz="1800" dirty="0">
                <a:latin typeface="Cambria Math"/>
                <a:cs typeface="Cambria Math"/>
              </a:rPr>
              <a:t>𝑘	= 𝑝  𝑁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	𝑝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</a:p>
        </p:txBody>
      </p:sp>
      <p:sp>
        <p:nvSpPr>
          <p:cNvPr id="23" name="object 23"/>
          <p:cNvSpPr/>
          <p:nvPr/>
        </p:nvSpPr>
        <p:spPr>
          <a:xfrm>
            <a:off x="7428738" y="1776476"/>
            <a:ext cx="573405" cy="0"/>
          </a:xfrm>
          <a:custGeom>
            <a:avLst/>
            <a:gdLst/>
            <a:ahLst/>
            <a:cxnLst/>
            <a:rect l="l" t="t" r="r" b="b"/>
            <a:pathLst>
              <a:path w="573404">
                <a:moveTo>
                  <a:pt x="0" y="0"/>
                </a:moveTo>
                <a:lnTo>
                  <a:pt x="573023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79868" y="1498853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40" h="208914">
                <a:moveTo>
                  <a:pt x="224662" y="0"/>
                </a:moveTo>
                <a:lnTo>
                  <a:pt x="212725" y="4063"/>
                </a:lnTo>
                <a:lnTo>
                  <a:pt x="248538" y="104394"/>
                </a:lnTo>
                <a:lnTo>
                  <a:pt x="212725" y="204597"/>
                </a:lnTo>
                <a:lnTo>
                  <a:pt x="224662" y="208915"/>
                </a:lnTo>
                <a:lnTo>
                  <a:pt x="269239" y="108585"/>
                </a:lnTo>
                <a:lnTo>
                  <a:pt x="269239" y="100330"/>
                </a:lnTo>
                <a:lnTo>
                  <a:pt x="224662" y="0"/>
                </a:lnTo>
                <a:close/>
              </a:path>
              <a:path w="269240" h="208914">
                <a:moveTo>
                  <a:pt x="44576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576" y="208915"/>
                </a:lnTo>
                <a:lnTo>
                  <a:pt x="56387" y="204850"/>
                </a:lnTo>
                <a:lnTo>
                  <a:pt x="20574" y="104521"/>
                </a:lnTo>
                <a:lnTo>
                  <a:pt x="56387" y="4318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36509" y="1427479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𝑘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17054" y="1753615"/>
            <a:ext cx="59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𝑁 −</a:t>
            </a:r>
            <a:r>
              <a:rPr sz="1800" spc="-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132829" y="4116323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39" h="208914">
                <a:moveTo>
                  <a:pt x="224790" y="0"/>
                </a:moveTo>
                <a:lnTo>
                  <a:pt x="212852" y="4063"/>
                </a:lnTo>
                <a:lnTo>
                  <a:pt x="248666" y="104393"/>
                </a:lnTo>
                <a:lnTo>
                  <a:pt x="212852" y="204723"/>
                </a:lnTo>
                <a:lnTo>
                  <a:pt x="224790" y="208914"/>
                </a:lnTo>
                <a:lnTo>
                  <a:pt x="269240" y="108584"/>
                </a:lnTo>
                <a:lnTo>
                  <a:pt x="269240" y="100329"/>
                </a:lnTo>
                <a:lnTo>
                  <a:pt x="224790" y="0"/>
                </a:lnTo>
                <a:close/>
              </a:path>
              <a:path w="269239" h="208914">
                <a:moveTo>
                  <a:pt x="44577" y="0"/>
                </a:moveTo>
                <a:lnTo>
                  <a:pt x="0" y="100456"/>
                </a:lnTo>
                <a:lnTo>
                  <a:pt x="0" y="108712"/>
                </a:lnTo>
                <a:lnTo>
                  <a:pt x="44577" y="208914"/>
                </a:lnTo>
                <a:lnTo>
                  <a:pt x="56387" y="204850"/>
                </a:lnTo>
                <a:lnTo>
                  <a:pt x="20574" y="104520"/>
                </a:lnTo>
                <a:lnTo>
                  <a:pt x="56387" y="4317"/>
                </a:lnTo>
                <a:lnTo>
                  <a:pt x="44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61263" y="3341370"/>
            <a:ext cx="7339330" cy="155130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Poisson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distribution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5" dirty="0">
                <a:latin typeface="Calibri"/>
                <a:cs typeface="Calibri"/>
              </a:rPr>
              <a:t>preferred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calculations </a:t>
            </a:r>
            <a:r>
              <a:rPr sz="1800" spc="-5" dirty="0">
                <a:latin typeface="Calibri"/>
                <a:cs typeface="Calibri"/>
              </a:rPr>
              <a:t>due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simplicity: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Binomial </a:t>
            </a:r>
            <a:r>
              <a:rPr sz="1800" spc="-10" dirty="0">
                <a:latin typeface="Calibri"/>
                <a:cs typeface="Calibri"/>
              </a:rPr>
              <a:t>distribution </a:t>
            </a:r>
            <a:r>
              <a:rPr sz="1800" spc="-5" dirty="0">
                <a:latin typeface="Calibri"/>
                <a:cs typeface="Calibri"/>
              </a:rPr>
              <a:t>depends on two </a:t>
            </a:r>
            <a:r>
              <a:rPr sz="1800" spc="-15" dirty="0">
                <a:latin typeface="Calibri"/>
                <a:cs typeface="Calibri"/>
              </a:rPr>
              <a:t>parameters, </a:t>
            </a:r>
            <a:r>
              <a:rPr sz="1800" dirty="0">
                <a:latin typeface="Cambria Math"/>
                <a:cs typeface="Cambria Math"/>
              </a:rPr>
              <a:t>𝑝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𝑁</a:t>
            </a:r>
            <a:r>
              <a:rPr sz="1800" spc="15" dirty="0">
                <a:latin typeface="Calibri"/>
                <a:cs typeface="Calibri"/>
              </a:rPr>
              <a:t>;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  <a:tab pos="574040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Poisson </a:t>
            </a:r>
            <a:r>
              <a:rPr sz="1800" spc="-5" dirty="0">
                <a:latin typeface="Calibri"/>
                <a:cs typeface="Calibri"/>
              </a:rPr>
              <a:t>distribution depends on only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parameter,	</a:t>
            </a:r>
            <a:r>
              <a:rPr sz="1800" dirty="0">
                <a:latin typeface="Cambria Math"/>
                <a:cs typeface="Cambria Math"/>
              </a:rPr>
              <a:t>𝑘</a:t>
            </a:r>
            <a:r>
              <a:rPr sz="1800" spc="2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 the </a:t>
            </a:r>
            <a:r>
              <a:rPr sz="1800" spc="-5" dirty="0">
                <a:latin typeface="Calibri"/>
                <a:cs typeface="Calibri"/>
              </a:rPr>
              <a:t>remainder of </a:t>
            </a:r>
            <a:r>
              <a:rPr sz="1800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course, we </a:t>
            </a:r>
            <a:r>
              <a:rPr sz="1800" spc="-5" dirty="0">
                <a:latin typeface="Calibri"/>
                <a:cs typeface="Calibri"/>
              </a:rPr>
              <a:t>will use only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Poisson </a:t>
            </a:r>
            <a:r>
              <a:rPr sz="1800" spc="-5" dirty="0">
                <a:latin typeface="Calibri"/>
                <a:cs typeface="Calibri"/>
              </a:rPr>
              <a:t>distribution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69188" y="999490"/>
            <a:ext cx="6151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exact </a:t>
            </a:r>
            <a:r>
              <a:rPr sz="1800" spc="-5" dirty="0">
                <a:latin typeface="Calibri"/>
                <a:cs typeface="Calibri"/>
              </a:rPr>
              <a:t>degree </a:t>
            </a:r>
            <a:r>
              <a:rPr sz="1800" spc="-10" dirty="0">
                <a:latin typeface="Calibri"/>
                <a:cs typeface="Calibri"/>
              </a:rPr>
              <a:t>distribution </a:t>
            </a:r>
            <a:r>
              <a:rPr sz="1800" spc="-5" dirty="0">
                <a:latin typeface="Calibri"/>
                <a:cs typeface="Calibri"/>
              </a:rPr>
              <a:t>is given </a:t>
            </a:r>
            <a:r>
              <a:rPr sz="1800" dirty="0">
                <a:latin typeface="Calibri"/>
                <a:cs typeface="Calibri"/>
              </a:rPr>
              <a:t>as the Binomial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46303" y="1680709"/>
            <a:ext cx="348172" cy="244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20" y="1684020"/>
            <a:ext cx="283463" cy="1874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84620" y="1684020"/>
            <a:ext cx="283845" cy="187960"/>
          </a:xfrm>
          <a:custGeom>
            <a:avLst/>
            <a:gdLst/>
            <a:ahLst/>
            <a:cxnLst/>
            <a:rect l="l" t="t" r="r" b="b"/>
            <a:pathLst>
              <a:path w="283845" h="187960">
                <a:moveTo>
                  <a:pt x="0" y="46862"/>
                </a:moveTo>
                <a:lnTo>
                  <a:pt x="189737" y="46862"/>
                </a:lnTo>
                <a:lnTo>
                  <a:pt x="189737" y="0"/>
                </a:lnTo>
                <a:lnTo>
                  <a:pt x="283463" y="93725"/>
                </a:lnTo>
                <a:lnTo>
                  <a:pt x="189737" y="187451"/>
                </a:lnTo>
                <a:lnTo>
                  <a:pt x="189737" y="140588"/>
                </a:lnTo>
                <a:lnTo>
                  <a:pt x="0" y="140588"/>
                </a:lnTo>
                <a:lnTo>
                  <a:pt x="0" y="4686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61263" y="4924297"/>
            <a:ext cx="387222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degree </a:t>
            </a:r>
            <a:r>
              <a:rPr sz="1800" spc="-10" dirty="0">
                <a:latin typeface="Calibri"/>
                <a:cs typeface="Calibri"/>
              </a:rPr>
              <a:t>distribution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random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722" y="172338"/>
            <a:ext cx="789368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Binomial Distribution </a:t>
            </a:r>
            <a:r>
              <a:rPr sz="3400" spc="-10" dirty="0"/>
              <a:t>vs. </a:t>
            </a:r>
            <a:r>
              <a:rPr sz="3400" spc="-20" dirty="0"/>
              <a:t>Poisson</a:t>
            </a:r>
            <a:r>
              <a:rPr sz="3400" spc="-90" dirty="0"/>
              <a:t> </a:t>
            </a:r>
            <a:r>
              <a:rPr sz="3400" spc="-5" dirty="0"/>
              <a:t>Distribution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1912620" y="691895"/>
            <a:ext cx="5943600" cy="3730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5682" y="1030283"/>
            <a:ext cx="495934" cy="2877185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196975" marR="5080" indent="-1184910">
              <a:lnSpc>
                <a:spcPts val="192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Probability Distribution Function  (PDF)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Observation: 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large </a:t>
            </a:r>
            <a:r>
              <a:rPr sz="1800" dirty="0">
                <a:solidFill>
                  <a:srgbClr val="000000"/>
                </a:solidFill>
                <a:latin typeface="Cambria Math"/>
                <a:cs typeface="Cambria Math"/>
              </a:rPr>
              <a:t>𝑁 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differences </a:t>
            </a:r>
            <a:r>
              <a:rPr sz="1800" spc="-15" dirty="0">
                <a:solidFill>
                  <a:srgbClr val="000000"/>
                </a:solidFill>
                <a:latin typeface="Arial"/>
                <a:cs typeface="Arial"/>
              </a:rPr>
              <a:t>between 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1800" spc="-15" dirty="0">
                <a:solidFill>
                  <a:srgbClr val="000000"/>
                </a:solidFill>
                <a:latin typeface="Arial"/>
                <a:cs typeface="Arial"/>
              </a:rPr>
              <a:t>two 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distributions are</a:t>
            </a:r>
            <a:r>
              <a:rPr sz="18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small.</a:t>
            </a:r>
            <a:endParaRPr sz="1800" dirty="0">
              <a:latin typeface="Arial"/>
              <a:cs typeface="Arial"/>
            </a:endParaRPr>
          </a:p>
          <a:p>
            <a:pPr marR="18415" algn="r">
              <a:lnSpc>
                <a:spcPct val="100000"/>
              </a:lnSpc>
              <a:spcBef>
                <a:spcPts val="15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57936" y="4281017"/>
            <a:ext cx="7899400" cy="71183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347845">
              <a:lnSpc>
                <a:spcPct val="100000"/>
              </a:lnSpc>
              <a:spcBef>
                <a:spcPts val="640"/>
              </a:spcBef>
            </a:pPr>
            <a:r>
              <a:rPr sz="1800" spc="-5" dirty="0">
                <a:latin typeface="Arial"/>
                <a:cs typeface="Arial"/>
              </a:rPr>
              <a:t>Degree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Cambria Math"/>
                <a:cs typeface="Cambria Math"/>
              </a:rPr>
              <a:t>𝑘</a:t>
            </a: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800" spc="-5" dirty="0">
                <a:latin typeface="Arial"/>
                <a:cs typeface="Arial"/>
              </a:rPr>
              <a:t>Degree distributions using Poisson and Binomial distributions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dirty="0">
                <a:latin typeface="Cambria Math"/>
                <a:cs typeface="Cambria Math"/>
              </a:rPr>
              <a:t>&lt; 𝑘 </a:t>
            </a:r>
            <a:r>
              <a:rPr sz="1800" spc="-5" dirty="0">
                <a:latin typeface="Cambria Math"/>
                <a:cs typeface="Cambria Math"/>
              </a:rPr>
              <a:t>&gt;=</a:t>
            </a:r>
            <a:r>
              <a:rPr sz="1800" spc="-18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50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28650" y="887882"/>
            <a:ext cx="4845050" cy="414464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Introduction</a:t>
            </a:r>
            <a:endParaRPr sz="28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random </a:t>
            </a: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endParaRPr sz="28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Number 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links</a:t>
            </a:r>
            <a:endParaRPr sz="28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Degree </a:t>
            </a:r>
            <a:r>
              <a:rPr sz="2800" spc="-10" dirty="0">
                <a:latin typeface="Calibri"/>
                <a:cs typeface="Calibri"/>
              </a:rPr>
              <a:t>distribution</a:t>
            </a:r>
            <a:endParaRPr sz="28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Real networks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Poisson</a:t>
            </a:r>
            <a:endParaRPr sz="28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Evolution </a:t>
            </a:r>
            <a:r>
              <a:rPr sz="2800" spc="-5" dirty="0">
                <a:latin typeface="Calibri"/>
                <a:cs typeface="Calibri"/>
              </a:rPr>
              <a:t>of a </a:t>
            </a:r>
            <a:r>
              <a:rPr sz="2800" spc="-15" dirty="0">
                <a:latin typeface="Calibri"/>
                <a:cs typeface="Calibri"/>
              </a:rPr>
              <a:t>random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</a:t>
            </a:r>
            <a:endParaRPr sz="28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Real networks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supercritical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</a:t>
            </a:r>
            <a:r>
              <a:rPr spc="-50" dirty="0"/>
              <a:t>v</a:t>
            </a:r>
            <a:r>
              <a:rPr dirty="0"/>
              <a:t>e</a:t>
            </a:r>
            <a:r>
              <a:rPr spc="25" dirty="0"/>
              <a:t>r</a:t>
            </a:r>
            <a:r>
              <a:rPr dirty="0"/>
              <a:t>v</a:t>
            </a:r>
            <a:r>
              <a:rPr spc="-15" dirty="0"/>
              <a:t>i</a:t>
            </a:r>
            <a:r>
              <a:rPr spc="-30" dirty="0"/>
              <a:t>e</a:t>
            </a:r>
            <a:r>
              <a:rPr dirty="0"/>
              <a:t>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1026" y="679526"/>
            <a:ext cx="1471295" cy="452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Exact</a:t>
            </a: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Result</a:t>
            </a:r>
            <a:endParaRPr sz="16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latin typeface="Arial"/>
                <a:cs typeface="Arial"/>
              </a:rPr>
              <a:t>-binomial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distribution-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5729" y="679526"/>
            <a:ext cx="1448435" cy="452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Large </a:t>
            </a:r>
            <a:r>
              <a:rPr sz="1600" spc="-5" dirty="0">
                <a:solidFill>
                  <a:srgbClr val="FF0000"/>
                </a:solidFill>
                <a:latin typeface="Cambria Math"/>
                <a:cs typeface="Cambria Math"/>
              </a:rPr>
              <a:t>𝑵</a:t>
            </a:r>
            <a:r>
              <a:rPr sz="1600" spc="6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limit</a:t>
            </a:r>
            <a:endParaRPr sz="16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latin typeface="Arial"/>
                <a:cs typeface="Arial"/>
              </a:rPr>
              <a:t>-Poisson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distribution-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502" y="1530409"/>
            <a:ext cx="495934" cy="2877185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196975" marR="5080" indent="-1184910">
              <a:lnSpc>
                <a:spcPts val="192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Probability Distribution Function  (PDF)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533714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8072" y="1126236"/>
            <a:ext cx="6333744" cy="427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59326" y="5365191"/>
            <a:ext cx="964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Degree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Cambria Math"/>
                <a:cs typeface="Cambria Math"/>
              </a:rPr>
              <a:t>𝑘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79170" y="229565"/>
            <a:ext cx="7579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Binomial Distribution vs. </a:t>
            </a:r>
            <a:r>
              <a:rPr sz="2800" spc="-15" dirty="0"/>
              <a:t>Poisson </a:t>
            </a:r>
            <a:r>
              <a:rPr sz="2800" spc="-10" dirty="0"/>
              <a:t>Distribution</a:t>
            </a:r>
            <a:r>
              <a:rPr sz="2800" spc="175" dirty="0"/>
              <a:t> </a:t>
            </a:r>
            <a:r>
              <a:rPr sz="2800" spc="-10" dirty="0"/>
              <a:t>(Cont.)</a:t>
            </a: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0641" y="2270505"/>
            <a:ext cx="300355" cy="233045"/>
          </a:xfrm>
          <a:custGeom>
            <a:avLst/>
            <a:gdLst/>
            <a:ahLst/>
            <a:cxnLst/>
            <a:rect l="l" t="t" r="r" b="b"/>
            <a:pathLst>
              <a:path w="300354" h="233044">
                <a:moveTo>
                  <a:pt x="250190" y="0"/>
                </a:moveTo>
                <a:lnTo>
                  <a:pt x="236982" y="4445"/>
                </a:lnTo>
                <a:lnTo>
                  <a:pt x="276860" y="116205"/>
                </a:lnTo>
                <a:lnTo>
                  <a:pt x="236982" y="227838"/>
                </a:lnTo>
                <a:lnTo>
                  <a:pt x="250190" y="232537"/>
                </a:lnTo>
                <a:lnTo>
                  <a:pt x="299847" y="120777"/>
                </a:lnTo>
                <a:lnTo>
                  <a:pt x="299847" y="111633"/>
                </a:lnTo>
                <a:lnTo>
                  <a:pt x="250190" y="0"/>
                </a:lnTo>
                <a:close/>
              </a:path>
              <a:path w="300354" h="233044">
                <a:moveTo>
                  <a:pt x="49657" y="0"/>
                </a:moveTo>
                <a:lnTo>
                  <a:pt x="0" y="111760"/>
                </a:lnTo>
                <a:lnTo>
                  <a:pt x="0" y="120904"/>
                </a:lnTo>
                <a:lnTo>
                  <a:pt x="49657" y="232537"/>
                </a:lnTo>
                <a:lnTo>
                  <a:pt x="62737" y="228092"/>
                </a:lnTo>
                <a:lnTo>
                  <a:pt x="22860" y="116332"/>
                </a:lnTo>
                <a:lnTo>
                  <a:pt x="62737" y="4699"/>
                </a:lnTo>
                <a:lnTo>
                  <a:pt x="49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64150" y="4343146"/>
            <a:ext cx="300355" cy="233045"/>
          </a:xfrm>
          <a:custGeom>
            <a:avLst/>
            <a:gdLst/>
            <a:ahLst/>
            <a:cxnLst/>
            <a:rect l="l" t="t" r="r" b="b"/>
            <a:pathLst>
              <a:path w="300354" h="233045">
                <a:moveTo>
                  <a:pt x="250189" y="0"/>
                </a:moveTo>
                <a:lnTo>
                  <a:pt x="236982" y="4444"/>
                </a:lnTo>
                <a:lnTo>
                  <a:pt x="276860" y="116230"/>
                </a:lnTo>
                <a:lnTo>
                  <a:pt x="236982" y="227825"/>
                </a:lnTo>
                <a:lnTo>
                  <a:pt x="250189" y="232536"/>
                </a:lnTo>
                <a:lnTo>
                  <a:pt x="299847" y="120827"/>
                </a:lnTo>
                <a:lnTo>
                  <a:pt x="299847" y="111620"/>
                </a:lnTo>
                <a:lnTo>
                  <a:pt x="250189" y="0"/>
                </a:lnTo>
                <a:close/>
              </a:path>
              <a:path w="300354" h="233045">
                <a:moveTo>
                  <a:pt x="49657" y="0"/>
                </a:moveTo>
                <a:lnTo>
                  <a:pt x="0" y="111747"/>
                </a:lnTo>
                <a:lnTo>
                  <a:pt x="0" y="120942"/>
                </a:lnTo>
                <a:lnTo>
                  <a:pt x="49657" y="232536"/>
                </a:lnTo>
                <a:lnTo>
                  <a:pt x="62737" y="228066"/>
                </a:lnTo>
                <a:lnTo>
                  <a:pt x="22860" y="116344"/>
                </a:lnTo>
                <a:lnTo>
                  <a:pt x="62737" y="4698"/>
                </a:lnTo>
                <a:lnTo>
                  <a:pt x="49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154938"/>
            <a:ext cx="8130540" cy="3745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126364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Poisson </a:t>
            </a:r>
            <a:r>
              <a:rPr sz="2000" spc="-5" dirty="0">
                <a:latin typeface="Calibri"/>
                <a:cs typeface="Calibri"/>
              </a:rPr>
              <a:t>distribution </a:t>
            </a:r>
            <a:r>
              <a:rPr sz="2000" dirty="0">
                <a:latin typeface="Calibri"/>
                <a:cs typeface="Calibri"/>
              </a:rPr>
              <a:t>is an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approximate </a:t>
            </a:r>
            <a:r>
              <a:rPr sz="2000" spc="-15" dirty="0">
                <a:latin typeface="Calibri"/>
                <a:cs typeface="Calibri"/>
              </a:rPr>
              <a:t>form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degree distribution.  The </a:t>
            </a:r>
            <a:r>
              <a:rPr sz="2000" spc="-20" dirty="0">
                <a:latin typeface="Calibri"/>
                <a:cs typeface="Calibri"/>
              </a:rPr>
              <a:t>exact </a:t>
            </a:r>
            <a:r>
              <a:rPr sz="2000" spc="-15" dirty="0">
                <a:latin typeface="Calibri"/>
                <a:cs typeface="Calibri"/>
              </a:rPr>
              <a:t>form </a:t>
            </a:r>
            <a:r>
              <a:rPr sz="2000" dirty="0">
                <a:latin typeface="Calibri"/>
                <a:cs typeface="Calibri"/>
              </a:rPr>
              <a:t>is the Binomial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299085" marR="600710" indent="-287020">
              <a:lnSpc>
                <a:spcPts val="2390"/>
              </a:lnSpc>
              <a:spcBef>
                <a:spcPts val="1160"/>
              </a:spcBef>
              <a:buFont typeface="Arial"/>
              <a:buChar char="•"/>
              <a:tabLst>
                <a:tab pos="299085" algn="l"/>
                <a:tab pos="299720" algn="l"/>
                <a:tab pos="4931410" algn="l"/>
              </a:tabLst>
            </a:pP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10" dirty="0">
                <a:latin typeface="Calibri"/>
                <a:cs typeface="Calibri"/>
              </a:rPr>
              <a:t>approximation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20" dirty="0">
                <a:latin typeface="Calibri"/>
                <a:cs typeface="Calibri"/>
              </a:rPr>
              <a:t>exact </a:t>
            </a:r>
            <a:r>
              <a:rPr sz="2000" dirty="0">
                <a:latin typeface="Calibri"/>
                <a:cs typeface="Calibri"/>
              </a:rPr>
              <a:t>only when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𝑁</a:t>
            </a:r>
            <a:r>
              <a:rPr sz="2000" spc="1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≫	𝑘 </a:t>
            </a:r>
            <a:r>
              <a:rPr sz="2000" dirty="0">
                <a:latin typeface="Calibri"/>
                <a:cs typeface="Calibri"/>
              </a:rPr>
              <a:t>. As </a:t>
            </a:r>
            <a:r>
              <a:rPr sz="2000" spc="-10" dirty="0">
                <a:latin typeface="Calibri"/>
                <a:cs typeface="Calibri"/>
              </a:rPr>
              <a:t>most networks are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sparse</a:t>
            </a:r>
            <a:r>
              <a:rPr sz="2000" spc="-10" dirty="0">
                <a:latin typeface="Calibri"/>
                <a:cs typeface="Calibri"/>
              </a:rPr>
              <a:t>,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assumption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generally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correct.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advantage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Poisson </a:t>
            </a:r>
            <a:r>
              <a:rPr sz="2000" spc="-5" dirty="0">
                <a:latin typeface="Calibri"/>
                <a:cs typeface="Calibri"/>
              </a:rPr>
              <a:t>distribution </a:t>
            </a:r>
            <a:r>
              <a:rPr sz="2000" dirty="0">
                <a:latin typeface="Calibri"/>
                <a:cs typeface="Calibri"/>
              </a:rPr>
              <a:t>is its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simplicity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000" spc="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calculations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Poisson </a:t>
            </a:r>
            <a:r>
              <a:rPr sz="2000" spc="-5" dirty="0">
                <a:latin typeface="Calibri"/>
                <a:cs typeface="Calibri"/>
              </a:rPr>
              <a:t>distribution does </a:t>
            </a:r>
            <a:r>
              <a:rPr sz="2000" dirty="0">
                <a:latin typeface="Calibri"/>
                <a:cs typeface="Calibri"/>
              </a:rPr>
              <a:t>not </a:t>
            </a:r>
            <a:r>
              <a:rPr sz="2000" spc="-10" dirty="0">
                <a:latin typeface="Calibri"/>
                <a:cs typeface="Calibri"/>
              </a:rPr>
              <a:t>explicitly </a:t>
            </a:r>
            <a:r>
              <a:rPr sz="2000" dirty="0">
                <a:latin typeface="Calibri"/>
                <a:cs typeface="Calibri"/>
              </a:rPr>
              <a:t>depend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 number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nodes</a:t>
            </a:r>
          </a:p>
          <a:p>
            <a:pPr marL="299085">
              <a:lnSpc>
                <a:spcPts val="2395"/>
              </a:lnSpc>
              <a:spcBef>
                <a:spcPts val="15"/>
              </a:spcBef>
              <a:tabLst>
                <a:tab pos="4804410" algn="l"/>
              </a:tabLst>
            </a:pPr>
            <a:r>
              <a:rPr sz="2000" spc="20" dirty="0">
                <a:latin typeface="Cambria Math"/>
                <a:cs typeface="Cambria Math"/>
              </a:rPr>
              <a:t>𝑁</a:t>
            </a:r>
            <a:r>
              <a:rPr sz="2000" spc="20" dirty="0">
                <a:latin typeface="Calibri"/>
                <a:cs typeface="Calibri"/>
              </a:rPr>
              <a:t>. </a:t>
            </a:r>
            <a:r>
              <a:rPr sz="2000" dirty="0">
                <a:latin typeface="Calibri"/>
                <a:cs typeface="Calibri"/>
              </a:rPr>
              <a:t>So it </a:t>
            </a:r>
            <a:r>
              <a:rPr sz="2000" spc="-5" dirty="0">
                <a:latin typeface="Calibri"/>
                <a:cs typeface="Calibri"/>
              </a:rPr>
              <a:t>predicts that </a:t>
            </a:r>
            <a:r>
              <a:rPr sz="2000" spc="-10" dirty="0">
                <a:latin typeface="Calibri"/>
                <a:cs typeface="Calibri"/>
              </a:rPr>
              <a:t>large networks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spc="5" dirty="0">
                <a:latin typeface="Cambria Math"/>
                <a:cs typeface="Cambria Math"/>
              </a:rPr>
              <a:t>𝑁</a:t>
            </a:r>
            <a:r>
              <a:rPr sz="2000" spc="165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≫	</a:t>
            </a:r>
            <a:r>
              <a:rPr sz="2000" dirty="0">
                <a:latin typeface="Cambria Math"/>
                <a:cs typeface="Cambria Math"/>
              </a:rPr>
              <a:t>𝑘 </a:t>
            </a:r>
            <a:r>
              <a:rPr sz="2000" dirty="0">
                <a:latin typeface="Calibri"/>
                <a:cs typeface="Calibri"/>
              </a:rPr>
              <a:t>) </a:t>
            </a:r>
            <a:r>
              <a:rPr sz="2000" spc="-15" dirty="0">
                <a:latin typeface="Calibri"/>
                <a:cs typeface="Calibri"/>
              </a:rPr>
              <a:t>have </a:t>
            </a:r>
            <a:r>
              <a:rPr sz="2000" spc="-5" dirty="0">
                <a:latin typeface="Calibri"/>
                <a:cs typeface="Calibri"/>
              </a:rPr>
              <a:t>similar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degree</a:t>
            </a:r>
            <a:endParaRPr sz="2000" dirty="0">
              <a:latin typeface="Calibri"/>
              <a:cs typeface="Calibri"/>
            </a:endParaRPr>
          </a:p>
          <a:p>
            <a:pPr marL="299085">
              <a:lnSpc>
                <a:spcPts val="2395"/>
              </a:lnSpc>
            </a:pPr>
            <a:r>
              <a:rPr sz="2000" spc="-5" dirty="0">
                <a:latin typeface="Calibri"/>
                <a:cs typeface="Calibri"/>
              </a:rPr>
              <a:t>distributions.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0234" y="103758"/>
            <a:ext cx="7321550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Comments </a:t>
            </a:r>
            <a:r>
              <a:rPr spc="-5" dirty="0"/>
              <a:t>on </a:t>
            </a:r>
            <a:r>
              <a:rPr spc="-15" dirty="0"/>
              <a:t>Poisson</a:t>
            </a:r>
            <a:r>
              <a:rPr spc="-95" dirty="0"/>
              <a:t> </a:t>
            </a:r>
            <a:r>
              <a:rPr spc="-5" dirty="0"/>
              <a:t>Distribution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28650" y="887882"/>
            <a:ext cx="4845050" cy="414464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Introduction</a:t>
            </a:r>
            <a:endParaRPr sz="28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random </a:t>
            </a: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endParaRPr sz="28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Number 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links</a:t>
            </a:r>
            <a:endParaRPr sz="28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Degree </a:t>
            </a:r>
            <a:r>
              <a:rPr sz="2800" spc="-10" dirty="0">
                <a:latin typeface="Calibri"/>
                <a:cs typeface="Calibri"/>
              </a:rPr>
              <a:t>distribution</a:t>
            </a:r>
            <a:endParaRPr sz="28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Real networks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are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2800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Poisson</a:t>
            </a:r>
            <a:endParaRPr sz="28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Evolution </a:t>
            </a:r>
            <a:r>
              <a:rPr sz="2800" spc="-5" dirty="0">
                <a:latin typeface="Calibri"/>
                <a:cs typeface="Calibri"/>
              </a:rPr>
              <a:t>of a </a:t>
            </a:r>
            <a:r>
              <a:rPr sz="2800" spc="-15" dirty="0">
                <a:latin typeface="Calibri"/>
                <a:cs typeface="Calibri"/>
              </a:rPr>
              <a:t>random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</a:t>
            </a:r>
            <a:endParaRPr sz="28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Real networks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supercritical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</a:t>
            </a:r>
            <a:r>
              <a:rPr spc="-50" dirty="0"/>
              <a:t>v</a:t>
            </a:r>
            <a:r>
              <a:rPr dirty="0"/>
              <a:t>e</a:t>
            </a:r>
            <a:r>
              <a:rPr spc="25" dirty="0"/>
              <a:t>r</a:t>
            </a:r>
            <a:r>
              <a:rPr dirty="0"/>
              <a:t>v</a:t>
            </a:r>
            <a:r>
              <a:rPr spc="-15" dirty="0"/>
              <a:t>i</a:t>
            </a:r>
            <a:r>
              <a:rPr spc="-30" dirty="0"/>
              <a:t>e</a:t>
            </a:r>
            <a:r>
              <a:rPr dirty="0"/>
              <a:t>w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534" y="103758"/>
            <a:ext cx="7094220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Maximum </a:t>
            </a:r>
            <a:r>
              <a:rPr dirty="0"/>
              <a:t>and </a:t>
            </a:r>
            <a:r>
              <a:rPr spc="-5" dirty="0"/>
              <a:t>Minimum</a:t>
            </a:r>
            <a:r>
              <a:rPr spc="-105" dirty="0"/>
              <a:t> </a:t>
            </a:r>
            <a:r>
              <a:rPr spc="-10" dirty="0"/>
              <a:t>Degrees</a:t>
            </a:r>
          </a:p>
        </p:txBody>
      </p:sp>
      <p:sp>
        <p:nvSpPr>
          <p:cNvPr id="3" name="object 3"/>
          <p:cNvSpPr/>
          <p:nvPr/>
        </p:nvSpPr>
        <p:spPr>
          <a:xfrm>
            <a:off x="2203957" y="1605025"/>
            <a:ext cx="300355" cy="233045"/>
          </a:xfrm>
          <a:custGeom>
            <a:avLst/>
            <a:gdLst/>
            <a:ahLst/>
            <a:cxnLst/>
            <a:rect l="l" t="t" r="r" b="b"/>
            <a:pathLst>
              <a:path w="300355" h="233044">
                <a:moveTo>
                  <a:pt x="250190" y="0"/>
                </a:moveTo>
                <a:lnTo>
                  <a:pt x="236981" y="4445"/>
                </a:lnTo>
                <a:lnTo>
                  <a:pt x="276860" y="116204"/>
                </a:lnTo>
                <a:lnTo>
                  <a:pt x="236981" y="227711"/>
                </a:lnTo>
                <a:lnTo>
                  <a:pt x="250190" y="232537"/>
                </a:lnTo>
                <a:lnTo>
                  <a:pt x="299847" y="120776"/>
                </a:lnTo>
                <a:lnTo>
                  <a:pt x="299847" y="111506"/>
                </a:lnTo>
                <a:lnTo>
                  <a:pt x="250190" y="0"/>
                </a:lnTo>
                <a:close/>
              </a:path>
              <a:path w="300355" h="233044">
                <a:moveTo>
                  <a:pt x="49656" y="0"/>
                </a:moveTo>
                <a:lnTo>
                  <a:pt x="0" y="111633"/>
                </a:lnTo>
                <a:lnTo>
                  <a:pt x="0" y="120903"/>
                </a:lnTo>
                <a:lnTo>
                  <a:pt x="49656" y="232537"/>
                </a:lnTo>
                <a:lnTo>
                  <a:pt x="62737" y="227964"/>
                </a:lnTo>
                <a:lnTo>
                  <a:pt x="22860" y="116332"/>
                </a:lnTo>
                <a:lnTo>
                  <a:pt x="62737" y="4699"/>
                </a:lnTo>
                <a:lnTo>
                  <a:pt x="4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7840" y="1222070"/>
            <a:ext cx="796480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Suppose </a:t>
            </a:r>
            <a:r>
              <a:rPr sz="2000" spc="-10" dirty="0">
                <a:latin typeface="Calibri"/>
                <a:cs typeface="Calibri"/>
              </a:rPr>
              <a:t>we are </a:t>
            </a:r>
            <a:r>
              <a:rPr sz="2000" spc="-5" dirty="0">
                <a:latin typeface="Calibri"/>
                <a:cs typeface="Calibri"/>
              </a:rPr>
              <a:t>considering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random society </a:t>
            </a:r>
            <a:r>
              <a:rPr sz="2000" dirty="0">
                <a:latin typeface="Calibri"/>
                <a:cs typeface="Calibri"/>
              </a:rPr>
              <a:t>with </a:t>
            </a:r>
            <a:r>
              <a:rPr sz="2000" dirty="0">
                <a:latin typeface="Cambria Math"/>
                <a:cs typeface="Cambria Math"/>
              </a:rPr>
              <a:t>𝑁 = 10</a:t>
            </a:r>
            <a:r>
              <a:rPr sz="2175" baseline="28735" dirty="0">
                <a:latin typeface="Cambria Math"/>
                <a:cs typeface="Cambria Math"/>
              </a:rPr>
              <a:t>9 </a:t>
            </a:r>
            <a:r>
              <a:rPr sz="2000" dirty="0">
                <a:latin typeface="Calibri"/>
                <a:cs typeface="Calibri"/>
              </a:rPr>
              <a:t>individuals</a:t>
            </a:r>
            <a:r>
              <a:rPr sz="2000" spc="-3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</a:p>
          <a:p>
            <a:pPr marL="50800">
              <a:lnSpc>
                <a:spcPct val="100000"/>
              </a:lnSpc>
              <a:tabLst>
                <a:tab pos="1781810" algn="l"/>
                <a:tab pos="2091055" algn="l"/>
              </a:tabLst>
            </a:pPr>
            <a:r>
              <a:rPr sz="2000" spc="-20" dirty="0">
                <a:latin typeface="Calibri"/>
                <a:cs typeface="Calibri"/>
              </a:rPr>
              <a:t>average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degree	</a:t>
            </a:r>
            <a:r>
              <a:rPr sz="2000" dirty="0">
                <a:latin typeface="Cambria Math"/>
                <a:cs typeface="Cambria Math"/>
              </a:rPr>
              <a:t>𝑘	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1000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000" spc="-35" dirty="0">
                <a:latin typeface="Calibri"/>
                <a:cs typeface="Calibri"/>
              </a:rPr>
              <a:t>We </a:t>
            </a:r>
            <a:r>
              <a:rPr sz="2000" spc="-10" dirty="0">
                <a:latin typeface="Calibri"/>
                <a:cs typeface="Calibri"/>
              </a:rPr>
              <a:t>roughly estimate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values 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maximum degree </a:t>
            </a:r>
            <a:r>
              <a:rPr sz="2000" spc="80" dirty="0">
                <a:latin typeface="Cambria Math"/>
                <a:cs typeface="Cambria Math"/>
              </a:rPr>
              <a:t>𝑘</a:t>
            </a:r>
            <a:r>
              <a:rPr sz="2175" spc="120" baseline="-15325" dirty="0">
                <a:latin typeface="Cambria Math"/>
                <a:cs typeface="Cambria Math"/>
              </a:rPr>
              <a:t>max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minimum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77715" y="2582291"/>
            <a:ext cx="1172210" cy="236220"/>
          </a:xfrm>
          <a:custGeom>
            <a:avLst/>
            <a:gdLst/>
            <a:ahLst/>
            <a:cxnLst/>
            <a:rect l="l" t="t" r="r" b="b"/>
            <a:pathLst>
              <a:path w="1172210" h="236219">
                <a:moveTo>
                  <a:pt x="1096772" y="0"/>
                </a:moveTo>
                <a:lnTo>
                  <a:pt x="1093343" y="9525"/>
                </a:lnTo>
                <a:lnTo>
                  <a:pt x="1106983" y="15501"/>
                </a:lnTo>
                <a:lnTo>
                  <a:pt x="1118743" y="23717"/>
                </a:lnTo>
                <a:lnTo>
                  <a:pt x="1142597" y="61652"/>
                </a:lnTo>
                <a:lnTo>
                  <a:pt x="1150366" y="116712"/>
                </a:lnTo>
                <a:lnTo>
                  <a:pt x="1149504" y="137477"/>
                </a:lnTo>
                <a:lnTo>
                  <a:pt x="1136396" y="188340"/>
                </a:lnTo>
                <a:lnTo>
                  <a:pt x="1107178" y="220237"/>
                </a:lnTo>
                <a:lnTo>
                  <a:pt x="1093724" y="226186"/>
                </a:lnTo>
                <a:lnTo>
                  <a:pt x="1096772" y="235711"/>
                </a:lnTo>
                <a:lnTo>
                  <a:pt x="1141759" y="208994"/>
                </a:lnTo>
                <a:lnTo>
                  <a:pt x="1167098" y="159607"/>
                </a:lnTo>
                <a:lnTo>
                  <a:pt x="1171956" y="117982"/>
                </a:lnTo>
                <a:lnTo>
                  <a:pt x="1170739" y="96335"/>
                </a:lnTo>
                <a:lnTo>
                  <a:pt x="1160972" y="57993"/>
                </a:lnTo>
                <a:lnTo>
                  <a:pt x="1128776" y="15112"/>
                </a:lnTo>
                <a:lnTo>
                  <a:pt x="1113821" y="6163"/>
                </a:lnTo>
                <a:lnTo>
                  <a:pt x="1096772" y="0"/>
                </a:lnTo>
                <a:close/>
              </a:path>
              <a:path w="1172210" h="236219">
                <a:moveTo>
                  <a:pt x="75184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1"/>
                </a:lnTo>
                <a:lnTo>
                  <a:pt x="78232" y="226186"/>
                </a:lnTo>
                <a:lnTo>
                  <a:pt x="64775" y="220237"/>
                </a:lnTo>
                <a:lnTo>
                  <a:pt x="53165" y="211931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3" y="46862"/>
                </a:lnTo>
                <a:lnTo>
                  <a:pt x="64990" y="15501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2223" y="2700147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79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30895" y="2700147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79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08701" y="2425064"/>
            <a:ext cx="246253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341245" algn="l"/>
              </a:tabLst>
            </a:pPr>
            <a:r>
              <a:rPr sz="1450" spc="40" dirty="0">
                <a:latin typeface="Cambria Math"/>
                <a:cs typeface="Cambria Math"/>
              </a:rPr>
              <a:t>1	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304409" y="2505532"/>
            <a:ext cx="28752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≤ </a:t>
            </a:r>
            <a:r>
              <a:rPr sz="2175" spc="60" baseline="-38314" dirty="0">
                <a:latin typeface="Cambria Math"/>
                <a:cs typeface="Cambria Math"/>
              </a:rPr>
              <a:t>𝑁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10" dirty="0">
                <a:latin typeface="Cambria Math"/>
                <a:cs typeface="Cambria Math"/>
              </a:rPr>
              <a:t>𝑃(𝑘 </a:t>
            </a:r>
            <a:r>
              <a:rPr sz="2000" dirty="0">
                <a:latin typeface="Cambria Math"/>
                <a:cs typeface="Cambria Math"/>
              </a:rPr>
              <a:t>&lt; </a:t>
            </a:r>
            <a:r>
              <a:rPr sz="2000" spc="80" dirty="0">
                <a:latin typeface="Cambria Math"/>
                <a:cs typeface="Cambria Math"/>
              </a:rPr>
              <a:t>𝑘</a:t>
            </a:r>
            <a:r>
              <a:rPr sz="2175" spc="120" baseline="-15325" dirty="0">
                <a:latin typeface="Cambria Math"/>
                <a:cs typeface="Cambria Math"/>
              </a:rPr>
              <a:t>min</a:t>
            </a:r>
            <a:r>
              <a:rPr sz="2000" spc="80" dirty="0">
                <a:latin typeface="Cambria Math"/>
                <a:cs typeface="Cambria Math"/>
              </a:rPr>
              <a:t>) </a:t>
            </a:r>
            <a:r>
              <a:rPr sz="2000" dirty="0">
                <a:latin typeface="Cambria Math"/>
                <a:cs typeface="Cambria Math"/>
              </a:rPr>
              <a:t>≤</a:t>
            </a:r>
            <a:r>
              <a:rPr sz="2000" spc="-265" dirty="0">
                <a:latin typeface="Cambria Math"/>
                <a:cs typeface="Cambria Math"/>
              </a:rPr>
              <a:t> </a:t>
            </a:r>
            <a:r>
              <a:rPr sz="2175" spc="52" baseline="-38314" dirty="0">
                <a:latin typeface="Cambria Math"/>
                <a:cs typeface="Cambria Math"/>
              </a:rPr>
              <a:t>𝑁</a:t>
            </a:r>
            <a:r>
              <a:rPr sz="2000" spc="3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540" y="2446315"/>
            <a:ext cx="4684395" cy="75501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70"/>
              </a:spcBef>
            </a:pPr>
            <a:r>
              <a:rPr sz="2000" spc="-5" dirty="0">
                <a:latin typeface="Calibri"/>
                <a:cs typeface="Calibri"/>
              </a:rPr>
              <a:t>degree </a:t>
            </a:r>
            <a:r>
              <a:rPr sz="2000" spc="80" dirty="0">
                <a:latin typeface="Cambria Math"/>
                <a:cs typeface="Cambria Math"/>
              </a:rPr>
              <a:t>𝑘</a:t>
            </a:r>
            <a:r>
              <a:rPr sz="2175" spc="120" baseline="-15325" dirty="0">
                <a:latin typeface="Cambria Math"/>
                <a:cs typeface="Cambria Math"/>
              </a:rPr>
              <a:t>min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10" dirty="0">
                <a:latin typeface="Calibri"/>
                <a:cs typeface="Calibri"/>
              </a:rPr>
              <a:t>values </a:t>
            </a:r>
            <a:r>
              <a:rPr sz="2000" spc="-5" dirty="0">
                <a:latin typeface="Calibri"/>
                <a:cs typeface="Calibri"/>
              </a:rPr>
              <a:t>satisfying </a:t>
            </a:r>
            <a:r>
              <a:rPr sz="2000" dirty="0">
                <a:latin typeface="Cambria Math"/>
                <a:cs typeface="Cambria Math"/>
              </a:rPr>
              <a:t>𝑃 𝑘 &gt;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80" dirty="0">
                <a:latin typeface="Cambria Math"/>
                <a:cs typeface="Cambria Math"/>
              </a:rPr>
              <a:t>𝑘</a:t>
            </a:r>
            <a:r>
              <a:rPr sz="2175" spc="120" baseline="-15325" dirty="0">
                <a:latin typeface="Cambria Math"/>
                <a:cs typeface="Cambria Math"/>
              </a:rPr>
              <a:t>max</a:t>
            </a:r>
            <a:endParaRPr sz="2175" baseline="-153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Calibri"/>
                <a:cs typeface="Calibri"/>
              </a:rPr>
              <a:t>Then </a:t>
            </a:r>
            <a:r>
              <a:rPr sz="2000" spc="-10" dirty="0">
                <a:latin typeface="Calibri"/>
                <a:cs typeface="Calibri"/>
              </a:rPr>
              <a:t>we would</a:t>
            </a:r>
            <a:r>
              <a:rPr sz="2000" spc="-20" dirty="0">
                <a:latin typeface="Calibri"/>
                <a:cs typeface="Calibri"/>
              </a:rPr>
              <a:t> have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540" y="3393185"/>
            <a:ext cx="7009130" cy="102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7975" algn="ctr">
              <a:lnSpc>
                <a:spcPct val="100000"/>
              </a:lnSpc>
              <a:spcBef>
                <a:spcPts val="100"/>
              </a:spcBef>
              <a:tabLst>
                <a:tab pos="2578100" algn="l"/>
              </a:tabLst>
            </a:pPr>
            <a:r>
              <a:rPr sz="2000" spc="80" dirty="0">
                <a:latin typeface="Cambria Math"/>
                <a:cs typeface="Cambria Math"/>
              </a:rPr>
              <a:t>𝑘</a:t>
            </a:r>
            <a:r>
              <a:rPr sz="2175" spc="120" baseline="-15325" dirty="0">
                <a:latin typeface="Cambria Math"/>
                <a:cs typeface="Cambria Math"/>
              </a:rPr>
              <a:t>max</a:t>
            </a:r>
            <a:r>
              <a:rPr sz="2175" spc="48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1185	</a:t>
            </a:r>
            <a:r>
              <a:rPr sz="2000" spc="80" dirty="0">
                <a:latin typeface="Cambria Math"/>
                <a:cs typeface="Cambria Math"/>
              </a:rPr>
              <a:t>𝑘</a:t>
            </a:r>
            <a:r>
              <a:rPr sz="2175" spc="120" baseline="-15325" dirty="0">
                <a:latin typeface="Cambria Math"/>
                <a:cs typeface="Cambria Math"/>
              </a:rPr>
              <a:t>min 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-8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816</a:t>
            </a:r>
            <a:endParaRPr sz="20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000" i="1" spc="-20" dirty="0">
                <a:solidFill>
                  <a:srgbClr val="006FC0"/>
                </a:solidFill>
                <a:latin typeface="Calibri"/>
                <a:cs typeface="Calibri"/>
              </a:rPr>
              <a:t>Would </a:t>
            </a:r>
            <a:r>
              <a:rPr sz="2000" i="1" dirty="0">
                <a:solidFill>
                  <a:srgbClr val="006FC0"/>
                </a:solidFill>
                <a:latin typeface="Calibri"/>
                <a:cs typeface="Calibri"/>
              </a:rPr>
              <a:t>these </a:t>
            </a:r>
            <a:r>
              <a:rPr sz="2000" i="1" spc="-5" dirty="0">
                <a:solidFill>
                  <a:srgbClr val="006FC0"/>
                </a:solidFill>
                <a:latin typeface="Calibri"/>
                <a:cs typeface="Calibri"/>
              </a:rPr>
              <a:t>parameters correspond well with </a:t>
            </a:r>
            <a:r>
              <a:rPr sz="2000" i="1" dirty="0">
                <a:solidFill>
                  <a:srgbClr val="006FC0"/>
                </a:solidFill>
                <a:latin typeface="Calibri"/>
                <a:cs typeface="Calibri"/>
              </a:rPr>
              <a:t>real </a:t>
            </a:r>
            <a:r>
              <a:rPr sz="2000" i="1" spc="-5" dirty="0">
                <a:solidFill>
                  <a:srgbClr val="006FC0"/>
                </a:solidFill>
                <a:latin typeface="Calibri"/>
                <a:cs typeface="Calibri"/>
              </a:rPr>
              <a:t>social</a:t>
            </a:r>
            <a:r>
              <a:rPr sz="2000" i="1" spc="-1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006FC0"/>
                </a:solidFill>
                <a:latin typeface="Calibri"/>
                <a:cs typeface="Calibri"/>
              </a:rPr>
              <a:t>networks?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533714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1694" y="103758"/>
            <a:ext cx="681799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No </a:t>
            </a:r>
            <a:r>
              <a:rPr spc="-15" dirty="0"/>
              <a:t>Outliers </a:t>
            </a:r>
            <a:r>
              <a:rPr dirty="0"/>
              <a:t>in a Random</a:t>
            </a:r>
            <a:r>
              <a:rPr spc="-110" dirty="0"/>
              <a:t> </a:t>
            </a:r>
            <a:r>
              <a:rPr spc="-10" dirty="0"/>
              <a:t>Society</a:t>
            </a:r>
          </a:p>
        </p:txBody>
      </p:sp>
      <p:sp>
        <p:nvSpPr>
          <p:cNvPr id="4" name="object 4"/>
          <p:cNvSpPr/>
          <p:nvPr/>
        </p:nvSpPr>
        <p:spPr>
          <a:xfrm>
            <a:off x="3647440" y="1505838"/>
            <a:ext cx="314325" cy="236220"/>
          </a:xfrm>
          <a:custGeom>
            <a:avLst/>
            <a:gdLst/>
            <a:ahLst/>
            <a:cxnLst/>
            <a:rect l="l" t="t" r="r" b="b"/>
            <a:pathLst>
              <a:path w="314325" h="236219">
                <a:moveTo>
                  <a:pt x="238760" y="0"/>
                </a:moveTo>
                <a:lnTo>
                  <a:pt x="235331" y="9652"/>
                </a:lnTo>
                <a:lnTo>
                  <a:pt x="249025" y="15557"/>
                </a:lnTo>
                <a:lnTo>
                  <a:pt x="260778" y="23749"/>
                </a:lnTo>
                <a:lnTo>
                  <a:pt x="284585" y="61777"/>
                </a:lnTo>
                <a:lnTo>
                  <a:pt x="292354" y="116713"/>
                </a:lnTo>
                <a:lnTo>
                  <a:pt x="291492" y="137550"/>
                </a:lnTo>
                <a:lnTo>
                  <a:pt x="278384" y="188468"/>
                </a:lnTo>
                <a:lnTo>
                  <a:pt x="249166" y="220257"/>
                </a:lnTo>
                <a:lnTo>
                  <a:pt x="235712" y="226186"/>
                </a:lnTo>
                <a:lnTo>
                  <a:pt x="238760" y="235839"/>
                </a:lnTo>
                <a:lnTo>
                  <a:pt x="283747" y="208996"/>
                </a:lnTo>
                <a:lnTo>
                  <a:pt x="309086" y="159607"/>
                </a:lnTo>
                <a:lnTo>
                  <a:pt x="313944" y="117982"/>
                </a:lnTo>
                <a:lnTo>
                  <a:pt x="312729" y="96391"/>
                </a:lnTo>
                <a:lnTo>
                  <a:pt x="303014" y="58064"/>
                </a:lnTo>
                <a:lnTo>
                  <a:pt x="270827" y="15176"/>
                </a:lnTo>
                <a:lnTo>
                  <a:pt x="255829" y="6219"/>
                </a:lnTo>
                <a:lnTo>
                  <a:pt x="238760" y="0"/>
                </a:lnTo>
                <a:close/>
              </a:path>
              <a:path w="314325" h="236219">
                <a:moveTo>
                  <a:pt x="75184" y="0"/>
                </a:moveTo>
                <a:lnTo>
                  <a:pt x="30267" y="26896"/>
                </a:lnTo>
                <a:lnTo>
                  <a:pt x="4857" y="76406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78"/>
                </a:lnTo>
                <a:lnTo>
                  <a:pt x="75184" y="235839"/>
                </a:lnTo>
                <a:lnTo>
                  <a:pt x="78232" y="226186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416"/>
                </a:lnTo>
                <a:lnTo>
                  <a:pt x="21590" y="116713"/>
                </a:lnTo>
                <a:lnTo>
                  <a:pt x="22451" y="96639"/>
                </a:lnTo>
                <a:lnTo>
                  <a:pt x="35560" y="46990"/>
                </a:lnTo>
                <a:lnTo>
                  <a:pt x="64992" y="15557"/>
                </a:lnTo>
                <a:lnTo>
                  <a:pt x="78613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49828" y="1429257"/>
            <a:ext cx="1005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03885" algn="l"/>
              </a:tabLst>
            </a:pP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4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𝑘	=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𝑒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01209" y="1465199"/>
            <a:ext cx="230124" cy="16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43729" y="1404874"/>
            <a:ext cx="33909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20" dirty="0">
                <a:latin typeface="Cambria Math"/>
                <a:cs typeface="Cambria Math"/>
              </a:rPr>
              <a:t>−</a:t>
            </a:r>
            <a:r>
              <a:rPr sz="1450" spc="114" dirty="0">
                <a:latin typeface="Cambria Math"/>
                <a:cs typeface="Cambria Math"/>
              </a:rPr>
              <a:t> </a:t>
            </a:r>
            <a:r>
              <a:rPr sz="1450" spc="85" dirty="0">
                <a:latin typeface="Cambria Math"/>
                <a:cs typeface="Cambria Math"/>
              </a:rPr>
              <a:t>𝑘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93055" y="1623694"/>
            <a:ext cx="459105" cy="0"/>
          </a:xfrm>
          <a:custGeom>
            <a:avLst/>
            <a:gdLst/>
            <a:ahLst/>
            <a:cxnLst/>
            <a:rect l="l" t="t" r="r" b="b"/>
            <a:pathLst>
              <a:path w="459104">
                <a:moveTo>
                  <a:pt x="0" y="0"/>
                </a:moveTo>
                <a:lnTo>
                  <a:pt x="458724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8550" y="1314958"/>
            <a:ext cx="300355" cy="233045"/>
          </a:xfrm>
          <a:custGeom>
            <a:avLst/>
            <a:gdLst/>
            <a:ahLst/>
            <a:cxnLst/>
            <a:rect l="l" t="t" r="r" b="b"/>
            <a:pathLst>
              <a:path w="300354" h="233044">
                <a:moveTo>
                  <a:pt x="250316" y="0"/>
                </a:moveTo>
                <a:lnTo>
                  <a:pt x="236981" y="4571"/>
                </a:lnTo>
                <a:lnTo>
                  <a:pt x="276859" y="116205"/>
                </a:lnTo>
                <a:lnTo>
                  <a:pt x="236981" y="227838"/>
                </a:lnTo>
                <a:lnTo>
                  <a:pt x="250316" y="232536"/>
                </a:lnTo>
                <a:lnTo>
                  <a:pt x="299846" y="120777"/>
                </a:lnTo>
                <a:lnTo>
                  <a:pt x="299846" y="111632"/>
                </a:lnTo>
                <a:lnTo>
                  <a:pt x="250316" y="0"/>
                </a:lnTo>
                <a:close/>
              </a:path>
              <a:path w="300354" h="233044">
                <a:moveTo>
                  <a:pt x="49656" y="0"/>
                </a:moveTo>
                <a:lnTo>
                  <a:pt x="0" y="111760"/>
                </a:lnTo>
                <a:lnTo>
                  <a:pt x="0" y="120904"/>
                </a:lnTo>
                <a:lnTo>
                  <a:pt x="49656" y="232536"/>
                </a:lnTo>
                <a:lnTo>
                  <a:pt x="62864" y="228092"/>
                </a:lnTo>
                <a:lnTo>
                  <a:pt x="22986" y="116332"/>
                </a:lnTo>
                <a:lnTo>
                  <a:pt x="62864" y="4699"/>
                </a:lnTo>
                <a:lnTo>
                  <a:pt x="4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99990" y="1599945"/>
            <a:ext cx="2463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latin typeface="Cambria Math"/>
                <a:cs typeface="Cambria Math"/>
              </a:rPr>
              <a:t>𝑘</a:t>
            </a:r>
            <a:r>
              <a:rPr sz="2000" dirty="0">
                <a:latin typeface="Cambria Math"/>
                <a:cs typeface="Cambria Math"/>
              </a:rPr>
              <a:t>!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3240" y="898397"/>
            <a:ext cx="768604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 a </a:t>
            </a:r>
            <a:r>
              <a:rPr sz="1800" spc="-10" dirty="0">
                <a:latin typeface="Calibri"/>
                <a:cs typeface="Calibri"/>
              </a:rPr>
              <a:t>random </a:t>
            </a:r>
            <a:r>
              <a:rPr sz="1800" spc="-5" dirty="0">
                <a:latin typeface="Calibri"/>
                <a:cs typeface="Calibri"/>
              </a:rPr>
              <a:t>society with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degree </a:t>
            </a:r>
            <a:r>
              <a:rPr sz="1800" spc="-10" dirty="0">
                <a:latin typeface="Calibri"/>
                <a:cs typeface="Calibri"/>
              </a:rPr>
              <a:t>distribution following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Poisson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endParaRPr sz="1800">
              <a:latin typeface="Calibri"/>
              <a:cs typeface="Calibri"/>
            </a:endParaRPr>
          </a:p>
          <a:p>
            <a:pPr marL="1589405" algn="ctr">
              <a:lnSpc>
                <a:spcPts val="2290"/>
              </a:lnSpc>
            </a:pPr>
            <a:r>
              <a:rPr sz="3000" baseline="-20833" dirty="0">
                <a:latin typeface="Cambria Math"/>
                <a:cs typeface="Cambria Math"/>
              </a:rPr>
              <a:t>𝑘</a:t>
            </a:r>
            <a:r>
              <a:rPr sz="3000" spc="494" baseline="-20833" dirty="0">
                <a:latin typeface="Cambria Math"/>
                <a:cs typeface="Cambria Math"/>
              </a:rPr>
              <a:t> </a:t>
            </a:r>
            <a:r>
              <a:rPr sz="1450" spc="85" dirty="0">
                <a:latin typeface="Cambria Math"/>
                <a:cs typeface="Cambria Math"/>
              </a:rPr>
              <a:t>𝑘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7840" y="1997455"/>
            <a:ext cx="8096884" cy="276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most connected </a:t>
            </a:r>
            <a:r>
              <a:rPr sz="1800" spc="-5" dirty="0">
                <a:latin typeface="Calibri"/>
                <a:cs typeface="Calibri"/>
              </a:rPr>
              <a:t>individual has degree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30" dirty="0">
                <a:latin typeface="Cambria Math"/>
                <a:cs typeface="Cambria Math"/>
              </a:rPr>
              <a:t>𝑘</a:t>
            </a:r>
            <a:r>
              <a:rPr sz="1950" spc="44" baseline="-14957" dirty="0">
                <a:latin typeface="Cambria Math"/>
                <a:cs typeface="Cambria Math"/>
              </a:rPr>
              <a:t>max</a:t>
            </a:r>
            <a:r>
              <a:rPr sz="1800" spc="30" dirty="0">
                <a:latin typeface="Cambria Math"/>
                <a:cs typeface="Cambria Math"/>
              </a:rPr>
              <a:t>~1,185</a:t>
            </a:r>
            <a:r>
              <a:rPr sz="1800" spc="3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337185" indent="-287020">
              <a:lnSpc>
                <a:spcPct val="100000"/>
              </a:lnSpc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1800" spc="-5" dirty="0">
                <a:latin typeface="Calibri"/>
                <a:cs typeface="Calibri"/>
              </a:rPr>
              <a:t>The least </a:t>
            </a:r>
            <a:r>
              <a:rPr sz="1800" spc="-10" dirty="0">
                <a:latin typeface="Calibri"/>
                <a:cs typeface="Calibri"/>
              </a:rPr>
              <a:t>connected </a:t>
            </a:r>
            <a:r>
              <a:rPr sz="1800" spc="-5" dirty="0">
                <a:latin typeface="Calibri"/>
                <a:cs typeface="Calibri"/>
              </a:rPr>
              <a:t>individual has degree </a:t>
            </a:r>
            <a:r>
              <a:rPr sz="1800" spc="70" dirty="0">
                <a:latin typeface="Cambria Math"/>
                <a:cs typeface="Cambria Math"/>
              </a:rPr>
              <a:t>𝑘</a:t>
            </a:r>
            <a:r>
              <a:rPr sz="1950" spc="104" baseline="-14957" dirty="0">
                <a:latin typeface="Cambria Math"/>
                <a:cs typeface="Cambria Math"/>
              </a:rPr>
              <a:t>min </a:t>
            </a:r>
            <a:r>
              <a:rPr sz="1800" dirty="0">
                <a:latin typeface="Cambria Math"/>
                <a:cs typeface="Cambria Math"/>
              </a:rPr>
              <a:t>~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816</a:t>
            </a:r>
            <a:r>
              <a:rPr sz="18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50800" marR="43180">
              <a:lnSpc>
                <a:spcPct val="99400"/>
              </a:lnSpc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probability to </a:t>
            </a:r>
            <a:r>
              <a:rPr sz="1800" spc="-5" dirty="0">
                <a:latin typeface="Calibri"/>
                <a:cs typeface="Calibri"/>
              </a:rPr>
              <a:t>find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individual with degree </a:t>
            </a:r>
            <a:r>
              <a:rPr sz="1800" dirty="0">
                <a:latin typeface="Cambria Math"/>
                <a:cs typeface="Cambria Math"/>
              </a:rPr>
              <a:t>𝑘 &gt; </a:t>
            </a:r>
            <a:r>
              <a:rPr sz="1800" spc="-5" dirty="0">
                <a:latin typeface="Cambria Math"/>
                <a:cs typeface="Cambria Math"/>
              </a:rPr>
              <a:t>2000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20" dirty="0">
                <a:latin typeface="Cambria Math"/>
                <a:cs typeface="Cambria Math"/>
              </a:rPr>
              <a:t>10</a:t>
            </a:r>
            <a:r>
              <a:rPr sz="1950" spc="30" baseline="27777" dirty="0">
                <a:latin typeface="Cambria Math"/>
                <a:cs typeface="Cambria Math"/>
              </a:rPr>
              <a:t>−27</a:t>
            </a:r>
            <a:r>
              <a:rPr sz="1800" spc="20" dirty="0">
                <a:latin typeface="Calibri"/>
                <a:cs typeface="Calibri"/>
              </a:rPr>
              <a:t>. </a:t>
            </a:r>
            <a:r>
              <a:rPr sz="1800" spc="-5" dirty="0">
                <a:latin typeface="Calibri"/>
                <a:cs typeface="Calibri"/>
              </a:rPr>
              <a:t>Hence </a:t>
            </a:r>
            <a:r>
              <a:rPr sz="1800" dirty="0">
                <a:latin typeface="Calibri"/>
                <a:cs typeface="Calibri"/>
              </a:rPr>
              <a:t>the  </a:t>
            </a:r>
            <a:r>
              <a:rPr sz="1800" spc="-5" dirty="0">
                <a:latin typeface="Calibri"/>
                <a:cs typeface="Calibri"/>
              </a:rPr>
              <a:t>chance of finding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individual with 2,000 acquaintances is so </a:t>
            </a:r>
            <a:r>
              <a:rPr sz="1800" spc="-10" dirty="0">
                <a:latin typeface="Calibri"/>
                <a:cs typeface="Calibri"/>
              </a:rPr>
              <a:t>tiny </a:t>
            </a:r>
            <a:r>
              <a:rPr sz="1800" spc="-5" dirty="0">
                <a:latin typeface="Calibri"/>
                <a:cs typeface="Calibri"/>
              </a:rPr>
              <a:t>that such nodes </a:t>
            </a:r>
            <a:r>
              <a:rPr sz="1800" spc="-10" dirty="0">
                <a:latin typeface="Calibri"/>
                <a:cs typeface="Calibri"/>
              </a:rPr>
              <a:t>are  </a:t>
            </a:r>
            <a:r>
              <a:rPr sz="1800" spc="-5" dirty="0">
                <a:latin typeface="Calibri"/>
                <a:cs typeface="Calibri"/>
              </a:rPr>
              <a:t>virtually </a:t>
            </a:r>
            <a:r>
              <a:rPr sz="1800" spc="-10" dirty="0">
                <a:latin typeface="Calibri"/>
                <a:cs typeface="Calibri"/>
              </a:rPr>
              <a:t>non-existent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random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society.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3371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random </a:t>
            </a:r>
            <a:r>
              <a:rPr sz="1800" spc="-5" dirty="0">
                <a:latin typeface="Calibri"/>
                <a:cs typeface="Calibri"/>
              </a:rPr>
              <a:t>society </a:t>
            </a:r>
            <a:r>
              <a:rPr sz="1800" spc="-10" dirty="0">
                <a:latin typeface="Calibri"/>
                <a:cs typeface="Calibri"/>
              </a:rPr>
              <a:t>would consist </a:t>
            </a:r>
            <a:r>
              <a:rPr sz="1800" spc="-5" dirty="0">
                <a:latin typeface="Calibri"/>
                <a:cs typeface="Calibri"/>
              </a:rPr>
              <a:t>of mainly </a:t>
            </a:r>
            <a:r>
              <a:rPr sz="1800" spc="-15" dirty="0">
                <a:latin typeface="Calibri"/>
                <a:cs typeface="Calibri"/>
              </a:rPr>
              <a:t>average </a:t>
            </a:r>
            <a:r>
              <a:rPr sz="1800" spc="-10" dirty="0">
                <a:latin typeface="Calibri"/>
                <a:cs typeface="Calibri"/>
              </a:rPr>
              <a:t>connected </a:t>
            </a:r>
            <a:r>
              <a:rPr sz="1800" spc="-5" dirty="0">
                <a:latin typeface="Calibri"/>
                <a:cs typeface="Calibri"/>
              </a:rPr>
              <a:t>individuals,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endParaRPr sz="1800" dirty="0">
              <a:latin typeface="Calibri"/>
              <a:cs typeface="Calibri"/>
            </a:endParaRPr>
          </a:p>
          <a:p>
            <a:pPr marL="3371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everyone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spc="-10" dirty="0">
                <a:latin typeface="Calibri"/>
                <a:cs typeface="Calibri"/>
              </a:rPr>
              <a:t>roughly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same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number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1800" spc="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friends</a:t>
            </a:r>
            <a:r>
              <a:rPr sz="1800" dirty="0">
                <a:latin typeface="Calibri"/>
                <a:cs typeface="Calibri"/>
              </a:rPr>
              <a:t>.</a:t>
            </a:r>
          </a:p>
          <a:p>
            <a:pPr marL="337185" indent="-287020">
              <a:lnSpc>
                <a:spcPct val="100000"/>
              </a:lnSpc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would </a:t>
            </a:r>
            <a:r>
              <a:rPr sz="1800" spc="-5" dirty="0">
                <a:latin typeface="Calibri"/>
                <a:cs typeface="Calibri"/>
              </a:rPr>
              <a:t>lack </a:t>
            </a:r>
            <a:r>
              <a:rPr sz="1800" spc="-10" dirty="0">
                <a:latin typeface="Calibri"/>
                <a:cs typeface="Calibri"/>
              </a:rPr>
              <a:t>outliers, </a:t>
            </a:r>
            <a:r>
              <a:rPr sz="1800" spc="-5" dirty="0">
                <a:latin typeface="Calibri"/>
                <a:cs typeface="Calibri"/>
              </a:rPr>
              <a:t>individuals that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either </a:t>
            </a:r>
            <a:r>
              <a:rPr sz="1800" spc="-5" dirty="0">
                <a:latin typeface="Calibri"/>
                <a:cs typeface="Calibri"/>
              </a:rPr>
              <a:t>highly popular or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recluse.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5014061"/>
            <a:ext cx="7489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06FC0"/>
                </a:solidFill>
                <a:latin typeface="Calibri"/>
                <a:cs typeface="Calibri"/>
              </a:rPr>
              <a:t>Are these the </a:t>
            </a:r>
            <a:r>
              <a:rPr sz="1800" i="1" spc="-10" dirty="0">
                <a:solidFill>
                  <a:srgbClr val="006FC0"/>
                </a:solidFill>
                <a:latin typeface="Calibri"/>
                <a:cs typeface="Calibri"/>
              </a:rPr>
              <a:t>patterns </a:t>
            </a:r>
            <a:r>
              <a:rPr sz="1800" i="1" dirty="0">
                <a:solidFill>
                  <a:srgbClr val="006FC0"/>
                </a:solidFill>
                <a:latin typeface="Calibri"/>
                <a:cs typeface="Calibri"/>
              </a:rPr>
              <a:t>we </a:t>
            </a:r>
            <a:r>
              <a:rPr sz="1800" i="1" spc="-10" dirty="0">
                <a:solidFill>
                  <a:srgbClr val="006FC0"/>
                </a:solidFill>
                <a:latin typeface="Calibri"/>
                <a:cs typeface="Calibri"/>
              </a:rPr>
              <a:t>expect </a:t>
            </a:r>
            <a:r>
              <a:rPr sz="1800" i="1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1800" i="1" dirty="0">
                <a:solidFill>
                  <a:srgbClr val="006FC0"/>
                </a:solidFill>
                <a:latin typeface="Calibri"/>
                <a:cs typeface="Calibri"/>
              </a:rPr>
              <a:t>a real </a:t>
            </a:r>
            <a:r>
              <a:rPr sz="1800" i="1" spc="-5" dirty="0">
                <a:solidFill>
                  <a:srgbClr val="006FC0"/>
                </a:solidFill>
                <a:latin typeface="Calibri"/>
                <a:cs typeface="Calibri"/>
              </a:rPr>
              <a:t>social </a:t>
            </a:r>
            <a:r>
              <a:rPr sz="1800" i="1" spc="-10" dirty="0">
                <a:solidFill>
                  <a:srgbClr val="006FC0"/>
                </a:solidFill>
                <a:latin typeface="Calibri"/>
                <a:cs typeface="Calibri"/>
              </a:rPr>
              <a:t>network? </a:t>
            </a:r>
            <a:r>
              <a:rPr sz="1800" i="1" spc="-5" dirty="0">
                <a:solidFill>
                  <a:srgbClr val="006FC0"/>
                </a:solidFill>
                <a:latin typeface="Calibri"/>
                <a:cs typeface="Calibri"/>
              </a:rPr>
              <a:t>What about other </a:t>
            </a:r>
            <a:r>
              <a:rPr sz="1800" i="1" dirty="0">
                <a:solidFill>
                  <a:srgbClr val="006FC0"/>
                </a:solidFill>
                <a:latin typeface="Calibri"/>
                <a:cs typeface="Calibri"/>
              </a:rPr>
              <a:t>real  </a:t>
            </a:r>
            <a:r>
              <a:rPr sz="1800" i="1" spc="-10" dirty="0">
                <a:solidFill>
                  <a:srgbClr val="006FC0"/>
                </a:solidFill>
                <a:latin typeface="Calibri"/>
                <a:cs typeface="Calibri"/>
              </a:rPr>
              <a:t>networks?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533714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8106" y="229565"/>
            <a:ext cx="78460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/>
              <a:t>FACING </a:t>
            </a:r>
            <a:r>
              <a:rPr sz="2800" spc="-30" dirty="0"/>
              <a:t>REALITY: </a:t>
            </a:r>
            <a:r>
              <a:rPr sz="2800" spc="-15" dirty="0"/>
              <a:t>Degree </a:t>
            </a:r>
            <a:r>
              <a:rPr sz="2800" spc="-10" dirty="0"/>
              <a:t>Distribution </a:t>
            </a:r>
            <a:r>
              <a:rPr sz="2800" spc="-5" dirty="0"/>
              <a:t>of </a:t>
            </a:r>
            <a:r>
              <a:rPr sz="2800" spc="-15" dirty="0"/>
              <a:t>Real</a:t>
            </a:r>
            <a:r>
              <a:rPr sz="2800" spc="95" dirty="0"/>
              <a:t> </a:t>
            </a:r>
            <a:r>
              <a:rPr sz="2800" spc="-15" dirty="0"/>
              <a:t>Networks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975298" y="835152"/>
            <a:ext cx="7396032" cy="3579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8040" y="4274311"/>
            <a:ext cx="8168005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Poisson distributions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green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line</a:t>
            </a:r>
            <a:r>
              <a:rPr sz="1800" spc="-5" dirty="0">
                <a:latin typeface="Calibri"/>
                <a:cs typeface="Calibri"/>
              </a:rPr>
              <a:t>) </a:t>
            </a:r>
            <a:r>
              <a:rPr sz="1800" spc="-10" dirty="0">
                <a:latin typeface="Calibri"/>
                <a:cs typeface="Calibri"/>
              </a:rPr>
              <a:t>versus real degree distributions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purple dots</a:t>
            </a:r>
            <a:r>
              <a:rPr sz="1800" spc="-5" dirty="0">
                <a:latin typeface="Calibri"/>
                <a:cs typeface="Calibri"/>
              </a:rPr>
              <a:t>)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three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real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networks.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Observation: Many real networks have outliers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that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not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represented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by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00" spc="1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Poisson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040" y="5174081"/>
            <a:ext cx="1158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distribution.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28650" y="887882"/>
            <a:ext cx="4845050" cy="414464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Introduction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random </a:t>
            </a: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Number 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links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Degree </a:t>
            </a:r>
            <a:r>
              <a:rPr sz="2800" spc="-10" dirty="0">
                <a:latin typeface="Calibri"/>
                <a:cs typeface="Calibri"/>
              </a:rPr>
              <a:t>distribution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Real networks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Poisson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Evolution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of a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random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network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Real networks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supercritical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</a:t>
            </a:r>
            <a:r>
              <a:rPr spc="-50" dirty="0"/>
              <a:t>v</a:t>
            </a:r>
            <a:r>
              <a:rPr dirty="0"/>
              <a:t>e</a:t>
            </a:r>
            <a:r>
              <a:rPr spc="25" dirty="0"/>
              <a:t>r</a:t>
            </a:r>
            <a:r>
              <a:rPr dirty="0"/>
              <a:t>v</a:t>
            </a:r>
            <a:r>
              <a:rPr spc="-15" dirty="0"/>
              <a:t>i</a:t>
            </a:r>
            <a:r>
              <a:rPr spc="-30" dirty="0"/>
              <a:t>e</a:t>
            </a:r>
            <a:r>
              <a:rPr dirty="0"/>
              <a:t>w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8844" y="1129283"/>
            <a:ext cx="6659880" cy="2857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74285" y="1861861"/>
            <a:ext cx="1697091" cy="14347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8590" y="1230630"/>
            <a:ext cx="10160" cy="2729865"/>
          </a:xfrm>
          <a:custGeom>
            <a:avLst/>
            <a:gdLst/>
            <a:ahLst/>
            <a:cxnLst/>
            <a:rect l="l" t="t" r="r" b="b"/>
            <a:pathLst>
              <a:path w="10160" h="2729865">
                <a:moveTo>
                  <a:pt x="10160" y="0"/>
                </a:moveTo>
                <a:lnTo>
                  <a:pt x="0" y="2729865"/>
                </a:lnTo>
              </a:path>
            </a:pathLst>
          </a:custGeom>
          <a:ln w="19812">
            <a:solidFill>
              <a:srgbClr val="4AACC5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57296" y="1920270"/>
            <a:ext cx="1651980" cy="1395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8389" y="4157090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39" h="208914">
                <a:moveTo>
                  <a:pt x="224662" y="0"/>
                </a:moveTo>
                <a:lnTo>
                  <a:pt x="212725" y="3937"/>
                </a:lnTo>
                <a:lnTo>
                  <a:pt x="248538" y="104394"/>
                </a:lnTo>
                <a:lnTo>
                  <a:pt x="212725" y="204597"/>
                </a:lnTo>
                <a:lnTo>
                  <a:pt x="224662" y="208788"/>
                </a:lnTo>
                <a:lnTo>
                  <a:pt x="269239" y="108458"/>
                </a:lnTo>
                <a:lnTo>
                  <a:pt x="269239" y="100203"/>
                </a:lnTo>
                <a:lnTo>
                  <a:pt x="224662" y="0"/>
                </a:lnTo>
                <a:close/>
              </a:path>
              <a:path w="269239" h="208914">
                <a:moveTo>
                  <a:pt x="44450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450" y="208788"/>
                </a:lnTo>
                <a:lnTo>
                  <a:pt x="56387" y="204851"/>
                </a:lnTo>
                <a:lnTo>
                  <a:pt x="20447" y="104394"/>
                </a:lnTo>
                <a:lnTo>
                  <a:pt x="56387" y="419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3656" y="4009819"/>
            <a:ext cx="7278370" cy="14528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295650">
              <a:lnSpc>
                <a:spcPct val="100000"/>
              </a:lnSpc>
              <a:spcBef>
                <a:spcPts val="700"/>
              </a:spcBef>
              <a:tabLst>
                <a:tab pos="5063490" algn="l"/>
              </a:tabLst>
            </a:pPr>
            <a:r>
              <a:rPr sz="1800" spc="-10" dirty="0">
                <a:latin typeface="Arial"/>
                <a:cs typeface="Arial"/>
              </a:rPr>
              <a:t>Average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degree	</a:t>
            </a:r>
            <a:r>
              <a:rPr sz="1800" dirty="0">
                <a:latin typeface="Cambria Math"/>
                <a:cs typeface="Cambria Math"/>
              </a:rPr>
              <a:t>𝑘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000" dirty="0">
                <a:latin typeface="Calibri"/>
                <a:cs typeface="Calibri"/>
              </a:rPr>
              <a:t>In a </a:t>
            </a:r>
            <a:r>
              <a:rPr sz="2000" spc="-5" dirty="0">
                <a:latin typeface="Calibri"/>
                <a:cs typeface="Calibri"/>
              </a:rPr>
              <a:t>random </a:t>
            </a:r>
            <a:r>
              <a:rPr sz="2000" spc="-10" dirty="0">
                <a:latin typeface="Calibri"/>
                <a:cs typeface="Calibri"/>
              </a:rPr>
              <a:t>network, </a:t>
            </a:r>
            <a:r>
              <a:rPr sz="2000" spc="-5" dirty="0">
                <a:latin typeface="Calibri"/>
                <a:cs typeface="Calibri"/>
              </a:rPr>
              <a:t>there </a:t>
            </a:r>
            <a:r>
              <a:rPr sz="2000" dirty="0">
                <a:latin typeface="Calibri"/>
                <a:cs typeface="Calibri"/>
              </a:rPr>
              <a:t>is a clear </a:t>
            </a:r>
            <a:r>
              <a:rPr sz="2000" spc="-5" dirty="0">
                <a:latin typeface="Calibri"/>
                <a:cs typeface="Calibri"/>
              </a:rPr>
              <a:t>transition between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disconnected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nodes </a:t>
            </a:r>
            <a:r>
              <a:rPr sz="2000" dirty="0">
                <a:latin typeface="Calibri"/>
                <a:cs typeface="Calibri"/>
              </a:rPr>
              <a:t>and a </a:t>
            </a:r>
            <a:r>
              <a:rPr sz="2000" spc="-10" dirty="0">
                <a:latin typeface="Calibri"/>
                <a:cs typeface="Calibri"/>
              </a:rPr>
              <a:t>network </a:t>
            </a:r>
            <a:r>
              <a:rPr sz="2000" dirty="0">
                <a:latin typeface="Calibri"/>
                <a:cs typeface="Calibri"/>
              </a:rPr>
              <a:t>with </a:t>
            </a:r>
            <a:r>
              <a:rPr sz="2000" spc="-5" dirty="0">
                <a:latin typeface="Calibri"/>
                <a:cs typeface="Calibri"/>
              </a:rPr>
              <a:t>increasing </a:t>
            </a:r>
            <a:r>
              <a:rPr sz="2000" spc="-15" dirty="0">
                <a:latin typeface="Calibri"/>
                <a:cs typeface="Calibri"/>
              </a:rPr>
              <a:t>average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degree.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alibri"/>
                <a:cs typeface="Calibri"/>
              </a:rPr>
              <a:t>How does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transition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happen?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87718" y="1450924"/>
            <a:ext cx="555625" cy="2413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marR="5080">
              <a:lnSpc>
                <a:spcPts val="2160"/>
              </a:lnSpc>
            </a:pPr>
            <a:r>
              <a:rPr sz="1800" spc="-5" dirty="0">
                <a:latin typeface="Arial"/>
                <a:cs typeface="Arial"/>
              </a:rPr>
              <a:t>Fraction of nodes 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largest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component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26998" y="0"/>
            <a:ext cx="7021195" cy="112204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1180"/>
              </a:spcBef>
            </a:pPr>
            <a:r>
              <a:rPr spc="-20" dirty="0"/>
              <a:t>Evolution </a:t>
            </a:r>
            <a:r>
              <a:rPr spc="-5" dirty="0"/>
              <a:t>of </a:t>
            </a:r>
            <a:r>
              <a:rPr dirty="0"/>
              <a:t>a Random</a:t>
            </a:r>
            <a:r>
              <a:rPr spc="-70" dirty="0"/>
              <a:t> </a:t>
            </a:r>
            <a:r>
              <a:rPr lang="en-US" spc="-15" dirty="0"/>
              <a:t>Graph</a:t>
            </a:r>
            <a:endParaRPr spc="-15" dirty="0"/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2958465" algn="l"/>
                <a:tab pos="3394710" algn="l"/>
              </a:tabLst>
            </a:pP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mostly</a:t>
            </a:r>
            <a:r>
              <a:rPr sz="18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disconnected</a:t>
            </a:r>
            <a:r>
              <a:rPr sz="18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nodes	</a:t>
            </a:r>
            <a:r>
              <a:rPr sz="1800" dirty="0">
                <a:solidFill>
                  <a:srgbClr val="0000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increasingly connected</a:t>
            </a:r>
            <a:r>
              <a:rPr sz="1800" spc="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network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3294" y="1318005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39" h="208915">
                <a:moveTo>
                  <a:pt x="224789" y="0"/>
                </a:moveTo>
                <a:lnTo>
                  <a:pt x="212851" y="3936"/>
                </a:lnTo>
                <a:lnTo>
                  <a:pt x="248665" y="104267"/>
                </a:lnTo>
                <a:lnTo>
                  <a:pt x="212851" y="204597"/>
                </a:lnTo>
                <a:lnTo>
                  <a:pt x="224789" y="208788"/>
                </a:lnTo>
                <a:lnTo>
                  <a:pt x="269239" y="108457"/>
                </a:lnTo>
                <a:lnTo>
                  <a:pt x="269239" y="100203"/>
                </a:lnTo>
                <a:lnTo>
                  <a:pt x="224789" y="0"/>
                </a:lnTo>
                <a:close/>
              </a:path>
              <a:path w="269239" h="208915">
                <a:moveTo>
                  <a:pt x="44576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576" y="208788"/>
                </a:lnTo>
                <a:lnTo>
                  <a:pt x="56387" y="204724"/>
                </a:lnTo>
                <a:lnTo>
                  <a:pt x="20573" y="104394"/>
                </a:lnTo>
                <a:lnTo>
                  <a:pt x="56387" y="4191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68090" y="2217166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39" h="208914">
                <a:moveTo>
                  <a:pt x="224789" y="0"/>
                </a:moveTo>
                <a:lnTo>
                  <a:pt x="212851" y="3936"/>
                </a:lnTo>
                <a:lnTo>
                  <a:pt x="248665" y="104267"/>
                </a:lnTo>
                <a:lnTo>
                  <a:pt x="212851" y="204597"/>
                </a:lnTo>
                <a:lnTo>
                  <a:pt x="224789" y="208788"/>
                </a:lnTo>
                <a:lnTo>
                  <a:pt x="269239" y="108457"/>
                </a:lnTo>
                <a:lnTo>
                  <a:pt x="269239" y="100203"/>
                </a:lnTo>
                <a:lnTo>
                  <a:pt x="224789" y="0"/>
                </a:lnTo>
                <a:close/>
              </a:path>
              <a:path w="269239" h="208914">
                <a:moveTo>
                  <a:pt x="44576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576" y="208788"/>
                </a:lnTo>
                <a:lnTo>
                  <a:pt x="56387" y="204724"/>
                </a:lnTo>
                <a:lnTo>
                  <a:pt x="20573" y="104394"/>
                </a:lnTo>
                <a:lnTo>
                  <a:pt x="56387" y="4191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0294" y="2491485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39" h="208914">
                <a:moveTo>
                  <a:pt x="224790" y="0"/>
                </a:moveTo>
                <a:lnTo>
                  <a:pt x="212852" y="3936"/>
                </a:lnTo>
                <a:lnTo>
                  <a:pt x="248666" y="104267"/>
                </a:lnTo>
                <a:lnTo>
                  <a:pt x="212852" y="204597"/>
                </a:lnTo>
                <a:lnTo>
                  <a:pt x="224790" y="208788"/>
                </a:lnTo>
                <a:lnTo>
                  <a:pt x="269240" y="108457"/>
                </a:lnTo>
                <a:lnTo>
                  <a:pt x="269240" y="100203"/>
                </a:lnTo>
                <a:lnTo>
                  <a:pt x="224790" y="0"/>
                </a:lnTo>
                <a:close/>
              </a:path>
              <a:path w="269239" h="208914">
                <a:moveTo>
                  <a:pt x="44577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577" y="208788"/>
                </a:lnTo>
                <a:lnTo>
                  <a:pt x="56388" y="204724"/>
                </a:lnTo>
                <a:lnTo>
                  <a:pt x="20574" y="104394"/>
                </a:lnTo>
                <a:lnTo>
                  <a:pt x="56388" y="4191"/>
                </a:lnTo>
                <a:lnTo>
                  <a:pt x="44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00905" y="4137405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39" h="208914">
                <a:moveTo>
                  <a:pt x="224789" y="0"/>
                </a:moveTo>
                <a:lnTo>
                  <a:pt x="212851" y="3937"/>
                </a:lnTo>
                <a:lnTo>
                  <a:pt x="248665" y="104267"/>
                </a:lnTo>
                <a:lnTo>
                  <a:pt x="212851" y="204597"/>
                </a:lnTo>
                <a:lnTo>
                  <a:pt x="224789" y="208788"/>
                </a:lnTo>
                <a:lnTo>
                  <a:pt x="269239" y="108458"/>
                </a:lnTo>
                <a:lnTo>
                  <a:pt x="269239" y="100203"/>
                </a:lnTo>
                <a:lnTo>
                  <a:pt x="224789" y="0"/>
                </a:lnTo>
                <a:close/>
              </a:path>
              <a:path w="269239" h="208914">
                <a:moveTo>
                  <a:pt x="44576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576" y="208788"/>
                </a:lnTo>
                <a:lnTo>
                  <a:pt x="56387" y="204724"/>
                </a:lnTo>
                <a:lnTo>
                  <a:pt x="20573" y="104394"/>
                </a:lnTo>
                <a:lnTo>
                  <a:pt x="56387" y="4191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1489" y="972058"/>
            <a:ext cx="7546340" cy="401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One </a:t>
            </a:r>
            <a:r>
              <a:rPr sz="1800" spc="-10" dirty="0">
                <a:latin typeface="Calibri"/>
                <a:cs typeface="Calibri"/>
              </a:rPr>
              <a:t>would expect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size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largest </a:t>
            </a:r>
            <a:r>
              <a:rPr sz="1800" spc="-5" dirty="0">
                <a:latin typeface="Calibri"/>
                <a:cs typeface="Calibri"/>
              </a:rPr>
              <a:t>component </a:t>
            </a:r>
            <a:r>
              <a:rPr sz="1800" spc="-55" dirty="0">
                <a:latin typeface="Cambria Math"/>
                <a:cs typeface="Cambria Math"/>
              </a:rPr>
              <a:t>𝑁</a:t>
            </a:r>
            <a:r>
              <a:rPr sz="1950" spc="-82" baseline="-14957" dirty="0">
                <a:latin typeface="Cambria Math"/>
                <a:cs typeface="Cambria Math"/>
              </a:rPr>
              <a:t>𝐺 </a:t>
            </a:r>
            <a:r>
              <a:rPr sz="1800" spc="-15" dirty="0">
                <a:latin typeface="Calibri"/>
                <a:cs typeface="Calibri"/>
              </a:rPr>
              <a:t>grows </a:t>
            </a:r>
            <a:r>
              <a:rPr sz="1800" spc="-10" dirty="0">
                <a:latin typeface="Calibri"/>
                <a:cs typeface="Calibri"/>
              </a:rPr>
              <a:t>gradually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from</a:t>
            </a:r>
            <a:endParaRPr sz="1800" dirty="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tabLst>
                <a:tab pos="2110105" algn="l"/>
                <a:tab pos="2375535" algn="l"/>
              </a:tabLst>
            </a:pPr>
            <a:r>
              <a:rPr sz="1800" spc="-20" dirty="0">
                <a:latin typeface="Cambria Math"/>
                <a:cs typeface="Cambria Math"/>
              </a:rPr>
              <a:t>𝑁</a:t>
            </a:r>
            <a:r>
              <a:rPr sz="1950" spc="-30" baseline="-14957" dirty="0">
                <a:latin typeface="Cambria Math"/>
                <a:cs typeface="Cambria Math"/>
              </a:rPr>
              <a:t>G  </a:t>
            </a:r>
            <a:r>
              <a:rPr sz="1800" dirty="0">
                <a:latin typeface="Cambria Math"/>
                <a:cs typeface="Cambria Math"/>
              </a:rPr>
              <a:t>= 1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20" dirty="0">
                <a:latin typeface="Cambria Math"/>
                <a:cs typeface="Cambria Math"/>
              </a:rPr>
              <a:t>𝑁</a:t>
            </a:r>
            <a:r>
              <a:rPr sz="1950" spc="-30" baseline="-14957" dirty="0">
                <a:latin typeface="Cambria Math"/>
                <a:cs typeface="Cambria Math"/>
              </a:rPr>
              <a:t>G 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2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𝑁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libri"/>
                <a:cs typeface="Calibri"/>
              </a:rPr>
              <a:t>if	</a:t>
            </a:r>
            <a:r>
              <a:rPr sz="1800" dirty="0">
                <a:latin typeface="Cambria Math"/>
                <a:cs typeface="Cambria Math"/>
              </a:rPr>
              <a:t>𝑘	</a:t>
            </a:r>
            <a:r>
              <a:rPr sz="1800" spc="-5" dirty="0">
                <a:latin typeface="Calibri"/>
                <a:cs typeface="Calibri"/>
              </a:rPr>
              <a:t>increases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mbria Math"/>
                <a:cs typeface="Cambria Math"/>
              </a:rPr>
              <a:t>0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mbria Math"/>
                <a:cs typeface="Cambria Math"/>
              </a:rPr>
              <a:t>𝑁 −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2150"/>
              </a:spcBef>
            </a:pPr>
            <a:r>
              <a:rPr sz="1800" spc="-40" dirty="0">
                <a:latin typeface="Calibri"/>
                <a:cs typeface="Calibri"/>
              </a:rPr>
              <a:t>Yet, </a:t>
            </a:r>
            <a:r>
              <a:rPr sz="1800" dirty="0">
                <a:latin typeface="Calibri"/>
                <a:cs typeface="Calibri"/>
              </a:rPr>
              <a:t>as the </a:t>
            </a:r>
            <a:r>
              <a:rPr sz="1800" spc="-10" dirty="0">
                <a:latin typeface="Calibri"/>
                <a:cs typeface="Calibri"/>
              </a:rPr>
              <a:t>previous </a:t>
            </a:r>
            <a:r>
              <a:rPr sz="1800" spc="-5" dirty="0">
                <a:latin typeface="Calibri"/>
                <a:cs typeface="Calibri"/>
              </a:rPr>
              <a:t>slide </a:t>
            </a:r>
            <a:r>
              <a:rPr sz="1800" spc="-10" dirty="0">
                <a:latin typeface="Calibri"/>
                <a:cs typeface="Calibri"/>
              </a:rPr>
              <a:t>shows, </a:t>
            </a:r>
            <a:r>
              <a:rPr sz="1800" spc="-5" dirty="0">
                <a:latin typeface="Calibri"/>
                <a:cs typeface="Calibri"/>
              </a:rPr>
              <a:t>this is not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case:</a:t>
            </a:r>
            <a:endParaRPr sz="1800" dirty="0">
              <a:latin typeface="Calibri"/>
              <a:cs typeface="Calibri"/>
            </a:endParaRPr>
          </a:p>
          <a:p>
            <a:pPr marL="349885" indent="-28702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49885" algn="l"/>
                <a:tab pos="350520" algn="l"/>
                <a:tab pos="3145155" algn="l"/>
              </a:tabLst>
            </a:pPr>
            <a:r>
              <a:rPr sz="1800" spc="-60" dirty="0">
                <a:latin typeface="Cambria Math"/>
                <a:cs typeface="Cambria Math"/>
              </a:rPr>
              <a:t>𝑁</a:t>
            </a:r>
            <a:r>
              <a:rPr sz="1950" spc="-89" baseline="-14957" dirty="0">
                <a:latin typeface="Cambria Math"/>
                <a:cs typeface="Cambria Math"/>
              </a:rPr>
              <a:t>𝐺 </a:t>
            </a:r>
            <a:r>
              <a:rPr sz="1800" dirty="0">
                <a:latin typeface="Cambria Math"/>
                <a:cs typeface="Cambria Math"/>
              </a:rPr>
              <a:t>/𝑁 </a:t>
            </a:r>
            <a:r>
              <a:rPr sz="1800" spc="-5" dirty="0">
                <a:latin typeface="Calibri"/>
                <a:cs typeface="Calibri"/>
              </a:rPr>
              <a:t>remains </a:t>
            </a:r>
            <a:r>
              <a:rPr sz="1800" spc="-20" dirty="0">
                <a:latin typeface="Calibri"/>
                <a:cs typeface="Calibri"/>
              </a:rPr>
              <a:t>zero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small	</a:t>
            </a:r>
            <a:r>
              <a:rPr sz="1800" dirty="0">
                <a:latin typeface="Cambria Math"/>
                <a:cs typeface="Cambria Math"/>
              </a:rPr>
              <a:t>𝑘 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spc="-10" dirty="0">
                <a:latin typeface="Calibri"/>
                <a:cs typeface="Calibri"/>
              </a:rPr>
              <a:t>indicating </a:t>
            </a:r>
            <a:r>
              <a:rPr sz="1800" dirty="0">
                <a:latin typeface="Calibri"/>
                <a:cs typeface="Calibri"/>
              </a:rPr>
              <a:t>the lack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large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component;</a:t>
            </a:r>
            <a:endParaRPr sz="1800" dirty="0">
              <a:latin typeface="Calibri"/>
              <a:cs typeface="Calibri"/>
            </a:endParaRPr>
          </a:p>
          <a:p>
            <a:pPr marL="349885" marR="120014" indent="-287020">
              <a:lnSpc>
                <a:spcPct val="99800"/>
              </a:lnSpc>
              <a:spcBef>
                <a:spcPts val="5"/>
              </a:spcBef>
              <a:buFont typeface="Arial"/>
              <a:buChar char="•"/>
              <a:tabLst>
                <a:tab pos="349885" algn="l"/>
                <a:tab pos="350520" algn="l"/>
                <a:tab pos="967105" algn="l"/>
                <a:tab pos="1233805" algn="l"/>
              </a:tabLst>
            </a:pPr>
            <a:r>
              <a:rPr sz="1800" spc="-5" dirty="0">
                <a:latin typeface="Calibri"/>
                <a:cs typeface="Calibri"/>
              </a:rPr>
              <a:t>Once	</a:t>
            </a:r>
            <a:r>
              <a:rPr sz="1800" dirty="0">
                <a:latin typeface="Cambria Math"/>
                <a:cs typeface="Cambria Math"/>
              </a:rPr>
              <a:t>𝑘	</a:t>
            </a:r>
            <a:r>
              <a:rPr sz="1800" spc="-10" dirty="0">
                <a:latin typeface="Calibri"/>
                <a:cs typeface="Calibri"/>
              </a:rPr>
              <a:t>exceeds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critical </a:t>
            </a:r>
            <a:r>
              <a:rPr sz="1800" spc="-5" dirty="0">
                <a:latin typeface="Calibri"/>
                <a:cs typeface="Calibri"/>
              </a:rPr>
              <a:t>value, </a:t>
            </a:r>
            <a:r>
              <a:rPr sz="1800" spc="-55" dirty="0">
                <a:latin typeface="Cambria Math"/>
                <a:cs typeface="Cambria Math"/>
              </a:rPr>
              <a:t>𝑁</a:t>
            </a:r>
            <a:r>
              <a:rPr sz="1950" spc="-82" baseline="-14957" dirty="0">
                <a:latin typeface="Cambria Math"/>
                <a:cs typeface="Cambria Math"/>
              </a:rPr>
              <a:t>𝐺 </a:t>
            </a:r>
            <a:r>
              <a:rPr sz="1800" dirty="0">
                <a:latin typeface="Cambria Math"/>
                <a:cs typeface="Cambria Math"/>
              </a:rPr>
              <a:t>/𝑁 </a:t>
            </a:r>
            <a:r>
              <a:rPr sz="1800" spc="-5" dirty="0">
                <a:latin typeface="Calibri"/>
                <a:cs typeface="Calibri"/>
              </a:rPr>
              <a:t>increases </a:t>
            </a:r>
            <a:r>
              <a:rPr sz="1800" spc="-25" dirty="0">
                <a:latin typeface="Calibri"/>
                <a:cs typeface="Calibri"/>
              </a:rPr>
              <a:t>rapidly, </a:t>
            </a:r>
            <a:r>
              <a:rPr sz="1800" spc="-5" dirty="0">
                <a:latin typeface="Calibri"/>
                <a:cs typeface="Calibri"/>
              </a:rPr>
              <a:t>signaling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rapid  </a:t>
            </a:r>
            <a:r>
              <a:rPr sz="1800" spc="-5" dirty="0">
                <a:latin typeface="Calibri"/>
                <a:cs typeface="Calibri"/>
              </a:rPr>
              <a:t>emergence of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giant component </a:t>
            </a:r>
            <a:r>
              <a:rPr sz="1800" spc="-5" dirty="0">
                <a:latin typeface="Calibri"/>
                <a:cs typeface="Calibri"/>
              </a:rPr>
              <a:t>(a component </a:t>
            </a:r>
            <a:r>
              <a:rPr sz="1800" spc="-10" dirty="0">
                <a:latin typeface="Calibri"/>
                <a:cs typeface="Calibri"/>
              </a:rPr>
              <a:t>consisting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meaningful  </a:t>
            </a:r>
            <a:r>
              <a:rPr sz="1800" spc="-10" dirty="0">
                <a:latin typeface="Calibri"/>
                <a:cs typeface="Calibri"/>
              </a:rPr>
              <a:t>finite fraction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nodes).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63500" marR="177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Erdős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Rényi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their </a:t>
            </a:r>
            <a:r>
              <a:rPr sz="1800" spc="-5" dirty="0">
                <a:latin typeface="Calibri"/>
                <a:cs typeface="Calibri"/>
              </a:rPr>
              <a:t>classical </a:t>
            </a:r>
            <a:r>
              <a:rPr sz="1800" dirty="0">
                <a:latin typeface="Calibri"/>
                <a:cs typeface="Calibri"/>
              </a:rPr>
              <a:t>1959 </a:t>
            </a:r>
            <a:r>
              <a:rPr sz="1800" spc="-5" dirty="0">
                <a:latin typeface="Calibri"/>
                <a:cs typeface="Calibri"/>
              </a:rPr>
              <a:t>paper </a:t>
            </a:r>
            <a:r>
              <a:rPr sz="1800" spc="-10" dirty="0">
                <a:latin typeface="Calibri"/>
                <a:cs typeface="Calibri"/>
              </a:rPr>
              <a:t>predicted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condition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the  </a:t>
            </a:r>
            <a:r>
              <a:rPr sz="1800" spc="-5" dirty="0">
                <a:latin typeface="Calibri"/>
                <a:cs typeface="Calibri"/>
              </a:rPr>
              <a:t>emergence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giant component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endParaRPr sz="1800" dirty="0">
              <a:latin typeface="Calibri"/>
              <a:cs typeface="Calibri"/>
            </a:endParaRPr>
          </a:p>
          <a:p>
            <a:pPr marL="295910" algn="ctr">
              <a:lnSpc>
                <a:spcPct val="100000"/>
              </a:lnSpc>
              <a:spcBef>
                <a:spcPts val="10"/>
              </a:spcBef>
              <a:tabLst>
                <a:tab pos="573405" algn="l"/>
              </a:tabLst>
            </a:pPr>
            <a:r>
              <a:rPr sz="1800" dirty="0">
                <a:latin typeface="Cambria Math"/>
                <a:cs typeface="Cambria Math"/>
              </a:rPr>
              <a:t>𝑘	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1.</a:t>
            </a:r>
            <a:endParaRPr sz="1800" dirty="0">
              <a:latin typeface="Cambria Math"/>
              <a:cs typeface="Cambria Math"/>
            </a:endParaRPr>
          </a:p>
          <a:p>
            <a:pPr marL="63500" marR="549910">
              <a:lnSpc>
                <a:spcPct val="100000"/>
              </a:lnSpc>
              <a:spcBef>
                <a:spcPts val="590"/>
              </a:spcBef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other </a:t>
            </a:r>
            <a:r>
              <a:rPr sz="1800" spc="-10" dirty="0">
                <a:latin typeface="Calibri"/>
                <a:cs typeface="Calibri"/>
              </a:rPr>
              <a:t>words, we have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giant component if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only if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5" dirty="0">
                <a:latin typeface="Calibri"/>
                <a:cs typeface="Calibri"/>
              </a:rPr>
              <a:t>node has on  </a:t>
            </a:r>
            <a:r>
              <a:rPr sz="1800" spc="-15" dirty="0">
                <a:latin typeface="Calibri"/>
                <a:cs typeface="Calibri"/>
              </a:rPr>
              <a:t>average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dirty="0">
                <a:latin typeface="Calibri"/>
                <a:cs typeface="Calibri"/>
              </a:rPr>
              <a:t>than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link.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2289" y="5238699"/>
            <a:ext cx="4954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dirty="0">
                <a:latin typeface="Calibri"/>
                <a:cs typeface="Calibri"/>
              </a:rPr>
              <a:t>also means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20" dirty="0">
                <a:latin typeface="Calibri"/>
                <a:cs typeface="Calibri"/>
              </a:rPr>
              <a:t>few </a:t>
            </a:r>
            <a:r>
              <a:rPr sz="1800" spc="-5" dirty="0">
                <a:latin typeface="Calibri"/>
                <a:cs typeface="Calibri"/>
              </a:rPr>
              <a:t>nodes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connections.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26957" y="533714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17270" y="160781"/>
            <a:ext cx="7506334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20" dirty="0"/>
              <a:t>Evolution </a:t>
            </a:r>
            <a:r>
              <a:rPr sz="3700" spc="-5" dirty="0"/>
              <a:t>of a Random </a:t>
            </a:r>
            <a:r>
              <a:rPr lang="en-US" sz="3700" spc="-15" dirty="0"/>
              <a:t>Graph</a:t>
            </a:r>
            <a:r>
              <a:rPr sz="3700" spc="65" dirty="0"/>
              <a:t> </a:t>
            </a:r>
            <a:r>
              <a:rPr sz="3700" spc="-15" dirty="0"/>
              <a:t>(Cont.)</a:t>
            </a:r>
            <a:endParaRPr sz="37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77051" y="3230752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40" h="208914">
                <a:moveTo>
                  <a:pt x="224663" y="0"/>
                </a:moveTo>
                <a:lnTo>
                  <a:pt x="212725" y="3937"/>
                </a:lnTo>
                <a:lnTo>
                  <a:pt x="248666" y="104267"/>
                </a:lnTo>
                <a:lnTo>
                  <a:pt x="212725" y="204597"/>
                </a:lnTo>
                <a:lnTo>
                  <a:pt x="224663" y="208788"/>
                </a:lnTo>
                <a:lnTo>
                  <a:pt x="269240" y="108458"/>
                </a:lnTo>
                <a:lnTo>
                  <a:pt x="269240" y="100203"/>
                </a:lnTo>
                <a:lnTo>
                  <a:pt x="224663" y="0"/>
                </a:lnTo>
                <a:close/>
              </a:path>
              <a:path w="269240" h="208914">
                <a:moveTo>
                  <a:pt x="44576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576" y="208788"/>
                </a:lnTo>
                <a:lnTo>
                  <a:pt x="56387" y="204724"/>
                </a:lnTo>
                <a:lnTo>
                  <a:pt x="20574" y="104394"/>
                </a:lnTo>
                <a:lnTo>
                  <a:pt x="56387" y="4191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14266" y="3779392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39" h="208914">
                <a:moveTo>
                  <a:pt x="224662" y="0"/>
                </a:moveTo>
                <a:lnTo>
                  <a:pt x="212725" y="3936"/>
                </a:lnTo>
                <a:lnTo>
                  <a:pt x="248666" y="104266"/>
                </a:lnTo>
                <a:lnTo>
                  <a:pt x="212725" y="204596"/>
                </a:lnTo>
                <a:lnTo>
                  <a:pt x="224662" y="208787"/>
                </a:lnTo>
                <a:lnTo>
                  <a:pt x="269240" y="108457"/>
                </a:lnTo>
                <a:lnTo>
                  <a:pt x="269240" y="100202"/>
                </a:lnTo>
                <a:lnTo>
                  <a:pt x="224662" y="0"/>
                </a:lnTo>
                <a:close/>
              </a:path>
              <a:path w="269239" h="208914">
                <a:moveTo>
                  <a:pt x="44577" y="0"/>
                </a:moveTo>
                <a:lnTo>
                  <a:pt x="0" y="100329"/>
                </a:lnTo>
                <a:lnTo>
                  <a:pt x="0" y="108584"/>
                </a:lnTo>
                <a:lnTo>
                  <a:pt x="44577" y="208787"/>
                </a:lnTo>
                <a:lnTo>
                  <a:pt x="56387" y="204723"/>
                </a:lnTo>
                <a:lnTo>
                  <a:pt x="20574" y="104393"/>
                </a:lnTo>
                <a:lnTo>
                  <a:pt x="56387" y="4190"/>
                </a:lnTo>
                <a:lnTo>
                  <a:pt x="44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0745" y="962914"/>
            <a:ext cx="799147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125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fact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at </a:t>
            </a:r>
            <a:r>
              <a:rPr sz="1800" spc="-5" dirty="0">
                <a:latin typeface="Calibri"/>
                <a:cs typeface="Calibri"/>
              </a:rPr>
              <a:t>least one link per node is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necessary </a:t>
            </a:r>
            <a:r>
              <a:rPr sz="1800" spc="-10" dirty="0">
                <a:latin typeface="Calibri"/>
                <a:cs typeface="Calibri"/>
              </a:rPr>
              <a:t>to have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giant component is not  </a:t>
            </a:r>
            <a:r>
              <a:rPr sz="1800" spc="-10" dirty="0">
                <a:latin typeface="Calibri"/>
                <a:cs typeface="Calibri"/>
              </a:rPr>
              <a:t>unexpected. </a:t>
            </a:r>
            <a:r>
              <a:rPr sz="1800" dirty="0">
                <a:latin typeface="Calibri"/>
                <a:cs typeface="Calibri"/>
              </a:rPr>
              <a:t>Indeed,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giant </a:t>
            </a:r>
            <a:r>
              <a:rPr sz="1800" spc="-10" dirty="0">
                <a:latin typeface="Calibri"/>
                <a:cs typeface="Calibri"/>
              </a:rPr>
              <a:t>component to exist,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5" dirty="0">
                <a:latin typeface="Calibri"/>
                <a:cs typeface="Calibri"/>
              </a:rPr>
              <a:t>of its nodes must be </a:t>
            </a:r>
            <a:r>
              <a:rPr sz="1800" spc="-15" dirty="0">
                <a:latin typeface="Calibri"/>
                <a:cs typeface="Calibri"/>
              </a:rPr>
              <a:t>linked 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at least one other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85725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But </a:t>
            </a:r>
            <a:r>
              <a:rPr sz="1800" spc="-5" dirty="0">
                <a:latin typeface="Calibri"/>
                <a:cs typeface="Calibri"/>
              </a:rPr>
              <a:t>it is somewhat </a:t>
            </a:r>
            <a:r>
              <a:rPr sz="1800" spc="-10" dirty="0">
                <a:latin typeface="Calibri"/>
                <a:cs typeface="Calibri"/>
              </a:rPr>
              <a:t>unexpected </a:t>
            </a:r>
            <a:r>
              <a:rPr sz="1800" spc="-5" dirty="0">
                <a:latin typeface="Calibri"/>
                <a:cs typeface="Calibri"/>
              </a:rPr>
              <a:t>that one link is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sufficient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the emergence of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giant  component.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600"/>
              </a:lnSpc>
            </a:pPr>
            <a:r>
              <a:rPr sz="1800" dirty="0">
                <a:latin typeface="Calibri"/>
                <a:cs typeface="Calibri"/>
              </a:rPr>
              <a:t>It is </a:t>
            </a:r>
            <a:r>
              <a:rPr sz="1800" spc="-5" dirty="0">
                <a:latin typeface="Calibri"/>
                <a:cs typeface="Calibri"/>
              </a:rPr>
              <a:t>equally </a:t>
            </a:r>
            <a:r>
              <a:rPr sz="1800" spc="-10" dirty="0">
                <a:latin typeface="Calibri"/>
                <a:cs typeface="Calibri"/>
              </a:rPr>
              <a:t>interesting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emergence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giant component is not gradual, but  </a:t>
            </a:r>
            <a:r>
              <a:rPr sz="1800" spc="-15" dirty="0">
                <a:latin typeface="Calibri"/>
                <a:cs typeface="Calibri"/>
              </a:rPr>
              <a:t>follows </a:t>
            </a:r>
            <a:r>
              <a:rPr sz="1800" spc="-5" dirty="0">
                <a:latin typeface="Calibri"/>
                <a:cs typeface="Calibri"/>
              </a:rPr>
              <a:t>what </a:t>
            </a:r>
            <a:r>
              <a:rPr sz="1800" spc="-10" dirty="0">
                <a:latin typeface="Calibri"/>
                <a:cs typeface="Calibri"/>
              </a:rPr>
              <a:t>physicists </a:t>
            </a:r>
            <a:r>
              <a:rPr sz="1800" spc="-5" dirty="0">
                <a:latin typeface="Calibri"/>
                <a:cs typeface="Calibri"/>
              </a:rPr>
              <a:t>call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second-order phase </a:t>
            </a:r>
            <a:r>
              <a:rPr sz="1800" spc="-10" dirty="0">
                <a:latin typeface="Calibri"/>
                <a:cs typeface="Calibri"/>
              </a:rPr>
              <a:t>transition at </a:t>
            </a:r>
            <a:r>
              <a:rPr sz="1800" dirty="0">
                <a:latin typeface="Cambria Math"/>
                <a:cs typeface="Cambria Math"/>
              </a:rPr>
              <a:t>𝑘 =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1</a:t>
            </a:r>
            <a:r>
              <a:rPr sz="1800" spc="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algn="just">
              <a:lnSpc>
                <a:spcPts val="2155"/>
              </a:lnSpc>
            </a:pPr>
            <a:r>
              <a:rPr sz="1800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we roughly express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condition </a:t>
            </a:r>
            <a:r>
              <a:rPr sz="1800" dirty="0">
                <a:latin typeface="Cambria Math"/>
                <a:cs typeface="Cambria Math"/>
              </a:rPr>
              <a:t>𝑘 = 1 </a:t>
            </a:r>
            <a:r>
              <a:rPr sz="1800" spc="-5" dirty="0">
                <a:latin typeface="Calibri"/>
                <a:cs typeface="Calibri"/>
              </a:rPr>
              <a:t>in terms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probability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connection</a:t>
            </a:r>
            <a:endParaRPr sz="1800" dirty="0">
              <a:latin typeface="Calibri"/>
              <a:cs typeface="Calibri"/>
            </a:endParaRPr>
          </a:p>
          <a:p>
            <a:pPr marL="12700" algn="just">
              <a:lnSpc>
                <a:spcPts val="2155"/>
              </a:lnSpc>
            </a:pPr>
            <a:r>
              <a:rPr sz="1800" spc="-5" dirty="0">
                <a:latin typeface="Calibri"/>
                <a:cs typeface="Calibri"/>
              </a:rPr>
              <a:t>(between </a:t>
            </a:r>
            <a:r>
              <a:rPr sz="1800" dirty="0">
                <a:latin typeface="Calibri"/>
                <a:cs typeface="Calibri"/>
              </a:rPr>
              <a:t>a pair </a:t>
            </a:r>
            <a:r>
              <a:rPr sz="1800" spc="-5" dirty="0">
                <a:latin typeface="Calibri"/>
                <a:cs typeface="Calibri"/>
              </a:rPr>
              <a:t>of nodes),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4869" y="4603191"/>
            <a:ext cx="109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85" dirty="0">
                <a:latin typeface="Cambria Math"/>
                <a:cs typeface="Cambria Math"/>
              </a:rPr>
              <a:t>c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5996" y="4494987"/>
            <a:ext cx="470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6385" algn="l"/>
              </a:tabLst>
            </a:pPr>
            <a:r>
              <a:rPr sz="1800" dirty="0">
                <a:latin typeface="Cambria Math"/>
                <a:cs typeface="Cambria Math"/>
              </a:rPr>
              <a:t>𝑝	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08728" y="4669612"/>
            <a:ext cx="573405" cy="0"/>
          </a:xfrm>
          <a:custGeom>
            <a:avLst/>
            <a:gdLst/>
            <a:ahLst/>
            <a:cxnLst/>
            <a:rect l="l" t="t" r="r" b="b"/>
            <a:pathLst>
              <a:path w="573404">
                <a:moveTo>
                  <a:pt x="0" y="0"/>
                </a:moveTo>
                <a:lnTo>
                  <a:pt x="5730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9859" y="4392040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39" h="208914">
                <a:moveTo>
                  <a:pt x="224662" y="0"/>
                </a:moveTo>
                <a:lnTo>
                  <a:pt x="212725" y="3937"/>
                </a:lnTo>
                <a:lnTo>
                  <a:pt x="248665" y="104305"/>
                </a:lnTo>
                <a:lnTo>
                  <a:pt x="212725" y="204533"/>
                </a:lnTo>
                <a:lnTo>
                  <a:pt x="224662" y="208775"/>
                </a:lnTo>
                <a:lnTo>
                  <a:pt x="269239" y="108432"/>
                </a:lnTo>
                <a:lnTo>
                  <a:pt x="269239" y="100177"/>
                </a:lnTo>
                <a:lnTo>
                  <a:pt x="224662" y="0"/>
                </a:lnTo>
                <a:close/>
              </a:path>
              <a:path w="269239" h="208914">
                <a:moveTo>
                  <a:pt x="44576" y="0"/>
                </a:moveTo>
                <a:lnTo>
                  <a:pt x="0" y="100279"/>
                </a:lnTo>
                <a:lnTo>
                  <a:pt x="0" y="108546"/>
                </a:lnTo>
                <a:lnTo>
                  <a:pt x="44576" y="208775"/>
                </a:lnTo>
                <a:lnTo>
                  <a:pt x="56387" y="204762"/>
                </a:lnTo>
                <a:lnTo>
                  <a:pt x="20574" y="104419"/>
                </a:lnTo>
                <a:lnTo>
                  <a:pt x="56387" y="4191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16373" y="432125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𝑘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75884" y="4669612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96917" y="4647387"/>
            <a:ext cx="1060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9475" algn="l"/>
              </a:tabLst>
            </a:pPr>
            <a:r>
              <a:rPr sz="1800" dirty="0">
                <a:latin typeface="Cambria Math"/>
                <a:cs typeface="Cambria Math"/>
              </a:rPr>
              <a:t>𝑁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	𝑁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4907026" y="4494987"/>
            <a:ext cx="565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≈ </a:t>
            </a:r>
            <a:r>
              <a:rPr sz="2700" baseline="41666" dirty="0">
                <a:latin typeface="Cambria Math"/>
                <a:cs typeface="Cambria Math"/>
              </a:rPr>
              <a:t>1</a:t>
            </a:r>
            <a:r>
              <a:rPr sz="2700" spc="-172" baseline="41666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0745" y="4938166"/>
            <a:ext cx="7534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Namely,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larger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network,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smaller </a:t>
            </a:r>
            <a:r>
              <a:rPr sz="1800" dirty="0">
                <a:latin typeface="Cambria Math"/>
                <a:cs typeface="Cambria Math"/>
              </a:rPr>
              <a:t>𝑝 </a:t>
            </a:r>
            <a:r>
              <a:rPr sz="1800" spc="-5" dirty="0">
                <a:latin typeface="Calibri"/>
                <a:cs typeface="Calibri"/>
              </a:rPr>
              <a:t>is sufficient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giant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component.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17270" y="160781"/>
            <a:ext cx="7506334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20" dirty="0"/>
              <a:t>Evolution </a:t>
            </a:r>
            <a:r>
              <a:rPr sz="3700" spc="-5" dirty="0"/>
              <a:t>of a Random </a:t>
            </a:r>
            <a:r>
              <a:rPr lang="en-US" sz="3700" spc="-15" dirty="0"/>
              <a:t>Graph</a:t>
            </a:r>
            <a:r>
              <a:rPr sz="3700" spc="65" dirty="0"/>
              <a:t> </a:t>
            </a:r>
            <a:r>
              <a:rPr sz="3700" spc="-15" dirty="0"/>
              <a:t>(Cont.)</a:t>
            </a:r>
            <a:endParaRPr sz="3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28650" y="887882"/>
            <a:ext cx="4845050" cy="414464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Introduction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random </a:t>
            </a: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Number 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links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Degree </a:t>
            </a:r>
            <a:r>
              <a:rPr sz="2800" spc="-10" dirty="0">
                <a:latin typeface="Calibri"/>
                <a:cs typeface="Calibri"/>
              </a:rPr>
              <a:t>distribution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Real networks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Poisson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Evolution </a:t>
            </a:r>
            <a:r>
              <a:rPr sz="2800" spc="-5" dirty="0">
                <a:latin typeface="Calibri"/>
                <a:cs typeface="Calibri"/>
              </a:rPr>
              <a:t>of a </a:t>
            </a:r>
            <a:r>
              <a:rPr sz="2800" spc="-15" dirty="0">
                <a:latin typeface="Calibri"/>
                <a:cs typeface="Calibri"/>
              </a:rPr>
              <a:t>random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Real networks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supercritical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</a:t>
            </a:r>
            <a:r>
              <a:rPr spc="-50" dirty="0"/>
              <a:t>v</a:t>
            </a:r>
            <a:r>
              <a:rPr dirty="0"/>
              <a:t>e</a:t>
            </a:r>
            <a:r>
              <a:rPr spc="25" dirty="0"/>
              <a:t>r</a:t>
            </a:r>
            <a:r>
              <a:rPr dirty="0"/>
              <a:t>v</a:t>
            </a:r>
            <a:r>
              <a:rPr spc="-15" dirty="0"/>
              <a:t>i</a:t>
            </a:r>
            <a:r>
              <a:rPr spc="-30" dirty="0"/>
              <a:t>e</a:t>
            </a:r>
            <a:r>
              <a:rPr dirty="0"/>
              <a:t>w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3083" y="1129283"/>
            <a:ext cx="7199376" cy="3208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9703" y="1951873"/>
            <a:ext cx="1833842" cy="1609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00094" y="1242822"/>
            <a:ext cx="11430" cy="3064510"/>
          </a:xfrm>
          <a:custGeom>
            <a:avLst/>
            <a:gdLst/>
            <a:ahLst/>
            <a:cxnLst/>
            <a:rect l="l" t="t" r="r" b="b"/>
            <a:pathLst>
              <a:path w="11429" h="3064510">
                <a:moveTo>
                  <a:pt x="11048" y="0"/>
                </a:moveTo>
                <a:lnTo>
                  <a:pt x="0" y="3064255"/>
                </a:lnTo>
              </a:path>
            </a:pathLst>
          </a:custGeom>
          <a:ln w="19812">
            <a:solidFill>
              <a:srgbClr val="4AACC5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0492" y="2016273"/>
            <a:ext cx="1785851" cy="15678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36489" y="4477359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39" h="208914">
                <a:moveTo>
                  <a:pt x="224662" y="0"/>
                </a:moveTo>
                <a:lnTo>
                  <a:pt x="212725" y="4013"/>
                </a:lnTo>
                <a:lnTo>
                  <a:pt x="248538" y="104368"/>
                </a:lnTo>
                <a:lnTo>
                  <a:pt x="212725" y="204597"/>
                </a:lnTo>
                <a:lnTo>
                  <a:pt x="224662" y="208838"/>
                </a:lnTo>
                <a:lnTo>
                  <a:pt x="269239" y="108496"/>
                </a:lnTo>
                <a:lnTo>
                  <a:pt x="269239" y="100228"/>
                </a:lnTo>
                <a:lnTo>
                  <a:pt x="224662" y="0"/>
                </a:lnTo>
                <a:close/>
              </a:path>
              <a:path w="269239" h="208914">
                <a:moveTo>
                  <a:pt x="44450" y="0"/>
                </a:moveTo>
                <a:lnTo>
                  <a:pt x="0" y="100342"/>
                </a:lnTo>
                <a:lnTo>
                  <a:pt x="0" y="108610"/>
                </a:lnTo>
                <a:lnTo>
                  <a:pt x="44450" y="208838"/>
                </a:lnTo>
                <a:lnTo>
                  <a:pt x="56387" y="204825"/>
                </a:lnTo>
                <a:lnTo>
                  <a:pt x="20447" y="104470"/>
                </a:lnTo>
                <a:lnTo>
                  <a:pt x="56387" y="424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3656" y="4406595"/>
            <a:ext cx="7177405" cy="105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0">
              <a:lnSpc>
                <a:spcPct val="100000"/>
              </a:lnSpc>
              <a:spcBef>
                <a:spcPts val="100"/>
              </a:spcBef>
              <a:tabLst>
                <a:tab pos="5101590" algn="l"/>
              </a:tabLst>
            </a:pPr>
            <a:r>
              <a:rPr sz="1800" spc="-10" dirty="0">
                <a:latin typeface="Arial"/>
                <a:cs typeface="Arial"/>
              </a:rPr>
              <a:t>Average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Degree	</a:t>
            </a:r>
            <a:r>
              <a:rPr sz="1800" dirty="0">
                <a:latin typeface="Cambria Math"/>
                <a:cs typeface="Cambria Math"/>
              </a:rPr>
              <a:t>𝑘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sz="1800" spc="-35" dirty="0">
                <a:solidFill>
                  <a:srgbClr val="006FC0"/>
                </a:solidFill>
                <a:latin typeface="Calibri"/>
                <a:cs typeface="Calibri"/>
              </a:rPr>
              <a:t>We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now know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there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is a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phase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transition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(as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physics).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Could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there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1800" spc="2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more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transitions?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30797" y="1397843"/>
            <a:ext cx="591185" cy="25222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marR="5080">
              <a:lnSpc>
                <a:spcPts val="2160"/>
              </a:lnSpc>
            </a:pPr>
            <a:r>
              <a:rPr sz="1800" spc="-5" dirty="0">
                <a:latin typeface="Arial"/>
                <a:cs typeface="Arial"/>
              </a:rPr>
              <a:t>Fraction of nodes in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largest component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𝑁</a:t>
            </a:r>
            <a:r>
              <a:rPr sz="1950" spc="7" baseline="-14957" dirty="0">
                <a:latin typeface="Cambria Math"/>
                <a:cs typeface="Cambria Math"/>
              </a:rPr>
              <a:t>G</a:t>
            </a:r>
            <a:r>
              <a:rPr sz="1800" spc="5" dirty="0">
                <a:latin typeface="Cambria Math"/>
                <a:cs typeface="Cambria Math"/>
              </a:rPr>
              <a:t>/𝑁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17270" y="27056"/>
            <a:ext cx="7506334" cy="106235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3700" spc="-20" dirty="0"/>
              <a:t>Evolution </a:t>
            </a:r>
            <a:r>
              <a:rPr sz="3700" spc="-5" dirty="0"/>
              <a:t>of a Random </a:t>
            </a:r>
            <a:r>
              <a:rPr lang="en-US" sz="3700" spc="-15" dirty="0"/>
              <a:t>Graph</a:t>
            </a:r>
            <a:r>
              <a:rPr sz="3700" spc="65" dirty="0"/>
              <a:t> </a:t>
            </a:r>
            <a:r>
              <a:rPr sz="3700" spc="-15" dirty="0"/>
              <a:t>(Cont.)</a:t>
            </a:r>
            <a:endParaRPr sz="3700" dirty="0"/>
          </a:p>
          <a:p>
            <a:pPr marL="121920">
              <a:lnSpc>
                <a:spcPct val="100000"/>
              </a:lnSpc>
              <a:spcBef>
                <a:spcPts val="515"/>
              </a:spcBef>
              <a:tabLst>
                <a:tab pos="3068320" algn="l"/>
                <a:tab pos="3503929" algn="l"/>
              </a:tabLst>
            </a:pP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mostly</a:t>
            </a:r>
            <a:r>
              <a:rPr sz="18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disconnected</a:t>
            </a:r>
            <a:r>
              <a:rPr sz="18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nodes	</a:t>
            </a:r>
            <a:r>
              <a:rPr sz="1800" dirty="0">
                <a:solidFill>
                  <a:srgbClr val="0000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increasingly connected</a:t>
            </a:r>
            <a:r>
              <a:rPr sz="1800" spc="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network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33500"/>
            <a:ext cx="9144000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26957" y="533714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8418" y="229565"/>
            <a:ext cx="7426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Phase </a:t>
            </a:r>
            <a:r>
              <a:rPr sz="2800" spc="-25" dirty="0"/>
              <a:t>Transitions </a:t>
            </a:r>
            <a:r>
              <a:rPr sz="2800" spc="-5" dirty="0"/>
              <a:t>in </a:t>
            </a:r>
            <a:r>
              <a:rPr sz="2800" spc="-15" dirty="0"/>
              <a:t>Complex </a:t>
            </a:r>
            <a:r>
              <a:rPr sz="2800" spc="-25" dirty="0"/>
              <a:t>Systems </a:t>
            </a:r>
            <a:r>
              <a:rPr sz="2800" spc="-5" dirty="0"/>
              <a:t>I:</a:t>
            </a:r>
            <a:r>
              <a:rPr sz="2800" spc="150" dirty="0"/>
              <a:t> </a:t>
            </a:r>
            <a:r>
              <a:rPr sz="2800" spc="-10" dirty="0"/>
              <a:t>Magnetism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10540" y="4676952"/>
            <a:ext cx="8067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Phase transition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magnetism: materials gain magnetism (ordered)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when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cooled below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critical temperature </a:t>
            </a:r>
            <a:r>
              <a:rPr sz="1800" spc="-90" dirty="0">
                <a:latin typeface="Cambria Math"/>
                <a:cs typeface="Cambria Math"/>
              </a:rPr>
              <a:t>𝑇</a:t>
            </a:r>
            <a:r>
              <a:rPr sz="1950" spc="-135" baseline="-14957" dirty="0">
                <a:latin typeface="Cambria Math"/>
                <a:cs typeface="Cambria Math"/>
              </a:rPr>
              <a:t>c </a:t>
            </a:r>
            <a:r>
              <a:rPr sz="1800" spc="-5" dirty="0">
                <a:latin typeface="Arial"/>
                <a:cs typeface="Arial"/>
              </a:rPr>
              <a:t>and lose magnetism (disordered)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when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5226202"/>
            <a:ext cx="1787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heated above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30" dirty="0">
                <a:latin typeface="Cambria Math"/>
                <a:cs typeface="Cambria Math"/>
              </a:rPr>
              <a:t>𝑇</a:t>
            </a:r>
            <a:r>
              <a:rPr sz="1950" spc="-44" baseline="-14957" dirty="0">
                <a:latin typeface="Cambria Math"/>
                <a:cs typeface="Cambria Math"/>
              </a:rPr>
              <a:t>c</a:t>
            </a:r>
            <a:r>
              <a:rPr sz="1800" spc="-3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8232" y="1051560"/>
            <a:ext cx="2639567" cy="2755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8307" y="1051560"/>
            <a:ext cx="2639568" cy="2755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85855" y="1127760"/>
            <a:ext cx="2826213" cy="2755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26957" y="533714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4034" y="201294"/>
            <a:ext cx="747585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/>
              <a:t>Phase </a:t>
            </a:r>
            <a:r>
              <a:rPr sz="3100" spc="-30" dirty="0"/>
              <a:t>Transitions </a:t>
            </a:r>
            <a:r>
              <a:rPr sz="3100" spc="-5" dirty="0"/>
              <a:t>in </a:t>
            </a:r>
            <a:r>
              <a:rPr sz="3100" spc="-15" dirty="0"/>
              <a:t>Complex </a:t>
            </a:r>
            <a:r>
              <a:rPr sz="3100" spc="-25" dirty="0"/>
              <a:t>Systems </a:t>
            </a:r>
            <a:r>
              <a:rPr sz="3100" spc="-5" dirty="0"/>
              <a:t>II:</a:t>
            </a:r>
            <a:r>
              <a:rPr sz="3100" spc="70" dirty="0"/>
              <a:t> </a:t>
            </a:r>
            <a:r>
              <a:rPr sz="3100" spc="-10" dirty="0"/>
              <a:t>Liquid</a:t>
            </a:r>
            <a:endParaRPr sz="3100"/>
          </a:p>
        </p:txBody>
      </p:sp>
      <p:sp>
        <p:nvSpPr>
          <p:cNvPr id="7" name="object 7"/>
          <p:cNvSpPr txBox="1"/>
          <p:nvPr/>
        </p:nvSpPr>
        <p:spPr>
          <a:xfrm>
            <a:off x="535940" y="4083177"/>
            <a:ext cx="7737475" cy="131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>
              <a:lnSpc>
                <a:spcPct val="100000"/>
              </a:lnSpc>
              <a:spcBef>
                <a:spcPts val="100"/>
              </a:spcBef>
              <a:tabLst>
                <a:tab pos="7195184" algn="l"/>
              </a:tabLst>
            </a:pPr>
            <a:r>
              <a:rPr sz="1800" b="1" spc="-20" dirty="0">
                <a:solidFill>
                  <a:srgbClr val="17375E"/>
                </a:solidFill>
                <a:latin typeface="Arial"/>
                <a:cs typeface="Arial"/>
              </a:rPr>
              <a:t>Water	</a:t>
            </a:r>
            <a:r>
              <a:rPr sz="1800" b="1" dirty="0">
                <a:solidFill>
                  <a:srgbClr val="17375E"/>
                </a:solidFill>
                <a:latin typeface="Arial"/>
                <a:cs typeface="Arial"/>
              </a:rPr>
              <a:t>Ice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520"/>
              </a:spcBef>
            </a:pPr>
            <a:r>
              <a:rPr sz="1800" spc="-5" dirty="0">
                <a:latin typeface="Arial"/>
                <a:cs typeface="Arial"/>
              </a:rPr>
              <a:t>Phase transition in liquid: liquid changes </a:t>
            </a:r>
            <a:r>
              <a:rPr sz="1800" dirty="0">
                <a:latin typeface="Arial"/>
                <a:cs typeface="Arial"/>
              </a:rPr>
              <a:t>states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changes in temperature 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pressure.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three </a:t>
            </a:r>
            <a:r>
              <a:rPr sz="1800" dirty="0">
                <a:latin typeface="Arial"/>
                <a:cs typeface="Arial"/>
              </a:rPr>
              <a:t>states </a:t>
            </a:r>
            <a:r>
              <a:rPr sz="1800" spc="-5" dirty="0">
                <a:latin typeface="Arial"/>
                <a:cs typeface="Arial"/>
              </a:rPr>
              <a:t>show </a:t>
            </a:r>
            <a:r>
              <a:rPr sz="1800" spc="-10" dirty="0">
                <a:latin typeface="Arial"/>
                <a:cs typeface="Arial"/>
              </a:rPr>
              <a:t>different </a:t>
            </a:r>
            <a:r>
              <a:rPr sz="1800" spc="-5" dirty="0">
                <a:latin typeface="Arial"/>
                <a:cs typeface="Arial"/>
              </a:rPr>
              <a:t>strength of order: solid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most  ordered, gas is </a:t>
            </a:r>
            <a:r>
              <a:rPr sz="1800" dirty="0">
                <a:latin typeface="Arial"/>
                <a:cs typeface="Arial"/>
              </a:rPr>
              <a:t>most </a:t>
            </a:r>
            <a:r>
              <a:rPr sz="1800" spc="-5" dirty="0">
                <a:latin typeface="Arial"/>
                <a:cs typeface="Arial"/>
              </a:rPr>
              <a:t>disordered, and </a:t>
            </a:r>
            <a:r>
              <a:rPr sz="1800" spc="-15" dirty="0">
                <a:latin typeface="Arial"/>
                <a:cs typeface="Arial"/>
              </a:rPr>
              <a:t>water </a:t>
            </a:r>
            <a:r>
              <a:rPr sz="1800" spc="-5" dirty="0">
                <a:latin typeface="Arial"/>
                <a:cs typeface="Arial"/>
              </a:rPr>
              <a:t>is in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between.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" y="800100"/>
            <a:ext cx="8293608" cy="381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9140" y="920496"/>
            <a:ext cx="0" cy="2844165"/>
          </a:xfrm>
          <a:custGeom>
            <a:avLst/>
            <a:gdLst/>
            <a:ahLst/>
            <a:cxnLst/>
            <a:rect l="l" t="t" r="r" b="b"/>
            <a:pathLst>
              <a:path h="2844165">
                <a:moveTo>
                  <a:pt x="0" y="0"/>
                </a:moveTo>
                <a:lnTo>
                  <a:pt x="0" y="2843783"/>
                </a:lnTo>
              </a:path>
            </a:pathLst>
          </a:custGeom>
          <a:ln w="41655">
            <a:solidFill>
              <a:srgbClr val="4AACC5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7661" y="3813891"/>
            <a:ext cx="2055495" cy="1861820"/>
          </a:xfrm>
          <a:custGeom>
            <a:avLst/>
            <a:gdLst/>
            <a:ahLst/>
            <a:cxnLst/>
            <a:rect l="l" t="t" r="r" b="b"/>
            <a:pathLst>
              <a:path w="2055495" h="1861820">
                <a:moveTo>
                  <a:pt x="0" y="1861798"/>
                </a:moveTo>
                <a:lnTo>
                  <a:pt x="0" y="0"/>
                </a:lnTo>
                <a:lnTo>
                  <a:pt x="2055010" y="0"/>
                </a:lnTo>
                <a:lnTo>
                  <a:pt x="2055010" y="1861798"/>
                </a:lnTo>
                <a:lnTo>
                  <a:pt x="0" y="1861798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0290" y="3818072"/>
            <a:ext cx="1957488" cy="1853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22650" y="4289060"/>
            <a:ext cx="42983" cy="44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125" y="3786331"/>
            <a:ext cx="2113280" cy="1915795"/>
          </a:xfrm>
          <a:custGeom>
            <a:avLst/>
            <a:gdLst/>
            <a:ahLst/>
            <a:cxnLst/>
            <a:rect l="l" t="t" r="r" b="b"/>
            <a:pathLst>
              <a:path w="2113280" h="1915795">
                <a:moveTo>
                  <a:pt x="0" y="1915352"/>
                </a:moveTo>
                <a:lnTo>
                  <a:pt x="0" y="0"/>
                </a:lnTo>
                <a:lnTo>
                  <a:pt x="2113085" y="0"/>
                </a:lnTo>
                <a:lnTo>
                  <a:pt x="2113085" y="1915352"/>
                </a:lnTo>
                <a:lnTo>
                  <a:pt x="0" y="191535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0706" y="5522978"/>
            <a:ext cx="44305" cy="45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7605" y="4267994"/>
            <a:ext cx="44305" cy="45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9751" y="5377206"/>
            <a:ext cx="44304" cy="457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1038" y="5328630"/>
            <a:ext cx="44204" cy="45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1449" y="5334317"/>
            <a:ext cx="45705" cy="1514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3323" y="3790632"/>
            <a:ext cx="1902842" cy="15565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8296" y="5545830"/>
            <a:ext cx="47078" cy="1515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16006" y="5471529"/>
            <a:ext cx="44285" cy="457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255" y="4275168"/>
            <a:ext cx="44198" cy="457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31987" y="4413780"/>
            <a:ext cx="44191" cy="457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10283" y="2856357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39" h="208914">
                <a:moveTo>
                  <a:pt x="224663" y="0"/>
                </a:moveTo>
                <a:lnTo>
                  <a:pt x="212724" y="3937"/>
                </a:lnTo>
                <a:lnTo>
                  <a:pt x="248539" y="104267"/>
                </a:lnTo>
                <a:lnTo>
                  <a:pt x="212724" y="204597"/>
                </a:lnTo>
                <a:lnTo>
                  <a:pt x="224663" y="208787"/>
                </a:lnTo>
                <a:lnTo>
                  <a:pt x="269240" y="108457"/>
                </a:lnTo>
                <a:lnTo>
                  <a:pt x="269240" y="100203"/>
                </a:lnTo>
                <a:lnTo>
                  <a:pt x="224663" y="0"/>
                </a:lnTo>
                <a:close/>
              </a:path>
              <a:path w="269239" h="208914">
                <a:moveTo>
                  <a:pt x="44450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450" y="208787"/>
                </a:lnTo>
                <a:lnTo>
                  <a:pt x="56260" y="204724"/>
                </a:lnTo>
                <a:lnTo>
                  <a:pt x="20446" y="104393"/>
                </a:lnTo>
                <a:lnTo>
                  <a:pt x="56260" y="419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69567" y="2236470"/>
            <a:ext cx="10782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397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I: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Subcritical</a:t>
            </a:r>
            <a:endParaRPr sz="1800" dirty="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tabLst>
                <a:tab pos="537845" algn="l"/>
              </a:tabLst>
            </a:pPr>
            <a:r>
              <a:rPr sz="1800" dirty="0">
                <a:latin typeface="Cambria Math"/>
                <a:cs typeface="Cambria Math"/>
              </a:rPr>
              <a:t>𝑘	&lt;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</a:p>
        </p:txBody>
      </p:sp>
      <p:sp>
        <p:nvSpPr>
          <p:cNvPr id="20" name="object 20"/>
          <p:cNvSpPr/>
          <p:nvPr/>
        </p:nvSpPr>
        <p:spPr>
          <a:xfrm>
            <a:off x="5009007" y="2872613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39" h="208914">
                <a:moveTo>
                  <a:pt x="224662" y="0"/>
                </a:moveTo>
                <a:lnTo>
                  <a:pt x="212725" y="3937"/>
                </a:lnTo>
                <a:lnTo>
                  <a:pt x="248538" y="104267"/>
                </a:lnTo>
                <a:lnTo>
                  <a:pt x="212725" y="204597"/>
                </a:lnTo>
                <a:lnTo>
                  <a:pt x="224662" y="208787"/>
                </a:lnTo>
                <a:lnTo>
                  <a:pt x="269239" y="108457"/>
                </a:lnTo>
                <a:lnTo>
                  <a:pt x="269239" y="100203"/>
                </a:lnTo>
                <a:lnTo>
                  <a:pt x="224662" y="0"/>
                </a:lnTo>
                <a:close/>
              </a:path>
              <a:path w="269239" h="208914">
                <a:moveTo>
                  <a:pt x="44450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450" y="208787"/>
                </a:lnTo>
                <a:lnTo>
                  <a:pt x="56387" y="204724"/>
                </a:lnTo>
                <a:lnTo>
                  <a:pt x="20573" y="104393"/>
                </a:lnTo>
                <a:lnTo>
                  <a:pt x="56387" y="419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707128" y="2252598"/>
            <a:ext cx="12807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III: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Supercritical</a:t>
            </a:r>
            <a:endParaRPr sz="1800" dirty="0">
              <a:latin typeface="Arial"/>
              <a:cs typeface="Arial"/>
            </a:endParaRPr>
          </a:p>
          <a:p>
            <a:pPr marL="370840">
              <a:lnSpc>
                <a:spcPct val="100000"/>
              </a:lnSpc>
              <a:tabLst>
                <a:tab pos="648335" algn="l"/>
              </a:tabLst>
            </a:pPr>
            <a:r>
              <a:rPr sz="1800" dirty="0">
                <a:latin typeface="Cambria Math"/>
                <a:cs typeface="Cambria Math"/>
              </a:rPr>
              <a:t>𝑘	&gt;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</a:p>
        </p:txBody>
      </p:sp>
      <p:sp>
        <p:nvSpPr>
          <p:cNvPr id="22" name="object 22"/>
          <p:cNvSpPr/>
          <p:nvPr/>
        </p:nvSpPr>
        <p:spPr>
          <a:xfrm>
            <a:off x="7075043" y="2872613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40" h="208914">
                <a:moveTo>
                  <a:pt x="224662" y="0"/>
                </a:moveTo>
                <a:lnTo>
                  <a:pt x="212725" y="3937"/>
                </a:lnTo>
                <a:lnTo>
                  <a:pt x="248538" y="104267"/>
                </a:lnTo>
                <a:lnTo>
                  <a:pt x="212725" y="204597"/>
                </a:lnTo>
                <a:lnTo>
                  <a:pt x="224662" y="208787"/>
                </a:lnTo>
                <a:lnTo>
                  <a:pt x="269239" y="108457"/>
                </a:lnTo>
                <a:lnTo>
                  <a:pt x="269239" y="100203"/>
                </a:lnTo>
                <a:lnTo>
                  <a:pt x="224662" y="0"/>
                </a:lnTo>
                <a:close/>
              </a:path>
              <a:path w="269240" h="208914">
                <a:moveTo>
                  <a:pt x="44450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450" y="208787"/>
                </a:lnTo>
                <a:lnTo>
                  <a:pt x="56260" y="204724"/>
                </a:lnTo>
                <a:lnTo>
                  <a:pt x="20447" y="104393"/>
                </a:lnTo>
                <a:lnTo>
                  <a:pt x="56260" y="419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62647" y="2252598"/>
            <a:ext cx="11283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IV: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ect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  <a:tabLst>
                <a:tab pos="459105" algn="l"/>
              </a:tabLst>
            </a:pPr>
            <a:r>
              <a:rPr sz="1800" dirty="0">
                <a:latin typeface="Cambria Math"/>
                <a:cs typeface="Cambria Math"/>
              </a:rPr>
              <a:t>𝑘	&gt; ln</a:t>
            </a:r>
            <a:r>
              <a:rPr sz="1800" spc="-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𝑁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97454" y="2856357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39" h="208914">
                <a:moveTo>
                  <a:pt x="224662" y="0"/>
                </a:moveTo>
                <a:lnTo>
                  <a:pt x="212725" y="3937"/>
                </a:lnTo>
                <a:lnTo>
                  <a:pt x="248538" y="104267"/>
                </a:lnTo>
                <a:lnTo>
                  <a:pt x="212725" y="204597"/>
                </a:lnTo>
                <a:lnTo>
                  <a:pt x="224662" y="208787"/>
                </a:lnTo>
                <a:lnTo>
                  <a:pt x="269240" y="108457"/>
                </a:lnTo>
                <a:lnTo>
                  <a:pt x="269240" y="100203"/>
                </a:lnTo>
                <a:lnTo>
                  <a:pt x="224662" y="0"/>
                </a:lnTo>
                <a:close/>
              </a:path>
              <a:path w="269239" h="208914">
                <a:moveTo>
                  <a:pt x="44576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576" y="208787"/>
                </a:lnTo>
                <a:lnTo>
                  <a:pt x="56387" y="204724"/>
                </a:lnTo>
                <a:lnTo>
                  <a:pt x="20573" y="104393"/>
                </a:lnTo>
                <a:lnTo>
                  <a:pt x="56387" y="4191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75864" y="2236470"/>
            <a:ext cx="7924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096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II:</a:t>
            </a:r>
            <a:endParaRPr sz="1800">
              <a:latin typeface="Arial"/>
              <a:cs typeface="Arial"/>
            </a:endParaRPr>
          </a:p>
          <a:p>
            <a:pPr marR="61594" algn="ctr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Critical</a:t>
            </a:r>
            <a:endParaRPr sz="18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tabLst>
                <a:tab pos="367665" algn="l"/>
              </a:tabLst>
            </a:pPr>
            <a:r>
              <a:rPr sz="1800" dirty="0">
                <a:latin typeface="Cambria Math"/>
                <a:cs typeface="Cambria Math"/>
              </a:rPr>
              <a:t>𝑘	=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99579" y="3799506"/>
            <a:ext cx="2056366" cy="186463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34224" y="5557469"/>
            <a:ext cx="184061" cy="1392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67206" y="5506618"/>
            <a:ext cx="612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Cambria Math"/>
                <a:cs typeface="Cambria Math"/>
              </a:rPr>
              <a:t>𝒌 = 𝟎.</a:t>
            </a:r>
            <a:r>
              <a:rPr sz="1200" spc="-12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0000FF"/>
                </a:solidFill>
                <a:latin typeface="Cambria Math"/>
                <a:cs typeface="Cambria Math"/>
              </a:rPr>
              <a:t>𝟓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47479" y="3799604"/>
            <a:ext cx="2056367" cy="18744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30904" y="5529681"/>
            <a:ext cx="184150" cy="1392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464433" y="5478881"/>
            <a:ext cx="4641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Cambria Math"/>
                <a:cs typeface="Cambria Math"/>
              </a:rPr>
              <a:t>𝒌 =</a:t>
            </a:r>
            <a:r>
              <a:rPr sz="1200" spc="-5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0000FF"/>
                </a:solidFill>
                <a:latin typeface="Cambria Math"/>
                <a:cs typeface="Cambria Math"/>
              </a:rPr>
              <a:t>𝟏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26582" y="5521845"/>
            <a:ext cx="184022" cy="13923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960490" y="5470652"/>
            <a:ext cx="4648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Cambria Math"/>
                <a:cs typeface="Cambria Math"/>
              </a:rPr>
              <a:t>𝒌 =</a:t>
            </a:r>
            <a:r>
              <a:rPr sz="1200" spc="-5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0000FF"/>
                </a:solidFill>
                <a:latin typeface="Cambria Math"/>
                <a:cs typeface="Cambria Math"/>
              </a:rPr>
              <a:t>𝟑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-26140" y="4759553"/>
            <a:ext cx="204470" cy="61531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0000FF"/>
                </a:solidFill>
                <a:latin typeface="Cambria Math"/>
                <a:cs typeface="Cambria Math"/>
              </a:rPr>
              <a:t>𝑵 =</a:t>
            </a:r>
            <a:r>
              <a:rPr sz="1200" spc="5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0000FF"/>
                </a:solidFill>
                <a:latin typeface="Cambria Math"/>
                <a:cs typeface="Cambria Math"/>
              </a:rPr>
              <a:t>𝟏𝟎𝟎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94318" y="5337149"/>
            <a:ext cx="464184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ts val="13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200" dirty="0">
                <a:solidFill>
                  <a:srgbClr val="0000FF"/>
                </a:solidFill>
                <a:latin typeface="Cambria Math"/>
                <a:cs typeface="Cambria Math"/>
              </a:rPr>
              <a:t>𝒌 =</a:t>
            </a:r>
            <a:r>
              <a:rPr sz="1200" spc="-5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0000FF"/>
                </a:solidFill>
                <a:latin typeface="Cambria Math"/>
                <a:cs typeface="Cambria Math"/>
              </a:rPr>
              <a:t>𝟓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859942" y="160781"/>
            <a:ext cx="7423784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Phase </a:t>
            </a:r>
            <a:r>
              <a:rPr sz="3700" spc="-35" dirty="0"/>
              <a:t>Transitions </a:t>
            </a:r>
            <a:r>
              <a:rPr sz="3700" spc="-5" dirty="0"/>
              <a:t>in Random</a:t>
            </a:r>
            <a:r>
              <a:rPr sz="3700" spc="95" dirty="0"/>
              <a:t> </a:t>
            </a:r>
            <a:r>
              <a:rPr sz="3700" spc="-20" dirty="0"/>
              <a:t>Networks</a:t>
            </a:r>
            <a:endParaRPr sz="37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6991" y="44196"/>
            <a:ext cx="8293608" cy="381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3855" y="1467611"/>
            <a:ext cx="1720850" cy="1199515"/>
          </a:xfrm>
          <a:custGeom>
            <a:avLst/>
            <a:gdLst/>
            <a:ahLst/>
            <a:cxnLst/>
            <a:rect l="l" t="t" r="r" b="b"/>
            <a:pathLst>
              <a:path w="1720850" h="1199514">
                <a:moveTo>
                  <a:pt x="0" y="1199388"/>
                </a:moveTo>
                <a:lnTo>
                  <a:pt x="1720595" y="1199388"/>
                </a:lnTo>
                <a:lnTo>
                  <a:pt x="1720595" y="0"/>
                </a:lnTo>
                <a:lnTo>
                  <a:pt x="0" y="0"/>
                </a:lnTo>
                <a:lnTo>
                  <a:pt x="0" y="1199388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85569" y="1494282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96644" y="2114295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39" h="208914">
                <a:moveTo>
                  <a:pt x="224662" y="0"/>
                </a:moveTo>
                <a:lnTo>
                  <a:pt x="212725" y="4063"/>
                </a:lnTo>
                <a:lnTo>
                  <a:pt x="248538" y="104393"/>
                </a:lnTo>
                <a:lnTo>
                  <a:pt x="212725" y="204596"/>
                </a:lnTo>
                <a:lnTo>
                  <a:pt x="224662" y="208787"/>
                </a:lnTo>
                <a:lnTo>
                  <a:pt x="269239" y="108457"/>
                </a:lnTo>
                <a:lnTo>
                  <a:pt x="269239" y="100202"/>
                </a:lnTo>
                <a:lnTo>
                  <a:pt x="224662" y="0"/>
                </a:lnTo>
                <a:close/>
              </a:path>
              <a:path w="269239" h="208914">
                <a:moveTo>
                  <a:pt x="44450" y="0"/>
                </a:moveTo>
                <a:lnTo>
                  <a:pt x="0" y="100329"/>
                </a:lnTo>
                <a:lnTo>
                  <a:pt x="0" y="108584"/>
                </a:lnTo>
                <a:lnTo>
                  <a:pt x="44450" y="208787"/>
                </a:lnTo>
                <a:lnTo>
                  <a:pt x="56261" y="204850"/>
                </a:lnTo>
                <a:lnTo>
                  <a:pt x="20446" y="104520"/>
                </a:lnTo>
                <a:lnTo>
                  <a:pt x="56261" y="419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5800" y="1768602"/>
            <a:ext cx="10782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Subcritical</a:t>
            </a:r>
            <a:endParaRPr sz="1800" dirty="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tabLst>
                <a:tab pos="537845" algn="l"/>
              </a:tabLst>
            </a:pPr>
            <a:r>
              <a:rPr sz="1800" dirty="0">
                <a:solidFill>
                  <a:srgbClr val="000000"/>
                </a:solidFill>
                <a:latin typeface="Cambria Math"/>
                <a:cs typeface="Cambria Math"/>
              </a:rPr>
              <a:t>𝑘	&lt;</a:t>
            </a:r>
            <a:r>
              <a:rPr sz="1800" spc="5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 Math"/>
                <a:cs typeface="Cambria Math"/>
              </a:rPr>
              <a:t>1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3482" y="2317495"/>
            <a:ext cx="149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𝑝 &lt; </a:t>
            </a:r>
            <a:r>
              <a:rPr sz="1800" spc="5" dirty="0">
                <a:latin typeface="Cambria Math"/>
                <a:cs typeface="Cambria Math"/>
              </a:rPr>
              <a:t>𝑝</a:t>
            </a:r>
            <a:r>
              <a:rPr sz="1950" spc="7" baseline="-14957" dirty="0">
                <a:latin typeface="Cambria Math"/>
                <a:cs typeface="Cambria Math"/>
              </a:rPr>
              <a:t>c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225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1/𝑁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96664" y="3816730"/>
            <a:ext cx="238760" cy="1851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8029" y="271055"/>
            <a:ext cx="3838575" cy="3481070"/>
          </a:xfrm>
          <a:custGeom>
            <a:avLst/>
            <a:gdLst/>
            <a:ahLst/>
            <a:cxnLst/>
            <a:rect l="l" t="t" r="r" b="b"/>
            <a:pathLst>
              <a:path w="3838575" h="3481070">
                <a:moveTo>
                  <a:pt x="0" y="3480565"/>
                </a:moveTo>
                <a:lnTo>
                  <a:pt x="0" y="0"/>
                </a:lnTo>
                <a:lnTo>
                  <a:pt x="3838223" y="0"/>
                </a:lnTo>
                <a:lnTo>
                  <a:pt x="3838223" y="3480565"/>
                </a:lnTo>
                <a:lnTo>
                  <a:pt x="0" y="348056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9956" y="3426879"/>
            <a:ext cx="80621" cy="831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80001" y="2489302"/>
            <a:ext cx="80414" cy="82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5079" y="2826889"/>
            <a:ext cx="80414" cy="83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53399" y="1146330"/>
            <a:ext cx="80647" cy="831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6228" y="3161983"/>
            <a:ext cx="80621" cy="831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21276" y="1154121"/>
            <a:ext cx="389503" cy="7377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54917" y="3084046"/>
            <a:ext cx="80647" cy="831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98134" y="3073710"/>
            <a:ext cx="80440" cy="83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0801" y="465884"/>
            <a:ext cx="2368335" cy="26415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49854" y="2024331"/>
            <a:ext cx="220677" cy="1455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52398" y="3276304"/>
            <a:ext cx="80440" cy="83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52489" y="3468405"/>
            <a:ext cx="80621" cy="831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47426" y="3660660"/>
            <a:ext cx="80440" cy="831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25049" y="868526"/>
            <a:ext cx="80621" cy="83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74377" y="2055495"/>
            <a:ext cx="612907" cy="21035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32712" y="3333386"/>
            <a:ext cx="80621" cy="831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64377" y="603630"/>
            <a:ext cx="80621" cy="829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98999" y="2988008"/>
            <a:ext cx="80621" cy="8297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67192" y="1159367"/>
            <a:ext cx="80437" cy="8318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98251" y="2808788"/>
            <a:ext cx="80414" cy="8297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90472" y="2735941"/>
            <a:ext cx="80414" cy="8315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24922" y="1193102"/>
            <a:ext cx="80621" cy="8315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45782" y="1606081"/>
            <a:ext cx="80440" cy="8315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91220" y="2580068"/>
            <a:ext cx="80440" cy="8318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56253" y="837362"/>
            <a:ext cx="80414" cy="830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26602" y="278872"/>
            <a:ext cx="80414" cy="8318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53653" y="2585366"/>
            <a:ext cx="80621" cy="8315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47127" y="2403600"/>
            <a:ext cx="485756" cy="11162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06672" y="1411252"/>
            <a:ext cx="80440" cy="8318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67741" y="3752215"/>
            <a:ext cx="8869045" cy="1818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6766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Cambria Math"/>
                <a:cs typeface="Cambria Math"/>
              </a:rPr>
              <a:t>𝑘</a:t>
            </a:r>
            <a:endParaRPr sz="16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1390"/>
              </a:spcBef>
            </a:pPr>
            <a:r>
              <a:rPr sz="1800" dirty="0">
                <a:latin typeface="Calibri"/>
                <a:cs typeface="Calibri"/>
              </a:rPr>
              <a:t>In the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subcritical regime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spc="-10" dirty="0">
                <a:latin typeface="Calibri"/>
                <a:cs typeface="Calibri"/>
              </a:rPr>
              <a:t>there </a:t>
            </a:r>
            <a:r>
              <a:rPr sz="1800" dirty="0">
                <a:latin typeface="Calibri"/>
                <a:cs typeface="Calibri"/>
              </a:rPr>
              <a:t>is no </a:t>
            </a:r>
            <a:r>
              <a:rPr sz="1800" spc="-5" dirty="0">
                <a:latin typeface="Calibri"/>
                <a:cs typeface="Calibri"/>
              </a:rPr>
              <a:t>giant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component.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Approximately </a:t>
            </a:r>
            <a:r>
              <a:rPr sz="1800" dirty="0">
                <a:latin typeface="Cambria Math"/>
                <a:cs typeface="Cambria Math"/>
              </a:rPr>
              <a:t>𝑁 − 𝐿 </a:t>
            </a:r>
            <a:r>
              <a:rPr sz="1800" spc="-10" dirty="0">
                <a:latin typeface="Calibri"/>
                <a:cs typeface="Calibri"/>
              </a:rPr>
              <a:t>isolated </a:t>
            </a:r>
            <a:r>
              <a:rPr sz="1800" spc="-5" dirty="0">
                <a:latin typeface="Calibri"/>
                <a:cs typeface="Calibri"/>
              </a:rPr>
              <a:t>components. Most components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composed of </a:t>
            </a:r>
            <a:r>
              <a:rPr sz="1800" spc="-10" dirty="0">
                <a:latin typeface="Calibri"/>
                <a:cs typeface="Calibri"/>
              </a:rPr>
              <a:t>pairs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largest </a:t>
            </a:r>
            <a:r>
              <a:rPr sz="1800" spc="-15" dirty="0">
                <a:latin typeface="Calibri"/>
                <a:cs typeface="Calibri"/>
              </a:rPr>
              <a:t>cluster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tree, </a:t>
            </a:r>
            <a:r>
              <a:rPr sz="1800" spc="-5" dirty="0">
                <a:latin typeface="Calibri"/>
                <a:cs typeface="Calibri"/>
              </a:rPr>
              <a:t>its </a:t>
            </a:r>
            <a:r>
              <a:rPr sz="1800" spc="-15" dirty="0">
                <a:latin typeface="Calibri"/>
                <a:cs typeface="Calibri"/>
              </a:rPr>
              <a:t>size </a:t>
            </a:r>
            <a:r>
              <a:rPr sz="1800" spc="10" dirty="0">
                <a:latin typeface="Cambria Math"/>
                <a:cs typeface="Cambria Math"/>
              </a:rPr>
              <a:t>𝑁</a:t>
            </a:r>
            <a:r>
              <a:rPr sz="1950" spc="15" baseline="-14957" dirty="0">
                <a:latin typeface="Cambria Math"/>
                <a:cs typeface="Cambria Math"/>
              </a:rPr>
              <a:t>G</a:t>
            </a:r>
            <a:r>
              <a:rPr sz="1800" spc="10" dirty="0">
                <a:latin typeface="Cambria Math"/>
                <a:cs typeface="Cambria Math"/>
              </a:rPr>
              <a:t>~ </a:t>
            </a:r>
            <a:r>
              <a:rPr sz="1800" dirty="0">
                <a:latin typeface="Cambria Math"/>
                <a:cs typeface="Cambria Math"/>
              </a:rPr>
              <a:t>ln 𝑁 </a:t>
            </a:r>
            <a:r>
              <a:rPr sz="1800" spc="-10" dirty="0">
                <a:latin typeface="Calibri"/>
                <a:cs typeface="Calibri"/>
              </a:rPr>
              <a:t>(can </a:t>
            </a:r>
            <a:r>
              <a:rPr sz="1800" spc="-5" dirty="0">
                <a:latin typeface="Calibri"/>
                <a:cs typeface="Calibri"/>
              </a:rPr>
              <a:t>be derived)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mbria Math"/>
                <a:cs typeface="Cambria Math"/>
              </a:rPr>
              <a:t>𝑁</a:t>
            </a:r>
            <a:r>
              <a:rPr sz="1950" spc="7" baseline="-14957" dirty="0">
                <a:latin typeface="Cambria Math"/>
                <a:cs typeface="Cambria Math"/>
              </a:rPr>
              <a:t>G</a:t>
            </a:r>
            <a:r>
              <a:rPr sz="1800" spc="5" dirty="0">
                <a:latin typeface="Cambria Math"/>
                <a:cs typeface="Cambria Math"/>
              </a:rPr>
              <a:t>/𝑁 </a:t>
            </a:r>
            <a:r>
              <a:rPr sz="1800" dirty="0">
                <a:latin typeface="Cambria Math"/>
                <a:cs typeface="Cambria Math"/>
              </a:rPr>
              <a:t>→ 0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dirty="0">
                <a:latin typeface="Cambria Math"/>
                <a:cs typeface="Cambria Math"/>
              </a:rPr>
              <a:t>𝑁 →</a:t>
            </a:r>
            <a:r>
              <a:rPr sz="1800" spc="-165" dirty="0">
                <a:latin typeface="Cambria Math"/>
                <a:cs typeface="Cambria Math"/>
              </a:rPr>
              <a:t> </a:t>
            </a:r>
            <a:r>
              <a:rPr sz="1800" spc="20" dirty="0">
                <a:latin typeface="Cambria Math"/>
                <a:cs typeface="Cambria Math"/>
              </a:rPr>
              <a:t>∞</a:t>
            </a:r>
            <a:r>
              <a:rPr sz="1800" spc="20" dirty="0">
                <a:latin typeface="Calibri"/>
                <a:cs typeface="Calibri"/>
              </a:rPr>
              <a:t>.</a:t>
            </a:r>
            <a:r>
              <a:rPr sz="1800" spc="30" baseline="4629" dirty="0">
                <a:solidFill>
                  <a:srgbClr val="888888"/>
                </a:solidFill>
                <a:latin typeface="Calibri"/>
                <a:cs typeface="Calibri"/>
              </a:rPr>
              <a:t>34</a:t>
            </a:r>
            <a:endParaRPr sz="1800" baseline="4629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364094" y="3554984"/>
            <a:ext cx="179450" cy="13919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398257" y="3503803"/>
            <a:ext cx="605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Cambria Math"/>
                <a:cs typeface="Cambria Math"/>
              </a:rPr>
              <a:t>𝑘 = 𝟎.</a:t>
            </a:r>
            <a:r>
              <a:rPr sz="1200" spc="-9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0000FF"/>
                </a:solidFill>
                <a:latin typeface="Cambria Math"/>
                <a:cs typeface="Cambria Math"/>
              </a:rPr>
              <a:t>𝟓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480053" y="179070"/>
            <a:ext cx="12700" cy="3646170"/>
          </a:xfrm>
          <a:custGeom>
            <a:avLst/>
            <a:gdLst/>
            <a:ahLst/>
            <a:cxnLst/>
            <a:rect l="l" t="t" r="r" b="b"/>
            <a:pathLst>
              <a:path w="12700" h="3646170">
                <a:moveTo>
                  <a:pt x="12700" y="0"/>
                </a:moveTo>
                <a:lnTo>
                  <a:pt x="0" y="3645916"/>
                </a:lnTo>
              </a:path>
            </a:pathLst>
          </a:custGeom>
          <a:ln w="28956">
            <a:solidFill>
              <a:srgbClr val="4AACC5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5343" y="1819401"/>
            <a:ext cx="567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0000FF"/>
                </a:solidFill>
                <a:latin typeface="Cambria Math"/>
                <a:cs typeface="Cambria Math"/>
              </a:rPr>
              <a:t>𝑁</a:t>
            </a:r>
            <a:r>
              <a:rPr sz="1725" spc="7" baseline="-14492" dirty="0">
                <a:solidFill>
                  <a:srgbClr val="0000FF"/>
                </a:solidFill>
                <a:latin typeface="Cambria Math"/>
                <a:cs typeface="Cambria Math"/>
              </a:rPr>
              <a:t>G</a:t>
            </a:r>
            <a:r>
              <a:rPr sz="1600" spc="5" dirty="0">
                <a:solidFill>
                  <a:srgbClr val="0000FF"/>
                </a:solidFill>
                <a:latin typeface="Cambria Math"/>
                <a:cs typeface="Cambria Math"/>
              </a:rPr>
              <a:t>/𝑁</a:t>
            </a:r>
            <a:endParaRPr sz="16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6991" y="44196"/>
            <a:ext cx="8293608" cy="381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51317" y="268636"/>
            <a:ext cx="3741420" cy="3390900"/>
          </a:xfrm>
          <a:custGeom>
            <a:avLst/>
            <a:gdLst/>
            <a:ahLst/>
            <a:cxnLst/>
            <a:rect l="l" t="t" r="r" b="b"/>
            <a:pathLst>
              <a:path w="3741420" h="3390900">
                <a:moveTo>
                  <a:pt x="0" y="3390904"/>
                </a:moveTo>
                <a:lnTo>
                  <a:pt x="0" y="0"/>
                </a:lnTo>
                <a:lnTo>
                  <a:pt x="3740822" y="0"/>
                </a:lnTo>
                <a:lnTo>
                  <a:pt x="3740822" y="3390904"/>
                </a:lnTo>
                <a:lnTo>
                  <a:pt x="0" y="3390904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9705" y="458445"/>
            <a:ext cx="3368769" cy="2965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55450" y="1121363"/>
            <a:ext cx="78601" cy="81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0585" y="3085091"/>
            <a:ext cx="78575" cy="810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54878" y="2999092"/>
            <a:ext cx="78398" cy="808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82388" y="3009162"/>
            <a:ext cx="81055" cy="2681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02778" y="3383620"/>
            <a:ext cx="78575" cy="810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97843" y="3570922"/>
            <a:ext cx="78398" cy="810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0247" y="1134064"/>
            <a:ext cx="78396" cy="810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53101" y="1569270"/>
            <a:ext cx="78398" cy="8101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7548" y="276251"/>
            <a:ext cx="78373" cy="81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04833" y="1379460"/>
            <a:ext cx="78398" cy="810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86403" y="164592"/>
            <a:ext cx="0" cy="1303020"/>
          </a:xfrm>
          <a:custGeom>
            <a:avLst/>
            <a:gdLst/>
            <a:ahLst/>
            <a:cxnLst/>
            <a:rect l="l" t="t" r="r" b="b"/>
            <a:pathLst>
              <a:path h="1303020">
                <a:moveTo>
                  <a:pt x="0" y="0"/>
                </a:moveTo>
                <a:lnTo>
                  <a:pt x="0" y="1303019"/>
                </a:lnTo>
              </a:path>
            </a:pathLst>
          </a:custGeom>
          <a:ln w="41655">
            <a:solidFill>
              <a:srgbClr val="4AACC5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6403" y="2667000"/>
            <a:ext cx="0" cy="1172845"/>
          </a:xfrm>
          <a:custGeom>
            <a:avLst/>
            <a:gdLst/>
            <a:ahLst/>
            <a:cxnLst/>
            <a:rect l="l" t="t" r="r" b="b"/>
            <a:pathLst>
              <a:path h="1172845">
                <a:moveTo>
                  <a:pt x="0" y="0"/>
                </a:moveTo>
                <a:lnTo>
                  <a:pt x="0" y="1172464"/>
                </a:lnTo>
              </a:path>
            </a:pathLst>
          </a:custGeom>
          <a:ln w="41655">
            <a:solidFill>
              <a:srgbClr val="4AACC5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03576" y="1467611"/>
            <a:ext cx="1617345" cy="1199515"/>
          </a:xfrm>
          <a:custGeom>
            <a:avLst/>
            <a:gdLst/>
            <a:ahLst/>
            <a:cxnLst/>
            <a:rect l="l" t="t" r="r" b="b"/>
            <a:pathLst>
              <a:path w="1617345" h="1199514">
                <a:moveTo>
                  <a:pt x="0" y="1199388"/>
                </a:moveTo>
                <a:lnTo>
                  <a:pt x="1616964" y="1199388"/>
                </a:lnTo>
                <a:lnTo>
                  <a:pt x="1616964" y="0"/>
                </a:lnTo>
                <a:lnTo>
                  <a:pt x="0" y="0"/>
                </a:lnTo>
                <a:lnTo>
                  <a:pt x="0" y="1199388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72739" y="1494282"/>
            <a:ext cx="2178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II: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39694" y="2114295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39" h="208914">
                <a:moveTo>
                  <a:pt x="224663" y="0"/>
                </a:moveTo>
                <a:lnTo>
                  <a:pt x="212725" y="4063"/>
                </a:lnTo>
                <a:lnTo>
                  <a:pt x="248539" y="104393"/>
                </a:lnTo>
                <a:lnTo>
                  <a:pt x="212725" y="204596"/>
                </a:lnTo>
                <a:lnTo>
                  <a:pt x="224663" y="208787"/>
                </a:lnTo>
                <a:lnTo>
                  <a:pt x="269240" y="108457"/>
                </a:lnTo>
                <a:lnTo>
                  <a:pt x="269240" y="100202"/>
                </a:lnTo>
                <a:lnTo>
                  <a:pt x="224663" y="0"/>
                </a:lnTo>
                <a:close/>
              </a:path>
              <a:path w="269239" h="208914">
                <a:moveTo>
                  <a:pt x="44450" y="0"/>
                </a:moveTo>
                <a:lnTo>
                  <a:pt x="0" y="100329"/>
                </a:lnTo>
                <a:lnTo>
                  <a:pt x="0" y="108584"/>
                </a:lnTo>
                <a:lnTo>
                  <a:pt x="44450" y="208787"/>
                </a:lnTo>
                <a:lnTo>
                  <a:pt x="56261" y="204850"/>
                </a:lnTo>
                <a:lnTo>
                  <a:pt x="20447" y="104520"/>
                </a:lnTo>
                <a:lnTo>
                  <a:pt x="56261" y="419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117850" y="1768602"/>
            <a:ext cx="793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Critical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tabLst>
                <a:tab pos="367665" algn="l"/>
              </a:tabLst>
            </a:pPr>
            <a:r>
              <a:rPr sz="1800" dirty="0">
                <a:solidFill>
                  <a:srgbClr val="000000"/>
                </a:solidFill>
                <a:latin typeface="Cambria Math"/>
                <a:cs typeface="Cambria Math"/>
              </a:rPr>
              <a:t>𝑘	=</a:t>
            </a:r>
            <a:r>
              <a:rPr sz="1800" spc="1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11017" y="2317495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𝑝 = </a:t>
            </a:r>
            <a:r>
              <a:rPr sz="1800" spc="5" dirty="0">
                <a:latin typeface="Cambria Math"/>
                <a:cs typeface="Cambria Math"/>
              </a:rPr>
              <a:t>𝑝</a:t>
            </a:r>
            <a:r>
              <a:rPr sz="1950" spc="7" baseline="-14957" dirty="0">
                <a:latin typeface="Cambria Math"/>
                <a:cs typeface="Cambria Math"/>
              </a:rPr>
              <a:t>c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2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1/𝑁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96664" y="3816730"/>
            <a:ext cx="238760" cy="1851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45685" y="3752215"/>
            <a:ext cx="137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Cambria Math"/>
                <a:cs typeface="Cambria Math"/>
              </a:rPr>
              <a:t>𝑘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6240" y="4059428"/>
            <a:ext cx="7890509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 the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critical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point</a:t>
            </a:r>
            <a:r>
              <a:rPr sz="1800" spc="-5" dirty="0">
                <a:latin typeface="Calibri"/>
                <a:cs typeface="Calibri"/>
              </a:rPr>
              <a:t>, single giant component: </a:t>
            </a:r>
            <a:r>
              <a:rPr sz="1800" dirty="0">
                <a:latin typeface="Cambria Math"/>
                <a:cs typeface="Cambria Math"/>
              </a:rPr>
              <a:t>𝑁</a:t>
            </a:r>
            <a:r>
              <a:rPr sz="1800" baseline="-20833" dirty="0">
                <a:latin typeface="Cambria Math"/>
                <a:cs typeface="Cambria Math"/>
              </a:rPr>
              <a:t>G</a:t>
            </a:r>
            <a:r>
              <a:rPr sz="1800" dirty="0">
                <a:latin typeface="Cambria Math"/>
                <a:cs typeface="Cambria Math"/>
              </a:rPr>
              <a:t>~ </a:t>
            </a:r>
            <a:r>
              <a:rPr sz="1800" spc="45" dirty="0">
                <a:latin typeface="Cambria Math"/>
                <a:cs typeface="Cambria Math"/>
              </a:rPr>
              <a:t>𝑁</a:t>
            </a:r>
            <a:r>
              <a:rPr sz="1950" spc="67" baseline="27777" dirty="0">
                <a:latin typeface="Cambria Math"/>
                <a:cs typeface="Cambria Math"/>
              </a:rPr>
              <a:t>2/3 </a:t>
            </a:r>
            <a:r>
              <a:rPr sz="1800" spc="-10" dirty="0">
                <a:latin typeface="Calibri"/>
                <a:cs typeface="Calibri"/>
              </a:rPr>
              <a:t>(can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derived):</a:t>
            </a:r>
            <a:endParaRPr sz="1800">
              <a:latin typeface="Calibri"/>
              <a:cs typeface="Calibri"/>
            </a:endParaRPr>
          </a:p>
          <a:p>
            <a:pPr marL="362585" indent="-287020">
              <a:lnSpc>
                <a:spcPts val="2155"/>
              </a:lnSpc>
              <a:spcBef>
                <a:spcPts val="85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1800" dirty="0">
                <a:latin typeface="Calibri"/>
                <a:cs typeface="Calibri"/>
              </a:rPr>
              <a:t>GC </a:t>
            </a:r>
            <a:r>
              <a:rPr sz="1800" spc="-10" dirty="0">
                <a:latin typeface="Calibri"/>
                <a:cs typeface="Calibri"/>
              </a:rPr>
              <a:t>contains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vanishing </a:t>
            </a:r>
            <a:r>
              <a:rPr sz="1800" spc="-10" dirty="0">
                <a:latin typeface="Calibri"/>
                <a:cs typeface="Calibri"/>
              </a:rPr>
              <a:t>fraction </a:t>
            </a:r>
            <a:r>
              <a:rPr sz="1800" spc="-5" dirty="0">
                <a:latin typeface="Calibri"/>
                <a:cs typeface="Calibri"/>
              </a:rPr>
              <a:t>of all nodes,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25" dirty="0">
                <a:latin typeface="Cambria Math"/>
                <a:cs typeface="Cambria Math"/>
              </a:rPr>
              <a:t>𝑁</a:t>
            </a:r>
            <a:r>
              <a:rPr sz="1950" spc="37" baseline="-14957" dirty="0">
                <a:latin typeface="Cambria Math"/>
                <a:cs typeface="Cambria Math"/>
              </a:rPr>
              <a:t>G</a:t>
            </a:r>
            <a:r>
              <a:rPr sz="1800" spc="25" dirty="0">
                <a:latin typeface="Cambria Math"/>
                <a:cs typeface="Cambria Math"/>
              </a:rPr>
              <a:t>/𝑁~𝑁</a:t>
            </a:r>
            <a:r>
              <a:rPr sz="1950" spc="37" baseline="27777" dirty="0">
                <a:latin typeface="Cambria Math"/>
                <a:cs typeface="Cambria Math"/>
              </a:rPr>
              <a:t>−1/3</a:t>
            </a:r>
            <a:r>
              <a:rPr sz="1800" spc="25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362585" indent="-287020">
              <a:lnSpc>
                <a:spcPts val="2155"/>
              </a:lnSpc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1800" spc="-5" dirty="0">
                <a:latin typeface="Calibri"/>
                <a:cs typeface="Calibri"/>
              </a:rPr>
              <a:t>Small components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trees, </a:t>
            </a:r>
            <a:r>
              <a:rPr sz="1800" dirty="0">
                <a:latin typeface="Calibri"/>
                <a:cs typeface="Calibri"/>
              </a:rPr>
              <a:t>GC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loops.</a:t>
            </a: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size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giant component jumps in this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phase:</a:t>
            </a:r>
            <a:endParaRPr sz="1800">
              <a:latin typeface="Calibri"/>
              <a:cs typeface="Calibri"/>
            </a:endParaRPr>
          </a:p>
          <a:p>
            <a:pPr marL="362585" indent="-287020">
              <a:lnSpc>
                <a:spcPct val="100000"/>
              </a:lnSpc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1800" spc="-10" dirty="0">
                <a:latin typeface="Calibri"/>
                <a:cs typeface="Calibri"/>
              </a:rPr>
              <a:t>For </a:t>
            </a:r>
            <a:r>
              <a:rPr sz="1800" dirty="0">
                <a:latin typeface="Cambria Math"/>
                <a:cs typeface="Cambria Math"/>
              </a:rPr>
              <a:t>𝑁 = </a:t>
            </a:r>
            <a:r>
              <a:rPr sz="1800" spc="-5" dirty="0">
                <a:latin typeface="Cambria Math"/>
                <a:cs typeface="Cambria Math"/>
              </a:rPr>
              <a:t>1000</a:t>
            </a:r>
            <a:r>
              <a:rPr sz="1800" spc="-5" dirty="0">
                <a:latin typeface="Calibri"/>
                <a:cs typeface="Calibri"/>
              </a:rPr>
              <a:t>: in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subcritical phase </a:t>
            </a:r>
            <a:r>
              <a:rPr sz="1800" dirty="0">
                <a:latin typeface="Cambria Math"/>
                <a:cs typeface="Cambria Math"/>
              </a:rPr>
              <a:t>𝑁</a:t>
            </a:r>
            <a:r>
              <a:rPr sz="1950" baseline="-14957" dirty="0">
                <a:latin typeface="Cambria Math"/>
                <a:cs typeface="Cambria Math"/>
              </a:rPr>
              <a:t>G</a:t>
            </a:r>
            <a:r>
              <a:rPr sz="1800" dirty="0">
                <a:latin typeface="Cambria Math"/>
                <a:cs typeface="Cambria Math"/>
              </a:rPr>
              <a:t>~6.9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spc="-5" dirty="0">
                <a:latin typeface="Calibri"/>
                <a:cs typeface="Calibri"/>
              </a:rPr>
              <a:t>but in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critical </a:t>
            </a:r>
            <a:r>
              <a:rPr sz="1800" spc="-5" dirty="0">
                <a:latin typeface="Calibri"/>
                <a:cs typeface="Calibri"/>
              </a:rPr>
              <a:t>phase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𝑁</a:t>
            </a:r>
            <a:r>
              <a:rPr sz="1950" baseline="-14957" dirty="0">
                <a:latin typeface="Cambria Math"/>
                <a:cs typeface="Cambria Math"/>
              </a:rPr>
              <a:t>G</a:t>
            </a:r>
            <a:r>
              <a:rPr sz="1800" dirty="0">
                <a:latin typeface="Cambria Math"/>
                <a:cs typeface="Cambria Math"/>
              </a:rPr>
              <a:t>~95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26957" y="533714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545705" y="3533266"/>
            <a:ext cx="179577" cy="1391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579868" y="3482085"/>
            <a:ext cx="459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Cambria Math"/>
                <a:cs typeface="Cambria Math"/>
              </a:rPr>
              <a:t>𝑘 =</a:t>
            </a:r>
            <a:r>
              <a:rPr sz="1200" spc="-1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0000FF"/>
                </a:solidFill>
                <a:latin typeface="Cambria Math"/>
                <a:cs typeface="Cambria Math"/>
              </a:rPr>
              <a:t>𝟏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343" y="1819401"/>
            <a:ext cx="567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0000FF"/>
                </a:solidFill>
                <a:latin typeface="Cambria Math"/>
                <a:cs typeface="Cambria Math"/>
              </a:rPr>
              <a:t>𝑁</a:t>
            </a:r>
            <a:r>
              <a:rPr sz="1725" spc="7" baseline="-14492" dirty="0">
                <a:solidFill>
                  <a:srgbClr val="0000FF"/>
                </a:solidFill>
                <a:latin typeface="Cambria Math"/>
                <a:cs typeface="Cambria Math"/>
              </a:rPr>
              <a:t>G</a:t>
            </a:r>
            <a:r>
              <a:rPr sz="1600" spc="5" dirty="0">
                <a:solidFill>
                  <a:srgbClr val="0000FF"/>
                </a:solidFill>
                <a:latin typeface="Cambria Math"/>
                <a:cs typeface="Cambria Math"/>
              </a:rPr>
              <a:t>/𝑁</a:t>
            </a:r>
            <a:endParaRPr sz="16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6991" y="44196"/>
            <a:ext cx="8293608" cy="381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29000" y="155447"/>
            <a:ext cx="108076" cy="373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83102" y="498348"/>
            <a:ext cx="15367" cy="60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82721" y="605027"/>
            <a:ext cx="15366" cy="609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40491" y="318234"/>
            <a:ext cx="3710304" cy="3364865"/>
          </a:xfrm>
          <a:custGeom>
            <a:avLst/>
            <a:gdLst/>
            <a:ahLst/>
            <a:cxnLst/>
            <a:rect l="l" t="t" r="r" b="b"/>
            <a:pathLst>
              <a:path w="3710304" h="3364865">
                <a:moveTo>
                  <a:pt x="0" y="3364865"/>
                </a:moveTo>
                <a:lnTo>
                  <a:pt x="0" y="0"/>
                </a:lnTo>
                <a:lnTo>
                  <a:pt x="3710302" y="0"/>
                </a:lnTo>
                <a:lnTo>
                  <a:pt x="3710302" y="3364865"/>
                </a:lnTo>
                <a:lnTo>
                  <a:pt x="0" y="336486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49349" y="325791"/>
            <a:ext cx="3692610" cy="32436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3585" y="3595162"/>
            <a:ext cx="77759" cy="804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90206" y="3378530"/>
            <a:ext cx="4597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Cambria Math"/>
                <a:cs typeface="Cambria Math"/>
              </a:rPr>
              <a:t>𝑘 =</a:t>
            </a:r>
            <a:r>
              <a:rPr sz="1200" spc="-1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0000FF"/>
                </a:solidFill>
                <a:latin typeface="Cambria Math"/>
                <a:cs typeface="Cambria Math"/>
              </a:rPr>
              <a:t>𝟑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96664" y="3816730"/>
            <a:ext cx="238760" cy="1851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7837" y="3679493"/>
            <a:ext cx="7966075" cy="187007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665"/>
              </a:spcBef>
            </a:pPr>
            <a:r>
              <a:rPr sz="1600" spc="-5" dirty="0">
                <a:solidFill>
                  <a:srgbClr val="0000FF"/>
                </a:solidFill>
                <a:latin typeface="Cambria Math"/>
                <a:cs typeface="Cambria Math"/>
              </a:rPr>
              <a:t>𝑘</a:t>
            </a:r>
            <a:endParaRPr sz="1600">
              <a:latin typeface="Cambria Math"/>
              <a:cs typeface="Cambria Math"/>
            </a:endParaRPr>
          </a:p>
          <a:p>
            <a:pPr marL="63500">
              <a:lnSpc>
                <a:spcPts val="2155"/>
              </a:lnSpc>
              <a:spcBef>
                <a:spcPts val="645"/>
              </a:spcBef>
            </a:pPr>
            <a:r>
              <a:rPr sz="1800" dirty="0">
                <a:latin typeface="Calibri"/>
                <a:cs typeface="Calibri"/>
              </a:rPr>
              <a:t>In the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supercritical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regime</a:t>
            </a:r>
            <a:r>
              <a:rPr sz="1800" spc="-5" dirty="0">
                <a:latin typeface="Calibri"/>
                <a:cs typeface="Calibri"/>
              </a:rPr>
              <a:t>, single giant component: </a:t>
            </a:r>
            <a:r>
              <a:rPr sz="1800" spc="-5" dirty="0">
                <a:latin typeface="Cambria Math"/>
                <a:cs typeface="Cambria Math"/>
              </a:rPr>
              <a:t>𝑁</a:t>
            </a:r>
            <a:r>
              <a:rPr sz="1800" spc="-7" baseline="-20833" dirty="0">
                <a:latin typeface="Cambria Math"/>
                <a:cs typeface="Cambria Math"/>
              </a:rPr>
              <a:t>G</a:t>
            </a:r>
            <a:r>
              <a:rPr sz="1800" spc="-5" dirty="0">
                <a:latin typeface="Cambria Math"/>
                <a:cs typeface="Cambria Math"/>
              </a:rPr>
              <a:t>~ </a:t>
            </a:r>
            <a:r>
              <a:rPr sz="1800" spc="5" dirty="0">
                <a:latin typeface="Cambria Math"/>
                <a:cs typeface="Cambria Math"/>
              </a:rPr>
              <a:t>(𝑝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20" dirty="0">
                <a:latin typeface="Cambria Math"/>
                <a:cs typeface="Cambria Math"/>
              </a:rPr>
              <a:t>𝑝</a:t>
            </a:r>
            <a:r>
              <a:rPr sz="1950" spc="30" baseline="-14957" dirty="0">
                <a:latin typeface="Cambria Math"/>
                <a:cs typeface="Cambria Math"/>
              </a:rPr>
              <a:t>c</a:t>
            </a:r>
            <a:r>
              <a:rPr sz="1800" spc="20" dirty="0">
                <a:latin typeface="Cambria Math"/>
                <a:cs typeface="Cambria Math"/>
              </a:rPr>
              <a:t>)𝑁 </a:t>
            </a:r>
            <a:r>
              <a:rPr sz="1800" spc="-10" dirty="0">
                <a:latin typeface="Calibri"/>
                <a:cs typeface="Calibri"/>
              </a:rPr>
              <a:t>(can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derived)</a:t>
            </a:r>
            <a:endParaRPr sz="1800">
              <a:latin typeface="Calibri"/>
              <a:cs typeface="Calibri"/>
            </a:endParaRPr>
          </a:p>
          <a:p>
            <a:pPr marL="349885" indent="-287020">
              <a:lnSpc>
                <a:spcPts val="2155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1800" dirty="0">
                <a:latin typeface="Calibri"/>
                <a:cs typeface="Calibri"/>
              </a:rPr>
              <a:t>GC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loops.</a:t>
            </a:r>
            <a:endParaRPr sz="1800">
              <a:latin typeface="Calibri"/>
              <a:cs typeface="Calibri"/>
            </a:endParaRPr>
          </a:p>
          <a:p>
            <a:pPr marL="349885" indent="-287020">
              <a:lnSpc>
                <a:spcPct val="100000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1800" dirty="0">
                <a:latin typeface="Calibri"/>
                <a:cs typeface="Calibri"/>
              </a:rPr>
              <a:t>GC </a:t>
            </a:r>
            <a:r>
              <a:rPr sz="1800" spc="-10" dirty="0">
                <a:latin typeface="Calibri"/>
                <a:cs typeface="Calibri"/>
              </a:rPr>
              <a:t>looks </a:t>
            </a:r>
            <a:r>
              <a:rPr sz="1800" spc="-20" dirty="0">
                <a:latin typeface="Calibri"/>
                <a:cs typeface="Calibri"/>
              </a:rPr>
              <a:t>like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real network </a:t>
            </a:r>
            <a:r>
              <a:rPr sz="1800" spc="-5" dirty="0">
                <a:latin typeface="Calibri"/>
                <a:cs typeface="Calibri"/>
              </a:rPr>
              <a:t>(will discuss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later).</a:t>
            </a:r>
            <a:endParaRPr sz="1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Calibri"/>
                <a:cs typeface="Calibri"/>
              </a:rPr>
              <a:t>Numerous </a:t>
            </a:r>
            <a:r>
              <a:rPr sz="1800" spc="-10" dirty="0">
                <a:latin typeface="Calibri"/>
                <a:cs typeface="Calibri"/>
              </a:rPr>
              <a:t>isolated </a:t>
            </a:r>
            <a:r>
              <a:rPr sz="1800" dirty="0">
                <a:latin typeface="Calibri"/>
                <a:cs typeface="Calibri"/>
              </a:rPr>
              <a:t>small </a:t>
            </a:r>
            <a:r>
              <a:rPr sz="1800" spc="-5" dirty="0">
                <a:latin typeface="Calibri"/>
                <a:cs typeface="Calibri"/>
              </a:rPr>
              <a:t>components </a:t>
            </a:r>
            <a:r>
              <a:rPr sz="1800" spc="-15" dirty="0">
                <a:latin typeface="Calibri"/>
                <a:cs typeface="Calibri"/>
              </a:rPr>
              <a:t>coexist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giant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component.</a:t>
            </a:r>
            <a:endParaRPr sz="1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This phase </a:t>
            </a:r>
            <a:r>
              <a:rPr sz="1800" dirty="0">
                <a:latin typeface="Calibri"/>
                <a:cs typeface="Calibri"/>
              </a:rPr>
              <a:t>ends when all </a:t>
            </a:r>
            <a:r>
              <a:rPr sz="1800" spc="-5" dirty="0">
                <a:latin typeface="Calibri"/>
                <a:cs typeface="Calibri"/>
              </a:rPr>
              <a:t>small components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absorbed </a:t>
            </a:r>
            <a:r>
              <a:rPr sz="1800" spc="-10" dirty="0">
                <a:latin typeface="Calibri"/>
                <a:cs typeface="Calibri"/>
              </a:rPr>
              <a:t>into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giant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component.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45764" y="153923"/>
            <a:ext cx="1347215" cy="3659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93008" y="178307"/>
            <a:ext cx="1257300" cy="35692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93008" y="178307"/>
            <a:ext cx="1257300" cy="3569335"/>
          </a:xfrm>
          <a:custGeom>
            <a:avLst/>
            <a:gdLst/>
            <a:ahLst/>
            <a:cxnLst/>
            <a:rect l="l" t="t" r="r" b="b"/>
            <a:pathLst>
              <a:path w="1257300" h="3569335">
                <a:moveTo>
                  <a:pt x="0" y="3569208"/>
                </a:moveTo>
                <a:lnTo>
                  <a:pt x="1257300" y="3569208"/>
                </a:lnTo>
                <a:lnTo>
                  <a:pt x="1257300" y="0"/>
                </a:lnTo>
                <a:lnTo>
                  <a:pt x="0" y="0"/>
                </a:lnTo>
                <a:lnTo>
                  <a:pt x="0" y="356920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5091" y="2548127"/>
            <a:ext cx="1719580" cy="1199515"/>
          </a:xfrm>
          <a:custGeom>
            <a:avLst/>
            <a:gdLst/>
            <a:ahLst/>
            <a:cxnLst/>
            <a:rect l="l" t="t" r="r" b="b"/>
            <a:pathLst>
              <a:path w="1719579" h="1199514">
                <a:moveTo>
                  <a:pt x="0" y="1199388"/>
                </a:moveTo>
                <a:lnTo>
                  <a:pt x="1719072" y="1199388"/>
                </a:lnTo>
                <a:lnTo>
                  <a:pt x="1719072" y="0"/>
                </a:lnTo>
                <a:lnTo>
                  <a:pt x="0" y="0"/>
                </a:lnTo>
                <a:lnTo>
                  <a:pt x="0" y="1199388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50511" y="2575686"/>
            <a:ext cx="1280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III: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Supercritical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52264" y="3195320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39" h="208914">
                <a:moveTo>
                  <a:pt x="224662" y="0"/>
                </a:moveTo>
                <a:lnTo>
                  <a:pt x="212725" y="4063"/>
                </a:lnTo>
                <a:lnTo>
                  <a:pt x="248538" y="104393"/>
                </a:lnTo>
                <a:lnTo>
                  <a:pt x="212725" y="204597"/>
                </a:lnTo>
                <a:lnTo>
                  <a:pt x="224662" y="208915"/>
                </a:lnTo>
                <a:lnTo>
                  <a:pt x="269239" y="108585"/>
                </a:lnTo>
                <a:lnTo>
                  <a:pt x="269239" y="100330"/>
                </a:lnTo>
                <a:lnTo>
                  <a:pt x="224662" y="0"/>
                </a:lnTo>
                <a:close/>
              </a:path>
              <a:path w="269239" h="208914">
                <a:moveTo>
                  <a:pt x="44576" y="0"/>
                </a:moveTo>
                <a:lnTo>
                  <a:pt x="0" y="100456"/>
                </a:lnTo>
                <a:lnTo>
                  <a:pt x="0" y="108712"/>
                </a:lnTo>
                <a:lnTo>
                  <a:pt x="44576" y="208915"/>
                </a:lnTo>
                <a:lnTo>
                  <a:pt x="56387" y="204850"/>
                </a:lnTo>
                <a:lnTo>
                  <a:pt x="20574" y="104521"/>
                </a:lnTo>
                <a:lnTo>
                  <a:pt x="56387" y="4318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270755" y="3124326"/>
            <a:ext cx="1503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>
              <a:lnSpc>
                <a:spcPct val="100000"/>
              </a:lnSpc>
              <a:spcBef>
                <a:spcPts val="100"/>
              </a:spcBef>
              <a:tabLst>
                <a:tab pos="727710" algn="l"/>
              </a:tabLst>
            </a:pPr>
            <a:r>
              <a:rPr sz="1800" dirty="0">
                <a:latin typeface="Cambria Math"/>
                <a:cs typeface="Cambria Math"/>
              </a:rPr>
              <a:t>𝑘	&gt;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𝑝 &gt; </a:t>
            </a:r>
            <a:r>
              <a:rPr sz="1800" spc="-5" dirty="0">
                <a:latin typeface="Cambria Math"/>
                <a:cs typeface="Cambria Math"/>
              </a:rPr>
              <a:t>𝑝</a:t>
            </a:r>
            <a:r>
              <a:rPr sz="1950" spc="-7" baseline="-14957" dirty="0">
                <a:latin typeface="Cambria Math"/>
                <a:cs typeface="Cambria Math"/>
              </a:rPr>
              <a:t>𝑐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2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1/𝑁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26957" y="533714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343" y="1819401"/>
            <a:ext cx="567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0000FF"/>
                </a:solidFill>
                <a:latin typeface="Cambria Math"/>
                <a:cs typeface="Cambria Math"/>
              </a:rPr>
              <a:t>𝑁</a:t>
            </a:r>
            <a:r>
              <a:rPr sz="1725" spc="7" baseline="-14492" dirty="0">
                <a:solidFill>
                  <a:srgbClr val="0000FF"/>
                </a:solidFill>
                <a:latin typeface="Cambria Math"/>
                <a:cs typeface="Cambria Math"/>
              </a:rPr>
              <a:t>G</a:t>
            </a:r>
            <a:r>
              <a:rPr sz="1600" spc="5" dirty="0">
                <a:solidFill>
                  <a:srgbClr val="0000FF"/>
                </a:solidFill>
                <a:latin typeface="Cambria Math"/>
                <a:cs typeface="Cambria Math"/>
              </a:rPr>
              <a:t>/𝑁</a:t>
            </a:r>
            <a:endParaRPr sz="16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6991" y="44196"/>
            <a:ext cx="8293608" cy="381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14743" y="1467611"/>
            <a:ext cx="1689100" cy="1199515"/>
          </a:xfrm>
          <a:custGeom>
            <a:avLst/>
            <a:gdLst/>
            <a:ahLst/>
            <a:cxnLst/>
            <a:rect l="l" t="t" r="r" b="b"/>
            <a:pathLst>
              <a:path w="1689100" h="1199514">
                <a:moveTo>
                  <a:pt x="0" y="1199388"/>
                </a:moveTo>
                <a:lnTo>
                  <a:pt x="1688592" y="1199388"/>
                </a:lnTo>
                <a:lnTo>
                  <a:pt x="1688592" y="0"/>
                </a:lnTo>
                <a:lnTo>
                  <a:pt x="0" y="0"/>
                </a:lnTo>
                <a:lnTo>
                  <a:pt x="0" y="1199388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78700" y="1494282"/>
            <a:ext cx="296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24751" y="2114295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40" h="208914">
                <a:moveTo>
                  <a:pt x="224663" y="0"/>
                </a:moveTo>
                <a:lnTo>
                  <a:pt x="212725" y="4063"/>
                </a:lnTo>
                <a:lnTo>
                  <a:pt x="248539" y="104393"/>
                </a:lnTo>
                <a:lnTo>
                  <a:pt x="212725" y="204596"/>
                </a:lnTo>
                <a:lnTo>
                  <a:pt x="224663" y="208787"/>
                </a:lnTo>
                <a:lnTo>
                  <a:pt x="269240" y="108457"/>
                </a:lnTo>
                <a:lnTo>
                  <a:pt x="269240" y="100202"/>
                </a:lnTo>
                <a:lnTo>
                  <a:pt x="224663" y="0"/>
                </a:lnTo>
                <a:close/>
              </a:path>
              <a:path w="269240" h="208914">
                <a:moveTo>
                  <a:pt x="44576" y="0"/>
                </a:moveTo>
                <a:lnTo>
                  <a:pt x="0" y="100329"/>
                </a:lnTo>
                <a:lnTo>
                  <a:pt x="0" y="108584"/>
                </a:lnTo>
                <a:lnTo>
                  <a:pt x="44576" y="208787"/>
                </a:lnTo>
                <a:lnTo>
                  <a:pt x="56388" y="204850"/>
                </a:lnTo>
                <a:lnTo>
                  <a:pt x="20574" y="104520"/>
                </a:lnTo>
                <a:lnTo>
                  <a:pt x="56388" y="4190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61123" y="1768602"/>
            <a:ext cx="11550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Connected</a:t>
            </a:r>
            <a:endParaRPr sz="1800">
              <a:latin typeface="Arial"/>
              <a:cs typeface="Arial"/>
            </a:endParaRPr>
          </a:p>
          <a:p>
            <a:pPr marL="132715">
              <a:lnSpc>
                <a:spcPct val="100000"/>
              </a:lnSpc>
              <a:tabLst>
                <a:tab pos="410209" algn="l"/>
                <a:tab pos="746760" algn="l"/>
              </a:tabLst>
            </a:pPr>
            <a:r>
              <a:rPr sz="1800" dirty="0">
                <a:solidFill>
                  <a:srgbClr val="000000"/>
                </a:solidFill>
                <a:latin typeface="Cambria Math"/>
                <a:cs typeface="Cambria Math"/>
              </a:rPr>
              <a:t>𝑘	&gt;	ln</a:t>
            </a:r>
            <a:r>
              <a:rPr sz="1800" spc="-18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 Math"/>
                <a:cs typeface="Cambria Math"/>
              </a:rPr>
              <a:t>𝑁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3776" y="2317495"/>
            <a:ext cx="142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𝑝 &gt; (ln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𝑁)/𝑁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9000" y="155447"/>
            <a:ext cx="108076" cy="373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83102" y="498348"/>
            <a:ext cx="15367" cy="60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82721" y="605027"/>
            <a:ext cx="15366" cy="609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1207" y="267942"/>
            <a:ext cx="3709035" cy="3364865"/>
          </a:xfrm>
          <a:custGeom>
            <a:avLst/>
            <a:gdLst/>
            <a:ahLst/>
            <a:cxnLst/>
            <a:rect l="l" t="t" r="r" b="b"/>
            <a:pathLst>
              <a:path w="3709035" h="3364865">
                <a:moveTo>
                  <a:pt x="0" y="3364865"/>
                </a:moveTo>
                <a:lnTo>
                  <a:pt x="0" y="0"/>
                </a:lnTo>
                <a:lnTo>
                  <a:pt x="3708820" y="0"/>
                </a:lnTo>
                <a:lnTo>
                  <a:pt x="3708820" y="3364865"/>
                </a:lnTo>
                <a:lnTo>
                  <a:pt x="0" y="336486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04877" y="1569886"/>
            <a:ext cx="1822450" cy="135890"/>
          </a:xfrm>
          <a:custGeom>
            <a:avLst/>
            <a:gdLst/>
            <a:ahLst/>
            <a:cxnLst/>
            <a:rect l="l" t="t" r="r" b="b"/>
            <a:pathLst>
              <a:path w="1822450" h="135889">
                <a:moveTo>
                  <a:pt x="1821743" y="0"/>
                </a:moveTo>
                <a:lnTo>
                  <a:pt x="0" y="128070"/>
                </a:lnTo>
                <a:lnTo>
                  <a:pt x="501" y="135577"/>
                </a:lnTo>
                <a:lnTo>
                  <a:pt x="1822295" y="7506"/>
                </a:lnTo>
                <a:lnTo>
                  <a:pt x="1821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76501" y="1738253"/>
            <a:ext cx="398780" cy="1245235"/>
          </a:xfrm>
          <a:custGeom>
            <a:avLst/>
            <a:gdLst/>
            <a:ahLst/>
            <a:cxnLst/>
            <a:rect l="l" t="t" r="r" b="b"/>
            <a:pathLst>
              <a:path w="398780" h="1245235">
                <a:moveTo>
                  <a:pt x="7200" y="0"/>
                </a:moveTo>
                <a:lnTo>
                  <a:pt x="0" y="2234"/>
                </a:lnTo>
                <a:lnTo>
                  <a:pt x="2860" y="11448"/>
                </a:lnTo>
                <a:lnTo>
                  <a:pt x="70652" y="228272"/>
                </a:lnTo>
                <a:lnTo>
                  <a:pt x="77100" y="248759"/>
                </a:lnTo>
                <a:lnTo>
                  <a:pt x="104273" y="335503"/>
                </a:lnTo>
                <a:lnTo>
                  <a:pt x="278446" y="889387"/>
                </a:lnTo>
                <a:lnTo>
                  <a:pt x="312994" y="998803"/>
                </a:lnTo>
                <a:lnTo>
                  <a:pt x="359712" y="1146131"/>
                </a:lnTo>
                <a:lnTo>
                  <a:pt x="373636" y="1189817"/>
                </a:lnTo>
                <a:lnTo>
                  <a:pt x="391450" y="1245228"/>
                </a:lnTo>
                <a:lnTo>
                  <a:pt x="398626" y="1242918"/>
                </a:lnTo>
                <a:lnTo>
                  <a:pt x="392345" y="1223535"/>
                </a:lnTo>
                <a:lnTo>
                  <a:pt x="388816" y="1212438"/>
                </a:lnTo>
                <a:lnTo>
                  <a:pt x="366887" y="1143846"/>
                </a:lnTo>
                <a:lnTo>
                  <a:pt x="345084" y="1075229"/>
                </a:lnTo>
                <a:lnTo>
                  <a:pt x="248413" y="769075"/>
                </a:lnTo>
                <a:lnTo>
                  <a:pt x="140552" y="426014"/>
                </a:lnTo>
                <a:lnTo>
                  <a:pt x="133151" y="402338"/>
                </a:lnTo>
                <a:lnTo>
                  <a:pt x="125800" y="378989"/>
                </a:lnTo>
                <a:lnTo>
                  <a:pt x="104473" y="310899"/>
                </a:lnTo>
                <a:lnTo>
                  <a:pt x="97574" y="289005"/>
                </a:lnTo>
                <a:lnTo>
                  <a:pt x="84276" y="246524"/>
                </a:lnTo>
                <a:lnTo>
                  <a:pt x="77828" y="226012"/>
                </a:lnTo>
                <a:lnTo>
                  <a:pt x="20448" y="42556"/>
                </a:lnTo>
                <a:lnTo>
                  <a:pt x="13247" y="19382"/>
                </a:lnTo>
                <a:lnTo>
                  <a:pt x="10060" y="9214"/>
                </a:lnTo>
                <a:lnTo>
                  <a:pt x="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04501" y="1708175"/>
            <a:ext cx="2380615" cy="444500"/>
          </a:xfrm>
          <a:custGeom>
            <a:avLst/>
            <a:gdLst/>
            <a:ahLst/>
            <a:cxnLst/>
            <a:rect l="l" t="t" r="r" b="b"/>
            <a:pathLst>
              <a:path w="2380615" h="444500">
                <a:moveTo>
                  <a:pt x="1279" y="0"/>
                </a:moveTo>
                <a:lnTo>
                  <a:pt x="0" y="7406"/>
                </a:lnTo>
                <a:lnTo>
                  <a:pt x="38989" y="14285"/>
                </a:lnTo>
                <a:lnTo>
                  <a:pt x="2378786" y="444317"/>
                </a:lnTo>
                <a:lnTo>
                  <a:pt x="2380141" y="436910"/>
                </a:lnTo>
                <a:lnTo>
                  <a:pt x="40319" y="6879"/>
                </a:lnTo>
                <a:lnTo>
                  <a:pt x="1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48668" y="1436544"/>
            <a:ext cx="109843" cy="236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4250" y="1203501"/>
            <a:ext cx="2012314" cy="497205"/>
          </a:xfrm>
          <a:custGeom>
            <a:avLst/>
            <a:gdLst/>
            <a:ahLst/>
            <a:cxnLst/>
            <a:rect l="l" t="t" r="r" b="b"/>
            <a:pathLst>
              <a:path w="2012314" h="497205">
                <a:moveTo>
                  <a:pt x="2009916" y="0"/>
                </a:moveTo>
                <a:lnTo>
                  <a:pt x="255539" y="427445"/>
                </a:lnTo>
                <a:lnTo>
                  <a:pt x="19344" y="484940"/>
                </a:lnTo>
                <a:lnTo>
                  <a:pt x="0" y="489660"/>
                </a:lnTo>
                <a:lnTo>
                  <a:pt x="1781" y="496966"/>
                </a:lnTo>
                <a:lnTo>
                  <a:pt x="51134" y="484915"/>
                </a:lnTo>
                <a:lnTo>
                  <a:pt x="287553" y="427420"/>
                </a:lnTo>
                <a:lnTo>
                  <a:pt x="2011748" y="7306"/>
                </a:lnTo>
                <a:lnTo>
                  <a:pt x="2009916" y="0"/>
                </a:lnTo>
                <a:close/>
              </a:path>
              <a:path w="2012314" h="497205">
                <a:moveTo>
                  <a:pt x="19369" y="484915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91693" y="1705489"/>
            <a:ext cx="743585" cy="88265"/>
          </a:xfrm>
          <a:custGeom>
            <a:avLst/>
            <a:gdLst/>
            <a:ahLst/>
            <a:cxnLst/>
            <a:rect l="l" t="t" r="r" b="b"/>
            <a:pathLst>
              <a:path w="743585" h="88264">
                <a:moveTo>
                  <a:pt x="742883" y="0"/>
                </a:moveTo>
                <a:lnTo>
                  <a:pt x="721983" y="2033"/>
                </a:lnTo>
                <a:lnTo>
                  <a:pt x="0" y="80417"/>
                </a:lnTo>
                <a:lnTo>
                  <a:pt x="827" y="87899"/>
                </a:lnTo>
                <a:lnTo>
                  <a:pt x="706502" y="11147"/>
                </a:lnTo>
                <a:lnTo>
                  <a:pt x="743585" y="7506"/>
                </a:lnTo>
                <a:lnTo>
                  <a:pt x="742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01114" y="1715984"/>
            <a:ext cx="1363345" cy="642620"/>
          </a:xfrm>
          <a:custGeom>
            <a:avLst/>
            <a:gdLst/>
            <a:ahLst/>
            <a:cxnLst/>
            <a:rect l="l" t="t" r="r" b="b"/>
            <a:pathLst>
              <a:path w="1363345" h="642619">
                <a:moveTo>
                  <a:pt x="3161" y="0"/>
                </a:moveTo>
                <a:lnTo>
                  <a:pt x="0" y="6854"/>
                </a:lnTo>
                <a:lnTo>
                  <a:pt x="1360091" y="642059"/>
                </a:lnTo>
                <a:lnTo>
                  <a:pt x="1363252" y="635230"/>
                </a:lnTo>
                <a:lnTo>
                  <a:pt x="3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01214" y="1392004"/>
            <a:ext cx="701040" cy="300990"/>
          </a:xfrm>
          <a:custGeom>
            <a:avLst/>
            <a:gdLst/>
            <a:ahLst/>
            <a:cxnLst/>
            <a:rect l="l" t="t" r="r" b="b"/>
            <a:pathLst>
              <a:path w="701039" h="300989">
                <a:moveTo>
                  <a:pt x="697671" y="0"/>
                </a:moveTo>
                <a:lnTo>
                  <a:pt x="0" y="293801"/>
                </a:lnTo>
                <a:lnTo>
                  <a:pt x="2935" y="300755"/>
                </a:lnTo>
                <a:lnTo>
                  <a:pt x="700581" y="6929"/>
                </a:lnTo>
                <a:lnTo>
                  <a:pt x="6976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43784" y="1038649"/>
            <a:ext cx="30480" cy="628650"/>
          </a:xfrm>
          <a:custGeom>
            <a:avLst/>
            <a:gdLst/>
            <a:ahLst/>
            <a:cxnLst/>
            <a:rect l="l" t="t" r="r" b="b"/>
            <a:pathLst>
              <a:path w="30480" h="628650">
                <a:moveTo>
                  <a:pt x="8014" y="12352"/>
                </a:moveTo>
                <a:lnTo>
                  <a:pt x="476" y="12352"/>
                </a:lnTo>
                <a:lnTo>
                  <a:pt x="978" y="25885"/>
                </a:lnTo>
                <a:lnTo>
                  <a:pt x="1279" y="33166"/>
                </a:lnTo>
                <a:lnTo>
                  <a:pt x="3462" y="92669"/>
                </a:lnTo>
                <a:lnTo>
                  <a:pt x="5620" y="153302"/>
                </a:lnTo>
                <a:lnTo>
                  <a:pt x="7953" y="220112"/>
                </a:lnTo>
                <a:lnTo>
                  <a:pt x="9559" y="266786"/>
                </a:lnTo>
                <a:lnTo>
                  <a:pt x="16057" y="453380"/>
                </a:lnTo>
                <a:lnTo>
                  <a:pt x="19695" y="554185"/>
                </a:lnTo>
                <a:lnTo>
                  <a:pt x="21527" y="602566"/>
                </a:lnTo>
                <a:lnTo>
                  <a:pt x="22580" y="628175"/>
                </a:lnTo>
                <a:lnTo>
                  <a:pt x="30082" y="627848"/>
                </a:lnTo>
                <a:lnTo>
                  <a:pt x="29328" y="609219"/>
                </a:lnTo>
                <a:lnTo>
                  <a:pt x="28476" y="587376"/>
                </a:lnTo>
                <a:lnTo>
                  <a:pt x="26544" y="535505"/>
                </a:lnTo>
                <a:lnTo>
                  <a:pt x="23584" y="453129"/>
                </a:lnTo>
                <a:lnTo>
                  <a:pt x="13147" y="153051"/>
                </a:lnTo>
                <a:lnTo>
                  <a:pt x="9684" y="56641"/>
                </a:lnTo>
                <a:lnTo>
                  <a:pt x="8014" y="12352"/>
                </a:lnTo>
                <a:close/>
              </a:path>
              <a:path w="30480" h="628650">
                <a:moveTo>
                  <a:pt x="7501" y="0"/>
                </a:moveTo>
                <a:lnTo>
                  <a:pt x="0" y="301"/>
                </a:lnTo>
                <a:lnTo>
                  <a:pt x="476" y="12377"/>
                </a:lnTo>
                <a:lnTo>
                  <a:pt x="8014" y="12352"/>
                </a:lnTo>
                <a:lnTo>
                  <a:pt x="7727" y="5824"/>
                </a:lnTo>
                <a:lnTo>
                  <a:pt x="7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84329" y="1735115"/>
            <a:ext cx="267970" cy="473709"/>
          </a:xfrm>
          <a:custGeom>
            <a:avLst/>
            <a:gdLst/>
            <a:ahLst/>
            <a:cxnLst/>
            <a:rect l="l" t="t" r="r" b="b"/>
            <a:pathLst>
              <a:path w="267969" h="473710">
                <a:moveTo>
                  <a:pt x="6598" y="0"/>
                </a:moveTo>
                <a:lnTo>
                  <a:pt x="0" y="3615"/>
                </a:lnTo>
                <a:lnTo>
                  <a:pt x="47193" y="89054"/>
                </a:lnTo>
                <a:lnTo>
                  <a:pt x="55624" y="104218"/>
                </a:lnTo>
                <a:lnTo>
                  <a:pt x="64305" y="119935"/>
                </a:lnTo>
                <a:lnTo>
                  <a:pt x="236847" y="430232"/>
                </a:lnTo>
                <a:lnTo>
                  <a:pt x="261034" y="473165"/>
                </a:lnTo>
                <a:lnTo>
                  <a:pt x="267607" y="469449"/>
                </a:lnTo>
                <a:lnTo>
                  <a:pt x="262363" y="460209"/>
                </a:lnTo>
                <a:lnTo>
                  <a:pt x="243420" y="426541"/>
                </a:lnTo>
                <a:lnTo>
                  <a:pt x="236170" y="413561"/>
                </a:lnTo>
                <a:lnTo>
                  <a:pt x="228467" y="399852"/>
                </a:lnTo>
                <a:lnTo>
                  <a:pt x="38036" y="56917"/>
                </a:lnTo>
                <a:lnTo>
                  <a:pt x="6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72568" y="970132"/>
            <a:ext cx="1458595" cy="592455"/>
          </a:xfrm>
          <a:custGeom>
            <a:avLst/>
            <a:gdLst/>
            <a:ahLst/>
            <a:cxnLst/>
            <a:rect l="l" t="t" r="r" b="b"/>
            <a:pathLst>
              <a:path w="1458595" h="592455">
                <a:moveTo>
                  <a:pt x="2860" y="0"/>
                </a:moveTo>
                <a:lnTo>
                  <a:pt x="0" y="6979"/>
                </a:lnTo>
                <a:lnTo>
                  <a:pt x="21251" y="15716"/>
                </a:lnTo>
                <a:lnTo>
                  <a:pt x="1455558" y="591945"/>
                </a:lnTo>
                <a:lnTo>
                  <a:pt x="1458368" y="584966"/>
                </a:lnTo>
                <a:lnTo>
                  <a:pt x="24111" y="8737"/>
                </a:lnTo>
                <a:lnTo>
                  <a:pt x="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72242" y="975179"/>
            <a:ext cx="631190" cy="338455"/>
          </a:xfrm>
          <a:custGeom>
            <a:avLst/>
            <a:gdLst/>
            <a:ahLst/>
            <a:cxnLst/>
            <a:rect l="l" t="t" r="r" b="b"/>
            <a:pathLst>
              <a:path w="631189" h="338455">
                <a:moveTo>
                  <a:pt x="3487" y="0"/>
                </a:moveTo>
                <a:lnTo>
                  <a:pt x="0" y="6678"/>
                </a:lnTo>
                <a:lnTo>
                  <a:pt x="627470" y="338140"/>
                </a:lnTo>
                <a:lnTo>
                  <a:pt x="630957" y="331461"/>
                </a:lnTo>
                <a:lnTo>
                  <a:pt x="3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69406" y="978041"/>
            <a:ext cx="1166495" cy="800100"/>
          </a:xfrm>
          <a:custGeom>
            <a:avLst/>
            <a:gdLst/>
            <a:ahLst/>
            <a:cxnLst/>
            <a:rect l="l" t="t" r="r" b="b"/>
            <a:pathLst>
              <a:path w="1166495" h="800100">
                <a:moveTo>
                  <a:pt x="4265" y="0"/>
                </a:moveTo>
                <a:lnTo>
                  <a:pt x="0" y="6226"/>
                </a:lnTo>
                <a:lnTo>
                  <a:pt x="1161781" y="799655"/>
                </a:lnTo>
                <a:lnTo>
                  <a:pt x="1166022" y="793429"/>
                </a:lnTo>
                <a:lnTo>
                  <a:pt x="4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72844" y="836890"/>
            <a:ext cx="346710" cy="118110"/>
          </a:xfrm>
          <a:custGeom>
            <a:avLst/>
            <a:gdLst/>
            <a:ahLst/>
            <a:cxnLst/>
            <a:rect l="l" t="t" r="r" b="b"/>
            <a:pathLst>
              <a:path w="346710" h="118109">
                <a:moveTo>
                  <a:pt x="343805" y="0"/>
                </a:moveTo>
                <a:lnTo>
                  <a:pt x="336428" y="2460"/>
                </a:lnTo>
                <a:lnTo>
                  <a:pt x="0" y="110545"/>
                </a:lnTo>
                <a:lnTo>
                  <a:pt x="2308" y="117726"/>
                </a:lnTo>
                <a:lnTo>
                  <a:pt x="338787" y="9615"/>
                </a:lnTo>
                <a:lnTo>
                  <a:pt x="346188" y="7155"/>
                </a:lnTo>
                <a:lnTo>
                  <a:pt x="3438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44594" y="989213"/>
            <a:ext cx="283210" cy="468630"/>
          </a:xfrm>
          <a:custGeom>
            <a:avLst/>
            <a:gdLst/>
            <a:ahLst/>
            <a:cxnLst/>
            <a:rect l="l" t="t" r="r" b="b"/>
            <a:pathLst>
              <a:path w="283210" h="468630">
                <a:moveTo>
                  <a:pt x="276112" y="0"/>
                </a:moveTo>
                <a:lnTo>
                  <a:pt x="217377" y="98318"/>
                </a:lnTo>
                <a:lnTo>
                  <a:pt x="41222" y="394228"/>
                </a:lnTo>
                <a:lnTo>
                  <a:pt x="11591" y="444693"/>
                </a:lnTo>
                <a:lnTo>
                  <a:pt x="0" y="464653"/>
                </a:lnTo>
                <a:lnTo>
                  <a:pt x="6498" y="468419"/>
                </a:lnTo>
                <a:lnTo>
                  <a:pt x="18075" y="448510"/>
                </a:lnTo>
                <a:lnTo>
                  <a:pt x="56226" y="383633"/>
                </a:lnTo>
                <a:lnTo>
                  <a:pt x="282586" y="3841"/>
                </a:lnTo>
                <a:lnTo>
                  <a:pt x="276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61027" y="986402"/>
            <a:ext cx="462915" cy="594995"/>
          </a:xfrm>
          <a:custGeom>
            <a:avLst/>
            <a:gdLst/>
            <a:ahLst/>
            <a:cxnLst/>
            <a:rect l="l" t="t" r="r" b="b"/>
            <a:pathLst>
              <a:path w="462914" h="594994">
                <a:moveTo>
                  <a:pt x="5971" y="0"/>
                </a:moveTo>
                <a:lnTo>
                  <a:pt x="0" y="4569"/>
                </a:lnTo>
                <a:lnTo>
                  <a:pt x="8354" y="15465"/>
                </a:lnTo>
                <a:lnTo>
                  <a:pt x="17889" y="27793"/>
                </a:lnTo>
                <a:lnTo>
                  <a:pt x="23032" y="34496"/>
                </a:lnTo>
                <a:lnTo>
                  <a:pt x="28451" y="41501"/>
                </a:lnTo>
                <a:lnTo>
                  <a:pt x="34097" y="48858"/>
                </a:lnTo>
                <a:lnTo>
                  <a:pt x="456784" y="594632"/>
                </a:lnTo>
                <a:lnTo>
                  <a:pt x="462755" y="590037"/>
                </a:lnTo>
                <a:lnTo>
                  <a:pt x="5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91888" y="995139"/>
            <a:ext cx="240665" cy="730885"/>
          </a:xfrm>
          <a:custGeom>
            <a:avLst/>
            <a:gdLst/>
            <a:ahLst/>
            <a:cxnLst/>
            <a:rect l="l" t="t" r="r" b="b"/>
            <a:pathLst>
              <a:path w="240664" h="730885">
                <a:moveTo>
                  <a:pt x="233334" y="0"/>
                </a:moveTo>
                <a:lnTo>
                  <a:pt x="231377" y="6477"/>
                </a:lnTo>
                <a:lnTo>
                  <a:pt x="224603" y="28621"/>
                </a:lnTo>
                <a:lnTo>
                  <a:pt x="216524" y="54632"/>
                </a:lnTo>
                <a:lnTo>
                  <a:pt x="210478" y="73864"/>
                </a:lnTo>
                <a:lnTo>
                  <a:pt x="207316" y="84032"/>
                </a:lnTo>
                <a:lnTo>
                  <a:pt x="193492" y="127844"/>
                </a:lnTo>
                <a:lnTo>
                  <a:pt x="178187" y="176024"/>
                </a:lnTo>
                <a:lnTo>
                  <a:pt x="135610" y="309141"/>
                </a:lnTo>
                <a:lnTo>
                  <a:pt x="90824" y="448158"/>
                </a:lnTo>
                <a:lnTo>
                  <a:pt x="37559" y="612709"/>
                </a:lnTo>
                <a:lnTo>
                  <a:pt x="33946" y="623731"/>
                </a:lnTo>
                <a:lnTo>
                  <a:pt x="30484" y="634477"/>
                </a:lnTo>
                <a:lnTo>
                  <a:pt x="11892" y="691620"/>
                </a:lnTo>
                <a:lnTo>
                  <a:pt x="9207" y="699755"/>
                </a:lnTo>
                <a:lnTo>
                  <a:pt x="6698" y="707513"/>
                </a:lnTo>
                <a:lnTo>
                  <a:pt x="4290" y="714794"/>
                </a:lnTo>
                <a:lnTo>
                  <a:pt x="2082" y="721648"/>
                </a:lnTo>
                <a:lnTo>
                  <a:pt x="0" y="728000"/>
                </a:lnTo>
                <a:lnTo>
                  <a:pt x="7150" y="730335"/>
                </a:lnTo>
                <a:lnTo>
                  <a:pt x="16358" y="702115"/>
                </a:lnTo>
                <a:lnTo>
                  <a:pt x="19043" y="693955"/>
                </a:lnTo>
                <a:lnTo>
                  <a:pt x="37634" y="636812"/>
                </a:lnTo>
                <a:lnTo>
                  <a:pt x="89194" y="477659"/>
                </a:lnTo>
                <a:lnTo>
                  <a:pt x="124846" y="367188"/>
                </a:lnTo>
                <a:lnTo>
                  <a:pt x="160348" y="256617"/>
                </a:lnTo>
                <a:lnTo>
                  <a:pt x="168879" y="229853"/>
                </a:lnTo>
                <a:lnTo>
                  <a:pt x="185363" y="178309"/>
                </a:lnTo>
                <a:lnTo>
                  <a:pt x="200642" y="130104"/>
                </a:lnTo>
                <a:lnTo>
                  <a:pt x="204280" y="118705"/>
                </a:lnTo>
                <a:lnTo>
                  <a:pt x="220764" y="66307"/>
                </a:lnTo>
                <a:lnTo>
                  <a:pt x="226535" y="47778"/>
                </a:lnTo>
                <a:lnTo>
                  <a:pt x="231779" y="30831"/>
                </a:lnTo>
                <a:lnTo>
                  <a:pt x="239238" y="6452"/>
                </a:lnTo>
                <a:lnTo>
                  <a:pt x="240535" y="2159"/>
                </a:lnTo>
                <a:lnTo>
                  <a:pt x="233334" y="0"/>
                </a:lnTo>
                <a:close/>
              </a:path>
              <a:path w="240664" h="730885">
                <a:moveTo>
                  <a:pt x="231377" y="6452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63862" y="983313"/>
            <a:ext cx="1631314" cy="1534795"/>
          </a:xfrm>
          <a:custGeom>
            <a:avLst/>
            <a:gdLst/>
            <a:ahLst/>
            <a:cxnLst/>
            <a:rect l="l" t="t" r="r" b="b"/>
            <a:pathLst>
              <a:path w="1631314" h="1534795">
                <a:moveTo>
                  <a:pt x="5193" y="0"/>
                </a:moveTo>
                <a:lnTo>
                  <a:pt x="0" y="5473"/>
                </a:lnTo>
                <a:lnTo>
                  <a:pt x="1610462" y="1520274"/>
                </a:lnTo>
                <a:lnTo>
                  <a:pt x="1626093" y="1534736"/>
                </a:lnTo>
                <a:lnTo>
                  <a:pt x="1631211" y="1529212"/>
                </a:lnTo>
                <a:lnTo>
                  <a:pt x="39315" y="32362"/>
                </a:lnTo>
                <a:lnTo>
                  <a:pt x="5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53860" y="857327"/>
            <a:ext cx="159219" cy="895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75704" y="964885"/>
            <a:ext cx="1419860" cy="354330"/>
          </a:xfrm>
          <a:custGeom>
            <a:avLst/>
            <a:gdLst/>
            <a:ahLst/>
            <a:cxnLst/>
            <a:rect l="l" t="t" r="r" b="b"/>
            <a:pathLst>
              <a:path w="1419860" h="354330">
                <a:moveTo>
                  <a:pt x="1831" y="0"/>
                </a:moveTo>
                <a:lnTo>
                  <a:pt x="0" y="7306"/>
                </a:lnTo>
                <a:lnTo>
                  <a:pt x="1417722" y="353831"/>
                </a:lnTo>
                <a:lnTo>
                  <a:pt x="1419554" y="346525"/>
                </a:lnTo>
                <a:lnTo>
                  <a:pt x="1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95930" y="3003391"/>
            <a:ext cx="147955" cy="324485"/>
          </a:xfrm>
          <a:custGeom>
            <a:avLst/>
            <a:gdLst/>
            <a:ahLst/>
            <a:cxnLst/>
            <a:rect l="l" t="t" r="r" b="b"/>
            <a:pathLst>
              <a:path w="147955" h="324485">
                <a:moveTo>
                  <a:pt x="140653" y="0"/>
                </a:moveTo>
                <a:lnTo>
                  <a:pt x="137441" y="7105"/>
                </a:lnTo>
                <a:lnTo>
                  <a:pt x="126427" y="31659"/>
                </a:lnTo>
                <a:lnTo>
                  <a:pt x="122362" y="40773"/>
                </a:lnTo>
                <a:lnTo>
                  <a:pt x="113656" y="60156"/>
                </a:lnTo>
                <a:lnTo>
                  <a:pt x="89695" y="113885"/>
                </a:lnTo>
                <a:lnTo>
                  <a:pt x="69348" y="159855"/>
                </a:lnTo>
                <a:lnTo>
                  <a:pt x="49125" y="205901"/>
                </a:lnTo>
                <a:lnTo>
                  <a:pt x="30107" y="249763"/>
                </a:lnTo>
                <a:lnTo>
                  <a:pt x="9659" y="297968"/>
                </a:lnTo>
                <a:lnTo>
                  <a:pt x="6197" y="306354"/>
                </a:lnTo>
                <a:lnTo>
                  <a:pt x="0" y="321594"/>
                </a:lnTo>
                <a:lnTo>
                  <a:pt x="6974" y="324406"/>
                </a:lnTo>
                <a:lnTo>
                  <a:pt x="13157" y="309216"/>
                </a:lnTo>
                <a:lnTo>
                  <a:pt x="20297" y="292018"/>
                </a:lnTo>
                <a:lnTo>
                  <a:pt x="37032" y="252726"/>
                </a:lnTo>
                <a:lnTo>
                  <a:pt x="66036" y="186017"/>
                </a:lnTo>
                <a:lnTo>
                  <a:pt x="86459" y="139745"/>
                </a:lnTo>
                <a:lnTo>
                  <a:pt x="106455" y="94753"/>
                </a:lnTo>
                <a:lnTo>
                  <a:pt x="147502" y="3088"/>
                </a:lnTo>
                <a:lnTo>
                  <a:pt x="140653" y="0"/>
                </a:lnTo>
                <a:close/>
              </a:path>
              <a:path w="147955" h="324485">
                <a:moveTo>
                  <a:pt x="9945" y="317075"/>
                </a:moveTo>
                <a:close/>
              </a:path>
              <a:path w="147955" h="324485">
                <a:moveTo>
                  <a:pt x="13157" y="309216"/>
                </a:moveTo>
                <a:close/>
              </a:path>
              <a:path w="147955" h="324485">
                <a:moveTo>
                  <a:pt x="28312" y="273088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98489" y="1634838"/>
            <a:ext cx="852805" cy="1693545"/>
          </a:xfrm>
          <a:custGeom>
            <a:avLst/>
            <a:gdLst/>
            <a:ahLst/>
            <a:cxnLst/>
            <a:rect l="l" t="t" r="r" b="b"/>
            <a:pathLst>
              <a:path w="852805" h="1693545">
                <a:moveTo>
                  <a:pt x="845776" y="0"/>
                </a:moveTo>
                <a:lnTo>
                  <a:pt x="797202" y="96335"/>
                </a:lnTo>
                <a:lnTo>
                  <a:pt x="206413" y="1274854"/>
                </a:lnTo>
                <a:lnTo>
                  <a:pt x="11616" y="1666221"/>
                </a:lnTo>
                <a:lnTo>
                  <a:pt x="0" y="1689896"/>
                </a:lnTo>
                <a:lnTo>
                  <a:pt x="6749" y="1693210"/>
                </a:lnTo>
                <a:lnTo>
                  <a:pt x="18365" y="1669560"/>
                </a:lnTo>
                <a:lnTo>
                  <a:pt x="49978" y="1605638"/>
                </a:lnTo>
                <a:lnTo>
                  <a:pt x="688940" y="328524"/>
                </a:lnTo>
                <a:lnTo>
                  <a:pt x="821915" y="64072"/>
                </a:lnTo>
                <a:lnTo>
                  <a:pt x="825980" y="55938"/>
                </a:lnTo>
                <a:lnTo>
                  <a:pt x="837270" y="33593"/>
                </a:lnTo>
                <a:lnTo>
                  <a:pt x="840657" y="26839"/>
                </a:lnTo>
                <a:lnTo>
                  <a:pt x="852500" y="3414"/>
                </a:lnTo>
                <a:lnTo>
                  <a:pt x="845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01474" y="1388162"/>
            <a:ext cx="1429385" cy="1943100"/>
          </a:xfrm>
          <a:custGeom>
            <a:avLst/>
            <a:gdLst/>
            <a:ahLst/>
            <a:cxnLst/>
            <a:rect l="l" t="t" r="r" b="b"/>
            <a:pathLst>
              <a:path w="1429385" h="1943100">
                <a:moveTo>
                  <a:pt x="1422765" y="0"/>
                </a:moveTo>
                <a:lnTo>
                  <a:pt x="0" y="1938480"/>
                </a:lnTo>
                <a:lnTo>
                  <a:pt x="6071" y="1942924"/>
                </a:lnTo>
                <a:lnTo>
                  <a:pt x="1428837" y="4443"/>
                </a:lnTo>
                <a:lnTo>
                  <a:pt x="14227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19363" y="3379142"/>
            <a:ext cx="773430" cy="0"/>
          </a:xfrm>
          <a:custGeom>
            <a:avLst/>
            <a:gdLst/>
            <a:ahLst/>
            <a:cxnLst/>
            <a:rect l="l" t="t" r="r" b="b"/>
            <a:pathLst>
              <a:path w="773430">
                <a:moveTo>
                  <a:pt x="0" y="0"/>
                </a:moveTo>
                <a:lnTo>
                  <a:pt x="773091" y="0"/>
                </a:lnTo>
              </a:path>
            </a:pathLst>
          </a:custGeom>
          <a:ln w="425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15625" y="2549408"/>
            <a:ext cx="2171065" cy="800735"/>
          </a:xfrm>
          <a:custGeom>
            <a:avLst/>
            <a:gdLst/>
            <a:ahLst/>
            <a:cxnLst/>
            <a:rect l="l" t="t" r="r" b="b"/>
            <a:pathLst>
              <a:path w="2171065" h="800735">
                <a:moveTo>
                  <a:pt x="2168082" y="0"/>
                </a:moveTo>
                <a:lnTo>
                  <a:pt x="0" y="793604"/>
                </a:lnTo>
                <a:lnTo>
                  <a:pt x="2584" y="800684"/>
                </a:lnTo>
                <a:lnTo>
                  <a:pt x="2170641" y="7080"/>
                </a:lnTo>
                <a:lnTo>
                  <a:pt x="21680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09277" y="1605287"/>
            <a:ext cx="447040" cy="1388745"/>
          </a:xfrm>
          <a:custGeom>
            <a:avLst/>
            <a:gdLst/>
            <a:ahLst/>
            <a:cxnLst/>
            <a:rect l="l" t="t" r="r" b="b"/>
            <a:pathLst>
              <a:path w="447039" h="1388745">
                <a:moveTo>
                  <a:pt x="439246" y="0"/>
                </a:moveTo>
                <a:lnTo>
                  <a:pt x="436110" y="9967"/>
                </a:lnTo>
                <a:lnTo>
                  <a:pt x="432648" y="21064"/>
                </a:lnTo>
                <a:lnTo>
                  <a:pt x="410293" y="92016"/>
                </a:lnTo>
                <a:lnTo>
                  <a:pt x="380762" y="185439"/>
                </a:lnTo>
                <a:lnTo>
                  <a:pt x="0" y="1386077"/>
                </a:lnTo>
                <a:lnTo>
                  <a:pt x="7175" y="1388362"/>
                </a:lnTo>
                <a:lnTo>
                  <a:pt x="10286" y="1378495"/>
                </a:lnTo>
                <a:lnTo>
                  <a:pt x="26243" y="1328156"/>
                </a:lnTo>
                <a:lnTo>
                  <a:pt x="31061" y="1313041"/>
                </a:lnTo>
                <a:lnTo>
                  <a:pt x="47143" y="1262225"/>
                </a:lnTo>
                <a:lnTo>
                  <a:pt x="53089" y="1243596"/>
                </a:lnTo>
                <a:lnTo>
                  <a:pt x="72283" y="1183013"/>
                </a:lnTo>
                <a:lnTo>
                  <a:pt x="79158" y="1161421"/>
                </a:lnTo>
                <a:lnTo>
                  <a:pt x="86208" y="1139126"/>
                </a:lnTo>
                <a:lnTo>
                  <a:pt x="93484" y="1116278"/>
                </a:lnTo>
                <a:lnTo>
                  <a:pt x="100911" y="1092803"/>
                </a:lnTo>
                <a:lnTo>
                  <a:pt x="148807" y="941986"/>
                </a:lnTo>
                <a:lnTo>
                  <a:pt x="157187" y="915498"/>
                </a:lnTo>
                <a:lnTo>
                  <a:pt x="387938" y="187724"/>
                </a:lnTo>
                <a:lnTo>
                  <a:pt x="417468" y="94276"/>
                </a:lnTo>
                <a:lnTo>
                  <a:pt x="422536" y="78132"/>
                </a:lnTo>
                <a:lnTo>
                  <a:pt x="427354" y="62943"/>
                </a:lnTo>
                <a:lnTo>
                  <a:pt x="439823" y="23324"/>
                </a:lnTo>
                <a:lnTo>
                  <a:pt x="446422" y="2259"/>
                </a:lnTo>
                <a:lnTo>
                  <a:pt x="439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82974" y="1189868"/>
            <a:ext cx="262255" cy="353695"/>
          </a:xfrm>
          <a:custGeom>
            <a:avLst/>
            <a:gdLst/>
            <a:ahLst/>
            <a:cxnLst/>
            <a:rect l="l" t="t" r="r" b="b"/>
            <a:pathLst>
              <a:path w="262254" h="353694">
                <a:moveTo>
                  <a:pt x="6046" y="0"/>
                </a:moveTo>
                <a:lnTo>
                  <a:pt x="145771" y="204521"/>
                </a:lnTo>
                <a:lnTo>
                  <a:pt x="207693" y="288905"/>
                </a:lnTo>
                <a:lnTo>
                  <a:pt x="230700" y="319912"/>
                </a:lnTo>
                <a:lnTo>
                  <a:pt x="255990" y="353455"/>
                </a:lnTo>
                <a:lnTo>
                  <a:pt x="261962" y="348910"/>
                </a:lnTo>
                <a:lnTo>
                  <a:pt x="250220" y="333419"/>
                </a:lnTo>
                <a:lnTo>
                  <a:pt x="221718" y="295207"/>
                </a:lnTo>
                <a:lnTo>
                  <a:pt x="53140" y="64524"/>
                </a:lnTo>
                <a:lnTo>
                  <a:pt x="17437" y="15490"/>
                </a:lnTo>
                <a:lnTo>
                  <a:pt x="60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15798" y="1575083"/>
            <a:ext cx="1412240" cy="359410"/>
          </a:xfrm>
          <a:custGeom>
            <a:avLst/>
            <a:gdLst/>
            <a:ahLst/>
            <a:cxnLst/>
            <a:rect l="l" t="t" r="r" b="b"/>
            <a:pathLst>
              <a:path w="1412239" h="359410">
                <a:moveTo>
                  <a:pt x="1410170" y="0"/>
                </a:moveTo>
                <a:lnTo>
                  <a:pt x="0" y="351597"/>
                </a:lnTo>
                <a:lnTo>
                  <a:pt x="1856" y="358903"/>
                </a:lnTo>
                <a:lnTo>
                  <a:pt x="1412027" y="7306"/>
                </a:lnTo>
                <a:lnTo>
                  <a:pt x="14101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97022" y="1584938"/>
            <a:ext cx="332105" cy="0"/>
          </a:xfrm>
          <a:custGeom>
            <a:avLst/>
            <a:gdLst/>
            <a:ahLst/>
            <a:cxnLst/>
            <a:rect l="l" t="t" r="r" b="b"/>
            <a:pathLst>
              <a:path w="332104">
                <a:moveTo>
                  <a:pt x="0" y="0"/>
                </a:moveTo>
                <a:lnTo>
                  <a:pt x="331736" y="0"/>
                </a:lnTo>
              </a:path>
            </a:pathLst>
          </a:custGeom>
          <a:ln w="30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60793" y="1608551"/>
            <a:ext cx="45720" cy="412750"/>
          </a:xfrm>
          <a:custGeom>
            <a:avLst/>
            <a:gdLst/>
            <a:ahLst/>
            <a:cxnLst/>
            <a:rect l="l" t="t" r="r" b="b"/>
            <a:pathLst>
              <a:path w="45720" h="412750">
                <a:moveTo>
                  <a:pt x="7476" y="0"/>
                </a:moveTo>
                <a:lnTo>
                  <a:pt x="0" y="627"/>
                </a:lnTo>
                <a:lnTo>
                  <a:pt x="727" y="9289"/>
                </a:lnTo>
                <a:lnTo>
                  <a:pt x="1555" y="18779"/>
                </a:lnTo>
                <a:lnTo>
                  <a:pt x="2408" y="28973"/>
                </a:lnTo>
                <a:lnTo>
                  <a:pt x="10035" y="116922"/>
                </a:lnTo>
                <a:lnTo>
                  <a:pt x="17889" y="205675"/>
                </a:lnTo>
                <a:lnTo>
                  <a:pt x="25993" y="294654"/>
                </a:lnTo>
                <a:lnTo>
                  <a:pt x="31086" y="348509"/>
                </a:lnTo>
                <a:lnTo>
                  <a:pt x="35652" y="394002"/>
                </a:lnTo>
                <a:lnTo>
                  <a:pt x="37634" y="412582"/>
                </a:lnTo>
                <a:lnTo>
                  <a:pt x="45111" y="411778"/>
                </a:lnTo>
                <a:lnTo>
                  <a:pt x="43129" y="393224"/>
                </a:lnTo>
                <a:lnTo>
                  <a:pt x="40946" y="371758"/>
                </a:lnTo>
                <a:lnTo>
                  <a:pt x="36079" y="321695"/>
                </a:lnTo>
                <a:lnTo>
                  <a:pt x="30810" y="264978"/>
                </a:lnTo>
                <a:lnTo>
                  <a:pt x="22681" y="174844"/>
                </a:lnTo>
                <a:lnTo>
                  <a:pt x="17537" y="116270"/>
                </a:lnTo>
                <a:lnTo>
                  <a:pt x="9910" y="28320"/>
                </a:lnTo>
                <a:lnTo>
                  <a:pt x="9057" y="18102"/>
                </a:lnTo>
                <a:lnTo>
                  <a:pt x="7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27031" y="1575033"/>
            <a:ext cx="1800860" cy="341630"/>
          </a:xfrm>
          <a:custGeom>
            <a:avLst/>
            <a:gdLst/>
            <a:ahLst/>
            <a:cxnLst/>
            <a:rect l="l" t="t" r="r" b="b"/>
            <a:pathLst>
              <a:path w="1800860" h="341630">
                <a:moveTo>
                  <a:pt x="1799187" y="0"/>
                </a:moveTo>
                <a:lnTo>
                  <a:pt x="47419" y="325134"/>
                </a:lnTo>
                <a:lnTo>
                  <a:pt x="24813" y="329302"/>
                </a:lnTo>
                <a:lnTo>
                  <a:pt x="0" y="333896"/>
                </a:lnTo>
                <a:lnTo>
                  <a:pt x="1354" y="341303"/>
                </a:lnTo>
                <a:lnTo>
                  <a:pt x="26168" y="336734"/>
                </a:lnTo>
                <a:lnTo>
                  <a:pt x="57079" y="330984"/>
                </a:lnTo>
                <a:lnTo>
                  <a:pt x="1800542" y="7406"/>
                </a:lnTo>
                <a:lnTo>
                  <a:pt x="1799187" y="0"/>
                </a:lnTo>
                <a:close/>
              </a:path>
              <a:path w="1800860" h="341630">
                <a:moveTo>
                  <a:pt x="57189" y="330984"/>
                </a:moveTo>
                <a:lnTo>
                  <a:pt x="57054" y="331009"/>
                </a:lnTo>
                <a:lnTo>
                  <a:pt x="57189" y="330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30685" y="1359842"/>
            <a:ext cx="30480" cy="174625"/>
          </a:xfrm>
          <a:custGeom>
            <a:avLst/>
            <a:gdLst/>
            <a:ahLst/>
            <a:cxnLst/>
            <a:rect l="l" t="t" r="r" b="b"/>
            <a:pathLst>
              <a:path w="30479" h="174625">
                <a:moveTo>
                  <a:pt x="9706" y="19407"/>
                </a:moveTo>
                <a:lnTo>
                  <a:pt x="2132" y="19407"/>
                </a:lnTo>
                <a:lnTo>
                  <a:pt x="2709" y="24504"/>
                </a:lnTo>
                <a:lnTo>
                  <a:pt x="3336" y="29751"/>
                </a:lnTo>
                <a:lnTo>
                  <a:pt x="3840" y="34245"/>
                </a:lnTo>
                <a:lnTo>
                  <a:pt x="3964" y="35149"/>
                </a:lnTo>
                <a:lnTo>
                  <a:pt x="5971" y="51996"/>
                </a:lnTo>
                <a:lnTo>
                  <a:pt x="8856" y="75521"/>
                </a:lnTo>
                <a:lnTo>
                  <a:pt x="16609" y="134422"/>
                </a:lnTo>
                <a:lnTo>
                  <a:pt x="18917" y="150591"/>
                </a:lnTo>
                <a:lnTo>
                  <a:pt x="20423" y="160634"/>
                </a:lnTo>
                <a:lnTo>
                  <a:pt x="21878" y="169948"/>
                </a:lnTo>
                <a:lnTo>
                  <a:pt x="22605" y="174292"/>
                </a:lnTo>
                <a:lnTo>
                  <a:pt x="30032" y="173062"/>
                </a:lnTo>
                <a:lnTo>
                  <a:pt x="27845" y="159454"/>
                </a:lnTo>
                <a:lnTo>
                  <a:pt x="26340" y="149461"/>
                </a:lnTo>
                <a:lnTo>
                  <a:pt x="19369" y="98544"/>
                </a:lnTo>
                <a:lnTo>
                  <a:pt x="13448" y="51067"/>
                </a:lnTo>
                <a:lnTo>
                  <a:pt x="11440" y="34245"/>
                </a:lnTo>
                <a:lnTo>
                  <a:pt x="10183" y="23625"/>
                </a:lnTo>
                <a:lnTo>
                  <a:pt x="9706" y="19407"/>
                </a:lnTo>
                <a:close/>
              </a:path>
              <a:path w="30479" h="174625">
                <a:moveTo>
                  <a:pt x="8599" y="9716"/>
                </a:moveTo>
                <a:lnTo>
                  <a:pt x="1003" y="9716"/>
                </a:lnTo>
                <a:lnTo>
                  <a:pt x="1530" y="14486"/>
                </a:lnTo>
                <a:lnTo>
                  <a:pt x="2132" y="19432"/>
                </a:lnTo>
                <a:lnTo>
                  <a:pt x="9706" y="19407"/>
                </a:lnTo>
                <a:lnTo>
                  <a:pt x="9114" y="14486"/>
                </a:lnTo>
                <a:lnTo>
                  <a:pt x="8599" y="9716"/>
                </a:lnTo>
                <a:close/>
              </a:path>
              <a:path w="30479" h="174625">
                <a:moveTo>
                  <a:pt x="9029" y="13607"/>
                </a:moveTo>
                <a:close/>
              </a:path>
              <a:path w="30479" h="174625">
                <a:moveTo>
                  <a:pt x="7476" y="0"/>
                </a:moveTo>
                <a:lnTo>
                  <a:pt x="0" y="828"/>
                </a:lnTo>
                <a:lnTo>
                  <a:pt x="476" y="5197"/>
                </a:lnTo>
                <a:lnTo>
                  <a:pt x="1003" y="9741"/>
                </a:lnTo>
                <a:lnTo>
                  <a:pt x="8599" y="9716"/>
                </a:lnTo>
                <a:lnTo>
                  <a:pt x="7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06713" y="927300"/>
            <a:ext cx="351155" cy="120650"/>
          </a:xfrm>
          <a:custGeom>
            <a:avLst/>
            <a:gdLst/>
            <a:ahLst/>
            <a:cxnLst/>
            <a:rect l="l" t="t" r="r" b="b"/>
            <a:pathLst>
              <a:path w="351155" h="120650">
                <a:moveTo>
                  <a:pt x="348722" y="0"/>
                </a:moveTo>
                <a:lnTo>
                  <a:pt x="0" y="112981"/>
                </a:lnTo>
                <a:lnTo>
                  <a:pt x="2308" y="120161"/>
                </a:lnTo>
                <a:lnTo>
                  <a:pt x="351031" y="7155"/>
                </a:lnTo>
                <a:lnTo>
                  <a:pt x="348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00673" y="954641"/>
            <a:ext cx="140335" cy="372110"/>
          </a:xfrm>
          <a:custGeom>
            <a:avLst/>
            <a:gdLst/>
            <a:ahLst/>
            <a:cxnLst/>
            <a:rect l="l" t="t" r="r" b="b"/>
            <a:pathLst>
              <a:path w="140335" h="372109">
                <a:moveTo>
                  <a:pt x="10951" y="10670"/>
                </a:moveTo>
                <a:lnTo>
                  <a:pt x="2960" y="10670"/>
                </a:lnTo>
                <a:lnTo>
                  <a:pt x="6121" y="19482"/>
                </a:lnTo>
                <a:lnTo>
                  <a:pt x="13147" y="38915"/>
                </a:lnTo>
                <a:lnTo>
                  <a:pt x="16910" y="49485"/>
                </a:lnTo>
                <a:lnTo>
                  <a:pt x="20874" y="60507"/>
                </a:lnTo>
                <a:lnTo>
                  <a:pt x="76147" y="214990"/>
                </a:lnTo>
                <a:lnTo>
                  <a:pt x="99405" y="279691"/>
                </a:lnTo>
                <a:lnTo>
                  <a:pt x="116140" y="325837"/>
                </a:lnTo>
                <a:lnTo>
                  <a:pt x="126929" y="355262"/>
                </a:lnTo>
                <a:lnTo>
                  <a:pt x="133076" y="371733"/>
                </a:lnTo>
                <a:lnTo>
                  <a:pt x="140126" y="369096"/>
                </a:lnTo>
                <a:lnTo>
                  <a:pt x="137165" y="361213"/>
                </a:lnTo>
                <a:lnTo>
                  <a:pt x="127004" y="333620"/>
                </a:lnTo>
                <a:lnTo>
                  <a:pt x="110871" y="289256"/>
                </a:lnTo>
                <a:lnTo>
                  <a:pt x="92731" y="238917"/>
                </a:lnTo>
                <a:lnTo>
                  <a:pt x="40720" y="93623"/>
                </a:lnTo>
                <a:lnTo>
                  <a:pt x="36355" y="81346"/>
                </a:lnTo>
                <a:lnTo>
                  <a:pt x="32064" y="69470"/>
                </a:lnTo>
                <a:lnTo>
                  <a:pt x="20222" y="36354"/>
                </a:lnTo>
                <a:lnTo>
                  <a:pt x="13197" y="16947"/>
                </a:lnTo>
                <a:lnTo>
                  <a:pt x="10951" y="10670"/>
                </a:lnTo>
                <a:close/>
              </a:path>
              <a:path w="140335" h="372109">
                <a:moveTo>
                  <a:pt x="7075" y="0"/>
                </a:moveTo>
                <a:lnTo>
                  <a:pt x="0" y="2560"/>
                </a:lnTo>
                <a:lnTo>
                  <a:pt x="2960" y="10695"/>
                </a:lnTo>
                <a:lnTo>
                  <a:pt x="10951" y="10670"/>
                </a:lnTo>
                <a:lnTo>
                  <a:pt x="10035" y="8109"/>
                </a:lnTo>
                <a:lnTo>
                  <a:pt x="70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75100" y="518961"/>
            <a:ext cx="394335" cy="379730"/>
          </a:xfrm>
          <a:custGeom>
            <a:avLst/>
            <a:gdLst/>
            <a:ahLst/>
            <a:cxnLst/>
            <a:rect l="l" t="t" r="r" b="b"/>
            <a:pathLst>
              <a:path w="394335" h="379730">
                <a:moveTo>
                  <a:pt x="5319" y="0"/>
                </a:moveTo>
                <a:lnTo>
                  <a:pt x="0" y="5347"/>
                </a:lnTo>
                <a:lnTo>
                  <a:pt x="16333" y="21541"/>
                </a:lnTo>
                <a:lnTo>
                  <a:pt x="25742" y="30806"/>
                </a:lnTo>
                <a:lnTo>
                  <a:pt x="82645" y="86066"/>
                </a:lnTo>
                <a:lnTo>
                  <a:pt x="388841" y="379415"/>
                </a:lnTo>
                <a:lnTo>
                  <a:pt x="394085" y="373992"/>
                </a:lnTo>
                <a:lnTo>
                  <a:pt x="75369" y="68541"/>
                </a:lnTo>
                <a:lnTo>
                  <a:pt x="30985" y="25408"/>
                </a:lnTo>
                <a:lnTo>
                  <a:pt x="21602" y="16193"/>
                </a:lnTo>
                <a:lnTo>
                  <a:pt x="5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22602" y="932622"/>
            <a:ext cx="412750" cy="217804"/>
          </a:xfrm>
          <a:custGeom>
            <a:avLst/>
            <a:gdLst/>
            <a:ahLst/>
            <a:cxnLst/>
            <a:rect l="l" t="t" r="r" b="b"/>
            <a:pathLst>
              <a:path w="412750" h="217805">
                <a:moveTo>
                  <a:pt x="411314" y="213132"/>
                </a:moveTo>
                <a:lnTo>
                  <a:pt x="400508" y="213132"/>
                </a:lnTo>
                <a:lnTo>
                  <a:pt x="408938" y="217601"/>
                </a:lnTo>
                <a:lnTo>
                  <a:pt x="411314" y="213132"/>
                </a:lnTo>
                <a:close/>
              </a:path>
              <a:path w="412750" h="217805">
                <a:moveTo>
                  <a:pt x="3512" y="0"/>
                </a:moveTo>
                <a:lnTo>
                  <a:pt x="0" y="6678"/>
                </a:lnTo>
                <a:lnTo>
                  <a:pt x="74840" y="45644"/>
                </a:lnTo>
                <a:lnTo>
                  <a:pt x="400533" y="213157"/>
                </a:lnTo>
                <a:lnTo>
                  <a:pt x="411314" y="213132"/>
                </a:lnTo>
                <a:lnTo>
                  <a:pt x="412475" y="210948"/>
                </a:lnTo>
                <a:lnTo>
                  <a:pt x="91254" y="45594"/>
                </a:lnTo>
                <a:lnTo>
                  <a:pt x="35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88130" y="932522"/>
            <a:ext cx="1872614" cy="850900"/>
          </a:xfrm>
          <a:custGeom>
            <a:avLst/>
            <a:gdLst/>
            <a:ahLst/>
            <a:cxnLst/>
            <a:rect l="l" t="t" r="r" b="b"/>
            <a:pathLst>
              <a:path w="1872614" h="850900">
                <a:moveTo>
                  <a:pt x="1869363" y="0"/>
                </a:moveTo>
                <a:lnTo>
                  <a:pt x="5620" y="841207"/>
                </a:lnTo>
                <a:lnTo>
                  <a:pt x="0" y="843693"/>
                </a:lnTo>
                <a:lnTo>
                  <a:pt x="3060" y="850597"/>
                </a:lnTo>
                <a:lnTo>
                  <a:pt x="14752" y="845375"/>
                </a:lnTo>
                <a:lnTo>
                  <a:pt x="1872449" y="6879"/>
                </a:lnTo>
                <a:lnTo>
                  <a:pt x="1869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52527" y="948741"/>
            <a:ext cx="320040" cy="408940"/>
          </a:xfrm>
          <a:custGeom>
            <a:avLst/>
            <a:gdLst/>
            <a:ahLst/>
            <a:cxnLst/>
            <a:rect l="l" t="t" r="r" b="b"/>
            <a:pathLst>
              <a:path w="320039" h="408940">
                <a:moveTo>
                  <a:pt x="313672" y="0"/>
                </a:moveTo>
                <a:lnTo>
                  <a:pt x="292973" y="27140"/>
                </a:lnTo>
                <a:lnTo>
                  <a:pt x="236947" y="99900"/>
                </a:lnTo>
                <a:lnTo>
                  <a:pt x="0" y="404095"/>
                </a:lnTo>
                <a:lnTo>
                  <a:pt x="5896" y="408765"/>
                </a:lnTo>
                <a:lnTo>
                  <a:pt x="242919" y="104495"/>
                </a:lnTo>
                <a:lnTo>
                  <a:pt x="306496" y="21868"/>
                </a:lnTo>
                <a:lnTo>
                  <a:pt x="319668" y="4569"/>
                </a:lnTo>
                <a:lnTo>
                  <a:pt x="313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11487" y="945979"/>
            <a:ext cx="887094" cy="1062355"/>
          </a:xfrm>
          <a:custGeom>
            <a:avLst/>
            <a:gdLst/>
            <a:ahLst/>
            <a:cxnLst/>
            <a:rect l="l" t="t" r="r" b="b"/>
            <a:pathLst>
              <a:path w="887095" h="1062355">
                <a:moveTo>
                  <a:pt x="5795" y="0"/>
                </a:moveTo>
                <a:lnTo>
                  <a:pt x="0" y="4820"/>
                </a:lnTo>
                <a:lnTo>
                  <a:pt x="13598" y="21315"/>
                </a:lnTo>
                <a:lnTo>
                  <a:pt x="880776" y="1062098"/>
                </a:lnTo>
                <a:lnTo>
                  <a:pt x="886547" y="1057277"/>
                </a:lnTo>
                <a:lnTo>
                  <a:pt x="54570" y="58976"/>
                </a:lnTo>
                <a:lnTo>
                  <a:pt x="5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22551" y="935108"/>
            <a:ext cx="676275" cy="373380"/>
          </a:xfrm>
          <a:custGeom>
            <a:avLst/>
            <a:gdLst/>
            <a:ahLst/>
            <a:cxnLst/>
            <a:rect l="l" t="t" r="r" b="b"/>
            <a:pathLst>
              <a:path w="676275" h="373380">
                <a:moveTo>
                  <a:pt x="3587" y="0"/>
                </a:moveTo>
                <a:lnTo>
                  <a:pt x="0" y="6603"/>
                </a:lnTo>
                <a:lnTo>
                  <a:pt x="660237" y="366686"/>
                </a:lnTo>
                <a:lnTo>
                  <a:pt x="672456" y="373289"/>
                </a:lnTo>
                <a:lnTo>
                  <a:pt x="676018" y="366661"/>
                </a:lnTo>
                <a:lnTo>
                  <a:pt x="35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65030" y="2034088"/>
            <a:ext cx="521334" cy="1038225"/>
          </a:xfrm>
          <a:custGeom>
            <a:avLst/>
            <a:gdLst/>
            <a:ahLst/>
            <a:cxnLst/>
            <a:rect l="l" t="t" r="r" b="b"/>
            <a:pathLst>
              <a:path w="521335" h="1038225">
                <a:moveTo>
                  <a:pt x="514365" y="0"/>
                </a:moveTo>
                <a:lnTo>
                  <a:pt x="505809" y="16846"/>
                </a:lnTo>
                <a:lnTo>
                  <a:pt x="490279" y="47753"/>
                </a:lnTo>
                <a:lnTo>
                  <a:pt x="427103" y="174191"/>
                </a:lnTo>
                <a:lnTo>
                  <a:pt x="62699" y="908519"/>
                </a:lnTo>
                <a:lnTo>
                  <a:pt x="55423" y="923106"/>
                </a:lnTo>
                <a:lnTo>
                  <a:pt x="48473" y="937166"/>
                </a:lnTo>
                <a:lnTo>
                  <a:pt x="0" y="1034505"/>
                </a:lnTo>
                <a:lnTo>
                  <a:pt x="6724" y="1037895"/>
                </a:lnTo>
                <a:lnTo>
                  <a:pt x="10713" y="1029961"/>
                </a:lnTo>
                <a:lnTo>
                  <a:pt x="55222" y="940530"/>
                </a:lnTo>
                <a:lnTo>
                  <a:pt x="62172" y="926470"/>
                </a:lnTo>
                <a:lnTo>
                  <a:pt x="457336" y="130430"/>
                </a:lnTo>
                <a:lnTo>
                  <a:pt x="491157" y="62792"/>
                </a:lnTo>
                <a:lnTo>
                  <a:pt x="512533" y="20261"/>
                </a:lnTo>
                <a:lnTo>
                  <a:pt x="521064" y="3414"/>
                </a:lnTo>
                <a:lnTo>
                  <a:pt x="514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18514" y="2022614"/>
            <a:ext cx="554355" cy="425450"/>
          </a:xfrm>
          <a:custGeom>
            <a:avLst/>
            <a:gdLst/>
            <a:ahLst/>
            <a:cxnLst/>
            <a:rect l="l" t="t" r="r" b="b"/>
            <a:pathLst>
              <a:path w="554354" h="425450">
                <a:moveTo>
                  <a:pt x="549541" y="0"/>
                </a:moveTo>
                <a:lnTo>
                  <a:pt x="28251" y="397944"/>
                </a:lnTo>
                <a:lnTo>
                  <a:pt x="21978" y="402765"/>
                </a:lnTo>
                <a:lnTo>
                  <a:pt x="0" y="419411"/>
                </a:lnTo>
                <a:lnTo>
                  <a:pt x="4541" y="425411"/>
                </a:lnTo>
                <a:lnTo>
                  <a:pt x="34409" y="402740"/>
                </a:lnTo>
                <a:lnTo>
                  <a:pt x="525781" y="27517"/>
                </a:lnTo>
                <a:lnTo>
                  <a:pt x="554082" y="6025"/>
                </a:lnTo>
                <a:lnTo>
                  <a:pt x="549541" y="0"/>
                </a:lnTo>
                <a:close/>
              </a:path>
              <a:path w="554354" h="425450">
                <a:moveTo>
                  <a:pt x="21978" y="40274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53746" y="1394590"/>
            <a:ext cx="140335" cy="574675"/>
          </a:xfrm>
          <a:custGeom>
            <a:avLst/>
            <a:gdLst/>
            <a:ahLst/>
            <a:cxnLst/>
            <a:rect l="l" t="t" r="r" b="b"/>
            <a:pathLst>
              <a:path w="140335" h="574675">
                <a:moveTo>
                  <a:pt x="10469" y="13005"/>
                </a:moveTo>
                <a:lnTo>
                  <a:pt x="2734" y="13005"/>
                </a:lnTo>
                <a:lnTo>
                  <a:pt x="8982" y="39292"/>
                </a:lnTo>
                <a:lnTo>
                  <a:pt x="20121" y="86844"/>
                </a:lnTo>
                <a:lnTo>
                  <a:pt x="32917" y="142105"/>
                </a:lnTo>
                <a:lnTo>
                  <a:pt x="37433" y="161814"/>
                </a:lnTo>
                <a:lnTo>
                  <a:pt x="46867" y="202738"/>
                </a:lnTo>
                <a:lnTo>
                  <a:pt x="56552" y="245043"/>
                </a:lnTo>
                <a:lnTo>
                  <a:pt x="90724" y="393927"/>
                </a:lnTo>
                <a:lnTo>
                  <a:pt x="108638" y="471482"/>
                </a:lnTo>
                <a:lnTo>
                  <a:pt x="120380" y="521872"/>
                </a:lnTo>
                <a:lnTo>
                  <a:pt x="130140" y="563047"/>
                </a:lnTo>
                <a:lnTo>
                  <a:pt x="132875" y="574295"/>
                </a:lnTo>
                <a:lnTo>
                  <a:pt x="140201" y="572538"/>
                </a:lnTo>
                <a:lnTo>
                  <a:pt x="135986" y="555164"/>
                </a:lnTo>
                <a:lnTo>
                  <a:pt x="134481" y="548736"/>
                </a:lnTo>
                <a:lnTo>
                  <a:pt x="123993" y="504247"/>
                </a:lnTo>
                <a:lnTo>
                  <a:pt x="111699" y="451322"/>
                </a:lnTo>
                <a:lnTo>
                  <a:pt x="88491" y="350542"/>
                </a:lnTo>
                <a:lnTo>
                  <a:pt x="49451" y="180368"/>
                </a:lnTo>
                <a:lnTo>
                  <a:pt x="35828" y="121291"/>
                </a:lnTo>
                <a:lnTo>
                  <a:pt x="31537" y="102837"/>
                </a:lnTo>
                <a:lnTo>
                  <a:pt x="27448" y="85137"/>
                </a:lnTo>
                <a:lnTo>
                  <a:pt x="16308" y="37559"/>
                </a:lnTo>
                <a:lnTo>
                  <a:pt x="13046" y="23801"/>
                </a:lnTo>
                <a:lnTo>
                  <a:pt x="11485" y="17373"/>
                </a:lnTo>
                <a:lnTo>
                  <a:pt x="10469" y="13005"/>
                </a:lnTo>
                <a:close/>
              </a:path>
              <a:path w="140335" h="574675">
                <a:moveTo>
                  <a:pt x="7326" y="0"/>
                </a:moveTo>
                <a:lnTo>
                  <a:pt x="0" y="1757"/>
                </a:lnTo>
                <a:lnTo>
                  <a:pt x="2734" y="13030"/>
                </a:lnTo>
                <a:lnTo>
                  <a:pt x="10469" y="13005"/>
                </a:lnTo>
                <a:lnTo>
                  <a:pt x="10060" y="11247"/>
                </a:lnTo>
                <a:lnTo>
                  <a:pt x="8630" y="5448"/>
                </a:lnTo>
                <a:lnTo>
                  <a:pt x="73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12163" y="2034038"/>
            <a:ext cx="631825" cy="1203960"/>
          </a:xfrm>
          <a:custGeom>
            <a:avLst/>
            <a:gdLst/>
            <a:ahLst/>
            <a:cxnLst/>
            <a:rect l="l" t="t" r="r" b="b"/>
            <a:pathLst>
              <a:path w="631825" h="1203960">
                <a:moveTo>
                  <a:pt x="6673" y="0"/>
                </a:moveTo>
                <a:lnTo>
                  <a:pt x="0" y="3489"/>
                </a:lnTo>
                <a:lnTo>
                  <a:pt x="4616" y="12327"/>
                </a:lnTo>
                <a:lnTo>
                  <a:pt x="9684" y="22119"/>
                </a:lnTo>
                <a:lnTo>
                  <a:pt x="567806" y="1093506"/>
                </a:lnTo>
                <a:lnTo>
                  <a:pt x="575810" y="1108997"/>
                </a:lnTo>
                <a:lnTo>
                  <a:pt x="583487" y="1123735"/>
                </a:lnTo>
                <a:lnTo>
                  <a:pt x="609857" y="1174702"/>
                </a:lnTo>
                <a:lnTo>
                  <a:pt x="624785" y="1203701"/>
                </a:lnTo>
                <a:lnTo>
                  <a:pt x="631484" y="1200236"/>
                </a:lnTo>
                <a:lnTo>
                  <a:pt x="91050" y="161864"/>
                </a:lnTo>
                <a:lnTo>
                  <a:pt x="21953" y="29324"/>
                </a:lnTo>
                <a:lnTo>
                  <a:pt x="16358" y="18654"/>
                </a:lnTo>
                <a:lnTo>
                  <a:pt x="66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97062" y="2009584"/>
            <a:ext cx="567055" cy="180975"/>
          </a:xfrm>
          <a:custGeom>
            <a:avLst/>
            <a:gdLst/>
            <a:ahLst/>
            <a:cxnLst/>
            <a:rect l="l" t="t" r="r" b="b"/>
            <a:pathLst>
              <a:path w="567054" h="180975">
                <a:moveTo>
                  <a:pt x="564645" y="0"/>
                </a:moveTo>
                <a:lnTo>
                  <a:pt x="0" y="173287"/>
                </a:lnTo>
                <a:lnTo>
                  <a:pt x="2258" y="180468"/>
                </a:lnTo>
                <a:lnTo>
                  <a:pt x="19268" y="175045"/>
                </a:lnTo>
                <a:lnTo>
                  <a:pt x="566803" y="7230"/>
                </a:lnTo>
                <a:lnTo>
                  <a:pt x="564645" y="0"/>
                </a:lnTo>
                <a:close/>
              </a:path>
              <a:path w="567054" h="180975">
                <a:moveTo>
                  <a:pt x="19348" y="175045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06944" y="1589871"/>
            <a:ext cx="163195" cy="382270"/>
          </a:xfrm>
          <a:custGeom>
            <a:avLst/>
            <a:gdLst/>
            <a:ahLst/>
            <a:cxnLst/>
            <a:rect l="l" t="t" r="r" b="b"/>
            <a:pathLst>
              <a:path w="163195" h="382269">
                <a:moveTo>
                  <a:pt x="155631" y="0"/>
                </a:moveTo>
                <a:lnTo>
                  <a:pt x="148456" y="17022"/>
                </a:lnTo>
                <a:lnTo>
                  <a:pt x="135836" y="47426"/>
                </a:lnTo>
                <a:lnTo>
                  <a:pt x="116266" y="95130"/>
                </a:lnTo>
                <a:lnTo>
                  <a:pt x="39340" y="284059"/>
                </a:lnTo>
                <a:lnTo>
                  <a:pt x="15354" y="342458"/>
                </a:lnTo>
                <a:lnTo>
                  <a:pt x="7175" y="362117"/>
                </a:lnTo>
                <a:lnTo>
                  <a:pt x="0" y="379114"/>
                </a:lnTo>
                <a:lnTo>
                  <a:pt x="6924" y="382052"/>
                </a:lnTo>
                <a:lnTo>
                  <a:pt x="22304" y="345345"/>
                </a:lnTo>
                <a:lnTo>
                  <a:pt x="41172" y="299450"/>
                </a:lnTo>
                <a:lnTo>
                  <a:pt x="62398" y="247478"/>
                </a:lnTo>
                <a:lnTo>
                  <a:pt x="123240" y="97967"/>
                </a:lnTo>
                <a:lnTo>
                  <a:pt x="133352" y="73287"/>
                </a:lnTo>
                <a:lnTo>
                  <a:pt x="138194" y="61562"/>
                </a:lnTo>
                <a:lnTo>
                  <a:pt x="147226" y="39593"/>
                </a:lnTo>
                <a:lnTo>
                  <a:pt x="155406" y="19934"/>
                </a:lnTo>
                <a:lnTo>
                  <a:pt x="162581" y="2937"/>
                </a:lnTo>
                <a:lnTo>
                  <a:pt x="155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14132" y="346777"/>
            <a:ext cx="772160" cy="1625600"/>
          </a:xfrm>
          <a:custGeom>
            <a:avLst/>
            <a:gdLst/>
            <a:ahLst/>
            <a:cxnLst/>
            <a:rect l="l" t="t" r="r" b="b"/>
            <a:pathLst>
              <a:path w="772160" h="1625600">
                <a:moveTo>
                  <a:pt x="6799" y="0"/>
                </a:moveTo>
                <a:lnTo>
                  <a:pt x="0" y="3213"/>
                </a:lnTo>
                <a:lnTo>
                  <a:pt x="7978" y="19985"/>
                </a:lnTo>
                <a:lnTo>
                  <a:pt x="10939" y="26261"/>
                </a:lnTo>
                <a:lnTo>
                  <a:pt x="17387" y="39794"/>
                </a:lnTo>
                <a:lnTo>
                  <a:pt x="28150" y="62566"/>
                </a:lnTo>
                <a:lnTo>
                  <a:pt x="32064" y="70751"/>
                </a:lnTo>
                <a:lnTo>
                  <a:pt x="36079" y="79262"/>
                </a:lnTo>
                <a:lnTo>
                  <a:pt x="49000" y="106528"/>
                </a:lnTo>
                <a:lnTo>
                  <a:pt x="733700" y="1558261"/>
                </a:lnTo>
                <a:lnTo>
                  <a:pt x="748151" y="1589017"/>
                </a:lnTo>
                <a:lnTo>
                  <a:pt x="751413" y="1595896"/>
                </a:lnTo>
                <a:lnTo>
                  <a:pt x="754474" y="1602449"/>
                </a:lnTo>
                <a:lnTo>
                  <a:pt x="765213" y="1625271"/>
                </a:lnTo>
                <a:lnTo>
                  <a:pt x="772037" y="1622083"/>
                </a:lnTo>
                <a:lnTo>
                  <a:pt x="766969" y="1611362"/>
                </a:lnTo>
                <a:lnTo>
                  <a:pt x="754976" y="1585803"/>
                </a:lnTo>
                <a:lnTo>
                  <a:pt x="34975" y="59327"/>
                </a:lnTo>
                <a:lnTo>
                  <a:pt x="31211" y="51444"/>
                </a:lnTo>
                <a:lnTo>
                  <a:pt x="24186" y="36580"/>
                </a:lnTo>
                <a:lnTo>
                  <a:pt x="20874" y="29651"/>
                </a:lnTo>
                <a:lnTo>
                  <a:pt x="14777" y="16746"/>
                </a:lnTo>
                <a:lnTo>
                  <a:pt x="6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32586" y="2001926"/>
            <a:ext cx="437515" cy="55244"/>
          </a:xfrm>
          <a:custGeom>
            <a:avLst/>
            <a:gdLst/>
            <a:ahLst/>
            <a:cxnLst/>
            <a:rect l="l" t="t" r="r" b="b"/>
            <a:pathLst>
              <a:path w="437514" h="55244">
                <a:moveTo>
                  <a:pt x="802" y="0"/>
                </a:moveTo>
                <a:lnTo>
                  <a:pt x="0" y="7481"/>
                </a:lnTo>
                <a:lnTo>
                  <a:pt x="436637" y="55134"/>
                </a:lnTo>
                <a:lnTo>
                  <a:pt x="437415" y="47627"/>
                </a:lnTo>
                <a:lnTo>
                  <a:pt x="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96198" y="2040164"/>
            <a:ext cx="100965" cy="674370"/>
          </a:xfrm>
          <a:custGeom>
            <a:avLst/>
            <a:gdLst/>
            <a:ahLst/>
            <a:cxnLst/>
            <a:rect l="l" t="t" r="r" b="b"/>
            <a:pathLst>
              <a:path w="100964" h="674369">
                <a:moveTo>
                  <a:pt x="92982" y="0"/>
                </a:moveTo>
                <a:lnTo>
                  <a:pt x="91226" y="12854"/>
                </a:lnTo>
                <a:lnTo>
                  <a:pt x="76473" y="119458"/>
                </a:lnTo>
                <a:lnTo>
                  <a:pt x="73487" y="141201"/>
                </a:lnTo>
                <a:lnTo>
                  <a:pt x="60441" y="235477"/>
                </a:lnTo>
                <a:lnTo>
                  <a:pt x="57029" y="260409"/>
                </a:lnTo>
                <a:lnTo>
                  <a:pt x="46516" y="336558"/>
                </a:lnTo>
                <a:lnTo>
                  <a:pt x="39441" y="387525"/>
                </a:lnTo>
                <a:lnTo>
                  <a:pt x="35978" y="412707"/>
                </a:lnTo>
                <a:lnTo>
                  <a:pt x="19494" y="531915"/>
                </a:lnTo>
                <a:lnTo>
                  <a:pt x="16509" y="553632"/>
                </a:lnTo>
                <a:lnTo>
                  <a:pt x="13623" y="574396"/>
                </a:lnTo>
                <a:lnTo>
                  <a:pt x="9634" y="603545"/>
                </a:lnTo>
                <a:lnTo>
                  <a:pt x="8354" y="612659"/>
                </a:lnTo>
                <a:lnTo>
                  <a:pt x="878" y="666890"/>
                </a:lnTo>
                <a:lnTo>
                  <a:pt x="0" y="673091"/>
                </a:lnTo>
                <a:lnTo>
                  <a:pt x="7476" y="674120"/>
                </a:lnTo>
                <a:lnTo>
                  <a:pt x="9236" y="661266"/>
                </a:lnTo>
                <a:lnTo>
                  <a:pt x="11240" y="646879"/>
                </a:lnTo>
                <a:lnTo>
                  <a:pt x="12293" y="639096"/>
                </a:lnTo>
                <a:lnTo>
                  <a:pt x="100434" y="1054"/>
                </a:lnTo>
                <a:lnTo>
                  <a:pt x="92982" y="0"/>
                </a:lnTo>
                <a:close/>
              </a:path>
              <a:path w="100964" h="674369">
                <a:moveTo>
                  <a:pt x="9236" y="661266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32811" y="2018183"/>
            <a:ext cx="549910" cy="0"/>
          </a:xfrm>
          <a:custGeom>
            <a:avLst/>
            <a:gdLst/>
            <a:ahLst/>
            <a:cxnLst/>
            <a:rect l="l" t="t" r="r" b="b"/>
            <a:pathLst>
              <a:path w="549910">
                <a:moveTo>
                  <a:pt x="0" y="0"/>
                </a:moveTo>
                <a:lnTo>
                  <a:pt x="549892" y="0"/>
                </a:lnTo>
              </a:path>
            </a:pathLst>
          </a:custGeom>
          <a:ln w="325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66615" y="2486289"/>
            <a:ext cx="193040" cy="452755"/>
          </a:xfrm>
          <a:custGeom>
            <a:avLst/>
            <a:gdLst/>
            <a:ahLst/>
            <a:cxnLst/>
            <a:rect l="l" t="t" r="r" b="b"/>
            <a:pathLst>
              <a:path w="193039" h="452755">
                <a:moveTo>
                  <a:pt x="185614" y="0"/>
                </a:moveTo>
                <a:lnTo>
                  <a:pt x="177334" y="19307"/>
                </a:lnTo>
                <a:lnTo>
                  <a:pt x="167649" y="42079"/>
                </a:lnTo>
                <a:lnTo>
                  <a:pt x="156811" y="67813"/>
                </a:lnTo>
                <a:lnTo>
                  <a:pt x="151015" y="81647"/>
                </a:lnTo>
                <a:lnTo>
                  <a:pt x="144968" y="96008"/>
                </a:lnTo>
                <a:lnTo>
                  <a:pt x="138771" y="110897"/>
                </a:lnTo>
                <a:lnTo>
                  <a:pt x="132373" y="126187"/>
                </a:lnTo>
                <a:lnTo>
                  <a:pt x="125825" y="141904"/>
                </a:lnTo>
                <a:lnTo>
                  <a:pt x="91878" y="223803"/>
                </a:lnTo>
                <a:lnTo>
                  <a:pt x="64706" y="289834"/>
                </a:lnTo>
                <a:lnTo>
                  <a:pt x="39240" y="352074"/>
                </a:lnTo>
                <a:lnTo>
                  <a:pt x="33369" y="366586"/>
                </a:lnTo>
                <a:lnTo>
                  <a:pt x="22279" y="393877"/>
                </a:lnTo>
                <a:lnTo>
                  <a:pt x="7853" y="429705"/>
                </a:lnTo>
                <a:lnTo>
                  <a:pt x="0" y="449464"/>
                </a:lnTo>
                <a:lnTo>
                  <a:pt x="7000" y="452225"/>
                </a:lnTo>
                <a:lnTo>
                  <a:pt x="10713" y="442835"/>
                </a:lnTo>
                <a:lnTo>
                  <a:pt x="14828" y="432516"/>
                </a:lnTo>
                <a:lnTo>
                  <a:pt x="29254" y="396714"/>
                </a:lnTo>
                <a:lnTo>
                  <a:pt x="46215" y="354911"/>
                </a:lnTo>
                <a:lnTo>
                  <a:pt x="65082" y="308764"/>
                </a:lnTo>
                <a:lnTo>
                  <a:pt x="98853" y="226690"/>
                </a:lnTo>
                <a:lnTo>
                  <a:pt x="139323" y="129099"/>
                </a:lnTo>
                <a:lnTo>
                  <a:pt x="169305" y="57545"/>
                </a:lnTo>
                <a:lnTo>
                  <a:pt x="188574" y="12176"/>
                </a:lnTo>
                <a:lnTo>
                  <a:pt x="192538" y="2987"/>
                </a:lnTo>
                <a:lnTo>
                  <a:pt x="1856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01983" y="2208029"/>
            <a:ext cx="530225" cy="233045"/>
          </a:xfrm>
          <a:custGeom>
            <a:avLst/>
            <a:gdLst/>
            <a:ahLst/>
            <a:cxnLst/>
            <a:rect l="l" t="t" r="r" b="b"/>
            <a:pathLst>
              <a:path w="530225" h="233044">
                <a:moveTo>
                  <a:pt x="527010" y="0"/>
                </a:moveTo>
                <a:lnTo>
                  <a:pt x="516723" y="4268"/>
                </a:lnTo>
                <a:lnTo>
                  <a:pt x="0" y="226012"/>
                </a:lnTo>
                <a:lnTo>
                  <a:pt x="3010" y="232916"/>
                </a:lnTo>
                <a:lnTo>
                  <a:pt x="495573" y="21315"/>
                </a:lnTo>
                <a:lnTo>
                  <a:pt x="529921" y="6954"/>
                </a:lnTo>
                <a:lnTo>
                  <a:pt x="527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79828" y="864256"/>
            <a:ext cx="564515" cy="1554480"/>
          </a:xfrm>
          <a:custGeom>
            <a:avLst/>
            <a:gdLst/>
            <a:ahLst/>
            <a:cxnLst/>
            <a:rect l="l" t="t" r="r" b="b"/>
            <a:pathLst>
              <a:path w="564514" h="1554480">
                <a:moveTo>
                  <a:pt x="557043" y="0"/>
                </a:moveTo>
                <a:lnTo>
                  <a:pt x="555211" y="5096"/>
                </a:lnTo>
                <a:lnTo>
                  <a:pt x="549064" y="22395"/>
                </a:lnTo>
                <a:lnTo>
                  <a:pt x="546756" y="28797"/>
                </a:lnTo>
                <a:lnTo>
                  <a:pt x="544372" y="35526"/>
                </a:lnTo>
                <a:lnTo>
                  <a:pt x="492436" y="180870"/>
                </a:lnTo>
                <a:lnTo>
                  <a:pt x="484332" y="203441"/>
                </a:lnTo>
                <a:lnTo>
                  <a:pt x="389493" y="468645"/>
                </a:lnTo>
                <a:lnTo>
                  <a:pt x="148481" y="1140933"/>
                </a:lnTo>
                <a:lnTo>
                  <a:pt x="50330" y="1413419"/>
                </a:lnTo>
                <a:lnTo>
                  <a:pt x="36329" y="1452033"/>
                </a:lnTo>
                <a:lnTo>
                  <a:pt x="29932" y="1469759"/>
                </a:lnTo>
                <a:lnTo>
                  <a:pt x="23860" y="1486405"/>
                </a:lnTo>
                <a:lnTo>
                  <a:pt x="13021" y="1516282"/>
                </a:lnTo>
                <a:lnTo>
                  <a:pt x="8204" y="1529388"/>
                </a:lnTo>
                <a:lnTo>
                  <a:pt x="5996" y="1535464"/>
                </a:lnTo>
                <a:lnTo>
                  <a:pt x="0" y="1551783"/>
                </a:lnTo>
                <a:lnTo>
                  <a:pt x="7050" y="1554394"/>
                </a:lnTo>
                <a:lnTo>
                  <a:pt x="13071" y="1538075"/>
                </a:lnTo>
                <a:lnTo>
                  <a:pt x="15279" y="1531974"/>
                </a:lnTo>
                <a:lnTo>
                  <a:pt x="17638" y="1525572"/>
                </a:lnTo>
                <a:lnTo>
                  <a:pt x="20071" y="1518843"/>
                </a:lnTo>
                <a:lnTo>
                  <a:pt x="37007" y="1472345"/>
                </a:lnTo>
                <a:lnTo>
                  <a:pt x="89344" y="1327478"/>
                </a:lnTo>
                <a:lnTo>
                  <a:pt x="353539" y="591418"/>
                </a:lnTo>
                <a:lnTo>
                  <a:pt x="364454" y="560863"/>
                </a:lnTo>
                <a:lnTo>
                  <a:pt x="548964" y="45092"/>
                </a:lnTo>
                <a:lnTo>
                  <a:pt x="551448" y="38062"/>
                </a:lnTo>
                <a:lnTo>
                  <a:pt x="558297" y="18855"/>
                </a:lnTo>
                <a:lnTo>
                  <a:pt x="560380" y="13080"/>
                </a:lnTo>
                <a:lnTo>
                  <a:pt x="564143" y="2535"/>
                </a:lnTo>
                <a:lnTo>
                  <a:pt x="557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31497" y="1342317"/>
            <a:ext cx="138430" cy="1075690"/>
          </a:xfrm>
          <a:custGeom>
            <a:avLst/>
            <a:gdLst/>
            <a:ahLst/>
            <a:cxnLst/>
            <a:rect l="l" t="t" r="r" b="b"/>
            <a:pathLst>
              <a:path w="138430" h="1075689">
                <a:moveTo>
                  <a:pt x="7476" y="0"/>
                </a:moveTo>
                <a:lnTo>
                  <a:pt x="0" y="878"/>
                </a:lnTo>
                <a:lnTo>
                  <a:pt x="3286" y="28797"/>
                </a:lnTo>
                <a:lnTo>
                  <a:pt x="4591" y="39593"/>
                </a:lnTo>
                <a:lnTo>
                  <a:pt x="7401" y="63319"/>
                </a:lnTo>
                <a:lnTo>
                  <a:pt x="10587" y="89681"/>
                </a:lnTo>
                <a:lnTo>
                  <a:pt x="12268" y="103817"/>
                </a:lnTo>
                <a:lnTo>
                  <a:pt x="15881" y="133744"/>
                </a:lnTo>
                <a:lnTo>
                  <a:pt x="26068" y="217526"/>
                </a:lnTo>
                <a:lnTo>
                  <a:pt x="28301" y="235578"/>
                </a:lnTo>
                <a:lnTo>
                  <a:pt x="35150" y="292018"/>
                </a:lnTo>
                <a:lnTo>
                  <a:pt x="37559" y="311426"/>
                </a:lnTo>
                <a:lnTo>
                  <a:pt x="44860" y="371356"/>
                </a:lnTo>
                <a:lnTo>
                  <a:pt x="65333" y="538192"/>
                </a:lnTo>
                <a:lnTo>
                  <a:pt x="70477" y="580396"/>
                </a:lnTo>
                <a:lnTo>
                  <a:pt x="75645" y="622425"/>
                </a:lnTo>
                <a:lnTo>
                  <a:pt x="100108" y="822327"/>
                </a:lnTo>
                <a:lnTo>
                  <a:pt x="102341" y="840805"/>
                </a:lnTo>
                <a:lnTo>
                  <a:pt x="110846" y="910527"/>
                </a:lnTo>
                <a:lnTo>
                  <a:pt x="116592" y="957879"/>
                </a:lnTo>
                <a:lnTo>
                  <a:pt x="127355" y="1047561"/>
                </a:lnTo>
                <a:lnTo>
                  <a:pt x="130617" y="1075480"/>
                </a:lnTo>
                <a:lnTo>
                  <a:pt x="138094" y="1074601"/>
                </a:lnTo>
                <a:lnTo>
                  <a:pt x="136011" y="1056750"/>
                </a:lnTo>
                <a:lnTo>
                  <a:pt x="129162" y="999280"/>
                </a:lnTo>
                <a:lnTo>
                  <a:pt x="127506" y="985773"/>
                </a:lnTo>
                <a:lnTo>
                  <a:pt x="125825" y="971663"/>
                </a:lnTo>
                <a:lnTo>
                  <a:pt x="122212" y="941710"/>
                </a:lnTo>
                <a:lnTo>
                  <a:pt x="120280" y="925918"/>
                </a:lnTo>
                <a:lnTo>
                  <a:pt x="118323" y="909623"/>
                </a:lnTo>
                <a:lnTo>
                  <a:pt x="116266" y="892852"/>
                </a:lnTo>
                <a:lnTo>
                  <a:pt x="114183" y="875629"/>
                </a:lnTo>
                <a:lnTo>
                  <a:pt x="102943" y="783461"/>
                </a:lnTo>
                <a:lnTo>
                  <a:pt x="47419" y="330256"/>
                </a:lnTo>
                <a:lnTo>
                  <a:pt x="27247" y="164927"/>
                </a:lnTo>
                <a:lnTo>
                  <a:pt x="25290" y="148632"/>
                </a:lnTo>
                <a:lnTo>
                  <a:pt x="23358" y="132840"/>
                </a:lnTo>
                <a:lnTo>
                  <a:pt x="19745" y="102913"/>
                </a:lnTo>
                <a:lnTo>
                  <a:pt x="18064" y="88778"/>
                </a:lnTo>
                <a:lnTo>
                  <a:pt x="16408" y="75270"/>
                </a:lnTo>
                <a:lnTo>
                  <a:pt x="9559" y="17825"/>
                </a:lnTo>
                <a:lnTo>
                  <a:pt x="7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1523" y="1522987"/>
            <a:ext cx="138430" cy="892810"/>
          </a:xfrm>
          <a:custGeom>
            <a:avLst/>
            <a:gdLst/>
            <a:ahLst/>
            <a:cxnLst/>
            <a:rect l="l" t="t" r="r" b="b"/>
            <a:pathLst>
              <a:path w="138430" h="892810">
                <a:moveTo>
                  <a:pt x="7451" y="0"/>
                </a:moveTo>
                <a:lnTo>
                  <a:pt x="0" y="1104"/>
                </a:lnTo>
                <a:lnTo>
                  <a:pt x="2283" y="16696"/>
                </a:lnTo>
                <a:lnTo>
                  <a:pt x="4942" y="34647"/>
                </a:lnTo>
                <a:lnTo>
                  <a:pt x="6372" y="44489"/>
                </a:lnTo>
                <a:lnTo>
                  <a:pt x="16584" y="113935"/>
                </a:lnTo>
                <a:lnTo>
                  <a:pt x="18491" y="127091"/>
                </a:lnTo>
                <a:lnTo>
                  <a:pt x="20498" y="140623"/>
                </a:lnTo>
                <a:lnTo>
                  <a:pt x="28928" y="198369"/>
                </a:lnTo>
                <a:lnTo>
                  <a:pt x="31186" y="213584"/>
                </a:lnTo>
                <a:lnTo>
                  <a:pt x="40444" y="277054"/>
                </a:lnTo>
                <a:lnTo>
                  <a:pt x="50229" y="343663"/>
                </a:lnTo>
                <a:lnTo>
                  <a:pt x="55197" y="377783"/>
                </a:lnTo>
                <a:lnTo>
                  <a:pt x="119427" y="816477"/>
                </a:lnTo>
                <a:lnTo>
                  <a:pt x="122714" y="838721"/>
                </a:lnTo>
                <a:lnTo>
                  <a:pt x="125649" y="858907"/>
                </a:lnTo>
                <a:lnTo>
                  <a:pt x="127029" y="868172"/>
                </a:lnTo>
                <a:lnTo>
                  <a:pt x="129488" y="884968"/>
                </a:lnTo>
                <a:lnTo>
                  <a:pt x="130617" y="892475"/>
                </a:lnTo>
                <a:lnTo>
                  <a:pt x="138043" y="891371"/>
                </a:lnTo>
                <a:lnTo>
                  <a:pt x="133101" y="857803"/>
                </a:lnTo>
                <a:lnTo>
                  <a:pt x="102291" y="647633"/>
                </a:lnTo>
                <a:lnTo>
                  <a:pt x="97599" y="615420"/>
                </a:lnTo>
                <a:lnTo>
                  <a:pt x="92756" y="582430"/>
                </a:lnTo>
                <a:lnTo>
                  <a:pt x="72760" y="445698"/>
                </a:lnTo>
                <a:lnTo>
                  <a:pt x="47896" y="275950"/>
                </a:lnTo>
                <a:lnTo>
                  <a:pt x="43204" y="243738"/>
                </a:lnTo>
                <a:lnTo>
                  <a:pt x="32064" y="167714"/>
                </a:lnTo>
                <a:lnTo>
                  <a:pt x="29957" y="153453"/>
                </a:lnTo>
                <a:lnTo>
                  <a:pt x="74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02058" y="1607823"/>
            <a:ext cx="2030730" cy="835660"/>
          </a:xfrm>
          <a:custGeom>
            <a:avLst/>
            <a:gdLst/>
            <a:ahLst/>
            <a:cxnLst/>
            <a:rect l="l" t="t" r="r" b="b"/>
            <a:pathLst>
              <a:path w="2030729" h="835660">
                <a:moveTo>
                  <a:pt x="2027479" y="0"/>
                </a:moveTo>
                <a:lnTo>
                  <a:pt x="34486" y="814569"/>
                </a:lnTo>
                <a:lnTo>
                  <a:pt x="0" y="828628"/>
                </a:lnTo>
                <a:lnTo>
                  <a:pt x="2860" y="835608"/>
                </a:lnTo>
                <a:lnTo>
                  <a:pt x="2030314" y="6979"/>
                </a:lnTo>
                <a:lnTo>
                  <a:pt x="2027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6990" y="1332827"/>
            <a:ext cx="904240" cy="1094740"/>
          </a:xfrm>
          <a:custGeom>
            <a:avLst/>
            <a:gdLst/>
            <a:ahLst/>
            <a:cxnLst/>
            <a:rect l="l" t="t" r="r" b="b"/>
            <a:pathLst>
              <a:path w="904239" h="1094739">
                <a:moveTo>
                  <a:pt x="5795" y="0"/>
                </a:moveTo>
                <a:lnTo>
                  <a:pt x="0" y="4795"/>
                </a:lnTo>
                <a:lnTo>
                  <a:pt x="898264" y="1094461"/>
                </a:lnTo>
                <a:lnTo>
                  <a:pt x="904084" y="1089665"/>
                </a:lnTo>
                <a:lnTo>
                  <a:pt x="5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40658" y="1794367"/>
            <a:ext cx="705485" cy="636270"/>
          </a:xfrm>
          <a:custGeom>
            <a:avLst/>
            <a:gdLst/>
            <a:ahLst/>
            <a:cxnLst/>
            <a:rect l="l" t="t" r="r" b="b"/>
            <a:pathLst>
              <a:path w="705485" h="636269">
                <a:moveTo>
                  <a:pt x="5017" y="0"/>
                </a:moveTo>
                <a:lnTo>
                  <a:pt x="0" y="5623"/>
                </a:lnTo>
                <a:lnTo>
                  <a:pt x="11842" y="16168"/>
                </a:lnTo>
                <a:lnTo>
                  <a:pt x="688265" y="625187"/>
                </a:lnTo>
                <a:lnTo>
                  <a:pt x="694434" y="630761"/>
                </a:lnTo>
                <a:lnTo>
                  <a:pt x="700079" y="635933"/>
                </a:lnTo>
                <a:lnTo>
                  <a:pt x="705148" y="630359"/>
                </a:lnTo>
                <a:lnTo>
                  <a:pt x="699450" y="625162"/>
                </a:lnTo>
                <a:lnTo>
                  <a:pt x="50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830930" y="892426"/>
            <a:ext cx="336550" cy="1525905"/>
          </a:xfrm>
          <a:custGeom>
            <a:avLst/>
            <a:gdLst/>
            <a:ahLst/>
            <a:cxnLst/>
            <a:rect l="l" t="t" r="r" b="b"/>
            <a:pathLst>
              <a:path w="336550" h="1525905">
                <a:moveTo>
                  <a:pt x="7376" y="0"/>
                </a:moveTo>
                <a:lnTo>
                  <a:pt x="0" y="1581"/>
                </a:lnTo>
                <a:lnTo>
                  <a:pt x="2258" y="12227"/>
                </a:lnTo>
                <a:lnTo>
                  <a:pt x="3512" y="18001"/>
                </a:lnTo>
                <a:lnTo>
                  <a:pt x="6146" y="30530"/>
                </a:lnTo>
                <a:lnTo>
                  <a:pt x="10663" y="51519"/>
                </a:lnTo>
                <a:lnTo>
                  <a:pt x="13949" y="66935"/>
                </a:lnTo>
                <a:lnTo>
                  <a:pt x="38437" y="180970"/>
                </a:lnTo>
                <a:lnTo>
                  <a:pt x="43254" y="203190"/>
                </a:lnTo>
                <a:lnTo>
                  <a:pt x="48197" y="226213"/>
                </a:lnTo>
                <a:lnTo>
                  <a:pt x="53340" y="250014"/>
                </a:lnTo>
                <a:lnTo>
                  <a:pt x="58609" y="274519"/>
                </a:lnTo>
                <a:lnTo>
                  <a:pt x="69649" y="325586"/>
                </a:lnTo>
                <a:lnTo>
                  <a:pt x="75344" y="352074"/>
                </a:lnTo>
                <a:lnTo>
                  <a:pt x="241489" y="1120647"/>
                </a:lnTo>
                <a:lnTo>
                  <a:pt x="269991" y="1252785"/>
                </a:lnTo>
                <a:lnTo>
                  <a:pt x="275310" y="1277289"/>
                </a:lnTo>
                <a:lnTo>
                  <a:pt x="303385" y="1407695"/>
                </a:lnTo>
                <a:lnTo>
                  <a:pt x="317987" y="1475784"/>
                </a:lnTo>
                <a:lnTo>
                  <a:pt x="321023" y="1490070"/>
                </a:lnTo>
                <a:lnTo>
                  <a:pt x="323833" y="1503176"/>
                </a:lnTo>
                <a:lnTo>
                  <a:pt x="328600" y="1525697"/>
                </a:lnTo>
                <a:lnTo>
                  <a:pt x="335977" y="1524140"/>
                </a:lnTo>
                <a:lnTo>
                  <a:pt x="325339" y="1474203"/>
                </a:lnTo>
                <a:lnTo>
                  <a:pt x="306546" y="1386580"/>
                </a:lnTo>
                <a:lnTo>
                  <a:pt x="297514" y="1344726"/>
                </a:lnTo>
                <a:lnTo>
                  <a:pt x="292747" y="1322507"/>
                </a:lnTo>
                <a:lnTo>
                  <a:pt x="282661" y="1275707"/>
                </a:lnTo>
                <a:lnTo>
                  <a:pt x="277342" y="1251178"/>
                </a:lnTo>
                <a:lnTo>
                  <a:pt x="266353" y="1200110"/>
                </a:lnTo>
                <a:lnTo>
                  <a:pt x="254786" y="1146633"/>
                </a:lnTo>
                <a:lnTo>
                  <a:pt x="242793" y="1091021"/>
                </a:lnTo>
                <a:lnTo>
                  <a:pt x="236621" y="1062525"/>
                </a:lnTo>
                <a:lnTo>
                  <a:pt x="198159" y="884491"/>
                </a:lnTo>
                <a:lnTo>
                  <a:pt x="184936" y="823431"/>
                </a:lnTo>
                <a:lnTo>
                  <a:pt x="158416" y="700658"/>
                </a:lnTo>
                <a:lnTo>
                  <a:pt x="145194" y="639598"/>
                </a:lnTo>
                <a:lnTo>
                  <a:pt x="132147" y="579191"/>
                </a:lnTo>
                <a:lnTo>
                  <a:pt x="125674" y="549339"/>
                </a:lnTo>
                <a:lnTo>
                  <a:pt x="88566" y="377507"/>
                </a:lnTo>
                <a:lnTo>
                  <a:pt x="82695" y="350467"/>
                </a:lnTo>
                <a:lnTo>
                  <a:pt x="77000" y="324004"/>
                </a:lnTo>
                <a:lnTo>
                  <a:pt x="71405" y="298144"/>
                </a:lnTo>
                <a:lnTo>
                  <a:pt x="65986" y="272937"/>
                </a:lnTo>
                <a:lnTo>
                  <a:pt x="55548" y="224631"/>
                </a:lnTo>
                <a:lnTo>
                  <a:pt x="50606" y="201583"/>
                </a:lnTo>
                <a:lnTo>
                  <a:pt x="28602" y="99423"/>
                </a:lnTo>
                <a:lnTo>
                  <a:pt x="12168" y="22546"/>
                </a:lnTo>
                <a:lnTo>
                  <a:pt x="9609" y="10645"/>
                </a:lnTo>
                <a:lnTo>
                  <a:pt x="7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26514" y="1980811"/>
            <a:ext cx="325120" cy="443865"/>
          </a:xfrm>
          <a:custGeom>
            <a:avLst/>
            <a:gdLst/>
            <a:ahLst/>
            <a:cxnLst/>
            <a:rect l="l" t="t" r="r" b="b"/>
            <a:pathLst>
              <a:path w="325119" h="443864">
                <a:moveTo>
                  <a:pt x="30730" y="33442"/>
                </a:moveTo>
                <a:lnTo>
                  <a:pt x="21401" y="33442"/>
                </a:lnTo>
                <a:lnTo>
                  <a:pt x="78756" y="112001"/>
                </a:lnTo>
                <a:lnTo>
                  <a:pt x="318589" y="443815"/>
                </a:lnTo>
                <a:lnTo>
                  <a:pt x="324711" y="439421"/>
                </a:lnTo>
                <a:lnTo>
                  <a:pt x="74240" y="92996"/>
                </a:lnTo>
                <a:lnTo>
                  <a:pt x="30730" y="33442"/>
                </a:lnTo>
                <a:close/>
              </a:path>
              <a:path w="325119" h="443864">
                <a:moveTo>
                  <a:pt x="6046" y="0"/>
                </a:moveTo>
                <a:lnTo>
                  <a:pt x="0" y="4494"/>
                </a:lnTo>
                <a:lnTo>
                  <a:pt x="6473" y="13206"/>
                </a:lnTo>
                <a:lnTo>
                  <a:pt x="21401" y="33467"/>
                </a:lnTo>
                <a:lnTo>
                  <a:pt x="30730" y="33442"/>
                </a:lnTo>
                <a:lnTo>
                  <a:pt x="27473" y="28998"/>
                </a:lnTo>
                <a:lnTo>
                  <a:pt x="60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10676" y="1487837"/>
            <a:ext cx="1580515" cy="1271905"/>
          </a:xfrm>
          <a:custGeom>
            <a:avLst/>
            <a:gdLst/>
            <a:ahLst/>
            <a:cxnLst/>
            <a:rect l="l" t="t" r="r" b="b"/>
            <a:pathLst>
              <a:path w="1580514" h="1271905">
                <a:moveTo>
                  <a:pt x="4741" y="0"/>
                </a:moveTo>
                <a:lnTo>
                  <a:pt x="0" y="5875"/>
                </a:lnTo>
                <a:lnTo>
                  <a:pt x="1575838" y="1271464"/>
                </a:lnTo>
                <a:lnTo>
                  <a:pt x="1580505" y="1265539"/>
                </a:lnTo>
                <a:lnTo>
                  <a:pt x="9483" y="3866"/>
                </a:lnTo>
                <a:lnTo>
                  <a:pt x="4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036067" y="2091232"/>
            <a:ext cx="478155" cy="660400"/>
          </a:xfrm>
          <a:custGeom>
            <a:avLst/>
            <a:gdLst/>
            <a:ahLst/>
            <a:cxnLst/>
            <a:rect l="l" t="t" r="r" b="b"/>
            <a:pathLst>
              <a:path w="478154" h="660400">
                <a:moveTo>
                  <a:pt x="13491" y="649691"/>
                </a:moveTo>
                <a:lnTo>
                  <a:pt x="4164" y="649691"/>
                </a:lnTo>
                <a:lnTo>
                  <a:pt x="0" y="655340"/>
                </a:lnTo>
                <a:lnTo>
                  <a:pt x="6046" y="659809"/>
                </a:lnTo>
                <a:lnTo>
                  <a:pt x="10211" y="654186"/>
                </a:lnTo>
                <a:lnTo>
                  <a:pt x="13491" y="649691"/>
                </a:lnTo>
                <a:close/>
              </a:path>
              <a:path w="478154" h="660400">
                <a:moveTo>
                  <a:pt x="471612" y="0"/>
                </a:moveTo>
                <a:lnTo>
                  <a:pt x="448354" y="32438"/>
                </a:lnTo>
                <a:lnTo>
                  <a:pt x="442859" y="40145"/>
                </a:lnTo>
                <a:lnTo>
                  <a:pt x="61068" y="571609"/>
                </a:lnTo>
                <a:lnTo>
                  <a:pt x="35226" y="607210"/>
                </a:lnTo>
                <a:lnTo>
                  <a:pt x="4139" y="649716"/>
                </a:lnTo>
                <a:lnTo>
                  <a:pt x="13491" y="649691"/>
                </a:lnTo>
                <a:lnTo>
                  <a:pt x="41297" y="611629"/>
                </a:lnTo>
                <a:lnTo>
                  <a:pt x="44548" y="607185"/>
                </a:lnTo>
                <a:lnTo>
                  <a:pt x="424418" y="78835"/>
                </a:lnTo>
                <a:lnTo>
                  <a:pt x="430891" y="69747"/>
                </a:lnTo>
                <a:lnTo>
                  <a:pt x="477709" y="4368"/>
                </a:lnTo>
                <a:lnTo>
                  <a:pt x="471612" y="0"/>
                </a:lnTo>
                <a:close/>
              </a:path>
              <a:path w="478154" h="660400">
                <a:moveTo>
                  <a:pt x="35226" y="607185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91161" y="2250987"/>
            <a:ext cx="894715" cy="513715"/>
          </a:xfrm>
          <a:custGeom>
            <a:avLst/>
            <a:gdLst/>
            <a:ahLst/>
            <a:cxnLst/>
            <a:rect l="l" t="t" r="r" b="b"/>
            <a:pathLst>
              <a:path w="894714" h="513714">
                <a:moveTo>
                  <a:pt x="3688" y="0"/>
                </a:moveTo>
                <a:lnTo>
                  <a:pt x="0" y="6552"/>
                </a:lnTo>
                <a:lnTo>
                  <a:pt x="890737" y="513712"/>
                </a:lnTo>
                <a:lnTo>
                  <a:pt x="894475" y="507159"/>
                </a:lnTo>
                <a:lnTo>
                  <a:pt x="10738" y="3941"/>
                </a:lnTo>
                <a:lnTo>
                  <a:pt x="3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77713" y="2777831"/>
            <a:ext cx="904240" cy="65405"/>
          </a:xfrm>
          <a:custGeom>
            <a:avLst/>
            <a:gdLst/>
            <a:ahLst/>
            <a:cxnLst/>
            <a:rect l="l" t="t" r="r" b="b"/>
            <a:pathLst>
              <a:path w="904239" h="65405">
                <a:moveTo>
                  <a:pt x="903407" y="0"/>
                </a:moveTo>
                <a:lnTo>
                  <a:pt x="869711" y="1757"/>
                </a:lnTo>
                <a:lnTo>
                  <a:pt x="0" y="57620"/>
                </a:lnTo>
                <a:lnTo>
                  <a:pt x="501" y="65127"/>
                </a:lnTo>
                <a:lnTo>
                  <a:pt x="888177" y="8310"/>
                </a:lnTo>
                <a:lnTo>
                  <a:pt x="903808" y="7506"/>
                </a:lnTo>
                <a:lnTo>
                  <a:pt x="903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29274" y="2689881"/>
            <a:ext cx="1152525" cy="90805"/>
          </a:xfrm>
          <a:custGeom>
            <a:avLst/>
            <a:gdLst/>
            <a:ahLst/>
            <a:cxnLst/>
            <a:rect l="l" t="t" r="r" b="b"/>
            <a:pathLst>
              <a:path w="1152525" h="90805">
                <a:moveTo>
                  <a:pt x="526" y="0"/>
                </a:moveTo>
                <a:lnTo>
                  <a:pt x="0" y="7506"/>
                </a:lnTo>
                <a:lnTo>
                  <a:pt x="1151771" y="90359"/>
                </a:lnTo>
                <a:lnTo>
                  <a:pt x="1152323" y="82852"/>
                </a:lnTo>
                <a:lnTo>
                  <a:pt x="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033307" y="1227704"/>
            <a:ext cx="1000125" cy="1523365"/>
          </a:xfrm>
          <a:custGeom>
            <a:avLst/>
            <a:gdLst/>
            <a:ahLst/>
            <a:cxnLst/>
            <a:rect l="l" t="t" r="r" b="b"/>
            <a:pathLst>
              <a:path w="1000125" h="1523364">
                <a:moveTo>
                  <a:pt x="993680" y="0"/>
                </a:moveTo>
                <a:lnTo>
                  <a:pt x="26645" y="1478521"/>
                </a:lnTo>
                <a:lnTo>
                  <a:pt x="22229" y="1485275"/>
                </a:lnTo>
                <a:lnTo>
                  <a:pt x="0" y="1519019"/>
                </a:lnTo>
                <a:lnTo>
                  <a:pt x="6297" y="1523161"/>
                </a:lnTo>
                <a:lnTo>
                  <a:pt x="31209" y="1485250"/>
                </a:lnTo>
                <a:lnTo>
                  <a:pt x="1000003" y="4092"/>
                </a:lnTo>
                <a:lnTo>
                  <a:pt x="993680" y="0"/>
                </a:lnTo>
                <a:close/>
              </a:path>
              <a:path w="1000125" h="1523364">
                <a:moveTo>
                  <a:pt x="22229" y="148525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10199" y="2329471"/>
            <a:ext cx="0" cy="412115"/>
          </a:xfrm>
          <a:custGeom>
            <a:avLst/>
            <a:gdLst/>
            <a:ahLst/>
            <a:cxnLst/>
            <a:rect l="l" t="t" r="r" b="b"/>
            <a:pathLst>
              <a:path h="412114">
                <a:moveTo>
                  <a:pt x="0" y="0"/>
                </a:moveTo>
                <a:lnTo>
                  <a:pt x="0" y="412004"/>
                </a:lnTo>
              </a:path>
            </a:pathLst>
          </a:custGeom>
          <a:ln w="2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707667" y="1052734"/>
            <a:ext cx="1722120" cy="102870"/>
          </a:xfrm>
          <a:custGeom>
            <a:avLst/>
            <a:gdLst/>
            <a:ahLst/>
            <a:cxnLst/>
            <a:rect l="l" t="t" r="r" b="b"/>
            <a:pathLst>
              <a:path w="1722120" h="102869">
                <a:moveTo>
                  <a:pt x="401" y="0"/>
                </a:moveTo>
                <a:lnTo>
                  <a:pt x="0" y="7532"/>
                </a:lnTo>
                <a:lnTo>
                  <a:pt x="1721258" y="102812"/>
                </a:lnTo>
                <a:lnTo>
                  <a:pt x="1721660" y="95305"/>
                </a:lnTo>
                <a:lnTo>
                  <a:pt x="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420185" y="1153137"/>
            <a:ext cx="3009900" cy="316865"/>
          </a:xfrm>
          <a:custGeom>
            <a:avLst/>
            <a:gdLst/>
            <a:ahLst/>
            <a:cxnLst/>
            <a:rect l="l" t="t" r="r" b="b"/>
            <a:pathLst>
              <a:path w="3009900" h="316865">
                <a:moveTo>
                  <a:pt x="3008564" y="0"/>
                </a:moveTo>
                <a:lnTo>
                  <a:pt x="0" y="308840"/>
                </a:lnTo>
                <a:lnTo>
                  <a:pt x="777" y="316347"/>
                </a:lnTo>
                <a:lnTo>
                  <a:pt x="3009317" y="7481"/>
                </a:lnTo>
                <a:lnTo>
                  <a:pt x="3008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60976" y="1155597"/>
            <a:ext cx="2068830" cy="339090"/>
          </a:xfrm>
          <a:custGeom>
            <a:avLst/>
            <a:gdLst/>
            <a:ahLst/>
            <a:cxnLst/>
            <a:rect l="l" t="t" r="r" b="b"/>
            <a:pathLst>
              <a:path w="2068829" h="339090">
                <a:moveTo>
                  <a:pt x="2067522" y="0"/>
                </a:moveTo>
                <a:lnTo>
                  <a:pt x="0" y="331461"/>
                </a:lnTo>
                <a:lnTo>
                  <a:pt x="1179" y="338893"/>
                </a:lnTo>
                <a:lnTo>
                  <a:pt x="2068777" y="7431"/>
                </a:lnTo>
                <a:lnTo>
                  <a:pt x="20675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41734" y="1191902"/>
            <a:ext cx="0" cy="927100"/>
          </a:xfrm>
          <a:custGeom>
            <a:avLst/>
            <a:gdLst/>
            <a:ahLst/>
            <a:cxnLst/>
            <a:rect l="l" t="t" r="r" b="b"/>
            <a:pathLst>
              <a:path h="927100">
                <a:moveTo>
                  <a:pt x="0" y="0"/>
                </a:moveTo>
                <a:lnTo>
                  <a:pt x="0" y="926897"/>
                </a:lnTo>
              </a:path>
            </a:pathLst>
          </a:custGeom>
          <a:ln w="477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229352" y="811682"/>
            <a:ext cx="3200400" cy="344170"/>
          </a:xfrm>
          <a:custGeom>
            <a:avLst/>
            <a:gdLst/>
            <a:ahLst/>
            <a:cxnLst/>
            <a:rect l="l" t="t" r="r" b="b"/>
            <a:pathLst>
              <a:path w="3200400" h="344169">
                <a:moveTo>
                  <a:pt x="802" y="0"/>
                </a:moveTo>
                <a:lnTo>
                  <a:pt x="0" y="7481"/>
                </a:lnTo>
                <a:lnTo>
                  <a:pt x="3199372" y="343864"/>
                </a:lnTo>
                <a:lnTo>
                  <a:pt x="3200175" y="336357"/>
                </a:lnTo>
                <a:lnTo>
                  <a:pt x="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34028" y="1160631"/>
            <a:ext cx="3395345" cy="0"/>
          </a:xfrm>
          <a:custGeom>
            <a:avLst/>
            <a:gdLst/>
            <a:ahLst/>
            <a:cxnLst/>
            <a:rect l="l" t="t" r="r" b="b"/>
            <a:pathLst>
              <a:path w="3395345">
                <a:moveTo>
                  <a:pt x="0" y="0"/>
                </a:moveTo>
                <a:lnTo>
                  <a:pt x="3395123" y="0"/>
                </a:lnTo>
              </a:path>
            </a:pathLst>
          </a:custGeom>
          <a:ln w="19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558107" y="1166117"/>
            <a:ext cx="1875789" cy="911225"/>
          </a:xfrm>
          <a:custGeom>
            <a:avLst/>
            <a:gdLst/>
            <a:ahLst/>
            <a:cxnLst/>
            <a:rect l="l" t="t" r="r" b="b"/>
            <a:pathLst>
              <a:path w="1875789" h="911225">
                <a:moveTo>
                  <a:pt x="1871998" y="0"/>
                </a:moveTo>
                <a:lnTo>
                  <a:pt x="0" y="903949"/>
                </a:lnTo>
                <a:lnTo>
                  <a:pt x="3286" y="910728"/>
                </a:lnTo>
                <a:lnTo>
                  <a:pt x="1875310" y="6753"/>
                </a:lnTo>
                <a:lnTo>
                  <a:pt x="1871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085120" y="1155572"/>
            <a:ext cx="344805" cy="43180"/>
          </a:xfrm>
          <a:custGeom>
            <a:avLst/>
            <a:gdLst/>
            <a:ahLst/>
            <a:cxnLst/>
            <a:rect l="l" t="t" r="r" b="b"/>
            <a:pathLst>
              <a:path w="344804" h="43180">
                <a:moveTo>
                  <a:pt x="343654" y="0"/>
                </a:moveTo>
                <a:lnTo>
                  <a:pt x="7577" y="34471"/>
                </a:lnTo>
                <a:lnTo>
                  <a:pt x="0" y="35225"/>
                </a:lnTo>
                <a:lnTo>
                  <a:pt x="727" y="42706"/>
                </a:lnTo>
                <a:lnTo>
                  <a:pt x="336780" y="8235"/>
                </a:lnTo>
                <a:lnTo>
                  <a:pt x="344357" y="7506"/>
                </a:lnTo>
                <a:lnTo>
                  <a:pt x="343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314588" y="1182311"/>
            <a:ext cx="1132840" cy="1538605"/>
          </a:xfrm>
          <a:custGeom>
            <a:avLst/>
            <a:gdLst/>
            <a:ahLst/>
            <a:cxnLst/>
            <a:rect l="l" t="t" r="r" b="b"/>
            <a:pathLst>
              <a:path w="1132839" h="1538605">
                <a:moveTo>
                  <a:pt x="1126581" y="0"/>
                </a:moveTo>
                <a:lnTo>
                  <a:pt x="1110950" y="21064"/>
                </a:lnTo>
                <a:lnTo>
                  <a:pt x="1106459" y="27190"/>
                </a:lnTo>
                <a:lnTo>
                  <a:pt x="1080491" y="62290"/>
                </a:lnTo>
                <a:lnTo>
                  <a:pt x="15630" y="1512842"/>
                </a:lnTo>
                <a:lnTo>
                  <a:pt x="11340" y="1518642"/>
                </a:lnTo>
                <a:lnTo>
                  <a:pt x="7326" y="1524166"/>
                </a:lnTo>
                <a:lnTo>
                  <a:pt x="0" y="1534133"/>
                </a:lnTo>
                <a:lnTo>
                  <a:pt x="6071" y="1538602"/>
                </a:lnTo>
                <a:lnTo>
                  <a:pt x="21677" y="1517286"/>
                </a:lnTo>
                <a:lnTo>
                  <a:pt x="26218" y="1511160"/>
                </a:lnTo>
                <a:lnTo>
                  <a:pt x="35903" y="1497904"/>
                </a:lnTo>
                <a:lnTo>
                  <a:pt x="1097602" y="51795"/>
                </a:lnTo>
                <a:lnTo>
                  <a:pt x="1121261" y="19784"/>
                </a:lnTo>
                <a:lnTo>
                  <a:pt x="1132602" y="4494"/>
                </a:lnTo>
                <a:lnTo>
                  <a:pt x="1126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87225" y="1160819"/>
            <a:ext cx="2945765" cy="911225"/>
          </a:xfrm>
          <a:custGeom>
            <a:avLst/>
            <a:gdLst/>
            <a:ahLst/>
            <a:cxnLst/>
            <a:rect l="l" t="t" r="r" b="b"/>
            <a:pathLst>
              <a:path w="2945765" h="911225">
                <a:moveTo>
                  <a:pt x="2943431" y="0"/>
                </a:moveTo>
                <a:lnTo>
                  <a:pt x="0" y="903949"/>
                </a:lnTo>
                <a:lnTo>
                  <a:pt x="2207" y="911155"/>
                </a:lnTo>
                <a:lnTo>
                  <a:pt x="2945639" y="7180"/>
                </a:lnTo>
                <a:lnTo>
                  <a:pt x="2943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78628" y="1184997"/>
            <a:ext cx="119301" cy="194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49622" y="1170711"/>
            <a:ext cx="2580005" cy="0"/>
          </a:xfrm>
          <a:custGeom>
            <a:avLst/>
            <a:gdLst/>
            <a:ahLst/>
            <a:cxnLst/>
            <a:rect l="l" t="t" r="r" b="b"/>
            <a:pathLst>
              <a:path w="2580004">
                <a:moveTo>
                  <a:pt x="0" y="0"/>
                </a:moveTo>
                <a:lnTo>
                  <a:pt x="2579554" y="0"/>
                </a:lnTo>
              </a:path>
            </a:pathLst>
          </a:custGeom>
          <a:ln w="401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69113" y="1153111"/>
            <a:ext cx="1960880" cy="158750"/>
          </a:xfrm>
          <a:custGeom>
            <a:avLst/>
            <a:gdLst/>
            <a:ahLst/>
            <a:cxnLst/>
            <a:rect l="l" t="t" r="r" b="b"/>
            <a:pathLst>
              <a:path w="1960879" h="158750">
                <a:moveTo>
                  <a:pt x="1959737" y="0"/>
                </a:moveTo>
                <a:lnTo>
                  <a:pt x="0" y="150666"/>
                </a:lnTo>
                <a:lnTo>
                  <a:pt x="602" y="158173"/>
                </a:lnTo>
                <a:lnTo>
                  <a:pt x="1947894" y="8410"/>
                </a:lnTo>
                <a:lnTo>
                  <a:pt x="1960289" y="7532"/>
                </a:lnTo>
                <a:lnTo>
                  <a:pt x="19597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784316" y="2700476"/>
            <a:ext cx="67945" cy="365760"/>
          </a:xfrm>
          <a:custGeom>
            <a:avLst/>
            <a:gdLst/>
            <a:ahLst/>
            <a:cxnLst/>
            <a:rect l="l" t="t" r="r" b="b"/>
            <a:pathLst>
              <a:path w="67944" h="365760">
                <a:moveTo>
                  <a:pt x="10688" y="18202"/>
                </a:moveTo>
                <a:lnTo>
                  <a:pt x="3035" y="18202"/>
                </a:lnTo>
                <a:lnTo>
                  <a:pt x="10086" y="58800"/>
                </a:lnTo>
                <a:lnTo>
                  <a:pt x="14025" y="81873"/>
                </a:lnTo>
                <a:lnTo>
                  <a:pt x="22405" y="131761"/>
                </a:lnTo>
                <a:lnTo>
                  <a:pt x="31111" y="184309"/>
                </a:lnTo>
                <a:lnTo>
                  <a:pt x="39692" y="236733"/>
                </a:lnTo>
                <a:lnTo>
                  <a:pt x="43781" y="262040"/>
                </a:lnTo>
                <a:lnTo>
                  <a:pt x="45788" y="274293"/>
                </a:lnTo>
                <a:lnTo>
                  <a:pt x="47695" y="286269"/>
                </a:lnTo>
                <a:lnTo>
                  <a:pt x="51358" y="309041"/>
                </a:lnTo>
                <a:lnTo>
                  <a:pt x="56251" y="339746"/>
                </a:lnTo>
                <a:lnTo>
                  <a:pt x="60240" y="365305"/>
                </a:lnTo>
                <a:lnTo>
                  <a:pt x="67667" y="364150"/>
                </a:lnTo>
                <a:lnTo>
                  <a:pt x="63677" y="338591"/>
                </a:lnTo>
                <a:lnTo>
                  <a:pt x="57003" y="296638"/>
                </a:lnTo>
                <a:lnTo>
                  <a:pt x="55122" y="285064"/>
                </a:lnTo>
                <a:lnTo>
                  <a:pt x="53215" y="273113"/>
                </a:lnTo>
                <a:lnTo>
                  <a:pt x="38537" y="183079"/>
                </a:lnTo>
                <a:lnTo>
                  <a:pt x="25566" y="105047"/>
                </a:lnTo>
                <a:lnTo>
                  <a:pt x="17512" y="57545"/>
                </a:lnTo>
                <a:lnTo>
                  <a:pt x="10688" y="18202"/>
                </a:lnTo>
                <a:close/>
              </a:path>
              <a:path w="67944" h="365760">
                <a:moveTo>
                  <a:pt x="7426" y="0"/>
                </a:moveTo>
                <a:lnTo>
                  <a:pt x="0" y="1355"/>
                </a:lnTo>
                <a:lnTo>
                  <a:pt x="1480" y="9465"/>
                </a:lnTo>
                <a:lnTo>
                  <a:pt x="3035" y="18227"/>
                </a:lnTo>
                <a:lnTo>
                  <a:pt x="10688" y="18202"/>
                </a:lnTo>
                <a:lnTo>
                  <a:pt x="10462" y="16896"/>
                </a:lnTo>
                <a:lnTo>
                  <a:pt x="74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481081" y="2342979"/>
            <a:ext cx="360680" cy="728980"/>
          </a:xfrm>
          <a:custGeom>
            <a:avLst/>
            <a:gdLst/>
            <a:ahLst/>
            <a:cxnLst/>
            <a:rect l="l" t="t" r="r" b="b"/>
            <a:pathLst>
              <a:path w="360680" h="728980">
                <a:moveTo>
                  <a:pt x="6774" y="0"/>
                </a:moveTo>
                <a:lnTo>
                  <a:pt x="0" y="3339"/>
                </a:lnTo>
                <a:lnTo>
                  <a:pt x="3086" y="9565"/>
                </a:lnTo>
                <a:lnTo>
                  <a:pt x="308503" y="635255"/>
                </a:lnTo>
                <a:lnTo>
                  <a:pt x="323181" y="665559"/>
                </a:lnTo>
                <a:lnTo>
                  <a:pt x="327747" y="674924"/>
                </a:lnTo>
                <a:lnTo>
                  <a:pt x="332088" y="683937"/>
                </a:lnTo>
                <a:lnTo>
                  <a:pt x="336253" y="692499"/>
                </a:lnTo>
                <a:lnTo>
                  <a:pt x="340192" y="700709"/>
                </a:lnTo>
                <a:lnTo>
                  <a:pt x="347468" y="715748"/>
                </a:lnTo>
                <a:lnTo>
                  <a:pt x="353815" y="728954"/>
                </a:lnTo>
                <a:lnTo>
                  <a:pt x="360590" y="725665"/>
                </a:lnTo>
                <a:lnTo>
                  <a:pt x="350729" y="705178"/>
                </a:lnTo>
                <a:lnTo>
                  <a:pt x="346966" y="697420"/>
                </a:lnTo>
                <a:lnTo>
                  <a:pt x="343027" y="689235"/>
                </a:lnTo>
                <a:lnTo>
                  <a:pt x="338862" y="680648"/>
                </a:lnTo>
                <a:lnTo>
                  <a:pt x="334521" y="671635"/>
                </a:lnTo>
                <a:lnTo>
                  <a:pt x="329955" y="662270"/>
                </a:lnTo>
                <a:lnTo>
                  <a:pt x="320346" y="642410"/>
                </a:lnTo>
                <a:lnTo>
                  <a:pt x="304640" y="610148"/>
                </a:lnTo>
                <a:lnTo>
                  <a:pt x="299145" y="598775"/>
                </a:lnTo>
                <a:lnTo>
                  <a:pt x="28501" y="44414"/>
                </a:lnTo>
                <a:lnTo>
                  <a:pt x="24337" y="35928"/>
                </a:lnTo>
                <a:lnTo>
                  <a:pt x="20397" y="27818"/>
                </a:lnTo>
                <a:lnTo>
                  <a:pt x="16634" y="20185"/>
                </a:lnTo>
                <a:lnTo>
                  <a:pt x="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887987" y="3104221"/>
            <a:ext cx="1135380" cy="163195"/>
          </a:xfrm>
          <a:custGeom>
            <a:avLst/>
            <a:gdLst/>
            <a:ahLst/>
            <a:cxnLst/>
            <a:rect l="l" t="t" r="r" b="b"/>
            <a:pathLst>
              <a:path w="1135379" h="163195">
                <a:moveTo>
                  <a:pt x="1078" y="0"/>
                </a:moveTo>
                <a:lnTo>
                  <a:pt x="0" y="7456"/>
                </a:lnTo>
                <a:lnTo>
                  <a:pt x="1134133" y="163195"/>
                </a:lnTo>
                <a:lnTo>
                  <a:pt x="1135111" y="155738"/>
                </a:lnTo>
                <a:lnTo>
                  <a:pt x="1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675649" y="876408"/>
            <a:ext cx="1163955" cy="2195830"/>
          </a:xfrm>
          <a:custGeom>
            <a:avLst/>
            <a:gdLst/>
            <a:ahLst/>
            <a:cxnLst/>
            <a:rect l="l" t="t" r="r" b="b"/>
            <a:pathLst>
              <a:path w="1163955" h="2195830">
                <a:moveTo>
                  <a:pt x="6648" y="0"/>
                </a:moveTo>
                <a:lnTo>
                  <a:pt x="0" y="3489"/>
                </a:lnTo>
                <a:lnTo>
                  <a:pt x="6799" y="16419"/>
                </a:lnTo>
                <a:lnTo>
                  <a:pt x="10562" y="23650"/>
                </a:lnTo>
                <a:lnTo>
                  <a:pt x="1100161" y="2087766"/>
                </a:lnTo>
                <a:lnTo>
                  <a:pt x="1146125" y="2175138"/>
                </a:lnTo>
                <a:lnTo>
                  <a:pt x="1149964" y="2182494"/>
                </a:lnTo>
                <a:lnTo>
                  <a:pt x="1156864" y="2195625"/>
                </a:lnTo>
                <a:lnTo>
                  <a:pt x="1163538" y="2192135"/>
                </a:lnTo>
                <a:lnTo>
                  <a:pt x="1144294" y="2155479"/>
                </a:lnTo>
                <a:lnTo>
                  <a:pt x="1139652" y="2146692"/>
                </a:lnTo>
                <a:lnTo>
                  <a:pt x="1094039" y="2059998"/>
                </a:lnTo>
                <a:lnTo>
                  <a:pt x="45387" y="73663"/>
                </a:lnTo>
                <a:lnTo>
                  <a:pt x="40093" y="63570"/>
                </a:lnTo>
                <a:lnTo>
                  <a:pt x="35000" y="53929"/>
                </a:lnTo>
                <a:lnTo>
                  <a:pt x="30208" y="44765"/>
                </a:lnTo>
                <a:lnTo>
                  <a:pt x="25616" y="36078"/>
                </a:lnTo>
                <a:lnTo>
                  <a:pt x="66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08760" y="2035394"/>
            <a:ext cx="1219835" cy="1047750"/>
          </a:xfrm>
          <a:custGeom>
            <a:avLst/>
            <a:gdLst/>
            <a:ahLst/>
            <a:cxnLst/>
            <a:rect l="l" t="t" r="r" b="b"/>
            <a:pathLst>
              <a:path w="1219835" h="1047750">
                <a:moveTo>
                  <a:pt x="4942" y="0"/>
                </a:moveTo>
                <a:lnTo>
                  <a:pt x="0" y="5699"/>
                </a:lnTo>
                <a:lnTo>
                  <a:pt x="1214470" y="1047711"/>
                </a:lnTo>
                <a:lnTo>
                  <a:pt x="1219388" y="1042037"/>
                </a:lnTo>
                <a:lnTo>
                  <a:pt x="4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862421" y="1195668"/>
            <a:ext cx="694690" cy="1873885"/>
          </a:xfrm>
          <a:custGeom>
            <a:avLst/>
            <a:gdLst/>
            <a:ahLst/>
            <a:cxnLst/>
            <a:rect l="l" t="t" r="r" b="b"/>
            <a:pathLst>
              <a:path w="694689" h="1873885">
                <a:moveTo>
                  <a:pt x="687484" y="0"/>
                </a:moveTo>
                <a:lnTo>
                  <a:pt x="680610" y="18679"/>
                </a:lnTo>
                <a:lnTo>
                  <a:pt x="678051" y="25684"/>
                </a:lnTo>
                <a:lnTo>
                  <a:pt x="675291" y="33141"/>
                </a:lnTo>
                <a:lnTo>
                  <a:pt x="652309" y="95732"/>
                </a:lnTo>
                <a:lnTo>
                  <a:pt x="648470" y="106101"/>
                </a:lnTo>
                <a:lnTo>
                  <a:pt x="644556" y="116822"/>
                </a:lnTo>
                <a:lnTo>
                  <a:pt x="640491" y="127844"/>
                </a:lnTo>
                <a:lnTo>
                  <a:pt x="55423" y="1720828"/>
                </a:lnTo>
                <a:lnTo>
                  <a:pt x="46942" y="1743776"/>
                </a:lnTo>
                <a:lnTo>
                  <a:pt x="31487" y="1785755"/>
                </a:lnTo>
                <a:lnTo>
                  <a:pt x="27924" y="1795371"/>
                </a:lnTo>
                <a:lnTo>
                  <a:pt x="24512" y="1804660"/>
                </a:lnTo>
                <a:lnTo>
                  <a:pt x="21200" y="1813573"/>
                </a:lnTo>
                <a:lnTo>
                  <a:pt x="9458" y="1845384"/>
                </a:lnTo>
                <a:lnTo>
                  <a:pt x="6849" y="1852363"/>
                </a:lnTo>
                <a:lnTo>
                  <a:pt x="0" y="1870867"/>
                </a:lnTo>
                <a:lnTo>
                  <a:pt x="7050" y="1873478"/>
                </a:lnTo>
                <a:lnTo>
                  <a:pt x="11491" y="1861577"/>
                </a:lnTo>
                <a:lnTo>
                  <a:pt x="13899" y="1854974"/>
                </a:lnTo>
                <a:lnTo>
                  <a:pt x="16509" y="1848020"/>
                </a:lnTo>
                <a:lnTo>
                  <a:pt x="28276" y="1816184"/>
                </a:lnTo>
                <a:lnTo>
                  <a:pt x="34975" y="1797982"/>
                </a:lnTo>
                <a:lnTo>
                  <a:pt x="46039" y="1768054"/>
                </a:lnTo>
                <a:lnTo>
                  <a:pt x="49953" y="1757384"/>
                </a:lnTo>
                <a:lnTo>
                  <a:pt x="95566" y="1633582"/>
                </a:lnTo>
                <a:lnTo>
                  <a:pt x="690119" y="14662"/>
                </a:lnTo>
                <a:lnTo>
                  <a:pt x="692411" y="8410"/>
                </a:lnTo>
                <a:lnTo>
                  <a:pt x="694560" y="2636"/>
                </a:lnTo>
                <a:lnTo>
                  <a:pt x="687484" y="0"/>
                </a:lnTo>
                <a:close/>
              </a:path>
              <a:path w="694689" h="1873885">
                <a:moveTo>
                  <a:pt x="692411" y="841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875718" y="2078327"/>
            <a:ext cx="1007110" cy="1002665"/>
          </a:xfrm>
          <a:custGeom>
            <a:avLst/>
            <a:gdLst/>
            <a:ahLst/>
            <a:cxnLst/>
            <a:rect l="l" t="t" r="r" b="b"/>
            <a:pathLst>
              <a:path w="1007110" h="1002664">
                <a:moveTo>
                  <a:pt x="1001207" y="0"/>
                </a:moveTo>
                <a:lnTo>
                  <a:pt x="0" y="996820"/>
                </a:lnTo>
                <a:lnTo>
                  <a:pt x="5319" y="1002167"/>
                </a:lnTo>
                <a:lnTo>
                  <a:pt x="1006526" y="5322"/>
                </a:lnTo>
                <a:lnTo>
                  <a:pt x="1001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35272" y="1152308"/>
            <a:ext cx="1301115" cy="1922780"/>
          </a:xfrm>
          <a:custGeom>
            <a:avLst/>
            <a:gdLst/>
            <a:ahLst/>
            <a:cxnLst/>
            <a:rect l="l" t="t" r="r" b="b"/>
            <a:pathLst>
              <a:path w="1301114" h="1922780">
                <a:moveTo>
                  <a:pt x="6222" y="0"/>
                </a:moveTo>
                <a:lnTo>
                  <a:pt x="0" y="4243"/>
                </a:lnTo>
                <a:lnTo>
                  <a:pt x="16985" y="29174"/>
                </a:lnTo>
                <a:lnTo>
                  <a:pt x="1277872" y="1897606"/>
                </a:lnTo>
                <a:lnTo>
                  <a:pt x="1282564" y="1904485"/>
                </a:lnTo>
                <a:lnTo>
                  <a:pt x="1291019" y="1916988"/>
                </a:lnTo>
                <a:lnTo>
                  <a:pt x="1294833" y="1922562"/>
                </a:lnTo>
                <a:lnTo>
                  <a:pt x="1301055" y="1918294"/>
                </a:lnTo>
                <a:lnTo>
                  <a:pt x="1297241" y="1912720"/>
                </a:lnTo>
                <a:lnTo>
                  <a:pt x="1284094" y="1893363"/>
                </a:lnTo>
                <a:lnTo>
                  <a:pt x="1279151" y="1886032"/>
                </a:lnTo>
                <a:lnTo>
                  <a:pt x="1268388" y="1870189"/>
                </a:lnTo>
                <a:lnTo>
                  <a:pt x="38939" y="48129"/>
                </a:lnTo>
                <a:lnTo>
                  <a:pt x="10035" y="5573"/>
                </a:lnTo>
                <a:lnTo>
                  <a:pt x="62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24075" y="352904"/>
            <a:ext cx="3369875" cy="30182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13386" y="1485201"/>
            <a:ext cx="2616835" cy="1766570"/>
          </a:xfrm>
          <a:custGeom>
            <a:avLst/>
            <a:gdLst/>
            <a:ahLst/>
            <a:cxnLst/>
            <a:rect l="l" t="t" r="r" b="b"/>
            <a:pathLst>
              <a:path w="2616835" h="1766570">
                <a:moveTo>
                  <a:pt x="4215" y="0"/>
                </a:moveTo>
                <a:lnTo>
                  <a:pt x="0" y="6251"/>
                </a:lnTo>
                <a:lnTo>
                  <a:pt x="2612221" y="1766548"/>
                </a:lnTo>
                <a:lnTo>
                  <a:pt x="2616411" y="1760296"/>
                </a:lnTo>
                <a:lnTo>
                  <a:pt x="42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20035" y="1406817"/>
            <a:ext cx="382905" cy="60325"/>
          </a:xfrm>
          <a:custGeom>
            <a:avLst/>
            <a:gdLst/>
            <a:ahLst/>
            <a:cxnLst/>
            <a:rect l="l" t="t" r="r" b="b"/>
            <a:pathLst>
              <a:path w="382905" h="60325">
                <a:moveTo>
                  <a:pt x="381289" y="0"/>
                </a:moveTo>
                <a:lnTo>
                  <a:pt x="0" y="52749"/>
                </a:lnTo>
                <a:lnTo>
                  <a:pt x="1078" y="60181"/>
                </a:lnTo>
                <a:lnTo>
                  <a:pt x="382368" y="7456"/>
                </a:lnTo>
                <a:lnTo>
                  <a:pt x="3812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386766" y="1502725"/>
            <a:ext cx="220979" cy="1221740"/>
          </a:xfrm>
          <a:custGeom>
            <a:avLst/>
            <a:gdLst/>
            <a:ahLst/>
            <a:cxnLst/>
            <a:rect l="l" t="t" r="r" b="b"/>
            <a:pathLst>
              <a:path w="220980" h="1221739">
                <a:moveTo>
                  <a:pt x="7401" y="0"/>
                </a:moveTo>
                <a:lnTo>
                  <a:pt x="0" y="1330"/>
                </a:lnTo>
                <a:lnTo>
                  <a:pt x="22831" y="131936"/>
                </a:lnTo>
                <a:lnTo>
                  <a:pt x="25867" y="149160"/>
                </a:lnTo>
                <a:lnTo>
                  <a:pt x="53516" y="307409"/>
                </a:lnTo>
                <a:lnTo>
                  <a:pt x="61193" y="351522"/>
                </a:lnTo>
                <a:lnTo>
                  <a:pt x="65158" y="374118"/>
                </a:lnTo>
                <a:lnTo>
                  <a:pt x="140051" y="802869"/>
                </a:lnTo>
                <a:lnTo>
                  <a:pt x="144065" y="826042"/>
                </a:lnTo>
                <a:lnTo>
                  <a:pt x="148079" y="848890"/>
                </a:lnTo>
                <a:lnTo>
                  <a:pt x="159721" y="915599"/>
                </a:lnTo>
                <a:lnTo>
                  <a:pt x="177710" y="1018437"/>
                </a:lnTo>
                <a:lnTo>
                  <a:pt x="181022" y="1037493"/>
                </a:lnTo>
                <a:lnTo>
                  <a:pt x="211607" y="1212488"/>
                </a:lnTo>
                <a:lnTo>
                  <a:pt x="213237" y="1221677"/>
                </a:lnTo>
                <a:lnTo>
                  <a:pt x="220639" y="1220372"/>
                </a:lnTo>
                <a:lnTo>
                  <a:pt x="217252" y="1201065"/>
                </a:lnTo>
                <a:lnTo>
                  <a:pt x="215345" y="1190017"/>
                </a:lnTo>
                <a:lnTo>
                  <a:pt x="211004" y="1165312"/>
                </a:lnTo>
                <a:lnTo>
                  <a:pt x="208646" y="1151729"/>
                </a:lnTo>
                <a:lnTo>
                  <a:pt x="206112" y="1137343"/>
                </a:lnTo>
                <a:lnTo>
                  <a:pt x="151492" y="824737"/>
                </a:lnTo>
                <a:lnTo>
                  <a:pt x="147477" y="801588"/>
                </a:lnTo>
                <a:lnTo>
                  <a:pt x="139248" y="754588"/>
                </a:lnTo>
                <a:lnTo>
                  <a:pt x="114033" y="610198"/>
                </a:lnTo>
                <a:lnTo>
                  <a:pt x="105552" y="561767"/>
                </a:lnTo>
                <a:lnTo>
                  <a:pt x="72584" y="372812"/>
                </a:lnTo>
                <a:lnTo>
                  <a:pt x="68620" y="350241"/>
                </a:lnTo>
                <a:lnTo>
                  <a:pt x="64756" y="327996"/>
                </a:lnTo>
                <a:lnTo>
                  <a:pt x="57154" y="284637"/>
                </a:lnTo>
                <a:lnTo>
                  <a:pt x="53491" y="263572"/>
                </a:lnTo>
                <a:lnTo>
                  <a:pt x="27372" y="114060"/>
                </a:lnTo>
                <a:lnTo>
                  <a:pt x="17035" y="55109"/>
                </a:lnTo>
                <a:lnTo>
                  <a:pt x="14828" y="42305"/>
                </a:lnTo>
                <a:lnTo>
                  <a:pt x="12745" y="30379"/>
                </a:lnTo>
                <a:lnTo>
                  <a:pt x="10788" y="19332"/>
                </a:lnTo>
                <a:lnTo>
                  <a:pt x="9032" y="9189"/>
                </a:lnTo>
                <a:lnTo>
                  <a:pt x="7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16472" y="1477317"/>
            <a:ext cx="638175" cy="273685"/>
          </a:xfrm>
          <a:custGeom>
            <a:avLst/>
            <a:gdLst/>
            <a:ahLst/>
            <a:cxnLst/>
            <a:rect l="l" t="t" r="r" b="b"/>
            <a:pathLst>
              <a:path w="638175" h="273685">
                <a:moveTo>
                  <a:pt x="44573" y="17650"/>
                </a:moveTo>
                <a:lnTo>
                  <a:pt x="25290" y="17650"/>
                </a:lnTo>
                <a:lnTo>
                  <a:pt x="634997" y="273062"/>
                </a:lnTo>
                <a:lnTo>
                  <a:pt x="637932" y="266108"/>
                </a:lnTo>
                <a:lnTo>
                  <a:pt x="44573" y="17650"/>
                </a:lnTo>
                <a:close/>
              </a:path>
              <a:path w="638175" h="273685">
                <a:moveTo>
                  <a:pt x="2935" y="0"/>
                </a:moveTo>
                <a:lnTo>
                  <a:pt x="0" y="6929"/>
                </a:lnTo>
                <a:lnTo>
                  <a:pt x="25290" y="17675"/>
                </a:lnTo>
                <a:lnTo>
                  <a:pt x="44573" y="17650"/>
                </a:lnTo>
                <a:lnTo>
                  <a:pt x="21360" y="7833"/>
                </a:lnTo>
                <a:lnTo>
                  <a:pt x="2935" y="0"/>
                </a:lnTo>
                <a:close/>
              </a:path>
              <a:path w="638175" h="273685">
                <a:moveTo>
                  <a:pt x="21301" y="7808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86715" y="1503052"/>
            <a:ext cx="65405" cy="538480"/>
          </a:xfrm>
          <a:custGeom>
            <a:avLst/>
            <a:gdLst/>
            <a:ahLst/>
            <a:cxnLst/>
            <a:rect l="l" t="t" r="r" b="b"/>
            <a:pathLst>
              <a:path w="65405" h="538480">
                <a:moveTo>
                  <a:pt x="7501" y="0"/>
                </a:moveTo>
                <a:lnTo>
                  <a:pt x="0" y="677"/>
                </a:lnTo>
                <a:lnTo>
                  <a:pt x="2157" y="23776"/>
                </a:lnTo>
                <a:lnTo>
                  <a:pt x="3437" y="36957"/>
                </a:lnTo>
                <a:lnTo>
                  <a:pt x="7953" y="82099"/>
                </a:lnTo>
                <a:lnTo>
                  <a:pt x="15279" y="152599"/>
                </a:lnTo>
                <a:lnTo>
                  <a:pt x="23559" y="230330"/>
                </a:lnTo>
                <a:lnTo>
                  <a:pt x="34398" y="330206"/>
                </a:lnTo>
                <a:lnTo>
                  <a:pt x="38688" y="369021"/>
                </a:lnTo>
                <a:lnTo>
                  <a:pt x="40745" y="387876"/>
                </a:lnTo>
                <a:lnTo>
                  <a:pt x="46692" y="441354"/>
                </a:lnTo>
                <a:lnTo>
                  <a:pt x="50304" y="473617"/>
                </a:lnTo>
                <a:lnTo>
                  <a:pt x="55021" y="515470"/>
                </a:lnTo>
                <a:lnTo>
                  <a:pt x="57606" y="538066"/>
                </a:lnTo>
                <a:lnTo>
                  <a:pt x="65082" y="537212"/>
                </a:lnTo>
                <a:lnTo>
                  <a:pt x="64480" y="531990"/>
                </a:lnTo>
                <a:lnTo>
                  <a:pt x="63878" y="526492"/>
                </a:lnTo>
                <a:lnTo>
                  <a:pt x="57781" y="472788"/>
                </a:lnTo>
                <a:lnTo>
                  <a:pt x="48222" y="387048"/>
                </a:lnTo>
                <a:lnTo>
                  <a:pt x="46165" y="368193"/>
                </a:lnTo>
                <a:lnTo>
                  <a:pt x="44032" y="348936"/>
                </a:lnTo>
                <a:lnTo>
                  <a:pt x="39717" y="309568"/>
                </a:lnTo>
                <a:lnTo>
                  <a:pt x="35376" y="269573"/>
                </a:lnTo>
                <a:lnTo>
                  <a:pt x="31061" y="229527"/>
                </a:lnTo>
                <a:lnTo>
                  <a:pt x="24763" y="170752"/>
                </a:lnTo>
                <a:lnTo>
                  <a:pt x="18942" y="115366"/>
                </a:lnTo>
                <a:lnTo>
                  <a:pt x="10914" y="36229"/>
                </a:lnTo>
                <a:lnTo>
                  <a:pt x="9634" y="23048"/>
                </a:lnTo>
                <a:lnTo>
                  <a:pt x="7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20361" y="1381559"/>
            <a:ext cx="1277620" cy="88265"/>
          </a:xfrm>
          <a:custGeom>
            <a:avLst/>
            <a:gdLst/>
            <a:ahLst/>
            <a:cxnLst/>
            <a:rect l="l" t="t" r="r" b="b"/>
            <a:pathLst>
              <a:path w="1277620" h="88265">
                <a:moveTo>
                  <a:pt x="1277094" y="0"/>
                </a:moveTo>
                <a:lnTo>
                  <a:pt x="0" y="80417"/>
                </a:lnTo>
                <a:lnTo>
                  <a:pt x="426" y="87924"/>
                </a:lnTo>
                <a:lnTo>
                  <a:pt x="1277596" y="7506"/>
                </a:lnTo>
                <a:lnTo>
                  <a:pt x="12770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330191" y="1530443"/>
            <a:ext cx="135890" cy="744855"/>
          </a:xfrm>
          <a:custGeom>
            <a:avLst/>
            <a:gdLst/>
            <a:ahLst/>
            <a:cxnLst/>
            <a:rect l="l" t="t" r="r" b="b"/>
            <a:pathLst>
              <a:path w="135889" h="744855">
                <a:moveTo>
                  <a:pt x="7426" y="0"/>
                </a:moveTo>
                <a:lnTo>
                  <a:pt x="0" y="1255"/>
                </a:lnTo>
                <a:lnTo>
                  <a:pt x="1129" y="7833"/>
                </a:lnTo>
                <a:lnTo>
                  <a:pt x="3562" y="22470"/>
                </a:lnTo>
                <a:lnTo>
                  <a:pt x="9408" y="56942"/>
                </a:lnTo>
                <a:lnTo>
                  <a:pt x="26344" y="155512"/>
                </a:lnTo>
                <a:lnTo>
                  <a:pt x="30684" y="180543"/>
                </a:lnTo>
                <a:lnTo>
                  <a:pt x="39742" y="233017"/>
                </a:lnTo>
                <a:lnTo>
                  <a:pt x="44484" y="260233"/>
                </a:lnTo>
                <a:lnTo>
                  <a:pt x="73839" y="429629"/>
                </a:lnTo>
                <a:lnTo>
                  <a:pt x="78731" y="457724"/>
                </a:lnTo>
                <a:lnTo>
                  <a:pt x="92857" y="539296"/>
                </a:lnTo>
                <a:lnTo>
                  <a:pt x="109742" y="637113"/>
                </a:lnTo>
                <a:lnTo>
                  <a:pt x="113430" y="658780"/>
                </a:lnTo>
                <a:lnTo>
                  <a:pt x="115237" y="669124"/>
                </a:lnTo>
                <a:lnTo>
                  <a:pt x="116918" y="679117"/>
                </a:lnTo>
                <a:lnTo>
                  <a:pt x="118574" y="688733"/>
                </a:lnTo>
                <a:lnTo>
                  <a:pt x="127982" y="744395"/>
                </a:lnTo>
                <a:lnTo>
                  <a:pt x="135409" y="743164"/>
                </a:lnTo>
                <a:lnTo>
                  <a:pt x="133101" y="729481"/>
                </a:lnTo>
                <a:lnTo>
                  <a:pt x="131846" y="721924"/>
                </a:lnTo>
                <a:lnTo>
                  <a:pt x="126000" y="687452"/>
                </a:lnTo>
                <a:lnTo>
                  <a:pt x="109065" y="588882"/>
                </a:lnTo>
                <a:lnTo>
                  <a:pt x="104724" y="563876"/>
                </a:lnTo>
                <a:lnTo>
                  <a:pt x="100283" y="537991"/>
                </a:lnTo>
                <a:lnTo>
                  <a:pt x="42552" y="205123"/>
                </a:lnTo>
                <a:lnTo>
                  <a:pt x="38111" y="179238"/>
                </a:lnTo>
                <a:lnTo>
                  <a:pt x="33770" y="154231"/>
                </a:lnTo>
                <a:lnTo>
                  <a:pt x="29631" y="130229"/>
                </a:lnTo>
                <a:lnTo>
                  <a:pt x="27648" y="118605"/>
                </a:lnTo>
                <a:lnTo>
                  <a:pt x="25691" y="107306"/>
                </a:lnTo>
                <a:lnTo>
                  <a:pt x="16835" y="55687"/>
                </a:lnTo>
                <a:lnTo>
                  <a:pt x="74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348707" y="1518267"/>
            <a:ext cx="1687195" cy="1725930"/>
          </a:xfrm>
          <a:custGeom>
            <a:avLst/>
            <a:gdLst/>
            <a:ahLst/>
            <a:cxnLst/>
            <a:rect l="l" t="t" r="r" b="b"/>
            <a:pathLst>
              <a:path w="1687195" h="1725930">
                <a:moveTo>
                  <a:pt x="5394" y="0"/>
                </a:moveTo>
                <a:lnTo>
                  <a:pt x="0" y="5272"/>
                </a:lnTo>
                <a:lnTo>
                  <a:pt x="1681391" y="1725473"/>
                </a:lnTo>
                <a:lnTo>
                  <a:pt x="1686735" y="1720175"/>
                </a:lnTo>
                <a:lnTo>
                  <a:pt x="53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683904" y="867897"/>
            <a:ext cx="620395" cy="605790"/>
          </a:xfrm>
          <a:custGeom>
            <a:avLst/>
            <a:gdLst/>
            <a:ahLst/>
            <a:cxnLst/>
            <a:rect l="l" t="t" r="r" b="b"/>
            <a:pathLst>
              <a:path w="620394" h="605790">
                <a:moveTo>
                  <a:pt x="5193" y="0"/>
                </a:moveTo>
                <a:lnTo>
                  <a:pt x="0" y="5448"/>
                </a:lnTo>
                <a:lnTo>
                  <a:pt x="106756" y="108436"/>
                </a:lnTo>
                <a:lnTo>
                  <a:pt x="614799" y="605579"/>
                </a:lnTo>
                <a:lnTo>
                  <a:pt x="620118" y="600256"/>
                </a:lnTo>
                <a:lnTo>
                  <a:pt x="92982" y="84610"/>
                </a:lnTo>
                <a:lnTo>
                  <a:pt x="5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071942" y="1529766"/>
            <a:ext cx="245745" cy="673100"/>
          </a:xfrm>
          <a:custGeom>
            <a:avLst/>
            <a:gdLst/>
            <a:ahLst/>
            <a:cxnLst/>
            <a:rect l="l" t="t" r="r" b="b"/>
            <a:pathLst>
              <a:path w="245744" h="673100">
                <a:moveTo>
                  <a:pt x="238302" y="0"/>
                </a:moveTo>
                <a:lnTo>
                  <a:pt x="236094" y="6000"/>
                </a:lnTo>
                <a:lnTo>
                  <a:pt x="228643" y="26437"/>
                </a:lnTo>
                <a:lnTo>
                  <a:pt x="219962" y="50389"/>
                </a:lnTo>
                <a:lnTo>
                  <a:pt x="216850" y="59101"/>
                </a:lnTo>
                <a:lnTo>
                  <a:pt x="203176" y="97013"/>
                </a:lnTo>
                <a:lnTo>
                  <a:pt x="179918" y="161889"/>
                </a:lnTo>
                <a:lnTo>
                  <a:pt x="171588" y="185238"/>
                </a:lnTo>
                <a:lnTo>
                  <a:pt x="163008" y="209190"/>
                </a:lnTo>
                <a:lnTo>
                  <a:pt x="100007" y="386370"/>
                </a:lnTo>
                <a:lnTo>
                  <a:pt x="48824" y="531086"/>
                </a:lnTo>
                <a:lnTo>
                  <a:pt x="11842" y="636410"/>
                </a:lnTo>
                <a:lnTo>
                  <a:pt x="9207" y="644042"/>
                </a:lnTo>
                <a:lnTo>
                  <a:pt x="6673" y="651273"/>
                </a:lnTo>
                <a:lnTo>
                  <a:pt x="0" y="670530"/>
                </a:lnTo>
                <a:lnTo>
                  <a:pt x="7125" y="672991"/>
                </a:lnTo>
                <a:lnTo>
                  <a:pt x="13774" y="653759"/>
                </a:lnTo>
                <a:lnTo>
                  <a:pt x="21752" y="630911"/>
                </a:lnTo>
                <a:lnTo>
                  <a:pt x="24688" y="622576"/>
                </a:lnTo>
                <a:lnTo>
                  <a:pt x="27724" y="613864"/>
                </a:lnTo>
                <a:lnTo>
                  <a:pt x="34172" y="595511"/>
                </a:lnTo>
                <a:lnTo>
                  <a:pt x="41021" y="575927"/>
                </a:lnTo>
                <a:lnTo>
                  <a:pt x="48322" y="555264"/>
                </a:lnTo>
                <a:lnTo>
                  <a:pt x="55925" y="533597"/>
                </a:lnTo>
                <a:lnTo>
                  <a:pt x="63878" y="511026"/>
                </a:lnTo>
                <a:lnTo>
                  <a:pt x="72133" y="487702"/>
                </a:lnTo>
                <a:lnTo>
                  <a:pt x="80588" y="463724"/>
                </a:lnTo>
                <a:lnTo>
                  <a:pt x="143438" y="286545"/>
                </a:lnTo>
                <a:lnTo>
                  <a:pt x="186994" y="164450"/>
                </a:lnTo>
                <a:lnTo>
                  <a:pt x="210252" y="99574"/>
                </a:lnTo>
                <a:lnTo>
                  <a:pt x="227037" y="52950"/>
                </a:lnTo>
                <a:lnTo>
                  <a:pt x="243170" y="8586"/>
                </a:lnTo>
                <a:lnTo>
                  <a:pt x="245377" y="2611"/>
                </a:lnTo>
                <a:lnTo>
                  <a:pt x="2383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058494" y="1324466"/>
            <a:ext cx="239732" cy="1544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360776" y="1499713"/>
            <a:ext cx="448309" cy="105410"/>
          </a:xfrm>
          <a:custGeom>
            <a:avLst/>
            <a:gdLst/>
            <a:ahLst/>
            <a:cxnLst/>
            <a:rect l="l" t="t" r="r" b="b"/>
            <a:pathLst>
              <a:path w="448310" h="105409">
                <a:moveTo>
                  <a:pt x="1605" y="0"/>
                </a:moveTo>
                <a:lnTo>
                  <a:pt x="0" y="7356"/>
                </a:lnTo>
                <a:lnTo>
                  <a:pt x="446597" y="105298"/>
                </a:lnTo>
                <a:lnTo>
                  <a:pt x="448178" y="97942"/>
                </a:lnTo>
                <a:lnTo>
                  <a:pt x="16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361378" y="1494540"/>
            <a:ext cx="1182370" cy="63500"/>
          </a:xfrm>
          <a:custGeom>
            <a:avLst/>
            <a:gdLst/>
            <a:ahLst/>
            <a:cxnLst/>
            <a:rect l="l" t="t" r="r" b="b"/>
            <a:pathLst>
              <a:path w="1182370" h="63500">
                <a:moveTo>
                  <a:pt x="401" y="0"/>
                </a:moveTo>
                <a:lnTo>
                  <a:pt x="0" y="7532"/>
                </a:lnTo>
                <a:lnTo>
                  <a:pt x="1181929" y="62917"/>
                </a:lnTo>
                <a:lnTo>
                  <a:pt x="1182255" y="55385"/>
                </a:lnTo>
                <a:lnTo>
                  <a:pt x="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02334" y="1529916"/>
            <a:ext cx="118110" cy="349250"/>
          </a:xfrm>
          <a:custGeom>
            <a:avLst/>
            <a:gdLst/>
            <a:ahLst/>
            <a:cxnLst/>
            <a:rect l="l" t="t" r="r" b="b"/>
            <a:pathLst>
              <a:path w="118110" h="349250">
                <a:moveTo>
                  <a:pt x="110495" y="0"/>
                </a:moveTo>
                <a:lnTo>
                  <a:pt x="96369" y="43711"/>
                </a:lnTo>
                <a:lnTo>
                  <a:pt x="89670" y="64625"/>
                </a:lnTo>
                <a:lnTo>
                  <a:pt x="86108" y="75647"/>
                </a:lnTo>
                <a:lnTo>
                  <a:pt x="47193" y="197315"/>
                </a:lnTo>
                <a:lnTo>
                  <a:pt x="31638" y="246198"/>
                </a:lnTo>
                <a:lnTo>
                  <a:pt x="7903" y="321268"/>
                </a:lnTo>
                <a:lnTo>
                  <a:pt x="0" y="346575"/>
                </a:lnTo>
                <a:lnTo>
                  <a:pt x="7200" y="348810"/>
                </a:lnTo>
                <a:lnTo>
                  <a:pt x="9634" y="340952"/>
                </a:lnTo>
                <a:lnTo>
                  <a:pt x="18089" y="314012"/>
                </a:lnTo>
                <a:lnTo>
                  <a:pt x="38813" y="248483"/>
                </a:lnTo>
                <a:lnTo>
                  <a:pt x="70326" y="149561"/>
                </a:lnTo>
                <a:lnTo>
                  <a:pt x="109692" y="26914"/>
                </a:lnTo>
                <a:lnTo>
                  <a:pt x="112552" y="18152"/>
                </a:lnTo>
                <a:lnTo>
                  <a:pt x="117645" y="2309"/>
                </a:lnTo>
                <a:lnTo>
                  <a:pt x="110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107720" y="1521003"/>
            <a:ext cx="196427" cy="2133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54528" y="1512793"/>
            <a:ext cx="1635125" cy="1010919"/>
          </a:xfrm>
          <a:custGeom>
            <a:avLst/>
            <a:gdLst/>
            <a:ahLst/>
            <a:cxnLst/>
            <a:rect l="l" t="t" r="r" b="b"/>
            <a:pathLst>
              <a:path w="1635125" h="1010919">
                <a:moveTo>
                  <a:pt x="3914" y="0"/>
                </a:moveTo>
                <a:lnTo>
                  <a:pt x="0" y="6427"/>
                </a:lnTo>
                <a:lnTo>
                  <a:pt x="1631111" y="1010779"/>
                </a:lnTo>
                <a:lnTo>
                  <a:pt x="1635050" y="1004377"/>
                </a:lnTo>
                <a:lnTo>
                  <a:pt x="9032" y="3088"/>
                </a:lnTo>
                <a:lnTo>
                  <a:pt x="3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842672" y="1201292"/>
            <a:ext cx="455930" cy="280670"/>
          </a:xfrm>
          <a:custGeom>
            <a:avLst/>
            <a:gdLst/>
            <a:ahLst/>
            <a:cxnLst/>
            <a:rect l="l" t="t" r="r" b="b"/>
            <a:pathLst>
              <a:path w="455930" h="280669">
                <a:moveTo>
                  <a:pt x="3863" y="0"/>
                </a:moveTo>
                <a:lnTo>
                  <a:pt x="0" y="6452"/>
                </a:lnTo>
                <a:lnTo>
                  <a:pt x="451641" y="280268"/>
                </a:lnTo>
                <a:lnTo>
                  <a:pt x="455580" y="273841"/>
                </a:lnTo>
                <a:lnTo>
                  <a:pt x="3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357815" y="1502248"/>
            <a:ext cx="1626235" cy="524510"/>
          </a:xfrm>
          <a:custGeom>
            <a:avLst/>
            <a:gdLst/>
            <a:ahLst/>
            <a:cxnLst/>
            <a:rect l="l" t="t" r="r" b="b"/>
            <a:pathLst>
              <a:path w="1626235" h="524510">
                <a:moveTo>
                  <a:pt x="2258" y="0"/>
                </a:moveTo>
                <a:lnTo>
                  <a:pt x="0" y="7180"/>
                </a:lnTo>
                <a:lnTo>
                  <a:pt x="1590594" y="513838"/>
                </a:lnTo>
                <a:lnTo>
                  <a:pt x="1612745" y="520993"/>
                </a:lnTo>
                <a:lnTo>
                  <a:pt x="1623559" y="524508"/>
                </a:lnTo>
                <a:lnTo>
                  <a:pt x="1625867" y="517353"/>
                </a:lnTo>
                <a:lnTo>
                  <a:pt x="1615078" y="513838"/>
                </a:lnTo>
                <a:lnTo>
                  <a:pt x="2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43701" y="1502198"/>
            <a:ext cx="448945" cy="123189"/>
          </a:xfrm>
          <a:custGeom>
            <a:avLst/>
            <a:gdLst/>
            <a:ahLst/>
            <a:cxnLst/>
            <a:rect l="l" t="t" r="r" b="b"/>
            <a:pathLst>
              <a:path w="448944" h="123190">
                <a:moveTo>
                  <a:pt x="446522" y="0"/>
                </a:moveTo>
                <a:lnTo>
                  <a:pt x="427228" y="5222"/>
                </a:lnTo>
                <a:lnTo>
                  <a:pt x="0" y="115617"/>
                </a:lnTo>
                <a:lnTo>
                  <a:pt x="1806" y="122923"/>
                </a:lnTo>
                <a:lnTo>
                  <a:pt x="429185" y="12503"/>
                </a:lnTo>
                <a:lnTo>
                  <a:pt x="448479" y="7281"/>
                </a:lnTo>
                <a:lnTo>
                  <a:pt x="4465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012329" y="1521229"/>
            <a:ext cx="294640" cy="374015"/>
          </a:xfrm>
          <a:custGeom>
            <a:avLst/>
            <a:gdLst/>
            <a:ahLst/>
            <a:cxnLst/>
            <a:rect l="l" t="t" r="r" b="b"/>
            <a:pathLst>
              <a:path w="294639" h="374014">
                <a:moveTo>
                  <a:pt x="288507" y="0"/>
                </a:moveTo>
                <a:lnTo>
                  <a:pt x="5946" y="361414"/>
                </a:lnTo>
                <a:lnTo>
                  <a:pt x="0" y="369121"/>
                </a:lnTo>
                <a:lnTo>
                  <a:pt x="5946" y="373741"/>
                </a:lnTo>
                <a:lnTo>
                  <a:pt x="11892" y="366033"/>
                </a:lnTo>
                <a:lnTo>
                  <a:pt x="294453" y="4619"/>
                </a:lnTo>
                <a:lnTo>
                  <a:pt x="2885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49423" y="1135938"/>
            <a:ext cx="746125" cy="348615"/>
          </a:xfrm>
          <a:custGeom>
            <a:avLst/>
            <a:gdLst/>
            <a:ahLst/>
            <a:cxnLst/>
            <a:rect l="l" t="t" r="r" b="b"/>
            <a:pathLst>
              <a:path w="746125" h="348615">
                <a:moveTo>
                  <a:pt x="3161" y="0"/>
                </a:moveTo>
                <a:lnTo>
                  <a:pt x="0" y="6854"/>
                </a:lnTo>
                <a:lnTo>
                  <a:pt x="742832" y="348283"/>
                </a:lnTo>
                <a:lnTo>
                  <a:pt x="745969" y="341429"/>
                </a:lnTo>
                <a:lnTo>
                  <a:pt x="3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693842" y="1369408"/>
            <a:ext cx="525145" cy="226060"/>
          </a:xfrm>
          <a:custGeom>
            <a:avLst/>
            <a:gdLst/>
            <a:ahLst/>
            <a:cxnLst/>
            <a:rect l="l" t="t" r="r" b="b"/>
            <a:pathLst>
              <a:path w="525144" h="226059">
                <a:moveTo>
                  <a:pt x="521842" y="0"/>
                </a:moveTo>
                <a:lnTo>
                  <a:pt x="516874" y="2033"/>
                </a:lnTo>
                <a:lnTo>
                  <a:pt x="500129" y="9013"/>
                </a:lnTo>
                <a:lnTo>
                  <a:pt x="0" y="218455"/>
                </a:lnTo>
                <a:lnTo>
                  <a:pt x="2835" y="225435"/>
                </a:lnTo>
                <a:lnTo>
                  <a:pt x="519699" y="9013"/>
                </a:lnTo>
                <a:lnTo>
                  <a:pt x="524702" y="6954"/>
                </a:lnTo>
                <a:lnTo>
                  <a:pt x="521842" y="0"/>
                </a:lnTo>
                <a:close/>
              </a:path>
              <a:path w="525144" h="226059">
                <a:moveTo>
                  <a:pt x="519795" y="8988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25539" y="827173"/>
            <a:ext cx="1409065" cy="762635"/>
          </a:xfrm>
          <a:custGeom>
            <a:avLst/>
            <a:gdLst/>
            <a:ahLst/>
            <a:cxnLst/>
            <a:rect l="l" t="t" r="r" b="b"/>
            <a:pathLst>
              <a:path w="1409064" h="762635">
                <a:moveTo>
                  <a:pt x="3537" y="0"/>
                </a:moveTo>
                <a:lnTo>
                  <a:pt x="0" y="6653"/>
                </a:lnTo>
                <a:lnTo>
                  <a:pt x="1405278" y="762421"/>
                </a:lnTo>
                <a:lnTo>
                  <a:pt x="1408815" y="755768"/>
                </a:lnTo>
                <a:lnTo>
                  <a:pt x="3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663860" y="1638378"/>
            <a:ext cx="97790" cy="523875"/>
          </a:xfrm>
          <a:custGeom>
            <a:avLst/>
            <a:gdLst/>
            <a:ahLst/>
            <a:cxnLst/>
            <a:rect l="l" t="t" r="r" b="b"/>
            <a:pathLst>
              <a:path w="97789" h="523875">
                <a:moveTo>
                  <a:pt x="7426" y="0"/>
                </a:moveTo>
                <a:lnTo>
                  <a:pt x="0" y="1230"/>
                </a:lnTo>
                <a:lnTo>
                  <a:pt x="3713" y="23675"/>
                </a:lnTo>
                <a:lnTo>
                  <a:pt x="10612" y="64851"/>
                </a:lnTo>
                <a:lnTo>
                  <a:pt x="24788" y="148457"/>
                </a:lnTo>
                <a:lnTo>
                  <a:pt x="37659" y="223602"/>
                </a:lnTo>
                <a:lnTo>
                  <a:pt x="51032" y="301132"/>
                </a:lnTo>
                <a:lnTo>
                  <a:pt x="57656" y="339269"/>
                </a:lnTo>
                <a:lnTo>
                  <a:pt x="70301" y="411552"/>
                </a:lnTo>
                <a:lnTo>
                  <a:pt x="81466" y="474520"/>
                </a:lnTo>
                <a:lnTo>
                  <a:pt x="90348" y="523529"/>
                </a:lnTo>
                <a:lnTo>
                  <a:pt x="97774" y="522173"/>
                </a:lnTo>
                <a:lnTo>
                  <a:pt x="93660" y="499703"/>
                </a:lnTo>
                <a:lnTo>
                  <a:pt x="86258" y="458577"/>
                </a:lnTo>
                <a:lnTo>
                  <a:pt x="74667" y="392873"/>
                </a:lnTo>
                <a:lnTo>
                  <a:pt x="65082" y="337989"/>
                </a:lnTo>
                <a:lnTo>
                  <a:pt x="58459" y="299826"/>
                </a:lnTo>
                <a:lnTo>
                  <a:pt x="45086" y="222346"/>
                </a:lnTo>
                <a:lnTo>
                  <a:pt x="35326" y="165479"/>
                </a:lnTo>
                <a:lnTo>
                  <a:pt x="26218" y="111926"/>
                </a:lnTo>
                <a:lnTo>
                  <a:pt x="23358" y="95155"/>
                </a:lnTo>
                <a:lnTo>
                  <a:pt x="20648" y="78986"/>
                </a:lnTo>
                <a:lnTo>
                  <a:pt x="18039" y="63595"/>
                </a:lnTo>
                <a:lnTo>
                  <a:pt x="11139" y="22470"/>
                </a:lnTo>
                <a:lnTo>
                  <a:pt x="9207" y="10695"/>
                </a:lnTo>
                <a:lnTo>
                  <a:pt x="74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085215" y="1628812"/>
            <a:ext cx="554990" cy="582930"/>
          </a:xfrm>
          <a:custGeom>
            <a:avLst/>
            <a:gdLst/>
            <a:ahLst/>
            <a:cxnLst/>
            <a:rect l="l" t="t" r="r" b="b"/>
            <a:pathLst>
              <a:path w="554989" h="582930">
                <a:moveTo>
                  <a:pt x="549566" y="0"/>
                </a:moveTo>
                <a:lnTo>
                  <a:pt x="544774" y="4895"/>
                </a:lnTo>
                <a:lnTo>
                  <a:pt x="539630" y="10218"/>
                </a:lnTo>
                <a:lnTo>
                  <a:pt x="501845" y="49435"/>
                </a:lnTo>
                <a:lnTo>
                  <a:pt x="0" y="577635"/>
                </a:lnTo>
                <a:lnTo>
                  <a:pt x="5444" y="582832"/>
                </a:lnTo>
                <a:lnTo>
                  <a:pt x="507265" y="54657"/>
                </a:lnTo>
                <a:lnTo>
                  <a:pt x="550144" y="10218"/>
                </a:lnTo>
                <a:lnTo>
                  <a:pt x="554960" y="5272"/>
                </a:lnTo>
                <a:lnTo>
                  <a:pt x="5495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871374" y="1409353"/>
            <a:ext cx="757555" cy="191135"/>
          </a:xfrm>
          <a:custGeom>
            <a:avLst/>
            <a:gdLst/>
            <a:ahLst/>
            <a:cxnLst/>
            <a:rect l="l" t="t" r="r" b="b"/>
            <a:pathLst>
              <a:path w="757555" h="191134">
                <a:moveTo>
                  <a:pt x="1781" y="0"/>
                </a:moveTo>
                <a:lnTo>
                  <a:pt x="0" y="7306"/>
                </a:lnTo>
                <a:lnTo>
                  <a:pt x="755227" y="190536"/>
                </a:lnTo>
                <a:lnTo>
                  <a:pt x="757008" y="183230"/>
                </a:lnTo>
                <a:lnTo>
                  <a:pt x="1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631014" y="1628913"/>
            <a:ext cx="1009650" cy="1107440"/>
          </a:xfrm>
          <a:custGeom>
            <a:avLst/>
            <a:gdLst/>
            <a:ahLst/>
            <a:cxnLst/>
            <a:rect l="l" t="t" r="r" b="b"/>
            <a:pathLst>
              <a:path w="1009650" h="1107439">
                <a:moveTo>
                  <a:pt x="1003691" y="0"/>
                </a:moveTo>
                <a:lnTo>
                  <a:pt x="0" y="1102294"/>
                </a:lnTo>
                <a:lnTo>
                  <a:pt x="5595" y="1107340"/>
                </a:lnTo>
                <a:lnTo>
                  <a:pt x="1009236" y="5096"/>
                </a:lnTo>
                <a:lnTo>
                  <a:pt x="10036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813969" y="1631549"/>
            <a:ext cx="829310" cy="1034415"/>
          </a:xfrm>
          <a:custGeom>
            <a:avLst/>
            <a:gdLst/>
            <a:ahLst/>
            <a:cxnLst/>
            <a:rect l="l" t="t" r="r" b="b"/>
            <a:pathLst>
              <a:path w="829310" h="1034414">
                <a:moveTo>
                  <a:pt x="823195" y="0"/>
                </a:moveTo>
                <a:lnTo>
                  <a:pt x="0" y="1029609"/>
                </a:lnTo>
                <a:lnTo>
                  <a:pt x="5896" y="1034279"/>
                </a:lnTo>
                <a:lnTo>
                  <a:pt x="829066" y="4720"/>
                </a:lnTo>
                <a:lnTo>
                  <a:pt x="823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682301" y="1631599"/>
            <a:ext cx="407670" cy="527050"/>
          </a:xfrm>
          <a:custGeom>
            <a:avLst/>
            <a:gdLst/>
            <a:ahLst/>
            <a:cxnLst/>
            <a:rect l="l" t="t" r="r" b="b"/>
            <a:pathLst>
              <a:path w="407669" h="527050">
                <a:moveTo>
                  <a:pt x="5971" y="0"/>
                </a:moveTo>
                <a:lnTo>
                  <a:pt x="0" y="4594"/>
                </a:lnTo>
                <a:lnTo>
                  <a:pt x="3638" y="9364"/>
                </a:lnTo>
                <a:lnTo>
                  <a:pt x="7577" y="14436"/>
                </a:lnTo>
                <a:lnTo>
                  <a:pt x="390351" y="512608"/>
                </a:lnTo>
                <a:lnTo>
                  <a:pt x="393834" y="517177"/>
                </a:lnTo>
                <a:lnTo>
                  <a:pt x="401411" y="527019"/>
                </a:lnTo>
                <a:lnTo>
                  <a:pt x="407382" y="522424"/>
                </a:lnTo>
                <a:lnTo>
                  <a:pt x="395665" y="507210"/>
                </a:lnTo>
                <a:lnTo>
                  <a:pt x="391300" y="501485"/>
                </a:lnTo>
                <a:lnTo>
                  <a:pt x="13548" y="9841"/>
                </a:lnTo>
                <a:lnTo>
                  <a:pt x="9609" y="4770"/>
                </a:lnTo>
                <a:lnTo>
                  <a:pt x="5971" y="0"/>
                </a:lnTo>
                <a:close/>
              </a:path>
              <a:path w="407669" h="527050">
                <a:moveTo>
                  <a:pt x="397748" y="522249"/>
                </a:moveTo>
                <a:close/>
              </a:path>
              <a:path w="407669" h="527050">
                <a:moveTo>
                  <a:pt x="399811" y="512582"/>
                </a:moveTo>
                <a:close/>
              </a:path>
              <a:path w="407669" h="527050">
                <a:moveTo>
                  <a:pt x="7552" y="14411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420590" y="1638027"/>
            <a:ext cx="235585" cy="906144"/>
          </a:xfrm>
          <a:custGeom>
            <a:avLst/>
            <a:gdLst/>
            <a:ahLst/>
            <a:cxnLst/>
            <a:rect l="l" t="t" r="r" b="b"/>
            <a:pathLst>
              <a:path w="235585" h="906144">
                <a:moveTo>
                  <a:pt x="228291" y="0"/>
                </a:moveTo>
                <a:lnTo>
                  <a:pt x="224202" y="15641"/>
                </a:lnTo>
                <a:lnTo>
                  <a:pt x="216976" y="43560"/>
                </a:lnTo>
                <a:lnTo>
                  <a:pt x="205435" y="88401"/>
                </a:lnTo>
                <a:lnTo>
                  <a:pt x="202273" y="100804"/>
                </a:lnTo>
                <a:lnTo>
                  <a:pt x="198961" y="113659"/>
                </a:lnTo>
                <a:lnTo>
                  <a:pt x="195574" y="126965"/>
                </a:lnTo>
                <a:lnTo>
                  <a:pt x="192062" y="140648"/>
                </a:lnTo>
                <a:lnTo>
                  <a:pt x="177133" y="199072"/>
                </a:lnTo>
                <a:lnTo>
                  <a:pt x="130943" y="380997"/>
                </a:lnTo>
                <a:lnTo>
                  <a:pt x="104348" y="486145"/>
                </a:lnTo>
                <a:lnTo>
                  <a:pt x="49702" y="703420"/>
                </a:lnTo>
                <a:lnTo>
                  <a:pt x="31613" y="775879"/>
                </a:lnTo>
                <a:lnTo>
                  <a:pt x="28301" y="789261"/>
                </a:lnTo>
                <a:lnTo>
                  <a:pt x="25064" y="802191"/>
                </a:lnTo>
                <a:lnTo>
                  <a:pt x="21978" y="814719"/>
                </a:lnTo>
                <a:lnTo>
                  <a:pt x="18967" y="826745"/>
                </a:lnTo>
                <a:lnTo>
                  <a:pt x="7888" y="871712"/>
                </a:lnTo>
                <a:lnTo>
                  <a:pt x="0" y="904050"/>
                </a:lnTo>
                <a:lnTo>
                  <a:pt x="7326" y="905832"/>
                </a:lnTo>
                <a:lnTo>
                  <a:pt x="9157" y="898200"/>
                </a:lnTo>
                <a:lnTo>
                  <a:pt x="13347" y="881127"/>
                </a:lnTo>
                <a:lnTo>
                  <a:pt x="15637" y="871687"/>
                </a:lnTo>
                <a:lnTo>
                  <a:pt x="18089" y="861719"/>
                </a:lnTo>
                <a:lnTo>
                  <a:pt x="49502" y="735281"/>
                </a:lnTo>
                <a:lnTo>
                  <a:pt x="53240" y="720443"/>
                </a:lnTo>
                <a:lnTo>
                  <a:pt x="57003" y="705253"/>
                </a:lnTo>
                <a:lnTo>
                  <a:pt x="85505" y="591745"/>
                </a:lnTo>
                <a:lnTo>
                  <a:pt x="129387" y="417779"/>
                </a:lnTo>
                <a:lnTo>
                  <a:pt x="172442" y="248031"/>
                </a:lnTo>
                <a:lnTo>
                  <a:pt x="180520" y="216371"/>
                </a:lnTo>
                <a:lnTo>
                  <a:pt x="184434" y="200955"/>
                </a:lnTo>
                <a:lnTo>
                  <a:pt x="192087" y="171053"/>
                </a:lnTo>
                <a:lnTo>
                  <a:pt x="202850" y="128823"/>
                </a:lnTo>
                <a:lnTo>
                  <a:pt x="215797" y="78308"/>
                </a:lnTo>
                <a:lnTo>
                  <a:pt x="235567" y="1908"/>
                </a:lnTo>
                <a:lnTo>
                  <a:pt x="228291" y="0"/>
                </a:lnTo>
                <a:close/>
              </a:path>
              <a:path w="235585" h="906144">
                <a:moveTo>
                  <a:pt x="15637" y="871687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685011" y="1626402"/>
            <a:ext cx="688340" cy="721360"/>
          </a:xfrm>
          <a:custGeom>
            <a:avLst/>
            <a:gdLst/>
            <a:ahLst/>
            <a:cxnLst/>
            <a:rect l="l" t="t" r="r" b="b"/>
            <a:pathLst>
              <a:path w="688339" h="721360">
                <a:moveTo>
                  <a:pt x="5444" y="0"/>
                </a:moveTo>
                <a:lnTo>
                  <a:pt x="0" y="5197"/>
                </a:lnTo>
                <a:lnTo>
                  <a:pt x="682592" y="720844"/>
                </a:lnTo>
                <a:lnTo>
                  <a:pt x="688036" y="715647"/>
                </a:lnTo>
                <a:lnTo>
                  <a:pt x="5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669054" y="1416960"/>
            <a:ext cx="55244" cy="153035"/>
          </a:xfrm>
          <a:custGeom>
            <a:avLst/>
            <a:gdLst/>
            <a:ahLst/>
            <a:cxnLst/>
            <a:rect l="l" t="t" r="r" b="b"/>
            <a:pathLst>
              <a:path w="55244" h="153034">
                <a:moveTo>
                  <a:pt x="47645" y="0"/>
                </a:moveTo>
                <a:lnTo>
                  <a:pt x="43907" y="11950"/>
                </a:lnTo>
                <a:lnTo>
                  <a:pt x="39717" y="25132"/>
                </a:lnTo>
                <a:lnTo>
                  <a:pt x="23910" y="74316"/>
                </a:lnTo>
                <a:lnTo>
                  <a:pt x="13432" y="107131"/>
                </a:lnTo>
                <a:lnTo>
                  <a:pt x="8028" y="124329"/>
                </a:lnTo>
                <a:lnTo>
                  <a:pt x="4495" y="135803"/>
                </a:lnTo>
                <a:lnTo>
                  <a:pt x="1204" y="146599"/>
                </a:lnTo>
                <a:lnTo>
                  <a:pt x="0" y="150716"/>
                </a:lnTo>
                <a:lnTo>
                  <a:pt x="7225" y="152850"/>
                </a:lnTo>
                <a:lnTo>
                  <a:pt x="8415" y="148808"/>
                </a:lnTo>
                <a:lnTo>
                  <a:pt x="12377" y="135778"/>
                </a:lnTo>
                <a:lnTo>
                  <a:pt x="15229" y="126564"/>
                </a:lnTo>
                <a:lnTo>
                  <a:pt x="21334" y="107106"/>
                </a:lnTo>
                <a:lnTo>
                  <a:pt x="24537" y="97038"/>
                </a:lnTo>
                <a:lnTo>
                  <a:pt x="40821" y="46397"/>
                </a:lnTo>
                <a:lnTo>
                  <a:pt x="51082" y="14235"/>
                </a:lnTo>
                <a:lnTo>
                  <a:pt x="54821" y="2259"/>
                </a:lnTo>
                <a:lnTo>
                  <a:pt x="47645" y="0"/>
                </a:lnTo>
                <a:close/>
              </a:path>
              <a:path w="55244" h="153034">
                <a:moveTo>
                  <a:pt x="12377" y="135778"/>
                </a:moveTo>
                <a:close/>
              </a:path>
              <a:path w="55244" h="153034">
                <a:moveTo>
                  <a:pt x="21334" y="107106"/>
                </a:moveTo>
                <a:close/>
              </a:path>
              <a:path w="55244" h="153034">
                <a:moveTo>
                  <a:pt x="39717" y="25106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486450" y="1895423"/>
            <a:ext cx="269875" cy="388620"/>
          </a:xfrm>
          <a:custGeom>
            <a:avLst/>
            <a:gdLst/>
            <a:ahLst/>
            <a:cxnLst/>
            <a:rect l="l" t="t" r="r" b="b"/>
            <a:pathLst>
              <a:path w="269875" h="388619">
                <a:moveTo>
                  <a:pt x="263492" y="0"/>
                </a:moveTo>
                <a:lnTo>
                  <a:pt x="257797" y="8159"/>
                </a:lnTo>
                <a:lnTo>
                  <a:pt x="237825" y="37007"/>
                </a:lnTo>
                <a:lnTo>
                  <a:pt x="0" y="384211"/>
                </a:lnTo>
                <a:lnTo>
                  <a:pt x="6197" y="388454"/>
                </a:lnTo>
                <a:lnTo>
                  <a:pt x="24086" y="362418"/>
                </a:lnTo>
                <a:lnTo>
                  <a:pt x="244023" y="41275"/>
                </a:lnTo>
                <a:lnTo>
                  <a:pt x="269664" y="4293"/>
                </a:lnTo>
                <a:lnTo>
                  <a:pt x="263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675674" y="876308"/>
            <a:ext cx="779780" cy="1405255"/>
          </a:xfrm>
          <a:custGeom>
            <a:avLst/>
            <a:gdLst/>
            <a:ahLst/>
            <a:cxnLst/>
            <a:rect l="l" t="t" r="r" b="b"/>
            <a:pathLst>
              <a:path w="779780" h="1405255">
                <a:moveTo>
                  <a:pt x="6598" y="0"/>
                </a:moveTo>
                <a:lnTo>
                  <a:pt x="0" y="3690"/>
                </a:lnTo>
                <a:lnTo>
                  <a:pt x="5394" y="13331"/>
                </a:lnTo>
                <a:lnTo>
                  <a:pt x="50430" y="94452"/>
                </a:lnTo>
                <a:lnTo>
                  <a:pt x="772940" y="1404807"/>
                </a:lnTo>
                <a:lnTo>
                  <a:pt x="779539" y="1401192"/>
                </a:lnTo>
                <a:lnTo>
                  <a:pt x="768374" y="1380705"/>
                </a:lnTo>
                <a:lnTo>
                  <a:pt x="132749" y="227594"/>
                </a:lnTo>
                <a:lnTo>
                  <a:pt x="6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500601" y="2205544"/>
            <a:ext cx="231227" cy="9741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385364" y="1971924"/>
            <a:ext cx="80645" cy="306070"/>
          </a:xfrm>
          <a:custGeom>
            <a:avLst/>
            <a:gdLst/>
            <a:ahLst/>
            <a:cxnLst/>
            <a:rect l="l" t="t" r="r" b="b"/>
            <a:pathLst>
              <a:path w="80644" h="306069">
                <a:moveTo>
                  <a:pt x="11310" y="16394"/>
                </a:moveTo>
                <a:lnTo>
                  <a:pt x="3562" y="16394"/>
                </a:lnTo>
                <a:lnTo>
                  <a:pt x="5469" y="24403"/>
                </a:lnTo>
                <a:lnTo>
                  <a:pt x="7501" y="32789"/>
                </a:lnTo>
                <a:lnTo>
                  <a:pt x="26243" y="110796"/>
                </a:lnTo>
                <a:lnTo>
                  <a:pt x="36530" y="153805"/>
                </a:lnTo>
                <a:lnTo>
                  <a:pt x="44233" y="186192"/>
                </a:lnTo>
                <a:lnTo>
                  <a:pt x="46792" y="196813"/>
                </a:lnTo>
                <a:lnTo>
                  <a:pt x="54219" y="227845"/>
                </a:lnTo>
                <a:lnTo>
                  <a:pt x="56577" y="237812"/>
                </a:lnTo>
                <a:lnTo>
                  <a:pt x="58910" y="247504"/>
                </a:lnTo>
                <a:lnTo>
                  <a:pt x="65434" y="274820"/>
                </a:lnTo>
                <a:lnTo>
                  <a:pt x="69373" y="291190"/>
                </a:lnTo>
                <a:lnTo>
                  <a:pt x="70251" y="295006"/>
                </a:lnTo>
                <a:lnTo>
                  <a:pt x="72860" y="305802"/>
                </a:lnTo>
                <a:lnTo>
                  <a:pt x="80186" y="304069"/>
                </a:lnTo>
                <a:lnTo>
                  <a:pt x="77583" y="293273"/>
                </a:lnTo>
                <a:lnTo>
                  <a:pt x="76699" y="289432"/>
                </a:lnTo>
                <a:lnTo>
                  <a:pt x="66211" y="245746"/>
                </a:lnTo>
                <a:lnTo>
                  <a:pt x="61545" y="226112"/>
                </a:lnTo>
                <a:lnTo>
                  <a:pt x="51559" y="184435"/>
                </a:lnTo>
                <a:lnTo>
                  <a:pt x="43856" y="152072"/>
                </a:lnTo>
                <a:lnTo>
                  <a:pt x="38663" y="130455"/>
                </a:lnTo>
                <a:lnTo>
                  <a:pt x="36104" y="119684"/>
                </a:lnTo>
                <a:lnTo>
                  <a:pt x="11310" y="16394"/>
                </a:lnTo>
                <a:close/>
              </a:path>
              <a:path w="80644" h="306069">
                <a:moveTo>
                  <a:pt x="77596" y="293248"/>
                </a:moveTo>
                <a:close/>
              </a:path>
              <a:path w="80644" h="306069">
                <a:moveTo>
                  <a:pt x="69348" y="291164"/>
                </a:moveTo>
                <a:close/>
              </a:path>
              <a:path w="80644" h="306069">
                <a:moveTo>
                  <a:pt x="7326" y="0"/>
                </a:moveTo>
                <a:lnTo>
                  <a:pt x="0" y="1782"/>
                </a:lnTo>
                <a:lnTo>
                  <a:pt x="853" y="5247"/>
                </a:lnTo>
                <a:lnTo>
                  <a:pt x="1706" y="8862"/>
                </a:lnTo>
                <a:lnTo>
                  <a:pt x="2609" y="12578"/>
                </a:lnTo>
                <a:lnTo>
                  <a:pt x="3562" y="16419"/>
                </a:lnTo>
                <a:lnTo>
                  <a:pt x="11310" y="16394"/>
                </a:lnTo>
                <a:lnTo>
                  <a:pt x="10888" y="14637"/>
                </a:lnTo>
                <a:lnTo>
                  <a:pt x="73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503938" y="2190304"/>
            <a:ext cx="571500" cy="118110"/>
          </a:xfrm>
          <a:custGeom>
            <a:avLst/>
            <a:gdLst/>
            <a:ahLst/>
            <a:cxnLst/>
            <a:rect l="l" t="t" r="r" b="b"/>
            <a:pathLst>
              <a:path w="571500" h="118110">
                <a:moveTo>
                  <a:pt x="569387" y="0"/>
                </a:moveTo>
                <a:lnTo>
                  <a:pt x="552401" y="3464"/>
                </a:lnTo>
                <a:lnTo>
                  <a:pt x="0" y="110344"/>
                </a:lnTo>
                <a:lnTo>
                  <a:pt x="1329" y="117751"/>
                </a:lnTo>
                <a:lnTo>
                  <a:pt x="570917" y="7381"/>
                </a:lnTo>
                <a:lnTo>
                  <a:pt x="5693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102552" y="1787463"/>
            <a:ext cx="349885" cy="496570"/>
          </a:xfrm>
          <a:custGeom>
            <a:avLst/>
            <a:gdLst/>
            <a:ahLst/>
            <a:cxnLst/>
            <a:rect l="l" t="t" r="r" b="b"/>
            <a:pathLst>
              <a:path w="349885" h="496569">
                <a:moveTo>
                  <a:pt x="6146" y="0"/>
                </a:moveTo>
                <a:lnTo>
                  <a:pt x="0" y="4368"/>
                </a:lnTo>
                <a:lnTo>
                  <a:pt x="31437" y="48983"/>
                </a:lnTo>
                <a:lnTo>
                  <a:pt x="270894" y="392797"/>
                </a:lnTo>
                <a:lnTo>
                  <a:pt x="343654" y="496464"/>
                </a:lnTo>
                <a:lnTo>
                  <a:pt x="349801" y="492120"/>
                </a:lnTo>
                <a:lnTo>
                  <a:pt x="346514" y="487501"/>
                </a:lnTo>
                <a:lnTo>
                  <a:pt x="327271" y="460235"/>
                </a:lnTo>
                <a:lnTo>
                  <a:pt x="28677" y="31961"/>
                </a:lnTo>
                <a:lnTo>
                  <a:pt x="6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491744" y="877990"/>
            <a:ext cx="1373505" cy="1411605"/>
          </a:xfrm>
          <a:custGeom>
            <a:avLst/>
            <a:gdLst/>
            <a:ahLst/>
            <a:cxnLst/>
            <a:rect l="l" t="t" r="r" b="b"/>
            <a:pathLst>
              <a:path w="1373504" h="1411605">
                <a:moveTo>
                  <a:pt x="1367618" y="0"/>
                </a:moveTo>
                <a:lnTo>
                  <a:pt x="1354095" y="14110"/>
                </a:lnTo>
                <a:lnTo>
                  <a:pt x="0" y="1406213"/>
                </a:lnTo>
                <a:lnTo>
                  <a:pt x="5394" y="1411486"/>
                </a:lnTo>
                <a:lnTo>
                  <a:pt x="1359489" y="19357"/>
                </a:lnTo>
                <a:lnTo>
                  <a:pt x="1373062" y="5222"/>
                </a:lnTo>
                <a:lnTo>
                  <a:pt x="1367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261448" y="1394037"/>
            <a:ext cx="94663" cy="21624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795456" y="1385325"/>
            <a:ext cx="432434" cy="459740"/>
          </a:xfrm>
          <a:custGeom>
            <a:avLst/>
            <a:gdLst/>
            <a:ahLst/>
            <a:cxnLst/>
            <a:rect l="l" t="t" r="r" b="b"/>
            <a:pathLst>
              <a:path w="432435" h="459739">
                <a:moveTo>
                  <a:pt x="426475" y="0"/>
                </a:moveTo>
                <a:lnTo>
                  <a:pt x="418196" y="8561"/>
                </a:lnTo>
                <a:lnTo>
                  <a:pt x="408963" y="18202"/>
                </a:lnTo>
                <a:lnTo>
                  <a:pt x="387762" y="40422"/>
                </a:lnTo>
                <a:lnTo>
                  <a:pt x="363450" y="66106"/>
                </a:lnTo>
                <a:lnTo>
                  <a:pt x="0" y="454485"/>
                </a:lnTo>
                <a:lnTo>
                  <a:pt x="5469" y="459657"/>
                </a:lnTo>
                <a:lnTo>
                  <a:pt x="368920" y="71278"/>
                </a:lnTo>
                <a:lnTo>
                  <a:pt x="393206" y="45619"/>
                </a:lnTo>
                <a:lnTo>
                  <a:pt x="414383" y="23424"/>
                </a:lnTo>
                <a:lnTo>
                  <a:pt x="423591" y="13808"/>
                </a:lnTo>
                <a:lnTo>
                  <a:pt x="431895" y="5247"/>
                </a:lnTo>
                <a:lnTo>
                  <a:pt x="426475" y="0"/>
                </a:lnTo>
                <a:close/>
              </a:path>
              <a:path w="432435" h="459739">
                <a:moveTo>
                  <a:pt x="423640" y="13783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062433" y="1385551"/>
            <a:ext cx="1168400" cy="1431290"/>
          </a:xfrm>
          <a:custGeom>
            <a:avLst/>
            <a:gdLst/>
            <a:ahLst/>
            <a:cxnLst/>
            <a:rect l="l" t="t" r="r" b="b"/>
            <a:pathLst>
              <a:path w="1168400" h="1431289">
                <a:moveTo>
                  <a:pt x="1161932" y="0"/>
                </a:moveTo>
                <a:lnTo>
                  <a:pt x="16358" y="1406088"/>
                </a:lnTo>
                <a:lnTo>
                  <a:pt x="11917" y="1411611"/>
                </a:lnTo>
                <a:lnTo>
                  <a:pt x="0" y="1426223"/>
                </a:lnTo>
                <a:lnTo>
                  <a:pt x="5845" y="1430994"/>
                </a:lnTo>
                <a:lnTo>
                  <a:pt x="1167778" y="4770"/>
                </a:lnTo>
                <a:lnTo>
                  <a:pt x="11619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278083" y="1178720"/>
            <a:ext cx="260350" cy="165100"/>
          </a:xfrm>
          <a:custGeom>
            <a:avLst/>
            <a:gdLst/>
            <a:ahLst/>
            <a:cxnLst/>
            <a:rect l="l" t="t" r="r" b="b"/>
            <a:pathLst>
              <a:path w="260350" h="165100">
                <a:moveTo>
                  <a:pt x="255865" y="0"/>
                </a:moveTo>
                <a:lnTo>
                  <a:pt x="33118" y="138439"/>
                </a:lnTo>
                <a:lnTo>
                  <a:pt x="22384" y="144892"/>
                </a:lnTo>
                <a:lnTo>
                  <a:pt x="12118" y="151018"/>
                </a:lnTo>
                <a:lnTo>
                  <a:pt x="5845" y="154733"/>
                </a:lnTo>
                <a:lnTo>
                  <a:pt x="0" y="158148"/>
                </a:lnTo>
                <a:lnTo>
                  <a:pt x="3813" y="164651"/>
                </a:lnTo>
                <a:lnTo>
                  <a:pt x="15957" y="157495"/>
                </a:lnTo>
                <a:lnTo>
                  <a:pt x="37032" y="144892"/>
                </a:lnTo>
                <a:lnTo>
                  <a:pt x="259854" y="6402"/>
                </a:lnTo>
                <a:lnTo>
                  <a:pt x="255865" y="0"/>
                </a:lnTo>
                <a:close/>
              </a:path>
              <a:path w="260350" h="165100">
                <a:moveTo>
                  <a:pt x="5845" y="154708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280492" y="1374554"/>
            <a:ext cx="269875" cy="167640"/>
          </a:xfrm>
          <a:custGeom>
            <a:avLst/>
            <a:gdLst/>
            <a:ahLst/>
            <a:cxnLst/>
            <a:rect l="l" t="t" r="r" b="b"/>
            <a:pathLst>
              <a:path w="269875" h="167640">
                <a:moveTo>
                  <a:pt x="3888" y="0"/>
                </a:moveTo>
                <a:lnTo>
                  <a:pt x="0" y="6452"/>
                </a:lnTo>
                <a:lnTo>
                  <a:pt x="26871" y="22621"/>
                </a:lnTo>
                <a:lnTo>
                  <a:pt x="189076" y="120839"/>
                </a:lnTo>
                <a:lnTo>
                  <a:pt x="206714" y="131535"/>
                </a:lnTo>
                <a:lnTo>
                  <a:pt x="215245" y="136656"/>
                </a:lnTo>
                <a:lnTo>
                  <a:pt x="259779" y="163546"/>
                </a:lnTo>
                <a:lnTo>
                  <a:pt x="262915" y="165404"/>
                </a:lnTo>
                <a:lnTo>
                  <a:pt x="265901" y="167212"/>
                </a:lnTo>
                <a:lnTo>
                  <a:pt x="269765" y="160734"/>
                </a:lnTo>
                <a:lnTo>
                  <a:pt x="219134" y="130204"/>
                </a:lnTo>
                <a:lnTo>
                  <a:pt x="210603" y="125082"/>
                </a:lnTo>
                <a:lnTo>
                  <a:pt x="201922" y="119785"/>
                </a:lnTo>
                <a:lnTo>
                  <a:pt x="38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952690" y="1379927"/>
            <a:ext cx="1271905" cy="1045844"/>
          </a:xfrm>
          <a:custGeom>
            <a:avLst/>
            <a:gdLst/>
            <a:ahLst/>
            <a:cxnLst/>
            <a:rect l="l" t="t" r="r" b="b"/>
            <a:pathLst>
              <a:path w="1271905" h="1045844">
                <a:moveTo>
                  <a:pt x="1267133" y="0"/>
                </a:moveTo>
                <a:lnTo>
                  <a:pt x="0" y="1039577"/>
                </a:lnTo>
                <a:lnTo>
                  <a:pt x="4741" y="1045427"/>
                </a:lnTo>
                <a:lnTo>
                  <a:pt x="1271875" y="5849"/>
                </a:lnTo>
                <a:lnTo>
                  <a:pt x="12671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233523" y="1211761"/>
            <a:ext cx="17780" cy="111125"/>
          </a:xfrm>
          <a:custGeom>
            <a:avLst/>
            <a:gdLst/>
            <a:ahLst/>
            <a:cxnLst/>
            <a:rect l="l" t="t" r="r" b="b"/>
            <a:pathLst>
              <a:path w="17779" h="111125">
                <a:moveTo>
                  <a:pt x="17033" y="104871"/>
                </a:moveTo>
                <a:lnTo>
                  <a:pt x="9483" y="104871"/>
                </a:lnTo>
                <a:lnTo>
                  <a:pt x="9960" y="111123"/>
                </a:lnTo>
                <a:lnTo>
                  <a:pt x="17487" y="110545"/>
                </a:lnTo>
                <a:lnTo>
                  <a:pt x="17033" y="104871"/>
                </a:lnTo>
                <a:close/>
              </a:path>
              <a:path w="17779" h="111125">
                <a:moveTo>
                  <a:pt x="14641" y="77705"/>
                </a:moveTo>
                <a:lnTo>
                  <a:pt x="7075" y="77705"/>
                </a:lnTo>
                <a:lnTo>
                  <a:pt x="8354" y="91665"/>
                </a:lnTo>
                <a:lnTo>
                  <a:pt x="9483" y="104896"/>
                </a:lnTo>
                <a:lnTo>
                  <a:pt x="17033" y="104871"/>
                </a:lnTo>
                <a:lnTo>
                  <a:pt x="15856" y="91012"/>
                </a:lnTo>
                <a:lnTo>
                  <a:pt x="14641" y="77705"/>
                </a:lnTo>
                <a:close/>
              </a:path>
              <a:path w="17779" h="111125">
                <a:moveTo>
                  <a:pt x="7501" y="0"/>
                </a:moveTo>
                <a:lnTo>
                  <a:pt x="0" y="577"/>
                </a:lnTo>
                <a:lnTo>
                  <a:pt x="476" y="6879"/>
                </a:lnTo>
                <a:lnTo>
                  <a:pt x="2232" y="27140"/>
                </a:lnTo>
                <a:lnTo>
                  <a:pt x="7075" y="77731"/>
                </a:lnTo>
                <a:lnTo>
                  <a:pt x="14641" y="77705"/>
                </a:lnTo>
                <a:lnTo>
                  <a:pt x="12494" y="55260"/>
                </a:lnTo>
                <a:lnTo>
                  <a:pt x="10384" y="33517"/>
                </a:lnTo>
                <a:lnTo>
                  <a:pt x="9105" y="19533"/>
                </a:lnTo>
                <a:lnTo>
                  <a:pt x="8031" y="6879"/>
                </a:lnTo>
                <a:lnTo>
                  <a:pt x="8001" y="6251"/>
                </a:lnTo>
                <a:lnTo>
                  <a:pt x="7501" y="0"/>
                </a:lnTo>
                <a:close/>
              </a:path>
              <a:path w="17779" h="111125">
                <a:moveTo>
                  <a:pt x="8001" y="6251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163422" y="1394565"/>
            <a:ext cx="80010" cy="300990"/>
          </a:xfrm>
          <a:custGeom>
            <a:avLst/>
            <a:gdLst/>
            <a:ahLst/>
            <a:cxnLst/>
            <a:rect l="l" t="t" r="r" b="b"/>
            <a:pathLst>
              <a:path w="80010" h="300989">
                <a:moveTo>
                  <a:pt x="72634" y="0"/>
                </a:moveTo>
                <a:lnTo>
                  <a:pt x="69122" y="14160"/>
                </a:lnTo>
                <a:lnTo>
                  <a:pt x="63100" y="38714"/>
                </a:lnTo>
                <a:lnTo>
                  <a:pt x="60943" y="47652"/>
                </a:lnTo>
                <a:lnTo>
                  <a:pt x="58684" y="56892"/>
                </a:lnTo>
                <a:lnTo>
                  <a:pt x="44007" y="117399"/>
                </a:lnTo>
                <a:lnTo>
                  <a:pt x="36304" y="149361"/>
                </a:lnTo>
                <a:lnTo>
                  <a:pt x="18641" y="222472"/>
                </a:lnTo>
                <a:lnTo>
                  <a:pt x="13924" y="241804"/>
                </a:lnTo>
                <a:lnTo>
                  <a:pt x="11691" y="251044"/>
                </a:lnTo>
                <a:lnTo>
                  <a:pt x="5419" y="276728"/>
                </a:lnTo>
                <a:lnTo>
                  <a:pt x="0" y="298621"/>
                </a:lnTo>
                <a:lnTo>
                  <a:pt x="7301" y="300429"/>
                </a:lnTo>
                <a:lnTo>
                  <a:pt x="12720" y="278511"/>
                </a:lnTo>
                <a:lnTo>
                  <a:pt x="16810" y="261764"/>
                </a:lnTo>
                <a:lnTo>
                  <a:pt x="19018" y="252826"/>
                </a:lnTo>
                <a:lnTo>
                  <a:pt x="23584" y="234021"/>
                </a:lnTo>
                <a:lnTo>
                  <a:pt x="30835" y="203993"/>
                </a:lnTo>
                <a:lnTo>
                  <a:pt x="33369" y="193624"/>
                </a:lnTo>
                <a:lnTo>
                  <a:pt x="43631" y="151143"/>
                </a:lnTo>
                <a:lnTo>
                  <a:pt x="48774" y="129752"/>
                </a:lnTo>
                <a:lnTo>
                  <a:pt x="58860" y="88049"/>
                </a:lnTo>
                <a:lnTo>
                  <a:pt x="70426" y="40497"/>
                </a:lnTo>
                <a:lnTo>
                  <a:pt x="74541" y="23751"/>
                </a:lnTo>
                <a:lnTo>
                  <a:pt x="76423" y="15968"/>
                </a:lnTo>
                <a:lnTo>
                  <a:pt x="79961" y="1807"/>
                </a:lnTo>
                <a:lnTo>
                  <a:pt x="726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217008" y="837919"/>
            <a:ext cx="2161540" cy="2350770"/>
          </a:xfrm>
          <a:custGeom>
            <a:avLst/>
            <a:gdLst/>
            <a:ahLst/>
            <a:cxnLst/>
            <a:rect l="l" t="t" r="r" b="b"/>
            <a:pathLst>
              <a:path w="2161540" h="2350770">
                <a:moveTo>
                  <a:pt x="5519" y="0"/>
                </a:moveTo>
                <a:lnTo>
                  <a:pt x="0" y="5121"/>
                </a:lnTo>
                <a:lnTo>
                  <a:pt x="2155437" y="2350334"/>
                </a:lnTo>
                <a:lnTo>
                  <a:pt x="2160982" y="2345237"/>
                </a:lnTo>
                <a:lnTo>
                  <a:pt x="5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759377" y="864507"/>
            <a:ext cx="635000" cy="2315210"/>
          </a:xfrm>
          <a:custGeom>
            <a:avLst/>
            <a:gdLst/>
            <a:ahLst/>
            <a:cxnLst/>
            <a:rect l="l" t="t" r="r" b="b"/>
            <a:pathLst>
              <a:path w="635000" h="2315210">
                <a:moveTo>
                  <a:pt x="633272" y="2307953"/>
                </a:moveTo>
                <a:lnTo>
                  <a:pt x="625488" y="2307953"/>
                </a:lnTo>
                <a:lnTo>
                  <a:pt x="627269" y="2314632"/>
                </a:lnTo>
                <a:lnTo>
                  <a:pt x="634545" y="2312724"/>
                </a:lnTo>
                <a:lnTo>
                  <a:pt x="633272" y="2307953"/>
                </a:lnTo>
                <a:close/>
              </a:path>
              <a:path w="635000" h="2315210">
                <a:moveTo>
                  <a:pt x="7250" y="0"/>
                </a:moveTo>
                <a:lnTo>
                  <a:pt x="0" y="2008"/>
                </a:lnTo>
                <a:lnTo>
                  <a:pt x="8229" y="31961"/>
                </a:lnTo>
                <a:lnTo>
                  <a:pt x="15831" y="59829"/>
                </a:lnTo>
                <a:lnTo>
                  <a:pt x="21602" y="80844"/>
                </a:lnTo>
                <a:lnTo>
                  <a:pt x="187947" y="691921"/>
                </a:lnTo>
                <a:lnTo>
                  <a:pt x="200065" y="736612"/>
                </a:lnTo>
                <a:lnTo>
                  <a:pt x="212410" y="781955"/>
                </a:lnTo>
                <a:lnTo>
                  <a:pt x="429010" y="1580179"/>
                </a:lnTo>
                <a:lnTo>
                  <a:pt x="441103" y="1624895"/>
                </a:lnTo>
                <a:lnTo>
                  <a:pt x="453046" y="1668907"/>
                </a:lnTo>
                <a:lnTo>
                  <a:pt x="548863" y="2023090"/>
                </a:lnTo>
                <a:lnTo>
                  <a:pt x="553405" y="2039987"/>
                </a:lnTo>
                <a:lnTo>
                  <a:pt x="557896" y="2056533"/>
                </a:lnTo>
                <a:lnTo>
                  <a:pt x="593398" y="2188244"/>
                </a:lnTo>
                <a:lnTo>
                  <a:pt x="619290" y="2284704"/>
                </a:lnTo>
                <a:lnTo>
                  <a:pt x="625488" y="2307979"/>
                </a:lnTo>
                <a:lnTo>
                  <a:pt x="633272" y="2307953"/>
                </a:lnTo>
                <a:lnTo>
                  <a:pt x="619115" y="2254903"/>
                </a:lnTo>
                <a:lnTo>
                  <a:pt x="616330" y="2244634"/>
                </a:lnTo>
                <a:lnTo>
                  <a:pt x="610459" y="2222665"/>
                </a:lnTo>
                <a:lnTo>
                  <a:pt x="607297" y="2210991"/>
                </a:lnTo>
                <a:lnTo>
                  <a:pt x="604061" y="2198864"/>
                </a:lnTo>
                <a:lnTo>
                  <a:pt x="573803" y="2086561"/>
                </a:lnTo>
                <a:lnTo>
                  <a:pt x="569512" y="2070743"/>
                </a:lnTo>
                <a:lnTo>
                  <a:pt x="551473" y="2003909"/>
                </a:lnTo>
                <a:lnTo>
                  <a:pt x="546706" y="1986334"/>
                </a:lnTo>
                <a:lnTo>
                  <a:pt x="541888" y="1968433"/>
                </a:lnTo>
                <a:lnTo>
                  <a:pt x="531953" y="1931726"/>
                </a:lnTo>
                <a:lnTo>
                  <a:pt x="526885" y="1912896"/>
                </a:lnTo>
                <a:lnTo>
                  <a:pt x="516447" y="1874407"/>
                </a:lnTo>
                <a:lnTo>
                  <a:pt x="472038" y="1710233"/>
                </a:lnTo>
                <a:lnTo>
                  <a:pt x="101237" y="344391"/>
                </a:lnTo>
                <a:lnTo>
                  <a:pt x="96344" y="326490"/>
                </a:lnTo>
                <a:lnTo>
                  <a:pt x="91577" y="308940"/>
                </a:lnTo>
                <a:lnTo>
                  <a:pt x="86860" y="291692"/>
                </a:lnTo>
                <a:lnTo>
                  <a:pt x="82294" y="274795"/>
                </a:lnTo>
                <a:lnTo>
                  <a:pt x="77753" y="258249"/>
                </a:lnTo>
                <a:lnTo>
                  <a:pt x="73362" y="242055"/>
                </a:lnTo>
                <a:lnTo>
                  <a:pt x="56753" y="181071"/>
                </a:lnTo>
                <a:lnTo>
                  <a:pt x="52839" y="166785"/>
                </a:lnTo>
                <a:lnTo>
                  <a:pt x="49075" y="152926"/>
                </a:lnTo>
                <a:lnTo>
                  <a:pt x="45387" y="139494"/>
                </a:lnTo>
                <a:lnTo>
                  <a:pt x="17889" y="38739"/>
                </a:lnTo>
                <a:lnTo>
                  <a:pt x="11064" y="13934"/>
                </a:lnTo>
                <a:lnTo>
                  <a:pt x="9107" y="6703"/>
                </a:lnTo>
                <a:lnTo>
                  <a:pt x="7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481354" y="2092813"/>
            <a:ext cx="1888489" cy="1106805"/>
          </a:xfrm>
          <a:custGeom>
            <a:avLst/>
            <a:gdLst/>
            <a:ahLst/>
            <a:cxnLst/>
            <a:rect l="l" t="t" r="r" b="b"/>
            <a:pathLst>
              <a:path w="1888489" h="1106805">
                <a:moveTo>
                  <a:pt x="3813" y="0"/>
                </a:moveTo>
                <a:lnTo>
                  <a:pt x="0" y="6502"/>
                </a:lnTo>
                <a:lnTo>
                  <a:pt x="1884442" y="1106336"/>
                </a:lnTo>
                <a:lnTo>
                  <a:pt x="1888206" y="1099833"/>
                </a:lnTo>
                <a:lnTo>
                  <a:pt x="3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540666" y="1149270"/>
            <a:ext cx="1837689" cy="2038985"/>
          </a:xfrm>
          <a:custGeom>
            <a:avLst/>
            <a:gdLst/>
            <a:ahLst/>
            <a:cxnLst/>
            <a:rect l="l" t="t" r="r" b="b"/>
            <a:pathLst>
              <a:path w="1837689" h="2038985">
                <a:moveTo>
                  <a:pt x="5595" y="0"/>
                </a:moveTo>
                <a:lnTo>
                  <a:pt x="0" y="5046"/>
                </a:lnTo>
                <a:lnTo>
                  <a:pt x="1831779" y="2038983"/>
                </a:lnTo>
                <a:lnTo>
                  <a:pt x="1837349" y="2033911"/>
                </a:lnTo>
                <a:lnTo>
                  <a:pt x="5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393019" y="1661075"/>
            <a:ext cx="145169" cy="1140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617993" y="1645282"/>
            <a:ext cx="1715770" cy="367030"/>
          </a:xfrm>
          <a:custGeom>
            <a:avLst/>
            <a:gdLst/>
            <a:ahLst/>
            <a:cxnLst/>
            <a:rect l="l" t="t" r="r" b="b"/>
            <a:pathLst>
              <a:path w="1715770" h="367030">
                <a:moveTo>
                  <a:pt x="1713907" y="0"/>
                </a:moveTo>
                <a:lnTo>
                  <a:pt x="1708412" y="1154"/>
                </a:lnTo>
                <a:lnTo>
                  <a:pt x="1624838" y="18779"/>
                </a:lnTo>
                <a:lnTo>
                  <a:pt x="0" y="359154"/>
                </a:lnTo>
                <a:lnTo>
                  <a:pt x="1530" y="366510"/>
                </a:lnTo>
                <a:lnTo>
                  <a:pt x="1661520" y="18754"/>
                </a:lnTo>
                <a:lnTo>
                  <a:pt x="1715463" y="7356"/>
                </a:lnTo>
                <a:lnTo>
                  <a:pt x="1713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878177" y="1626452"/>
            <a:ext cx="455295" cy="0"/>
          </a:xfrm>
          <a:custGeom>
            <a:avLst/>
            <a:gdLst/>
            <a:ahLst/>
            <a:cxnLst/>
            <a:rect l="l" t="t" r="r" b="b"/>
            <a:pathLst>
              <a:path w="455295">
                <a:moveTo>
                  <a:pt x="0" y="0"/>
                </a:moveTo>
                <a:lnTo>
                  <a:pt x="454701" y="0"/>
                </a:lnTo>
              </a:path>
            </a:pathLst>
          </a:custGeom>
          <a:ln w="32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413213" y="1647994"/>
            <a:ext cx="920750" cy="283845"/>
          </a:xfrm>
          <a:custGeom>
            <a:avLst/>
            <a:gdLst/>
            <a:ahLst/>
            <a:cxnLst/>
            <a:rect l="l" t="t" r="r" b="b"/>
            <a:pathLst>
              <a:path w="920750" h="283844">
                <a:moveTo>
                  <a:pt x="918386" y="0"/>
                </a:moveTo>
                <a:lnTo>
                  <a:pt x="0" y="276075"/>
                </a:lnTo>
                <a:lnTo>
                  <a:pt x="2132" y="283306"/>
                </a:lnTo>
                <a:lnTo>
                  <a:pt x="920543" y="7205"/>
                </a:lnTo>
                <a:lnTo>
                  <a:pt x="91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191868" y="1640311"/>
            <a:ext cx="2141220" cy="155575"/>
          </a:xfrm>
          <a:custGeom>
            <a:avLst/>
            <a:gdLst/>
            <a:ahLst/>
            <a:cxnLst/>
            <a:rect l="l" t="t" r="r" b="b"/>
            <a:pathLst>
              <a:path w="2141220" h="155575">
                <a:moveTo>
                  <a:pt x="2140559" y="0"/>
                </a:moveTo>
                <a:lnTo>
                  <a:pt x="0" y="148030"/>
                </a:lnTo>
                <a:lnTo>
                  <a:pt x="501" y="155537"/>
                </a:lnTo>
                <a:lnTo>
                  <a:pt x="2141060" y="7506"/>
                </a:lnTo>
                <a:lnTo>
                  <a:pt x="21405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628835" y="2233688"/>
            <a:ext cx="133350" cy="1128395"/>
          </a:xfrm>
          <a:custGeom>
            <a:avLst/>
            <a:gdLst/>
            <a:ahLst/>
            <a:cxnLst/>
            <a:rect l="l" t="t" r="r" b="b"/>
            <a:pathLst>
              <a:path w="133350" h="1128395">
                <a:moveTo>
                  <a:pt x="125348" y="0"/>
                </a:moveTo>
                <a:lnTo>
                  <a:pt x="122137" y="28872"/>
                </a:lnTo>
                <a:lnTo>
                  <a:pt x="120765" y="40924"/>
                </a:lnTo>
                <a:lnTo>
                  <a:pt x="98050" y="245319"/>
                </a:lnTo>
                <a:lnTo>
                  <a:pt x="95868" y="264727"/>
                </a:lnTo>
                <a:lnTo>
                  <a:pt x="89169" y="325084"/>
                </a:lnTo>
                <a:lnTo>
                  <a:pt x="86885" y="345822"/>
                </a:lnTo>
                <a:lnTo>
                  <a:pt x="82077" y="388931"/>
                </a:lnTo>
                <a:lnTo>
                  <a:pt x="72534" y="475048"/>
                </a:lnTo>
                <a:lnTo>
                  <a:pt x="52813" y="652453"/>
                </a:lnTo>
                <a:lnTo>
                  <a:pt x="47971" y="696265"/>
                </a:lnTo>
                <a:lnTo>
                  <a:pt x="38371" y="782532"/>
                </a:lnTo>
                <a:lnTo>
                  <a:pt x="36086" y="803296"/>
                </a:lnTo>
                <a:lnTo>
                  <a:pt x="33896" y="822904"/>
                </a:lnTo>
                <a:lnTo>
                  <a:pt x="29480" y="862799"/>
                </a:lnTo>
                <a:lnTo>
                  <a:pt x="27297" y="882207"/>
                </a:lnTo>
                <a:lnTo>
                  <a:pt x="4491" y="1087431"/>
                </a:lnTo>
                <a:lnTo>
                  <a:pt x="3119" y="1099482"/>
                </a:lnTo>
                <a:lnTo>
                  <a:pt x="0" y="1127526"/>
                </a:lnTo>
                <a:lnTo>
                  <a:pt x="7476" y="1128355"/>
                </a:lnTo>
                <a:lnTo>
                  <a:pt x="10805" y="1098653"/>
                </a:lnTo>
                <a:lnTo>
                  <a:pt x="14702" y="1063529"/>
                </a:lnTo>
                <a:lnTo>
                  <a:pt x="16207" y="1050122"/>
                </a:lnTo>
                <a:lnTo>
                  <a:pt x="43747" y="802467"/>
                </a:lnTo>
                <a:lnTo>
                  <a:pt x="46031" y="781704"/>
                </a:lnTo>
                <a:lnTo>
                  <a:pt x="50656" y="740252"/>
                </a:lnTo>
                <a:lnTo>
                  <a:pt x="65208" y="609068"/>
                </a:lnTo>
                <a:lnTo>
                  <a:pt x="70176" y="564604"/>
                </a:lnTo>
                <a:lnTo>
                  <a:pt x="84853" y="432090"/>
                </a:lnTo>
                <a:lnTo>
                  <a:pt x="89762" y="388102"/>
                </a:lnTo>
                <a:lnTo>
                  <a:pt x="98928" y="305450"/>
                </a:lnTo>
                <a:lnTo>
                  <a:pt x="101187" y="285340"/>
                </a:lnTo>
                <a:lnTo>
                  <a:pt x="109692" y="208613"/>
                </a:lnTo>
                <a:lnTo>
                  <a:pt x="111724" y="190511"/>
                </a:lnTo>
                <a:lnTo>
                  <a:pt x="117395" y="139268"/>
                </a:lnTo>
                <a:lnTo>
                  <a:pt x="120907" y="107934"/>
                </a:lnTo>
                <a:lnTo>
                  <a:pt x="127004" y="52925"/>
                </a:lnTo>
                <a:lnTo>
                  <a:pt x="128451" y="40095"/>
                </a:lnTo>
                <a:lnTo>
                  <a:pt x="132825" y="853"/>
                </a:lnTo>
                <a:lnTo>
                  <a:pt x="125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074577" y="2267658"/>
            <a:ext cx="541655" cy="1101090"/>
          </a:xfrm>
          <a:custGeom>
            <a:avLst/>
            <a:gdLst/>
            <a:ahLst/>
            <a:cxnLst/>
            <a:rect l="l" t="t" r="r" b="b"/>
            <a:pathLst>
              <a:path w="541655" h="1101089">
                <a:moveTo>
                  <a:pt x="6749" y="0"/>
                </a:moveTo>
                <a:lnTo>
                  <a:pt x="0" y="3339"/>
                </a:lnTo>
                <a:lnTo>
                  <a:pt x="4089" y="11624"/>
                </a:lnTo>
                <a:lnTo>
                  <a:pt x="81090" y="168994"/>
                </a:lnTo>
                <a:lnTo>
                  <a:pt x="510125" y="1050323"/>
                </a:lnTo>
                <a:lnTo>
                  <a:pt x="534487" y="1100511"/>
                </a:lnTo>
                <a:lnTo>
                  <a:pt x="541261" y="1097222"/>
                </a:lnTo>
                <a:lnTo>
                  <a:pt x="71907" y="133041"/>
                </a:lnTo>
                <a:lnTo>
                  <a:pt x="31136" y="49661"/>
                </a:lnTo>
                <a:lnTo>
                  <a:pt x="6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437898" y="2226332"/>
            <a:ext cx="1164590" cy="1150620"/>
          </a:xfrm>
          <a:custGeom>
            <a:avLst/>
            <a:gdLst/>
            <a:ahLst/>
            <a:cxnLst/>
            <a:rect l="l" t="t" r="r" b="b"/>
            <a:pathLst>
              <a:path w="1164589" h="1150620">
                <a:moveTo>
                  <a:pt x="5268" y="0"/>
                </a:moveTo>
                <a:lnTo>
                  <a:pt x="0" y="5372"/>
                </a:lnTo>
                <a:lnTo>
                  <a:pt x="1159272" y="1150399"/>
                </a:lnTo>
                <a:lnTo>
                  <a:pt x="1164592" y="1145051"/>
                </a:lnTo>
                <a:lnTo>
                  <a:pt x="52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633878" y="1971723"/>
            <a:ext cx="448945" cy="1393825"/>
          </a:xfrm>
          <a:custGeom>
            <a:avLst/>
            <a:gdLst/>
            <a:ahLst/>
            <a:cxnLst/>
            <a:rect l="l" t="t" r="r" b="b"/>
            <a:pathLst>
              <a:path w="448944" h="1393825">
                <a:moveTo>
                  <a:pt x="441705" y="0"/>
                </a:moveTo>
                <a:lnTo>
                  <a:pt x="426676" y="46171"/>
                </a:lnTo>
                <a:lnTo>
                  <a:pt x="412024" y="91640"/>
                </a:lnTo>
                <a:lnTo>
                  <a:pt x="338787" y="320966"/>
                </a:lnTo>
                <a:lnTo>
                  <a:pt x="306647" y="422223"/>
                </a:lnTo>
                <a:lnTo>
                  <a:pt x="298267" y="448510"/>
                </a:lnTo>
                <a:lnTo>
                  <a:pt x="0" y="1391224"/>
                </a:lnTo>
                <a:lnTo>
                  <a:pt x="7175" y="1393484"/>
                </a:lnTo>
                <a:lnTo>
                  <a:pt x="17638" y="1360519"/>
                </a:lnTo>
                <a:lnTo>
                  <a:pt x="21777" y="1347363"/>
                </a:lnTo>
                <a:lnTo>
                  <a:pt x="41548" y="1284922"/>
                </a:lnTo>
                <a:lnTo>
                  <a:pt x="305442" y="450794"/>
                </a:lnTo>
                <a:lnTo>
                  <a:pt x="361142" y="275548"/>
                </a:lnTo>
                <a:lnTo>
                  <a:pt x="401988" y="147603"/>
                </a:lnTo>
                <a:lnTo>
                  <a:pt x="424368" y="77831"/>
                </a:lnTo>
                <a:lnTo>
                  <a:pt x="442031" y="23249"/>
                </a:lnTo>
                <a:lnTo>
                  <a:pt x="448881" y="2360"/>
                </a:lnTo>
                <a:lnTo>
                  <a:pt x="441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641656" y="1587009"/>
            <a:ext cx="923290" cy="1781810"/>
          </a:xfrm>
          <a:custGeom>
            <a:avLst/>
            <a:gdLst/>
            <a:ahLst/>
            <a:cxnLst/>
            <a:rect l="l" t="t" r="r" b="b"/>
            <a:pathLst>
              <a:path w="923289" h="1781810">
                <a:moveTo>
                  <a:pt x="915952" y="0"/>
                </a:moveTo>
                <a:lnTo>
                  <a:pt x="903532" y="24328"/>
                </a:lnTo>
                <a:lnTo>
                  <a:pt x="896106" y="38790"/>
                </a:lnTo>
                <a:lnTo>
                  <a:pt x="892142" y="46573"/>
                </a:lnTo>
                <a:lnTo>
                  <a:pt x="859224" y="110721"/>
                </a:lnTo>
                <a:lnTo>
                  <a:pt x="853880" y="121216"/>
                </a:lnTo>
                <a:lnTo>
                  <a:pt x="28476" y="1723063"/>
                </a:lnTo>
                <a:lnTo>
                  <a:pt x="24236" y="1731197"/>
                </a:lnTo>
                <a:lnTo>
                  <a:pt x="20222" y="1738955"/>
                </a:lnTo>
                <a:lnTo>
                  <a:pt x="0" y="1777771"/>
                </a:lnTo>
                <a:lnTo>
                  <a:pt x="6673" y="1781260"/>
                </a:lnTo>
                <a:lnTo>
                  <a:pt x="26896" y="1742445"/>
                </a:lnTo>
                <a:lnTo>
                  <a:pt x="30910" y="1734662"/>
                </a:lnTo>
                <a:lnTo>
                  <a:pt x="39566" y="1718041"/>
                </a:lnTo>
                <a:lnTo>
                  <a:pt x="855034" y="135426"/>
                </a:lnTo>
                <a:lnTo>
                  <a:pt x="865923" y="114161"/>
                </a:lnTo>
                <a:lnTo>
                  <a:pt x="876210" y="94176"/>
                </a:lnTo>
                <a:lnTo>
                  <a:pt x="885769" y="75471"/>
                </a:lnTo>
                <a:lnTo>
                  <a:pt x="894676" y="58147"/>
                </a:lnTo>
                <a:lnTo>
                  <a:pt x="922676" y="3414"/>
                </a:lnTo>
                <a:lnTo>
                  <a:pt x="915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636613" y="2220055"/>
            <a:ext cx="464184" cy="1148080"/>
          </a:xfrm>
          <a:custGeom>
            <a:avLst/>
            <a:gdLst/>
            <a:ahLst/>
            <a:cxnLst/>
            <a:rect l="l" t="t" r="r" b="b"/>
            <a:pathLst>
              <a:path w="464185" h="1148079">
                <a:moveTo>
                  <a:pt x="456583" y="0"/>
                </a:moveTo>
                <a:lnTo>
                  <a:pt x="445142" y="28370"/>
                </a:lnTo>
                <a:lnTo>
                  <a:pt x="419676" y="91866"/>
                </a:lnTo>
                <a:lnTo>
                  <a:pt x="373009" y="208814"/>
                </a:lnTo>
                <a:lnTo>
                  <a:pt x="365507" y="227694"/>
                </a:lnTo>
                <a:lnTo>
                  <a:pt x="357780" y="247027"/>
                </a:lnTo>
                <a:lnTo>
                  <a:pt x="106681" y="878340"/>
                </a:lnTo>
                <a:lnTo>
                  <a:pt x="98778" y="898099"/>
                </a:lnTo>
                <a:lnTo>
                  <a:pt x="91100" y="917432"/>
                </a:lnTo>
                <a:lnTo>
                  <a:pt x="36907" y="1053235"/>
                </a:lnTo>
                <a:lnTo>
                  <a:pt x="31211" y="1067420"/>
                </a:lnTo>
                <a:lnTo>
                  <a:pt x="25842" y="1080903"/>
                </a:lnTo>
                <a:lnTo>
                  <a:pt x="20749" y="1093607"/>
                </a:lnTo>
                <a:lnTo>
                  <a:pt x="0" y="1145051"/>
                </a:lnTo>
                <a:lnTo>
                  <a:pt x="6974" y="1147888"/>
                </a:lnTo>
                <a:lnTo>
                  <a:pt x="14276" y="1129836"/>
                </a:lnTo>
                <a:lnTo>
                  <a:pt x="18415" y="1119517"/>
                </a:lnTo>
                <a:lnTo>
                  <a:pt x="22932" y="1108370"/>
                </a:lnTo>
                <a:lnTo>
                  <a:pt x="56050" y="1025642"/>
                </a:lnTo>
                <a:lnTo>
                  <a:pt x="83247" y="957502"/>
                </a:lnTo>
                <a:lnTo>
                  <a:pt x="90548" y="939099"/>
                </a:lnTo>
                <a:lnTo>
                  <a:pt x="348873" y="289733"/>
                </a:lnTo>
                <a:lnTo>
                  <a:pt x="356927" y="269573"/>
                </a:lnTo>
                <a:lnTo>
                  <a:pt x="364780" y="249813"/>
                </a:lnTo>
                <a:lnTo>
                  <a:pt x="372507" y="230481"/>
                </a:lnTo>
                <a:lnTo>
                  <a:pt x="380009" y="211576"/>
                </a:lnTo>
                <a:lnTo>
                  <a:pt x="394486" y="175321"/>
                </a:lnTo>
                <a:lnTo>
                  <a:pt x="401386" y="157972"/>
                </a:lnTo>
                <a:lnTo>
                  <a:pt x="452117" y="31182"/>
                </a:lnTo>
                <a:lnTo>
                  <a:pt x="463558" y="2837"/>
                </a:lnTo>
                <a:lnTo>
                  <a:pt x="456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997927" y="1347288"/>
            <a:ext cx="1010919" cy="782320"/>
          </a:xfrm>
          <a:custGeom>
            <a:avLst/>
            <a:gdLst/>
            <a:ahLst/>
            <a:cxnLst/>
            <a:rect l="l" t="t" r="r" b="b"/>
            <a:pathLst>
              <a:path w="1010919" h="782319">
                <a:moveTo>
                  <a:pt x="1006150" y="0"/>
                </a:moveTo>
                <a:lnTo>
                  <a:pt x="981110" y="18955"/>
                </a:lnTo>
                <a:lnTo>
                  <a:pt x="0" y="775954"/>
                </a:lnTo>
                <a:lnTo>
                  <a:pt x="4641" y="781879"/>
                </a:lnTo>
                <a:lnTo>
                  <a:pt x="975816" y="32438"/>
                </a:lnTo>
                <a:lnTo>
                  <a:pt x="1010691" y="6000"/>
                </a:lnTo>
                <a:lnTo>
                  <a:pt x="1006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446304" y="1341890"/>
            <a:ext cx="1557020" cy="848360"/>
          </a:xfrm>
          <a:custGeom>
            <a:avLst/>
            <a:gdLst/>
            <a:ahLst/>
            <a:cxnLst/>
            <a:rect l="l" t="t" r="r" b="b"/>
            <a:pathLst>
              <a:path w="1557020" h="848360">
                <a:moveTo>
                  <a:pt x="1553332" y="0"/>
                </a:moveTo>
                <a:lnTo>
                  <a:pt x="1531354" y="12051"/>
                </a:lnTo>
                <a:lnTo>
                  <a:pt x="21953" y="829407"/>
                </a:lnTo>
                <a:lnTo>
                  <a:pt x="4967" y="838571"/>
                </a:lnTo>
                <a:lnTo>
                  <a:pt x="0" y="841232"/>
                </a:lnTo>
                <a:lnTo>
                  <a:pt x="3537" y="847885"/>
                </a:lnTo>
                <a:lnTo>
                  <a:pt x="8530" y="845224"/>
                </a:lnTo>
                <a:lnTo>
                  <a:pt x="13828" y="842337"/>
                </a:lnTo>
                <a:lnTo>
                  <a:pt x="25541" y="836060"/>
                </a:lnTo>
                <a:lnTo>
                  <a:pt x="37886" y="829407"/>
                </a:lnTo>
                <a:lnTo>
                  <a:pt x="1556970" y="6603"/>
                </a:lnTo>
                <a:lnTo>
                  <a:pt x="1553332" y="0"/>
                </a:lnTo>
                <a:close/>
              </a:path>
              <a:path w="1557020" h="848360">
                <a:moveTo>
                  <a:pt x="13921" y="842312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860238" y="1355699"/>
            <a:ext cx="156760" cy="22520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116502" y="1339304"/>
            <a:ext cx="887094" cy="408940"/>
          </a:xfrm>
          <a:custGeom>
            <a:avLst/>
            <a:gdLst/>
            <a:ahLst/>
            <a:cxnLst/>
            <a:rect l="l" t="t" r="r" b="b"/>
            <a:pathLst>
              <a:path w="887094" h="408939">
                <a:moveTo>
                  <a:pt x="883410" y="0"/>
                </a:moveTo>
                <a:lnTo>
                  <a:pt x="674413" y="94703"/>
                </a:lnTo>
                <a:lnTo>
                  <a:pt x="0" y="401710"/>
                </a:lnTo>
                <a:lnTo>
                  <a:pt x="3086" y="408590"/>
                </a:lnTo>
                <a:lnTo>
                  <a:pt x="692678" y="94678"/>
                </a:lnTo>
                <a:lnTo>
                  <a:pt x="886496" y="6879"/>
                </a:lnTo>
                <a:lnTo>
                  <a:pt x="88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856324" y="1208924"/>
            <a:ext cx="149585" cy="1018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040382" y="1361624"/>
            <a:ext cx="110489" cy="334010"/>
          </a:xfrm>
          <a:custGeom>
            <a:avLst/>
            <a:gdLst/>
            <a:ahLst/>
            <a:cxnLst/>
            <a:rect l="l" t="t" r="r" b="b"/>
            <a:pathLst>
              <a:path w="110489" h="334010">
                <a:moveTo>
                  <a:pt x="7200" y="0"/>
                </a:moveTo>
                <a:lnTo>
                  <a:pt x="0" y="2159"/>
                </a:lnTo>
                <a:lnTo>
                  <a:pt x="2207" y="9540"/>
                </a:lnTo>
                <a:lnTo>
                  <a:pt x="12745" y="44414"/>
                </a:lnTo>
                <a:lnTo>
                  <a:pt x="15756" y="54281"/>
                </a:lnTo>
                <a:lnTo>
                  <a:pt x="18842" y="64549"/>
                </a:lnTo>
                <a:lnTo>
                  <a:pt x="35903" y="120312"/>
                </a:lnTo>
                <a:lnTo>
                  <a:pt x="50555" y="167940"/>
                </a:lnTo>
                <a:lnTo>
                  <a:pt x="65333" y="215542"/>
                </a:lnTo>
                <a:lnTo>
                  <a:pt x="79484" y="260710"/>
                </a:lnTo>
                <a:lnTo>
                  <a:pt x="95165" y="309919"/>
                </a:lnTo>
                <a:lnTo>
                  <a:pt x="97950" y="318406"/>
                </a:lnTo>
                <a:lnTo>
                  <a:pt x="100534" y="326364"/>
                </a:lnTo>
                <a:lnTo>
                  <a:pt x="102968" y="333721"/>
                </a:lnTo>
                <a:lnTo>
                  <a:pt x="110119" y="331361"/>
                </a:lnTo>
                <a:lnTo>
                  <a:pt x="102341" y="307584"/>
                </a:lnTo>
                <a:lnTo>
                  <a:pt x="96419" y="289181"/>
                </a:lnTo>
                <a:lnTo>
                  <a:pt x="90022" y="269045"/>
                </a:lnTo>
                <a:lnTo>
                  <a:pt x="86685" y="258425"/>
                </a:lnTo>
                <a:lnTo>
                  <a:pt x="83222" y="247504"/>
                </a:lnTo>
                <a:lnTo>
                  <a:pt x="65183" y="189657"/>
                </a:lnTo>
                <a:lnTo>
                  <a:pt x="50355" y="141753"/>
                </a:lnTo>
                <a:lnTo>
                  <a:pt x="29279" y="72960"/>
                </a:lnTo>
                <a:lnTo>
                  <a:pt x="19946" y="42229"/>
                </a:lnTo>
                <a:lnTo>
                  <a:pt x="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469239" y="1318830"/>
            <a:ext cx="530225" cy="0"/>
          </a:xfrm>
          <a:custGeom>
            <a:avLst/>
            <a:gdLst/>
            <a:ahLst/>
            <a:cxnLst/>
            <a:rect l="l" t="t" r="r" b="b"/>
            <a:pathLst>
              <a:path w="530225">
                <a:moveTo>
                  <a:pt x="0" y="0"/>
                </a:moveTo>
                <a:lnTo>
                  <a:pt x="529770" y="0"/>
                </a:lnTo>
              </a:path>
            </a:pathLst>
          </a:custGeom>
          <a:ln w="25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577724" y="1371266"/>
            <a:ext cx="1033144" cy="2183130"/>
          </a:xfrm>
          <a:custGeom>
            <a:avLst/>
            <a:gdLst/>
            <a:ahLst/>
            <a:cxnLst/>
            <a:rect l="l" t="t" r="r" b="b"/>
            <a:pathLst>
              <a:path w="1033144" h="2183129">
                <a:moveTo>
                  <a:pt x="6799" y="0"/>
                </a:moveTo>
                <a:lnTo>
                  <a:pt x="0" y="3213"/>
                </a:lnTo>
                <a:lnTo>
                  <a:pt x="963949" y="2051110"/>
                </a:lnTo>
                <a:lnTo>
                  <a:pt x="969769" y="2063387"/>
                </a:lnTo>
                <a:lnTo>
                  <a:pt x="975364" y="2075263"/>
                </a:lnTo>
                <a:lnTo>
                  <a:pt x="1026247" y="2182745"/>
                </a:lnTo>
                <a:lnTo>
                  <a:pt x="1033046" y="2179517"/>
                </a:lnTo>
                <a:lnTo>
                  <a:pt x="1007153" y="2124944"/>
                </a:lnTo>
                <a:lnTo>
                  <a:pt x="113731" y="227393"/>
                </a:lnTo>
                <a:lnTo>
                  <a:pt x="51710" y="95456"/>
                </a:lnTo>
                <a:lnTo>
                  <a:pt x="46516" y="84484"/>
                </a:lnTo>
                <a:lnTo>
                  <a:pt x="32315" y="54205"/>
                </a:lnTo>
                <a:lnTo>
                  <a:pt x="16333" y="20311"/>
                </a:lnTo>
                <a:lnTo>
                  <a:pt x="12946" y="13055"/>
                </a:lnTo>
                <a:lnTo>
                  <a:pt x="6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015853" y="1194889"/>
            <a:ext cx="1590040" cy="2362200"/>
          </a:xfrm>
          <a:custGeom>
            <a:avLst/>
            <a:gdLst/>
            <a:ahLst/>
            <a:cxnLst/>
            <a:rect l="l" t="t" r="r" b="b"/>
            <a:pathLst>
              <a:path w="1590039" h="2362200">
                <a:moveTo>
                  <a:pt x="6242" y="0"/>
                </a:moveTo>
                <a:lnTo>
                  <a:pt x="0" y="4192"/>
                </a:lnTo>
                <a:lnTo>
                  <a:pt x="1583500" y="2362059"/>
                </a:lnTo>
                <a:lnTo>
                  <a:pt x="1589748" y="2357851"/>
                </a:lnTo>
                <a:lnTo>
                  <a:pt x="62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176789" y="1819851"/>
            <a:ext cx="1426210" cy="1740535"/>
          </a:xfrm>
          <a:custGeom>
            <a:avLst/>
            <a:gdLst/>
            <a:ahLst/>
            <a:cxnLst/>
            <a:rect l="l" t="t" r="r" b="b"/>
            <a:pathLst>
              <a:path w="1426210" h="1740535">
                <a:moveTo>
                  <a:pt x="1405806" y="1710361"/>
                </a:moveTo>
                <a:lnTo>
                  <a:pt x="1396120" y="1710361"/>
                </a:lnTo>
                <a:lnTo>
                  <a:pt x="1420131" y="1740000"/>
                </a:lnTo>
                <a:lnTo>
                  <a:pt x="1425977" y="1735260"/>
                </a:lnTo>
                <a:lnTo>
                  <a:pt x="1405806" y="1710361"/>
                </a:lnTo>
                <a:close/>
              </a:path>
              <a:path w="1426210" h="1740535">
                <a:moveTo>
                  <a:pt x="5820" y="0"/>
                </a:moveTo>
                <a:lnTo>
                  <a:pt x="0" y="4770"/>
                </a:lnTo>
                <a:lnTo>
                  <a:pt x="1396120" y="1710371"/>
                </a:lnTo>
                <a:lnTo>
                  <a:pt x="1405806" y="1710361"/>
                </a:lnTo>
                <a:lnTo>
                  <a:pt x="5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199850" y="1946917"/>
            <a:ext cx="416559" cy="1604010"/>
          </a:xfrm>
          <a:custGeom>
            <a:avLst/>
            <a:gdLst/>
            <a:ahLst/>
            <a:cxnLst/>
            <a:rect l="l" t="t" r="r" b="b"/>
            <a:pathLst>
              <a:path w="416560" h="1604010">
                <a:moveTo>
                  <a:pt x="7276" y="0"/>
                </a:moveTo>
                <a:lnTo>
                  <a:pt x="0" y="1832"/>
                </a:lnTo>
                <a:lnTo>
                  <a:pt x="7526" y="31659"/>
                </a:lnTo>
                <a:lnTo>
                  <a:pt x="13071" y="53402"/>
                </a:lnTo>
                <a:lnTo>
                  <a:pt x="15053" y="61286"/>
                </a:lnTo>
                <a:lnTo>
                  <a:pt x="17161" y="69420"/>
                </a:lnTo>
                <a:lnTo>
                  <a:pt x="21527" y="86643"/>
                </a:lnTo>
                <a:lnTo>
                  <a:pt x="31136" y="124354"/>
                </a:lnTo>
                <a:lnTo>
                  <a:pt x="108162" y="425713"/>
                </a:lnTo>
                <a:lnTo>
                  <a:pt x="115739" y="455238"/>
                </a:lnTo>
                <a:lnTo>
                  <a:pt x="329554" y="1291098"/>
                </a:lnTo>
                <a:lnTo>
                  <a:pt x="336303" y="1317661"/>
                </a:lnTo>
                <a:lnTo>
                  <a:pt x="349299" y="1368503"/>
                </a:lnTo>
                <a:lnTo>
                  <a:pt x="367138" y="1438576"/>
                </a:lnTo>
                <a:lnTo>
                  <a:pt x="391801" y="1535805"/>
                </a:lnTo>
                <a:lnTo>
                  <a:pt x="404672" y="1586865"/>
                </a:lnTo>
                <a:lnTo>
                  <a:pt x="408938" y="1603945"/>
                </a:lnTo>
                <a:lnTo>
                  <a:pt x="416239" y="1602118"/>
                </a:lnTo>
                <a:lnTo>
                  <a:pt x="410368" y="1578685"/>
                </a:lnTo>
                <a:lnTo>
                  <a:pt x="408712" y="1572007"/>
                </a:lnTo>
                <a:lnTo>
                  <a:pt x="405074" y="1557708"/>
                </a:lnTo>
                <a:lnTo>
                  <a:pt x="399103" y="1533965"/>
                </a:lnTo>
                <a:lnTo>
                  <a:pt x="374439" y="1436718"/>
                </a:lnTo>
                <a:lnTo>
                  <a:pt x="362773" y="1390873"/>
                </a:lnTo>
                <a:lnTo>
                  <a:pt x="343604" y="1315778"/>
                </a:lnTo>
                <a:lnTo>
                  <a:pt x="336855" y="1289240"/>
                </a:lnTo>
                <a:lnTo>
                  <a:pt x="329880" y="1261999"/>
                </a:lnTo>
                <a:lnTo>
                  <a:pt x="322779" y="1234105"/>
                </a:lnTo>
                <a:lnTo>
                  <a:pt x="108061" y="394831"/>
                </a:lnTo>
                <a:lnTo>
                  <a:pt x="100760" y="366410"/>
                </a:lnTo>
                <a:lnTo>
                  <a:pt x="93660" y="338566"/>
                </a:lnTo>
                <a:lnTo>
                  <a:pt x="86685" y="311401"/>
                </a:lnTo>
                <a:lnTo>
                  <a:pt x="54846" y="186720"/>
                </a:lnTo>
                <a:lnTo>
                  <a:pt x="43631" y="142933"/>
                </a:lnTo>
                <a:lnTo>
                  <a:pt x="38437" y="122471"/>
                </a:lnTo>
                <a:lnTo>
                  <a:pt x="28803" y="84786"/>
                </a:lnTo>
                <a:lnTo>
                  <a:pt x="7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612439" y="353255"/>
            <a:ext cx="0" cy="1799589"/>
          </a:xfrm>
          <a:custGeom>
            <a:avLst/>
            <a:gdLst/>
            <a:ahLst/>
            <a:cxnLst/>
            <a:rect l="l" t="t" r="r" b="b"/>
            <a:pathLst>
              <a:path h="1799589">
                <a:moveTo>
                  <a:pt x="0" y="0"/>
                </a:moveTo>
                <a:lnTo>
                  <a:pt x="0" y="1799312"/>
                </a:lnTo>
              </a:path>
            </a:pathLst>
          </a:custGeom>
          <a:ln w="274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612439" y="2207728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0"/>
                </a:moveTo>
                <a:lnTo>
                  <a:pt x="0" y="1339610"/>
                </a:lnTo>
              </a:path>
            </a:pathLst>
          </a:custGeom>
          <a:ln w="274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628960" y="1763561"/>
            <a:ext cx="521970" cy="1787525"/>
          </a:xfrm>
          <a:custGeom>
            <a:avLst/>
            <a:gdLst/>
            <a:ahLst/>
            <a:cxnLst/>
            <a:rect l="l" t="t" r="r" b="b"/>
            <a:pathLst>
              <a:path w="521969" h="1787525">
                <a:moveTo>
                  <a:pt x="514365" y="0"/>
                </a:moveTo>
                <a:lnTo>
                  <a:pt x="512709" y="5649"/>
                </a:lnTo>
                <a:lnTo>
                  <a:pt x="493064" y="73563"/>
                </a:lnTo>
                <a:lnTo>
                  <a:pt x="490404" y="82852"/>
                </a:lnTo>
                <a:lnTo>
                  <a:pt x="462203" y="180644"/>
                </a:lnTo>
                <a:lnTo>
                  <a:pt x="455003" y="205525"/>
                </a:lnTo>
                <a:lnTo>
                  <a:pt x="369170" y="503619"/>
                </a:lnTo>
                <a:lnTo>
                  <a:pt x="359461" y="537237"/>
                </a:lnTo>
                <a:lnTo>
                  <a:pt x="26770" y="1692834"/>
                </a:lnTo>
                <a:lnTo>
                  <a:pt x="21276" y="1711772"/>
                </a:lnTo>
                <a:lnTo>
                  <a:pt x="3412" y="1773600"/>
                </a:lnTo>
                <a:lnTo>
                  <a:pt x="1630" y="1779674"/>
                </a:lnTo>
                <a:lnTo>
                  <a:pt x="0" y="1785340"/>
                </a:lnTo>
                <a:lnTo>
                  <a:pt x="7225" y="1787434"/>
                </a:lnTo>
                <a:lnTo>
                  <a:pt x="21050" y="1739739"/>
                </a:lnTo>
                <a:lnTo>
                  <a:pt x="98151" y="1472395"/>
                </a:lnTo>
                <a:lnTo>
                  <a:pt x="106656" y="1442769"/>
                </a:lnTo>
                <a:lnTo>
                  <a:pt x="152420" y="1283817"/>
                </a:lnTo>
                <a:lnTo>
                  <a:pt x="162130" y="1250199"/>
                </a:lnTo>
                <a:lnTo>
                  <a:pt x="438970" y="288353"/>
                </a:lnTo>
                <a:lnTo>
                  <a:pt x="447024" y="260484"/>
                </a:lnTo>
                <a:lnTo>
                  <a:pt x="462228" y="207609"/>
                </a:lnTo>
                <a:lnTo>
                  <a:pt x="469429" y="182728"/>
                </a:lnTo>
                <a:lnTo>
                  <a:pt x="485938" y="125383"/>
                </a:lnTo>
                <a:lnTo>
                  <a:pt x="489024" y="114813"/>
                </a:lnTo>
                <a:lnTo>
                  <a:pt x="491960" y="104545"/>
                </a:lnTo>
                <a:lnTo>
                  <a:pt x="505383" y="58047"/>
                </a:lnTo>
                <a:lnTo>
                  <a:pt x="521591" y="2083"/>
                </a:lnTo>
                <a:lnTo>
                  <a:pt x="514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681022" y="508089"/>
            <a:ext cx="758825" cy="366395"/>
          </a:xfrm>
          <a:custGeom>
            <a:avLst/>
            <a:gdLst/>
            <a:ahLst/>
            <a:cxnLst/>
            <a:rect l="l" t="t" r="r" b="b"/>
            <a:pathLst>
              <a:path w="758825" h="366394">
                <a:moveTo>
                  <a:pt x="756908" y="362845"/>
                </a:moveTo>
                <a:lnTo>
                  <a:pt x="749030" y="362845"/>
                </a:lnTo>
                <a:lnTo>
                  <a:pt x="755427" y="365933"/>
                </a:lnTo>
                <a:lnTo>
                  <a:pt x="756908" y="362845"/>
                </a:lnTo>
                <a:close/>
              </a:path>
              <a:path w="758825" h="366394">
                <a:moveTo>
                  <a:pt x="3261" y="0"/>
                </a:moveTo>
                <a:lnTo>
                  <a:pt x="0" y="6778"/>
                </a:lnTo>
                <a:lnTo>
                  <a:pt x="749055" y="362870"/>
                </a:lnTo>
                <a:lnTo>
                  <a:pt x="756908" y="362845"/>
                </a:lnTo>
                <a:lnTo>
                  <a:pt x="758689" y="359129"/>
                </a:lnTo>
                <a:lnTo>
                  <a:pt x="3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787728" y="829182"/>
            <a:ext cx="648335" cy="58419"/>
          </a:xfrm>
          <a:custGeom>
            <a:avLst/>
            <a:gdLst/>
            <a:ahLst/>
            <a:cxnLst/>
            <a:rect l="l" t="t" r="r" b="b"/>
            <a:pathLst>
              <a:path w="648335" h="58419">
                <a:moveTo>
                  <a:pt x="602" y="0"/>
                </a:moveTo>
                <a:lnTo>
                  <a:pt x="0" y="7506"/>
                </a:lnTo>
                <a:lnTo>
                  <a:pt x="647391" y="57796"/>
                </a:lnTo>
                <a:lnTo>
                  <a:pt x="648018" y="50289"/>
                </a:lnTo>
                <a:lnTo>
                  <a:pt x="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631140" y="908068"/>
            <a:ext cx="1817370" cy="1831339"/>
          </a:xfrm>
          <a:custGeom>
            <a:avLst/>
            <a:gdLst/>
            <a:ahLst/>
            <a:cxnLst/>
            <a:rect l="l" t="t" r="r" b="b"/>
            <a:pathLst>
              <a:path w="1817370" h="1831339">
                <a:moveTo>
                  <a:pt x="1811782" y="0"/>
                </a:moveTo>
                <a:lnTo>
                  <a:pt x="10487" y="1815004"/>
                </a:lnTo>
                <a:lnTo>
                  <a:pt x="0" y="1825649"/>
                </a:lnTo>
                <a:lnTo>
                  <a:pt x="5344" y="1830947"/>
                </a:lnTo>
                <a:lnTo>
                  <a:pt x="1817126" y="5297"/>
                </a:lnTo>
                <a:lnTo>
                  <a:pt x="1811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098239" y="919617"/>
            <a:ext cx="363855" cy="984885"/>
          </a:xfrm>
          <a:custGeom>
            <a:avLst/>
            <a:gdLst/>
            <a:ahLst/>
            <a:cxnLst/>
            <a:rect l="l" t="t" r="r" b="b"/>
            <a:pathLst>
              <a:path w="363854" h="984885">
                <a:moveTo>
                  <a:pt x="356224" y="0"/>
                </a:moveTo>
                <a:lnTo>
                  <a:pt x="353414" y="7908"/>
                </a:lnTo>
                <a:lnTo>
                  <a:pt x="350303" y="16495"/>
                </a:lnTo>
                <a:lnTo>
                  <a:pt x="335525" y="57519"/>
                </a:lnTo>
                <a:lnTo>
                  <a:pt x="306948" y="136481"/>
                </a:lnTo>
                <a:lnTo>
                  <a:pt x="12871" y="946003"/>
                </a:lnTo>
                <a:lnTo>
                  <a:pt x="0" y="981756"/>
                </a:lnTo>
                <a:lnTo>
                  <a:pt x="7075" y="984316"/>
                </a:lnTo>
                <a:lnTo>
                  <a:pt x="9910" y="976408"/>
                </a:lnTo>
                <a:lnTo>
                  <a:pt x="13021" y="967821"/>
                </a:lnTo>
                <a:lnTo>
                  <a:pt x="16358" y="958532"/>
                </a:lnTo>
                <a:lnTo>
                  <a:pt x="41272" y="889663"/>
                </a:lnTo>
                <a:lnTo>
                  <a:pt x="84979" y="769251"/>
                </a:lnTo>
                <a:lnTo>
                  <a:pt x="91126" y="752404"/>
                </a:lnTo>
                <a:lnTo>
                  <a:pt x="291492" y="201156"/>
                </a:lnTo>
                <a:lnTo>
                  <a:pt x="303034" y="169270"/>
                </a:lnTo>
                <a:lnTo>
                  <a:pt x="308629" y="153930"/>
                </a:lnTo>
                <a:lnTo>
                  <a:pt x="350479" y="38288"/>
                </a:lnTo>
                <a:lnTo>
                  <a:pt x="354041" y="28345"/>
                </a:lnTo>
                <a:lnTo>
                  <a:pt x="357403" y="19056"/>
                </a:lnTo>
                <a:lnTo>
                  <a:pt x="363325" y="2560"/>
                </a:lnTo>
                <a:lnTo>
                  <a:pt x="3562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505572" y="870621"/>
            <a:ext cx="347345" cy="0"/>
          </a:xfrm>
          <a:custGeom>
            <a:avLst/>
            <a:gdLst/>
            <a:ahLst/>
            <a:cxnLst/>
            <a:rect l="l" t="t" r="r" b="b"/>
            <a:pathLst>
              <a:path w="347345">
                <a:moveTo>
                  <a:pt x="0" y="0"/>
                </a:moveTo>
                <a:lnTo>
                  <a:pt x="346790" y="0"/>
                </a:lnTo>
              </a:path>
            </a:pathLst>
          </a:custGeom>
          <a:ln w="32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261818" y="889514"/>
            <a:ext cx="2174875" cy="414655"/>
          </a:xfrm>
          <a:custGeom>
            <a:avLst/>
            <a:gdLst/>
            <a:ahLst/>
            <a:cxnLst/>
            <a:rect l="l" t="t" r="r" b="b"/>
            <a:pathLst>
              <a:path w="2174875" h="414655">
                <a:moveTo>
                  <a:pt x="2172950" y="0"/>
                </a:moveTo>
                <a:lnTo>
                  <a:pt x="0" y="406782"/>
                </a:lnTo>
                <a:lnTo>
                  <a:pt x="1354" y="414188"/>
                </a:lnTo>
                <a:lnTo>
                  <a:pt x="29781" y="408991"/>
                </a:lnTo>
                <a:lnTo>
                  <a:pt x="2145627" y="12628"/>
                </a:lnTo>
                <a:lnTo>
                  <a:pt x="2174279" y="7406"/>
                </a:lnTo>
                <a:lnTo>
                  <a:pt x="217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474461" y="920119"/>
            <a:ext cx="308610" cy="1443355"/>
          </a:xfrm>
          <a:custGeom>
            <a:avLst/>
            <a:gdLst/>
            <a:ahLst/>
            <a:cxnLst/>
            <a:rect l="l" t="t" r="r" b="b"/>
            <a:pathLst>
              <a:path w="308610" h="1443355">
                <a:moveTo>
                  <a:pt x="7376" y="0"/>
                </a:moveTo>
                <a:lnTo>
                  <a:pt x="0" y="1531"/>
                </a:lnTo>
                <a:lnTo>
                  <a:pt x="23484" y="114010"/>
                </a:lnTo>
                <a:lnTo>
                  <a:pt x="27322" y="132539"/>
                </a:lnTo>
                <a:lnTo>
                  <a:pt x="35602" y="172133"/>
                </a:lnTo>
                <a:lnTo>
                  <a:pt x="40018" y="193122"/>
                </a:lnTo>
                <a:lnTo>
                  <a:pt x="64204" y="308639"/>
                </a:lnTo>
                <a:lnTo>
                  <a:pt x="69398" y="333595"/>
                </a:lnTo>
                <a:lnTo>
                  <a:pt x="85731" y="411452"/>
                </a:lnTo>
                <a:lnTo>
                  <a:pt x="97022" y="465532"/>
                </a:lnTo>
                <a:lnTo>
                  <a:pt x="226410" y="1083614"/>
                </a:lnTo>
                <a:lnTo>
                  <a:pt x="269765" y="1291399"/>
                </a:lnTo>
                <a:lnTo>
                  <a:pt x="281356" y="1347162"/>
                </a:lnTo>
                <a:lnTo>
                  <a:pt x="294001" y="1408272"/>
                </a:lnTo>
                <a:lnTo>
                  <a:pt x="296636" y="1420901"/>
                </a:lnTo>
                <a:lnTo>
                  <a:pt x="301127" y="1442794"/>
                </a:lnTo>
                <a:lnTo>
                  <a:pt x="308503" y="1441288"/>
                </a:lnTo>
                <a:lnTo>
                  <a:pt x="298543" y="1392982"/>
                </a:lnTo>
                <a:lnTo>
                  <a:pt x="281181" y="1309326"/>
                </a:lnTo>
                <a:lnTo>
                  <a:pt x="228342" y="1056072"/>
                </a:lnTo>
                <a:lnTo>
                  <a:pt x="61469" y="258952"/>
                </a:lnTo>
                <a:lnTo>
                  <a:pt x="56652" y="235804"/>
                </a:lnTo>
                <a:lnTo>
                  <a:pt x="47394" y="191590"/>
                </a:lnTo>
                <a:lnTo>
                  <a:pt x="42978" y="170601"/>
                </a:lnTo>
                <a:lnTo>
                  <a:pt x="27147" y="94879"/>
                </a:lnTo>
                <a:lnTo>
                  <a:pt x="14501" y="34195"/>
                </a:lnTo>
                <a:lnTo>
                  <a:pt x="11867" y="21667"/>
                </a:lnTo>
                <a:lnTo>
                  <a:pt x="7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553010" y="887028"/>
            <a:ext cx="1883410" cy="236220"/>
          </a:xfrm>
          <a:custGeom>
            <a:avLst/>
            <a:gdLst/>
            <a:ahLst/>
            <a:cxnLst/>
            <a:rect l="l" t="t" r="r" b="b"/>
            <a:pathLst>
              <a:path w="1883410" h="236219">
                <a:moveTo>
                  <a:pt x="1881958" y="0"/>
                </a:moveTo>
                <a:lnTo>
                  <a:pt x="1862965" y="2360"/>
                </a:lnTo>
                <a:lnTo>
                  <a:pt x="12118" y="227041"/>
                </a:lnTo>
                <a:lnTo>
                  <a:pt x="0" y="228422"/>
                </a:lnTo>
                <a:lnTo>
                  <a:pt x="853" y="235904"/>
                </a:lnTo>
                <a:lnTo>
                  <a:pt x="1882887" y="7481"/>
                </a:lnTo>
                <a:lnTo>
                  <a:pt x="1881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490292" y="910980"/>
            <a:ext cx="320040" cy="386715"/>
          </a:xfrm>
          <a:custGeom>
            <a:avLst/>
            <a:gdLst/>
            <a:ahLst/>
            <a:cxnLst/>
            <a:rect l="l" t="t" r="r" b="b"/>
            <a:pathLst>
              <a:path w="320039" h="386715">
                <a:moveTo>
                  <a:pt x="5845" y="0"/>
                </a:moveTo>
                <a:lnTo>
                  <a:pt x="0" y="4770"/>
                </a:lnTo>
                <a:lnTo>
                  <a:pt x="307299" y="378386"/>
                </a:lnTo>
                <a:lnTo>
                  <a:pt x="313747" y="386320"/>
                </a:lnTo>
                <a:lnTo>
                  <a:pt x="319568" y="381549"/>
                </a:lnTo>
                <a:lnTo>
                  <a:pt x="12293" y="7933"/>
                </a:lnTo>
                <a:lnTo>
                  <a:pt x="58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848900" y="2962668"/>
            <a:ext cx="192405" cy="278130"/>
          </a:xfrm>
          <a:custGeom>
            <a:avLst/>
            <a:gdLst/>
            <a:ahLst/>
            <a:cxnLst/>
            <a:rect l="l" t="t" r="r" b="b"/>
            <a:pathLst>
              <a:path w="192404" h="278130">
                <a:moveTo>
                  <a:pt x="6297" y="0"/>
                </a:moveTo>
                <a:lnTo>
                  <a:pt x="0" y="4117"/>
                </a:lnTo>
                <a:lnTo>
                  <a:pt x="4139" y="10469"/>
                </a:lnTo>
                <a:lnTo>
                  <a:pt x="65559" y="102988"/>
                </a:lnTo>
                <a:lnTo>
                  <a:pt x="111749" y="171379"/>
                </a:lnTo>
                <a:lnTo>
                  <a:pt x="143588" y="217902"/>
                </a:lnTo>
                <a:lnTo>
                  <a:pt x="166495" y="250868"/>
                </a:lnTo>
                <a:lnTo>
                  <a:pt x="176632" y="265279"/>
                </a:lnTo>
                <a:lnTo>
                  <a:pt x="185714" y="278008"/>
                </a:lnTo>
                <a:lnTo>
                  <a:pt x="191811" y="273590"/>
                </a:lnTo>
                <a:lnTo>
                  <a:pt x="189660" y="270602"/>
                </a:lnTo>
                <a:lnTo>
                  <a:pt x="182796" y="260936"/>
                </a:lnTo>
                <a:lnTo>
                  <a:pt x="172642" y="246549"/>
                </a:lnTo>
                <a:lnTo>
                  <a:pt x="161620" y="230707"/>
                </a:lnTo>
                <a:lnTo>
                  <a:pt x="130993" y="186243"/>
                </a:lnTo>
                <a:lnTo>
                  <a:pt x="84878" y="118203"/>
                </a:lnTo>
                <a:lnTo>
                  <a:pt x="46892" y="61511"/>
                </a:lnTo>
                <a:lnTo>
                  <a:pt x="24638" y="27969"/>
                </a:lnTo>
                <a:lnTo>
                  <a:pt x="10453" y="6377"/>
                </a:lnTo>
                <a:lnTo>
                  <a:pt x="6297" y="0"/>
                </a:lnTo>
                <a:close/>
              </a:path>
              <a:path w="192404" h="278130">
                <a:moveTo>
                  <a:pt x="189660" y="270602"/>
                </a:moveTo>
                <a:close/>
              </a:path>
              <a:path w="192404" h="278130">
                <a:moveTo>
                  <a:pt x="182779" y="260911"/>
                </a:moveTo>
                <a:close/>
              </a:path>
              <a:path w="192404" h="278130">
                <a:moveTo>
                  <a:pt x="161603" y="230682"/>
                </a:moveTo>
                <a:close/>
              </a:path>
              <a:path w="192404" h="278130">
                <a:moveTo>
                  <a:pt x="10437" y="6352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664211" y="527472"/>
            <a:ext cx="1379855" cy="2710815"/>
          </a:xfrm>
          <a:custGeom>
            <a:avLst/>
            <a:gdLst/>
            <a:ahLst/>
            <a:cxnLst/>
            <a:rect l="l" t="t" r="r" b="b"/>
            <a:pathLst>
              <a:path w="1379854" h="2710815">
                <a:moveTo>
                  <a:pt x="6724" y="0"/>
                </a:moveTo>
                <a:lnTo>
                  <a:pt x="0" y="3389"/>
                </a:lnTo>
                <a:lnTo>
                  <a:pt x="7526" y="18252"/>
                </a:lnTo>
                <a:lnTo>
                  <a:pt x="21225" y="45443"/>
                </a:lnTo>
                <a:lnTo>
                  <a:pt x="1372736" y="2710242"/>
                </a:lnTo>
                <a:lnTo>
                  <a:pt x="1379435" y="2706827"/>
                </a:lnTo>
                <a:lnTo>
                  <a:pt x="1375822" y="2699672"/>
                </a:lnTo>
                <a:lnTo>
                  <a:pt x="1362876" y="2674264"/>
                </a:lnTo>
                <a:lnTo>
                  <a:pt x="136237" y="255939"/>
                </a:lnTo>
                <a:lnTo>
                  <a:pt x="127205" y="238038"/>
                </a:lnTo>
                <a:lnTo>
                  <a:pt x="57054" y="99574"/>
                </a:lnTo>
                <a:lnTo>
                  <a:pt x="50656" y="86869"/>
                </a:lnTo>
                <a:lnTo>
                  <a:pt x="6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406866" y="1957512"/>
            <a:ext cx="1626235" cy="1291590"/>
          </a:xfrm>
          <a:custGeom>
            <a:avLst/>
            <a:gdLst/>
            <a:ahLst/>
            <a:cxnLst/>
            <a:rect l="l" t="t" r="r" b="b"/>
            <a:pathLst>
              <a:path w="1626235" h="1291589">
                <a:moveTo>
                  <a:pt x="4666" y="0"/>
                </a:moveTo>
                <a:lnTo>
                  <a:pt x="0" y="5925"/>
                </a:lnTo>
                <a:lnTo>
                  <a:pt x="15781" y="18353"/>
                </a:lnTo>
                <a:lnTo>
                  <a:pt x="1620949" y="1291424"/>
                </a:lnTo>
                <a:lnTo>
                  <a:pt x="1625616" y="1285524"/>
                </a:lnTo>
                <a:lnTo>
                  <a:pt x="20448" y="12427"/>
                </a:lnTo>
                <a:lnTo>
                  <a:pt x="46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294413" y="2253447"/>
            <a:ext cx="1735455" cy="1001394"/>
          </a:xfrm>
          <a:custGeom>
            <a:avLst/>
            <a:gdLst/>
            <a:ahLst/>
            <a:cxnLst/>
            <a:rect l="l" t="t" r="r" b="b"/>
            <a:pathLst>
              <a:path w="1735454" h="1001395">
                <a:moveTo>
                  <a:pt x="32168" y="16344"/>
                </a:moveTo>
                <a:lnTo>
                  <a:pt x="17086" y="16344"/>
                </a:lnTo>
                <a:lnTo>
                  <a:pt x="1731420" y="1000887"/>
                </a:lnTo>
                <a:lnTo>
                  <a:pt x="1735158" y="994359"/>
                </a:lnTo>
                <a:lnTo>
                  <a:pt x="32168" y="16344"/>
                </a:lnTo>
                <a:close/>
              </a:path>
              <a:path w="1735454" h="1001395">
                <a:moveTo>
                  <a:pt x="3738" y="0"/>
                </a:moveTo>
                <a:lnTo>
                  <a:pt x="0" y="6527"/>
                </a:lnTo>
                <a:lnTo>
                  <a:pt x="17111" y="16369"/>
                </a:lnTo>
                <a:lnTo>
                  <a:pt x="32168" y="16344"/>
                </a:lnTo>
                <a:lnTo>
                  <a:pt x="14709" y="6326"/>
                </a:lnTo>
                <a:lnTo>
                  <a:pt x="3738" y="0"/>
                </a:lnTo>
                <a:close/>
              </a:path>
              <a:path w="1735454" h="1001395">
                <a:moveTo>
                  <a:pt x="14727" y="6326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761685" y="1904938"/>
            <a:ext cx="15240" cy="254000"/>
          </a:xfrm>
          <a:custGeom>
            <a:avLst/>
            <a:gdLst/>
            <a:ahLst/>
            <a:cxnLst/>
            <a:rect l="l" t="t" r="r" b="b"/>
            <a:pathLst>
              <a:path w="15239" h="254000">
                <a:moveTo>
                  <a:pt x="7526" y="0"/>
                </a:moveTo>
                <a:lnTo>
                  <a:pt x="7276" y="6075"/>
                </a:lnTo>
                <a:lnTo>
                  <a:pt x="7038" y="12829"/>
                </a:lnTo>
                <a:lnTo>
                  <a:pt x="5921" y="41426"/>
                </a:lnTo>
                <a:lnTo>
                  <a:pt x="3427" y="109340"/>
                </a:lnTo>
                <a:lnTo>
                  <a:pt x="1724" y="162717"/>
                </a:lnTo>
                <a:lnTo>
                  <a:pt x="652" y="204571"/>
                </a:lnTo>
                <a:lnTo>
                  <a:pt x="624" y="204746"/>
                </a:lnTo>
                <a:lnTo>
                  <a:pt x="324" y="220212"/>
                </a:lnTo>
                <a:lnTo>
                  <a:pt x="50" y="241302"/>
                </a:lnTo>
                <a:lnTo>
                  <a:pt x="0" y="253831"/>
                </a:lnTo>
                <a:lnTo>
                  <a:pt x="7526" y="253856"/>
                </a:lnTo>
                <a:lnTo>
                  <a:pt x="7577" y="241352"/>
                </a:lnTo>
                <a:lnTo>
                  <a:pt x="7652" y="234624"/>
                </a:lnTo>
                <a:lnTo>
                  <a:pt x="8561" y="188226"/>
                </a:lnTo>
                <a:lnTo>
                  <a:pt x="10370" y="126940"/>
                </a:lnTo>
                <a:lnTo>
                  <a:pt x="12519" y="65955"/>
                </a:lnTo>
                <a:lnTo>
                  <a:pt x="14025" y="26713"/>
                </a:lnTo>
                <a:lnTo>
                  <a:pt x="14564" y="12528"/>
                </a:lnTo>
                <a:lnTo>
                  <a:pt x="15053" y="301"/>
                </a:lnTo>
                <a:lnTo>
                  <a:pt x="7526" y="0"/>
                </a:lnTo>
                <a:close/>
              </a:path>
              <a:path w="15239" h="254000">
                <a:moveTo>
                  <a:pt x="7577" y="241352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597118" y="1351732"/>
            <a:ext cx="1144905" cy="504190"/>
          </a:xfrm>
          <a:custGeom>
            <a:avLst/>
            <a:gdLst/>
            <a:ahLst/>
            <a:cxnLst/>
            <a:rect l="l" t="t" r="r" b="b"/>
            <a:pathLst>
              <a:path w="1144905" h="504189">
                <a:moveTo>
                  <a:pt x="3010" y="0"/>
                </a:moveTo>
                <a:lnTo>
                  <a:pt x="0" y="6904"/>
                </a:lnTo>
                <a:lnTo>
                  <a:pt x="1141835" y="504096"/>
                </a:lnTo>
                <a:lnTo>
                  <a:pt x="1144771" y="497167"/>
                </a:lnTo>
                <a:lnTo>
                  <a:pt x="3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807800" y="1793438"/>
            <a:ext cx="721360" cy="75565"/>
          </a:xfrm>
          <a:custGeom>
            <a:avLst/>
            <a:gdLst/>
            <a:ahLst/>
            <a:cxnLst/>
            <a:rect l="l" t="t" r="r" b="b"/>
            <a:pathLst>
              <a:path w="721360" h="75564">
                <a:moveTo>
                  <a:pt x="720252" y="0"/>
                </a:moveTo>
                <a:lnTo>
                  <a:pt x="713879" y="602"/>
                </a:lnTo>
                <a:lnTo>
                  <a:pt x="0" y="67788"/>
                </a:lnTo>
                <a:lnTo>
                  <a:pt x="727" y="75295"/>
                </a:lnTo>
                <a:lnTo>
                  <a:pt x="7200" y="74667"/>
                </a:lnTo>
                <a:lnTo>
                  <a:pt x="720979" y="7481"/>
                </a:lnTo>
                <a:lnTo>
                  <a:pt x="7202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795531" y="1892460"/>
            <a:ext cx="1014094" cy="1020444"/>
          </a:xfrm>
          <a:custGeom>
            <a:avLst/>
            <a:gdLst/>
            <a:ahLst/>
            <a:cxnLst/>
            <a:rect l="l" t="t" r="r" b="b"/>
            <a:pathLst>
              <a:path w="1014095" h="1020444">
                <a:moveTo>
                  <a:pt x="5319" y="0"/>
                </a:moveTo>
                <a:lnTo>
                  <a:pt x="0" y="5322"/>
                </a:lnTo>
                <a:lnTo>
                  <a:pt x="1008759" y="1019843"/>
                </a:lnTo>
                <a:lnTo>
                  <a:pt x="1014078" y="1014495"/>
                </a:lnTo>
                <a:lnTo>
                  <a:pt x="5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798141" y="1184194"/>
            <a:ext cx="742950" cy="661035"/>
          </a:xfrm>
          <a:custGeom>
            <a:avLst/>
            <a:gdLst/>
            <a:ahLst/>
            <a:cxnLst/>
            <a:rect l="l" t="t" r="r" b="b"/>
            <a:pathLst>
              <a:path w="742950" h="661035">
                <a:moveTo>
                  <a:pt x="737739" y="0"/>
                </a:moveTo>
                <a:lnTo>
                  <a:pt x="725370" y="11072"/>
                </a:lnTo>
                <a:lnTo>
                  <a:pt x="12369" y="644318"/>
                </a:lnTo>
                <a:lnTo>
                  <a:pt x="0" y="655391"/>
                </a:lnTo>
                <a:lnTo>
                  <a:pt x="4992" y="661015"/>
                </a:lnTo>
                <a:lnTo>
                  <a:pt x="10939" y="655717"/>
                </a:lnTo>
                <a:lnTo>
                  <a:pt x="17334" y="649942"/>
                </a:lnTo>
                <a:lnTo>
                  <a:pt x="730388" y="16696"/>
                </a:lnTo>
                <a:lnTo>
                  <a:pt x="742757" y="5623"/>
                </a:lnTo>
                <a:lnTo>
                  <a:pt x="737739" y="0"/>
                </a:lnTo>
                <a:close/>
              </a:path>
              <a:path w="742950" h="661035">
                <a:moveTo>
                  <a:pt x="17390" y="649917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779524" y="1643173"/>
            <a:ext cx="57785" cy="190500"/>
          </a:xfrm>
          <a:custGeom>
            <a:avLst/>
            <a:gdLst/>
            <a:ahLst/>
            <a:cxnLst/>
            <a:rect l="l" t="t" r="r" b="b"/>
            <a:pathLst>
              <a:path w="57785" h="190500">
                <a:moveTo>
                  <a:pt x="23564" y="132363"/>
                </a:moveTo>
                <a:lnTo>
                  <a:pt x="15781" y="132363"/>
                </a:lnTo>
                <a:lnTo>
                  <a:pt x="10763" y="150616"/>
                </a:lnTo>
                <a:lnTo>
                  <a:pt x="7526" y="162190"/>
                </a:lnTo>
                <a:lnTo>
                  <a:pt x="4415" y="173112"/>
                </a:lnTo>
                <a:lnTo>
                  <a:pt x="1430" y="183355"/>
                </a:lnTo>
                <a:lnTo>
                  <a:pt x="0" y="188176"/>
                </a:lnTo>
                <a:lnTo>
                  <a:pt x="7225" y="190310"/>
                </a:lnTo>
                <a:lnTo>
                  <a:pt x="8655" y="185464"/>
                </a:lnTo>
                <a:lnTo>
                  <a:pt x="12243" y="173087"/>
                </a:lnTo>
                <a:lnTo>
                  <a:pt x="15344" y="162165"/>
                </a:lnTo>
                <a:lnTo>
                  <a:pt x="19670" y="146649"/>
                </a:lnTo>
                <a:lnTo>
                  <a:pt x="23564" y="132363"/>
                </a:lnTo>
                <a:close/>
              </a:path>
              <a:path w="57785" h="190500">
                <a:moveTo>
                  <a:pt x="4415" y="173087"/>
                </a:moveTo>
                <a:close/>
              </a:path>
              <a:path w="57785" h="190500">
                <a:moveTo>
                  <a:pt x="7526" y="162165"/>
                </a:moveTo>
                <a:close/>
              </a:path>
              <a:path w="57785" h="190500">
                <a:moveTo>
                  <a:pt x="10763" y="150591"/>
                </a:moveTo>
                <a:close/>
              </a:path>
              <a:path w="57785" h="190500">
                <a:moveTo>
                  <a:pt x="50029" y="0"/>
                </a:moveTo>
                <a:lnTo>
                  <a:pt x="40620" y="37484"/>
                </a:lnTo>
                <a:lnTo>
                  <a:pt x="29380" y="81120"/>
                </a:lnTo>
                <a:lnTo>
                  <a:pt x="15756" y="132388"/>
                </a:lnTo>
                <a:lnTo>
                  <a:pt x="23564" y="132363"/>
                </a:lnTo>
                <a:lnTo>
                  <a:pt x="29856" y="108888"/>
                </a:lnTo>
                <a:lnTo>
                  <a:pt x="39993" y="70198"/>
                </a:lnTo>
                <a:lnTo>
                  <a:pt x="53591" y="16846"/>
                </a:lnTo>
                <a:lnTo>
                  <a:pt x="57330" y="1807"/>
                </a:lnTo>
                <a:lnTo>
                  <a:pt x="50029" y="0"/>
                </a:lnTo>
                <a:close/>
              </a:path>
              <a:path w="57785" h="190500">
                <a:moveTo>
                  <a:pt x="48849" y="477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807399" y="1871270"/>
            <a:ext cx="248285" cy="62865"/>
          </a:xfrm>
          <a:custGeom>
            <a:avLst/>
            <a:gdLst/>
            <a:ahLst/>
            <a:cxnLst/>
            <a:rect l="l" t="t" r="r" b="b"/>
            <a:pathLst>
              <a:path w="248285" h="62864">
                <a:moveTo>
                  <a:pt x="247384" y="56515"/>
                </a:moveTo>
                <a:lnTo>
                  <a:pt x="220463" y="56515"/>
                </a:lnTo>
                <a:lnTo>
                  <a:pt x="240033" y="61260"/>
                </a:lnTo>
                <a:lnTo>
                  <a:pt x="245829" y="62717"/>
                </a:lnTo>
                <a:lnTo>
                  <a:pt x="247384" y="56515"/>
                </a:lnTo>
                <a:close/>
              </a:path>
              <a:path w="248285" h="62864">
                <a:moveTo>
                  <a:pt x="1530" y="0"/>
                </a:moveTo>
                <a:lnTo>
                  <a:pt x="0" y="7381"/>
                </a:lnTo>
                <a:lnTo>
                  <a:pt x="18541" y="11298"/>
                </a:lnTo>
                <a:lnTo>
                  <a:pt x="189325" y="49209"/>
                </a:lnTo>
                <a:lnTo>
                  <a:pt x="220488" y="56540"/>
                </a:lnTo>
                <a:lnTo>
                  <a:pt x="247384" y="56515"/>
                </a:lnTo>
                <a:lnTo>
                  <a:pt x="247661" y="55410"/>
                </a:lnTo>
                <a:lnTo>
                  <a:pt x="222245" y="49209"/>
                </a:lnTo>
                <a:lnTo>
                  <a:pt x="49100" y="10168"/>
                </a:lnTo>
                <a:lnTo>
                  <a:pt x="20121" y="3941"/>
                </a:lnTo>
                <a:lnTo>
                  <a:pt x="1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228251" y="1890125"/>
            <a:ext cx="510540" cy="0"/>
          </a:xfrm>
          <a:custGeom>
            <a:avLst/>
            <a:gdLst/>
            <a:ahLst/>
            <a:cxnLst/>
            <a:rect l="l" t="t" r="r" b="b"/>
            <a:pathLst>
              <a:path w="510539">
                <a:moveTo>
                  <a:pt x="0" y="0"/>
                </a:moveTo>
                <a:lnTo>
                  <a:pt x="509999" y="0"/>
                </a:lnTo>
              </a:path>
            </a:pathLst>
          </a:custGeom>
          <a:ln w="476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789986" y="1202421"/>
            <a:ext cx="427990" cy="637540"/>
          </a:xfrm>
          <a:custGeom>
            <a:avLst/>
            <a:gdLst/>
            <a:ahLst/>
            <a:cxnLst/>
            <a:rect l="l" t="t" r="r" b="b"/>
            <a:pathLst>
              <a:path w="427989" h="637539">
                <a:moveTo>
                  <a:pt x="21220" y="614692"/>
                </a:moveTo>
                <a:lnTo>
                  <a:pt x="12168" y="614692"/>
                </a:lnTo>
                <a:lnTo>
                  <a:pt x="7828" y="621120"/>
                </a:lnTo>
                <a:lnTo>
                  <a:pt x="0" y="632794"/>
                </a:lnTo>
                <a:lnTo>
                  <a:pt x="6247" y="636987"/>
                </a:lnTo>
                <a:lnTo>
                  <a:pt x="18390" y="618910"/>
                </a:lnTo>
                <a:lnTo>
                  <a:pt x="21220" y="614692"/>
                </a:lnTo>
                <a:close/>
              </a:path>
              <a:path w="427989" h="637539">
                <a:moveTo>
                  <a:pt x="421558" y="0"/>
                </a:moveTo>
                <a:lnTo>
                  <a:pt x="43054" y="568571"/>
                </a:lnTo>
                <a:lnTo>
                  <a:pt x="12143" y="614717"/>
                </a:lnTo>
                <a:lnTo>
                  <a:pt x="21220" y="614692"/>
                </a:lnTo>
                <a:lnTo>
                  <a:pt x="22957" y="612081"/>
                </a:lnTo>
                <a:lnTo>
                  <a:pt x="27774" y="604926"/>
                </a:lnTo>
                <a:lnTo>
                  <a:pt x="385679" y="67537"/>
                </a:lnTo>
                <a:lnTo>
                  <a:pt x="391275" y="59076"/>
                </a:lnTo>
                <a:lnTo>
                  <a:pt x="396694" y="50967"/>
                </a:lnTo>
                <a:lnTo>
                  <a:pt x="401862" y="43158"/>
                </a:lnTo>
                <a:lnTo>
                  <a:pt x="420228" y="15616"/>
                </a:lnTo>
                <a:lnTo>
                  <a:pt x="424142" y="9691"/>
                </a:lnTo>
                <a:lnTo>
                  <a:pt x="427830" y="4192"/>
                </a:lnTo>
                <a:lnTo>
                  <a:pt x="4215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780951" y="660564"/>
            <a:ext cx="391160" cy="857250"/>
          </a:xfrm>
          <a:custGeom>
            <a:avLst/>
            <a:gdLst/>
            <a:ahLst/>
            <a:cxnLst/>
            <a:rect l="l" t="t" r="r" b="b"/>
            <a:pathLst>
              <a:path w="391160" h="857250">
                <a:moveTo>
                  <a:pt x="6849" y="0"/>
                </a:moveTo>
                <a:lnTo>
                  <a:pt x="0" y="3138"/>
                </a:lnTo>
                <a:lnTo>
                  <a:pt x="10387" y="25960"/>
                </a:lnTo>
                <a:lnTo>
                  <a:pt x="32566" y="75019"/>
                </a:lnTo>
                <a:lnTo>
                  <a:pt x="37634" y="86342"/>
                </a:lnTo>
                <a:lnTo>
                  <a:pt x="42953" y="98067"/>
                </a:lnTo>
                <a:lnTo>
                  <a:pt x="59889" y="135753"/>
                </a:lnTo>
                <a:lnTo>
                  <a:pt x="65910" y="149084"/>
                </a:lnTo>
                <a:lnTo>
                  <a:pt x="317987" y="711028"/>
                </a:lnTo>
                <a:lnTo>
                  <a:pt x="329830" y="737289"/>
                </a:lnTo>
                <a:lnTo>
                  <a:pt x="335475" y="749893"/>
                </a:lnTo>
                <a:lnTo>
                  <a:pt x="377249" y="842362"/>
                </a:lnTo>
                <a:lnTo>
                  <a:pt x="383923" y="856999"/>
                </a:lnTo>
                <a:lnTo>
                  <a:pt x="390773" y="853886"/>
                </a:lnTo>
                <a:lnTo>
                  <a:pt x="387561" y="846856"/>
                </a:lnTo>
                <a:lnTo>
                  <a:pt x="358206" y="781980"/>
                </a:lnTo>
                <a:lnTo>
                  <a:pt x="353138" y="770682"/>
                </a:lnTo>
                <a:lnTo>
                  <a:pt x="347819" y="758957"/>
                </a:lnTo>
                <a:lnTo>
                  <a:pt x="78932" y="159680"/>
                </a:lnTo>
                <a:lnTo>
                  <a:pt x="17236" y="22847"/>
                </a:lnTo>
                <a:lnTo>
                  <a:pt x="68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979010" y="1582540"/>
            <a:ext cx="195580" cy="532765"/>
          </a:xfrm>
          <a:custGeom>
            <a:avLst/>
            <a:gdLst/>
            <a:ahLst/>
            <a:cxnLst/>
            <a:rect l="l" t="t" r="r" b="b"/>
            <a:pathLst>
              <a:path w="195580" h="532764">
                <a:moveTo>
                  <a:pt x="188198" y="0"/>
                </a:moveTo>
                <a:lnTo>
                  <a:pt x="186366" y="5096"/>
                </a:lnTo>
                <a:lnTo>
                  <a:pt x="115136" y="205575"/>
                </a:lnTo>
                <a:lnTo>
                  <a:pt x="108187" y="225234"/>
                </a:lnTo>
                <a:lnTo>
                  <a:pt x="73036" y="324205"/>
                </a:lnTo>
                <a:lnTo>
                  <a:pt x="66161" y="343638"/>
                </a:lnTo>
                <a:lnTo>
                  <a:pt x="12444" y="494857"/>
                </a:lnTo>
                <a:lnTo>
                  <a:pt x="3738" y="519261"/>
                </a:lnTo>
                <a:lnTo>
                  <a:pt x="1831" y="524684"/>
                </a:lnTo>
                <a:lnTo>
                  <a:pt x="0" y="529781"/>
                </a:lnTo>
                <a:lnTo>
                  <a:pt x="7075" y="532317"/>
                </a:lnTo>
                <a:lnTo>
                  <a:pt x="15003" y="510147"/>
                </a:lnTo>
                <a:lnTo>
                  <a:pt x="19519" y="497368"/>
                </a:lnTo>
                <a:lnTo>
                  <a:pt x="29681" y="468871"/>
                </a:lnTo>
                <a:lnTo>
                  <a:pt x="35200" y="453280"/>
                </a:lnTo>
                <a:lnTo>
                  <a:pt x="41021" y="436935"/>
                </a:lnTo>
                <a:lnTo>
                  <a:pt x="172692" y="65980"/>
                </a:lnTo>
                <a:lnTo>
                  <a:pt x="182854" y="37459"/>
                </a:lnTo>
                <a:lnTo>
                  <a:pt x="187370" y="24705"/>
                </a:lnTo>
                <a:lnTo>
                  <a:pt x="195273" y="2535"/>
                </a:lnTo>
                <a:lnTo>
                  <a:pt x="1881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608935" y="1568229"/>
            <a:ext cx="549275" cy="427990"/>
          </a:xfrm>
          <a:custGeom>
            <a:avLst/>
            <a:gdLst/>
            <a:ahLst/>
            <a:cxnLst/>
            <a:rect l="l" t="t" r="r" b="b"/>
            <a:pathLst>
              <a:path w="549275" h="427989">
                <a:moveTo>
                  <a:pt x="544448" y="0"/>
                </a:moveTo>
                <a:lnTo>
                  <a:pt x="0" y="421846"/>
                </a:lnTo>
                <a:lnTo>
                  <a:pt x="4591" y="427796"/>
                </a:lnTo>
                <a:lnTo>
                  <a:pt x="549064" y="5950"/>
                </a:lnTo>
                <a:lnTo>
                  <a:pt x="544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047128" y="1335639"/>
            <a:ext cx="119301" cy="20371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097183" y="1579678"/>
            <a:ext cx="74566" cy="1489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218416" y="1544830"/>
            <a:ext cx="2010410" cy="58419"/>
          </a:xfrm>
          <a:custGeom>
            <a:avLst/>
            <a:gdLst/>
            <a:ahLst/>
            <a:cxnLst/>
            <a:rect l="l" t="t" r="r" b="b"/>
            <a:pathLst>
              <a:path w="2010410" h="58419">
                <a:moveTo>
                  <a:pt x="250" y="0"/>
                </a:moveTo>
                <a:lnTo>
                  <a:pt x="0" y="7506"/>
                </a:lnTo>
                <a:lnTo>
                  <a:pt x="2009991" y="57821"/>
                </a:lnTo>
                <a:lnTo>
                  <a:pt x="2010217" y="50289"/>
                </a:lnTo>
                <a:lnTo>
                  <a:pt x="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211667" y="1206313"/>
            <a:ext cx="586105" cy="328295"/>
          </a:xfrm>
          <a:custGeom>
            <a:avLst/>
            <a:gdLst/>
            <a:ahLst/>
            <a:cxnLst/>
            <a:rect l="l" t="t" r="r" b="b"/>
            <a:pathLst>
              <a:path w="586105" h="328294">
                <a:moveTo>
                  <a:pt x="582057" y="0"/>
                </a:moveTo>
                <a:lnTo>
                  <a:pt x="0" y="321443"/>
                </a:lnTo>
                <a:lnTo>
                  <a:pt x="3587" y="328072"/>
                </a:lnTo>
                <a:lnTo>
                  <a:pt x="585720" y="6578"/>
                </a:lnTo>
                <a:lnTo>
                  <a:pt x="5820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959138" y="1032397"/>
            <a:ext cx="212725" cy="485140"/>
          </a:xfrm>
          <a:custGeom>
            <a:avLst/>
            <a:gdLst/>
            <a:ahLst/>
            <a:cxnLst/>
            <a:rect l="l" t="t" r="r" b="b"/>
            <a:pathLst>
              <a:path w="212725" h="485140">
                <a:moveTo>
                  <a:pt x="6899" y="0"/>
                </a:moveTo>
                <a:lnTo>
                  <a:pt x="0" y="2987"/>
                </a:lnTo>
                <a:lnTo>
                  <a:pt x="19419" y="47803"/>
                </a:lnTo>
                <a:lnTo>
                  <a:pt x="65785" y="155436"/>
                </a:lnTo>
                <a:lnTo>
                  <a:pt x="119126" y="279942"/>
                </a:lnTo>
                <a:lnTo>
                  <a:pt x="162631" y="382202"/>
                </a:lnTo>
                <a:lnTo>
                  <a:pt x="181449" y="426792"/>
                </a:lnTo>
                <a:lnTo>
                  <a:pt x="187069" y="440249"/>
                </a:lnTo>
                <a:lnTo>
                  <a:pt x="192363" y="452853"/>
                </a:lnTo>
                <a:lnTo>
                  <a:pt x="201696" y="475324"/>
                </a:lnTo>
                <a:lnTo>
                  <a:pt x="205685" y="485040"/>
                </a:lnTo>
                <a:lnTo>
                  <a:pt x="212635" y="482178"/>
                </a:lnTo>
                <a:lnTo>
                  <a:pt x="188399" y="423905"/>
                </a:lnTo>
                <a:lnTo>
                  <a:pt x="155732" y="346651"/>
                </a:lnTo>
                <a:lnTo>
                  <a:pt x="110696" y="241076"/>
                </a:lnTo>
                <a:lnTo>
                  <a:pt x="80136" y="169773"/>
                </a:lnTo>
                <a:lnTo>
                  <a:pt x="65383" y="135502"/>
                </a:lnTo>
                <a:lnTo>
                  <a:pt x="58283" y="118931"/>
                </a:lnTo>
                <a:lnTo>
                  <a:pt x="38261" y="72458"/>
                </a:lnTo>
                <a:lnTo>
                  <a:pt x="32114" y="58273"/>
                </a:lnTo>
                <a:lnTo>
                  <a:pt x="20874" y="32212"/>
                </a:lnTo>
                <a:lnTo>
                  <a:pt x="68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841242" y="889087"/>
            <a:ext cx="328295" cy="628650"/>
          </a:xfrm>
          <a:custGeom>
            <a:avLst/>
            <a:gdLst/>
            <a:ahLst/>
            <a:cxnLst/>
            <a:rect l="l" t="t" r="r" b="b"/>
            <a:pathLst>
              <a:path w="328294" h="628650">
                <a:moveTo>
                  <a:pt x="6724" y="0"/>
                </a:moveTo>
                <a:lnTo>
                  <a:pt x="0" y="3364"/>
                </a:lnTo>
                <a:lnTo>
                  <a:pt x="2810" y="8988"/>
                </a:lnTo>
                <a:lnTo>
                  <a:pt x="12469" y="28169"/>
                </a:lnTo>
                <a:lnTo>
                  <a:pt x="45939" y="94075"/>
                </a:lnTo>
                <a:lnTo>
                  <a:pt x="76849" y="154558"/>
                </a:lnTo>
                <a:lnTo>
                  <a:pt x="208370" y="410447"/>
                </a:lnTo>
                <a:lnTo>
                  <a:pt x="308353" y="603846"/>
                </a:lnTo>
                <a:lnTo>
                  <a:pt x="311890" y="610625"/>
                </a:lnTo>
                <a:lnTo>
                  <a:pt x="315202" y="617027"/>
                </a:lnTo>
                <a:lnTo>
                  <a:pt x="321274" y="628652"/>
                </a:lnTo>
                <a:lnTo>
                  <a:pt x="327948" y="625187"/>
                </a:lnTo>
                <a:lnTo>
                  <a:pt x="280880" y="534451"/>
                </a:lnTo>
                <a:lnTo>
                  <a:pt x="129789" y="241277"/>
                </a:lnTo>
                <a:lnTo>
                  <a:pt x="52638" y="90635"/>
                </a:lnTo>
                <a:lnTo>
                  <a:pt x="19168" y="24755"/>
                </a:lnTo>
                <a:lnTo>
                  <a:pt x="6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568096" y="2062183"/>
            <a:ext cx="816610" cy="95250"/>
          </a:xfrm>
          <a:custGeom>
            <a:avLst/>
            <a:gdLst/>
            <a:ahLst/>
            <a:cxnLst/>
            <a:rect l="l" t="t" r="r" b="b"/>
            <a:pathLst>
              <a:path w="816610" h="95250">
                <a:moveTo>
                  <a:pt x="802" y="0"/>
                </a:moveTo>
                <a:lnTo>
                  <a:pt x="0" y="7481"/>
                </a:lnTo>
                <a:lnTo>
                  <a:pt x="815417" y="95255"/>
                </a:lnTo>
                <a:lnTo>
                  <a:pt x="816320" y="87773"/>
                </a:lnTo>
                <a:lnTo>
                  <a:pt x="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073774" y="2077649"/>
            <a:ext cx="1428750" cy="749935"/>
          </a:xfrm>
          <a:custGeom>
            <a:avLst/>
            <a:gdLst/>
            <a:ahLst/>
            <a:cxnLst/>
            <a:rect l="l" t="t" r="r" b="b"/>
            <a:pathLst>
              <a:path w="1428750" h="749935">
                <a:moveTo>
                  <a:pt x="1425224" y="0"/>
                </a:moveTo>
                <a:lnTo>
                  <a:pt x="0" y="743139"/>
                </a:lnTo>
                <a:lnTo>
                  <a:pt x="3462" y="749843"/>
                </a:lnTo>
                <a:lnTo>
                  <a:pt x="1428712" y="6678"/>
                </a:lnTo>
                <a:lnTo>
                  <a:pt x="14252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030330" y="1175909"/>
            <a:ext cx="2469515" cy="878840"/>
          </a:xfrm>
          <a:custGeom>
            <a:avLst/>
            <a:gdLst/>
            <a:ahLst/>
            <a:cxnLst/>
            <a:rect l="l" t="t" r="r" b="b"/>
            <a:pathLst>
              <a:path w="2469515" h="878839">
                <a:moveTo>
                  <a:pt x="2503" y="0"/>
                </a:moveTo>
                <a:lnTo>
                  <a:pt x="0" y="7105"/>
                </a:lnTo>
                <a:lnTo>
                  <a:pt x="2466711" y="878491"/>
                </a:lnTo>
                <a:lnTo>
                  <a:pt x="2469220" y="871386"/>
                </a:lnTo>
                <a:lnTo>
                  <a:pt x="2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532192" y="1593386"/>
            <a:ext cx="47625" cy="433070"/>
          </a:xfrm>
          <a:custGeom>
            <a:avLst/>
            <a:gdLst/>
            <a:ahLst/>
            <a:cxnLst/>
            <a:rect l="l" t="t" r="r" b="b"/>
            <a:pathLst>
              <a:path w="47625" h="433069">
                <a:moveTo>
                  <a:pt x="40093" y="0"/>
                </a:moveTo>
                <a:lnTo>
                  <a:pt x="33319" y="66407"/>
                </a:lnTo>
                <a:lnTo>
                  <a:pt x="29235" y="108662"/>
                </a:lnTo>
                <a:lnTo>
                  <a:pt x="25014" y="153001"/>
                </a:lnTo>
                <a:lnTo>
                  <a:pt x="19056" y="216672"/>
                </a:lnTo>
                <a:lnTo>
                  <a:pt x="11967" y="294278"/>
                </a:lnTo>
                <a:lnTo>
                  <a:pt x="10638" y="309292"/>
                </a:lnTo>
                <a:lnTo>
                  <a:pt x="8028" y="338315"/>
                </a:lnTo>
                <a:lnTo>
                  <a:pt x="4461" y="378989"/>
                </a:lnTo>
                <a:lnTo>
                  <a:pt x="3430" y="391165"/>
                </a:lnTo>
                <a:lnTo>
                  <a:pt x="2429" y="402664"/>
                </a:lnTo>
                <a:lnTo>
                  <a:pt x="0" y="431939"/>
                </a:lnTo>
                <a:lnTo>
                  <a:pt x="7501" y="432542"/>
                </a:lnTo>
                <a:lnTo>
                  <a:pt x="10042" y="402012"/>
                </a:lnTo>
                <a:lnTo>
                  <a:pt x="11044" y="390513"/>
                </a:lnTo>
                <a:lnTo>
                  <a:pt x="20849" y="279615"/>
                </a:lnTo>
                <a:lnTo>
                  <a:pt x="26683" y="215994"/>
                </a:lnTo>
                <a:lnTo>
                  <a:pt x="33946" y="138389"/>
                </a:lnTo>
                <a:lnTo>
                  <a:pt x="36875" y="107934"/>
                </a:lnTo>
                <a:lnTo>
                  <a:pt x="38161" y="94351"/>
                </a:lnTo>
                <a:lnTo>
                  <a:pt x="42075" y="54356"/>
                </a:lnTo>
                <a:lnTo>
                  <a:pt x="44539" y="29927"/>
                </a:lnTo>
                <a:lnTo>
                  <a:pt x="46677" y="9164"/>
                </a:lnTo>
                <a:lnTo>
                  <a:pt x="47570" y="803"/>
                </a:lnTo>
                <a:lnTo>
                  <a:pt x="40093" y="0"/>
                </a:lnTo>
                <a:close/>
              </a:path>
              <a:path w="47625" h="433069">
                <a:moveTo>
                  <a:pt x="44461" y="30680"/>
                </a:moveTo>
                <a:close/>
              </a:path>
              <a:path w="47625" h="433069">
                <a:moveTo>
                  <a:pt x="46594" y="9942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555852" y="2085859"/>
            <a:ext cx="439420" cy="432434"/>
          </a:xfrm>
          <a:custGeom>
            <a:avLst/>
            <a:gdLst/>
            <a:ahLst/>
            <a:cxnLst/>
            <a:rect l="l" t="t" r="r" b="b"/>
            <a:pathLst>
              <a:path w="439420" h="432435">
                <a:moveTo>
                  <a:pt x="5344" y="0"/>
                </a:moveTo>
                <a:lnTo>
                  <a:pt x="0" y="5322"/>
                </a:lnTo>
                <a:lnTo>
                  <a:pt x="50856" y="55888"/>
                </a:lnTo>
                <a:lnTo>
                  <a:pt x="434027" y="432115"/>
                </a:lnTo>
                <a:lnTo>
                  <a:pt x="439271" y="426717"/>
                </a:lnTo>
                <a:lnTo>
                  <a:pt x="33143" y="27718"/>
                </a:lnTo>
                <a:lnTo>
                  <a:pt x="5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568372" y="2051964"/>
            <a:ext cx="301625" cy="15240"/>
          </a:xfrm>
          <a:custGeom>
            <a:avLst/>
            <a:gdLst/>
            <a:ahLst/>
            <a:cxnLst/>
            <a:rect l="l" t="t" r="r" b="b"/>
            <a:pathLst>
              <a:path w="301625" h="15239">
                <a:moveTo>
                  <a:pt x="17989" y="6979"/>
                </a:moveTo>
                <a:lnTo>
                  <a:pt x="0" y="7557"/>
                </a:lnTo>
                <a:lnTo>
                  <a:pt x="250" y="15089"/>
                </a:lnTo>
                <a:lnTo>
                  <a:pt x="22179" y="14386"/>
                </a:lnTo>
                <a:lnTo>
                  <a:pt x="294277" y="7783"/>
                </a:lnTo>
                <a:lnTo>
                  <a:pt x="301353" y="7532"/>
                </a:lnTo>
                <a:lnTo>
                  <a:pt x="301333" y="7004"/>
                </a:lnTo>
                <a:lnTo>
                  <a:pt x="17964" y="7004"/>
                </a:lnTo>
                <a:close/>
              </a:path>
              <a:path w="301625" h="15239">
                <a:moveTo>
                  <a:pt x="301077" y="0"/>
                </a:moveTo>
                <a:lnTo>
                  <a:pt x="297589" y="150"/>
                </a:lnTo>
                <a:lnTo>
                  <a:pt x="286475" y="527"/>
                </a:lnTo>
                <a:lnTo>
                  <a:pt x="21928" y="6854"/>
                </a:lnTo>
                <a:lnTo>
                  <a:pt x="17964" y="7004"/>
                </a:lnTo>
                <a:lnTo>
                  <a:pt x="301333" y="7004"/>
                </a:lnTo>
                <a:lnTo>
                  <a:pt x="301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034988" y="2074887"/>
            <a:ext cx="467359" cy="205740"/>
          </a:xfrm>
          <a:custGeom>
            <a:avLst/>
            <a:gdLst/>
            <a:ahLst/>
            <a:cxnLst/>
            <a:rect l="l" t="t" r="r" b="b"/>
            <a:pathLst>
              <a:path w="467360" h="205739">
                <a:moveTo>
                  <a:pt x="464286" y="0"/>
                </a:moveTo>
                <a:lnTo>
                  <a:pt x="0" y="198495"/>
                </a:lnTo>
                <a:lnTo>
                  <a:pt x="2935" y="205449"/>
                </a:lnTo>
                <a:lnTo>
                  <a:pt x="12394" y="201457"/>
                </a:lnTo>
                <a:lnTo>
                  <a:pt x="467221" y="6929"/>
                </a:lnTo>
                <a:lnTo>
                  <a:pt x="464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797535" y="643817"/>
            <a:ext cx="2591435" cy="1498600"/>
          </a:xfrm>
          <a:custGeom>
            <a:avLst/>
            <a:gdLst/>
            <a:ahLst/>
            <a:cxnLst/>
            <a:rect l="l" t="t" r="r" b="b"/>
            <a:pathLst>
              <a:path w="2591435" h="1498600">
                <a:moveTo>
                  <a:pt x="3763" y="0"/>
                </a:moveTo>
                <a:lnTo>
                  <a:pt x="0" y="6502"/>
                </a:lnTo>
                <a:lnTo>
                  <a:pt x="2587182" y="1498079"/>
                </a:lnTo>
                <a:lnTo>
                  <a:pt x="2590945" y="1491552"/>
                </a:lnTo>
                <a:lnTo>
                  <a:pt x="3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450644" y="2180148"/>
            <a:ext cx="2933700" cy="0"/>
          </a:xfrm>
          <a:custGeom>
            <a:avLst/>
            <a:gdLst/>
            <a:ahLst/>
            <a:cxnLst/>
            <a:rect l="l" t="t" r="r" b="b"/>
            <a:pathLst>
              <a:path w="2933700">
                <a:moveTo>
                  <a:pt x="0" y="0"/>
                </a:moveTo>
                <a:lnTo>
                  <a:pt x="2933370" y="0"/>
                </a:lnTo>
              </a:path>
            </a:pathLst>
          </a:custGeom>
          <a:ln w="55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120039" y="1760900"/>
            <a:ext cx="2265045" cy="394335"/>
          </a:xfrm>
          <a:custGeom>
            <a:avLst/>
            <a:gdLst/>
            <a:ahLst/>
            <a:cxnLst/>
            <a:rect l="l" t="t" r="r" b="b"/>
            <a:pathLst>
              <a:path w="2265045" h="394335">
                <a:moveTo>
                  <a:pt x="1304" y="0"/>
                </a:moveTo>
                <a:lnTo>
                  <a:pt x="0" y="7406"/>
                </a:lnTo>
                <a:lnTo>
                  <a:pt x="2263298" y="394053"/>
                </a:lnTo>
                <a:lnTo>
                  <a:pt x="2264552" y="386621"/>
                </a:lnTo>
                <a:lnTo>
                  <a:pt x="1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429775" y="2160175"/>
            <a:ext cx="955040" cy="205740"/>
          </a:xfrm>
          <a:custGeom>
            <a:avLst/>
            <a:gdLst/>
            <a:ahLst/>
            <a:cxnLst/>
            <a:rect l="l" t="t" r="r" b="b"/>
            <a:pathLst>
              <a:path w="955039" h="205739">
                <a:moveTo>
                  <a:pt x="953436" y="0"/>
                </a:moveTo>
                <a:lnTo>
                  <a:pt x="0" y="198294"/>
                </a:lnTo>
                <a:lnTo>
                  <a:pt x="1530" y="205675"/>
                </a:lnTo>
                <a:lnTo>
                  <a:pt x="954941" y="7381"/>
                </a:lnTo>
                <a:lnTo>
                  <a:pt x="953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624820" y="338216"/>
            <a:ext cx="1772285" cy="1795780"/>
          </a:xfrm>
          <a:custGeom>
            <a:avLst/>
            <a:gdLst/>
            <a:ahLst/>
            <a:cxnLst/>
            <a:rect l="l" t="t" r="r" b="b"/>
            <a:pathLst>
              <a:path w="1772285" h="1795780">
                <a:moveTo>
                  <a:pt x="5369" y="0"/>
                </a:moveTo>
                <a:lnTo>
                  <a:pt x="0" y="5272"/>
                </a:lnTo>
                <a:lnTo>
                  <a:pt x="1766621" y="1795521"/>
                </a:lnTo>
                <a:lnTo>
                  <a:pt x="1771990" y="1790224"/>
                </a:lnTo>
                <a:lnTo>
                  <a:pt x="1767022" y="1785177"/>
                </a:lnTo>
                <a:lnTo>
                  <a:pt x="1761603" y="1779729"/>
                </a:lnTo>
                <a:lnTo>
                  <a:pt x="5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763893" y="1394489"/>
            <a:ext cx="1624330" cy="750570"/>
          </a:xfrm>
          <a:custGeom>
            <a:avLst/>
            <a:gdLst/>
            <a:ahLst/>
            <a:cxnLst/>
            <a:rect l="l" t="t" r="r" b="b"/>
            <a:pathLst>
              <a:path w="1624329" h="750569">
                <a:moveTo>
                  <a:pt x="3111" y="0"/>
                </a:moveTo>
                <a:lnTo>
                  <a:pt x="0" y="6854"/>
                </a:lnTo>
                <a:lnTo>
                  <a:pt x="1621175" y="750219"/>
                </a:lnTo>
                <a:lnTo>
                  <a:pt x="1624236" y="743340"/>
                </a:lnTo>
                <a:lnTo>
                  <a:pt x="3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051626" y="2039712"/>
            <a:ext cx="334010" cy="110489"/>
          </a:xfrm>
          <a:custGeom>
            <a:avLst/>
            <a:gdLst/>
            <a:ahLst/>
            <a:cxnLst/>
            <a:rect l="l" t="t" r="r" b="b"/>
            <a:pathLst>
              <a:path w="334010" h="110489">
                <a:moveTo>
                  <a:pt x="2182" y="0"/>
                </a:moveTo>
                <a:lnTo>
                  <a:pt x="0" y="7230"/>
                </a:lnTo>
                <a:lnTo>
                  <a:pt x="7351" y="9440"/>
                </a:lnTo>
                <a:lnTo>
                  <a:pt x="331260" y="110043"/>
                </a:lnTo>
                <a:lnTo>
                  <a:pt x="333418" y="102837"/>
                </a:lnTo>
                <a:lnTo>
                  <a:pt x="2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675624" y="660438"/>
            <a:ext cx="81993" cy="1540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673065" y="876659"/>
            <a:ext cx="729615" cy="1670685"/>
          </a:xfrm>
          <a:custGeom>
            <a:avLst/>
            <a:gdLst/>
            <a:ahLst/>
            <a:cxnLst/>
            <a:rect l="l" t="t" r="r" b="b"/>
            <a:pathLst>
              <a:path w="729614" h="1670685">
                <a:moveTo>
                  <a:pt x="6924" y="0"/>
                </a:moveTo>
                <a:lnTo>
                  <a:pt x="0" y="2987"/>
                </a:lnTo>
                <a:lnTo>
                  <a:pt x="685076" y="1583870"/>
                </a:lnTo>
                <a:lnTo>
                  <a:pt x="692778" y="1601520"/>
                </a:lnTo>
                <a:lnTo>
                  <a:pt x="696391" y="1609906"/>
                </a:lnTo>
                <a:lnTo>
                  <a:pt x="699929" y="1617965"/>
                </a:lnTo>
                <a:lnTo>
                  <a:pt x="712499" y="1646888"/>
                </a:lnTo>
                <a:lnTo>
                  <a:pt x="715309" y="1653265"/>
                </a:lnTo>
                <a:lnTo>
                  <a:pt x="722710" y="1670263"/>
                </a:lnTo>
                <a:lnTo>
                  <a:pt x="729610" y="1667250"/>
                </a:lnTo>
                <a:lnTo>
                  <a:pt x="70577" y="147327"/>
                </a:lnTo>
                <a:lnTo>
                  <a:pt x="61419" y="126112"/>
                </a:lnTo>
                <a:lnTo>
                  <a:pt x="52688" y="106001"/>
                </a:lnTo>
                <a:lnTo>
                  <a:pt x="44509" y="87020"/>
                </a:lnTo>
                <a:lnTo>
                  <a:pt x="36806" y="69244"/>
                </a:lnTo>
                <a:lnTo>
                  <a:pt x="33193" y="60834"/>
                </a:lnTo>
                <a:lnTo>
                  <a:pt x="20021" y="30379"/>
                </a:lnTo>
                <a:lnTo>
                  <a:pt x="17111" y="23600"/>
                </a:lnTo>
                <a:lnTo>
                  <a:pt x="11691" y="11097"/>
                </a:lnTo>
                <a:lnTo>
                  <a:pt x="6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689373" y="862474"/>
            <a:ext cx="2300605" cy="1661160"/>
          </a:xfrm>
          <a:custGeom>
            <a:avLst/>
            <a:gdLst/>
            <a:ahLst/>
            <a:cxnLst/>
            <a:rect l="l" t="t" r="r" b="b"/>
            <a:pathLst>
              <a:path w="2300604" h="1661160">
                <a:moveTo>
                  <a:pt x="4415" y="0"/>
                </a:moveTo>
                <a:lnTo>
                  <a:pt x="0" y="6075"/>
                </a:lnTo>
                <a:lnTo>
                  <a:pt x="2296040" y="1660948"/>
                </a:lnTo>
                <a:lnTo>
                  <a:pt x="2300431" y="1654847"/>
                </a:lnTo>
                <a:lnTo>
                  <a:pt x="4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695395" y="851929"/>
            <a:ext cx="1099185" cy="334010"/>
          </a:xfrm>
          <a:custGeom>
            <a:avLst/>
            <a:gdLst/>
            <a:ahLst/>
            <a:cxnLst/>
            <a:rect l="l" t="t" r="r" b="b"/>
            <a:pathLst>
              <a:path w="1099185" h="334009">
                <a:moveTo>
                  <a:pt x="2157" y="0"/>
                </a:moveTo>
                <a:lnTo>
                  <a:pt x="0" y="7205"/>
                </a:lnTo>
                <a:lnTo>
                  <a:pt x="1096648" y="333595"/>
                </a:lnTo>
                <a:lnTo>
                  <a:pt x="1098781" y="326390"/>
                </a:lnTo>
                <a:lnTo>
                  <a:pt x="21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692234" y="859762"/>
            <a:ext cx="2181860" cy="1182370"/>
          </a:xfrm>
          <a:custGeom>
            <a:avLst/>
            <a:gdLst/>
            <a:ahLst/>
            <a:cxnLst/>
            <a:rect l="l" t="t" r="r" b="b"/>
            <a:pathLst>
              <a:path w="2181860" h="1182370">
                <a:moveTo>
                  <a:pt x="3587" y="0"/>
                </a:moveTo>
                <a:lnTo>
                  <a:pt x="0" y="6628"/>
                </a:lnTo>
                <a:lnTo>
                  <a:pt x="2178018" y="1181782"/>
                </a:lnTo>
                <a:lnTo>
                  <a:pt x="2181631" y="1175179"/>
                </a:lnTo>
                <a:lnTo>
                  <a:pt x="23488" y="10770"/>
                </a:lnTo>
                <a:lnTo>
                  <a:pt x="3587" y="0"/>
                </a:lnTo>
                <a:close/>
              </a:path>
              <a:path w="2181860" h="1182370">
                <a:moveTo>
                  <a:pt x="23509" y="1077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692158" y="859787"/>
            <a:ext cx="224428" cy="12711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689674" y="859812"/>
            <a:ext cx="1439545" cy="855344"/>
          </a:xfrm>
          <a:custGeom>
            <a:avLst/>
            <a:gdLst/>
            <a:ahLst/>
            <a:cxnLst/>
            <a:rect l="l" t="t" r="r" b="b"/>
            <a:pathLst>
              <a:path w="1439545" h="855344">
                <a:moveTo>
                  <a:pt x="3813" y="0"/>
                </a:moveTo>
                <a:lnTo>
                  <a:pt x="0" y="6502"/>
                </a:lnTo>
                <a:lnTo>
                  <a:pt x="1435210" y="855317"/>
                </a:lnTo>
                <a:lnTo>
                  <a:pt x="1439049" y="848814"/>
                </a:lnTo>
                <a:lnTo>
                  <a:pt x="3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673115" y="879044"/>
            <a:ext cx="130175" cy="277495"/>
          </a:xfrm>
          <a:custGeom>
            <a:avLst/>
            <a:gdLst/>
            <a:ahLst/>
            <a:cxnLst/>
            <a:rect l="l" t="t" r="r" b="b"/>
            <a:pathLst>
              <a:path w="130175" h="277494">
                <a:moveTo>
                  <a:pt x="6824" y="0"/>
                </a:moveTo>
                <a:lnTo>
                  <a:pt x="0" y="3113"/>
                </a:lnTo>
                <a:lnTo>
                  <a:pt x="6021" y="16244"/>
                </a:lnTo>
                <a:lnTo>
                  <a:pt x="12695" y="30956"/>
                </a:lnTo>
                <a:lnTo>
                  <a:pt x="35778" y="82400"/>
                </a:lnTo>
                <a:lnTo>
                  <a:pt x="99104" y="224506"/>
                </a:lnTo>
                <a:lnTo>
                  <a:pt x="110144" y="249085"/>
                </a:lnTo>
                <a:lnTo>
                  <a:pt x="113556" y="256617"/>
                </a:lnTo>
                <a:lnTo>
                  <a:pt x="122839" y="276954"/>
                </a:lnTo>
                <a:lnTo>
                  <a:pt x="129689" y="273816"/>
                </a:lnTo>
                <a:lnTo>
                  <a:pt x="123692" y="260710"/>
                </a:lnTo>
                <a:lnTo>
                  <a:pt x="117018" y="245997"/>
                </a:lnTo>
                <a:lnTo>
                  <a:pt x="109767" y="229904"/>
                </a:lnTo>
                <a:lnTo>
                  <a:pt x="85556" y="175698"/>
                </a:lnTo>
                <a:lnTo>
                  <a:pt x="30609" y="52423"/>
                </a:lnTo>
                <a:lnTo>
                  <a:pt x="19544" y="27843"/>
                </a:lnTo>
                <a:lnTo>
                  <a:pt x="12871" y="13130"/>
                </a:lnTo>
                <a:lnTo>
                  <a:pt x="68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214424" y="599554"/>
            <a:ext cx="151341" cy="18815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219567" y="835358"/>
            <a:ext cx="276225" cy="266700"/>
          </a:xfrm>
          <a:custGeom>
            <a:avLst/>
            <a:gdLst/>
            <a:ahLst/>
            <a:cxnLst/>
            <a:rect l="l" t="t" r="r" b="b"/>
            <a:pathLst>
              <a:path w="276225" h="266700">
                <a:moveTo>
                  <a:pt x="5319" y="0"/>
                </a:moveTo>
                <a:lnTo>
                  <a:pt x="50330" y="55059"/>
                </a:lnTo>
                <a:lnTo>
                  <a:pt x="173646" y="174392"/>
                </a:lnTo>
                <a:lnTo>
                  <a:pt x="252454" y="249136"/>
                </a:lnTo>
                <a:lnTo>
                  <a:pt x="258349" y="254634"/>
                </a:lnTo>
                <a:lnTo>
                  <a:pt x="271069" y="266409"/>
                </a:lnTo>
                <a:lnTo>
                  <a:pt x="276188" y="260860"/>
                </a:lnTo>
                <a:lnTo>
                  <a:pt x="263465" y="249110"/>
                </a:lnTo>
                <a:lnTo>
                  <a:pt x="206940" y="195783"/>
                </a:lnTo>
                <a:lnTo>
                  <a:pt x="100961" y="93849"/>
                </a:lnTo>
                <a:lnTo>
                  <a:pt x="39290" y="33668"/>
                </a:lnTo>
                <a:lnTo>
                  <a:pt x="11190" y="5875"/>
                </a:lnTo>
                <a:lnTo>
                  <a:pt x="5319" y="0"/>
                </a:lnTo>
                <a:close/>
              </a:path>
              <a:path w="276225" h="266700">
                <a:moveTo>
                  <a:pt x="263467" y="249110"/>
                </a:moveTo>
                <a:close/>
              </a:path>
              <a:path w="276225" h="266700">
                <a:moveTo>
                  <a:pt x="11190" y="5875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593957" y="1357206"/>
            <a:ext cx="1141730" cy="822325"/>
          </a:xfrm>
          <a:custGeom>
            <a:avLst/>
            <a:gdLst/>
            <a:ahLst/>
            <a:cxnLst/>
            <a:rect l="l" t="t" r="r" b="b"/>
            <a:pathLst>
              <a:path w="1141730" h="822325">
                <a:moveTo>
                  <a:pt x="4440" y="0"/>
                </a:moveTo>
                <a:lnTo>
                  <a:pt x="0" y="6100"/>
                </a:lnTo>
                <a:lnTo>
                  <a:pt x="8229" y="12101"/>
                </a:lnTo>
                <a:lnTo>
                  <a:pt x="1136717" y="822126"/>
                </a:lnTo>
                <a:lnTo>
                  <a:pt x="1141158" y="816050"/>
                </a:lnTo>
                <a:lnTo>
                  <a:pt x="12645" y="6000"/>
                </a:lnTo>
                <a:lnTo>
                  <a:pt x="4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097860" y="2216503"/>
            <a:ext cx="630555" cy="0"/>
          </a:xfrm>
          <a:custGeom>
            <a:avLst/>
            <a:gdLst/>
            <a:ahLst/>
            <a:cxnLst/>
            <a:rect l="l" t="t" r="r" b="b"/>
            <a:pathLst>
              <a:path w="630555">
                <a:moveTo>
                  <a:pt x="0" y="0"/>
                </a:moveTo>
                <a:lnTo>
                  <a:pt x="630179" y="0"/>
                </a:lnTo>
              </a:path>
            </a:pathLst>
          </a:custGeom>
          <a:ln w="427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409525" y="1954700"/>
            <a:ext cx="325755" cy="224790"/>
          </a:xfrm>
          <a:custGeom>
            <a:avLst/>
            <a:gdLst/>
            <a:ahLst/>
            <a:cxnLst/>
            <a:rect l="l" t="t" r="r" b="b"/>
            <a:pathLst>
              <a:path w="325755" h="224789">
                <a:moveTo>
                  <a:pt x="4240" y="0"/>
                </a:moveTo>
                <a:lnTo>
                  <a:pt x="0" y="6226"/>
                </a:lnTo>
                <a:lnTo>
                  <a:pt x="14426" y="16043"/>
                </a:lnTo>
                <a:lnTo>
                  <a:pt x="306446" y="214940"/>
                </a:lnTo>
                <a:lnTo>
                  <a:pt x="321299" y="224732"/>
                </a:lnTo>
                <a:lnTo>
                  <a:pt x="325439" y="218430"/>
                </a:lnTo>
                <a:lnTo>
                  <a:pt x="310586" y="208663"/>
                </a:lnTo>
                <a:lnTo>
                  <a:pt x="18666" y="9816"/>
                </a:lnTo>
                <a:lnTo>
                  <a:pt x="4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790764" y="1957462"/>
            <a:ext cx="273685" cy="219710"/>
          </a:xfrm>
          <a:custGeom>
            <a:avLst/>
            <a:gdLst/>
            <a:ahLst/>
            <a:cxnLst/>
            <a:rect l="l" t="t" r="r" b="b"/>
            <a:pathLst>
              <a:path w="273685" h="219710">
                <a:moveTo>
                  <a:pt x="268510" y="0"/>
                </a:moveTo>
                <a:lnTo>
                  <a:pt x="0" y="213433"/>
                </a:lnTo>
                <a:lnTo>
                  <a:pt x="4691" y="219334"/>
                </a:lnTo>
                <a:lnTo>
                  <a:pt x="273227" y="5875"/>
                </a:lnTo>
                <a:lnTo>
                  <a:pt x="268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191191" y="1798610"/>
            <a:ext cx="1537970" cy="394335"/>
          </a:xfrm>
          <a:custGeom>
            <a:avLst/>
            <a:gdLst/>
            <a:ahLst/>
            <a:cxnLst/>
            <a:rect l="l" t="t" r="r" b="b"/>
            <a:pathLst>
              <a:path w="1537970" h="394335">
                <a:moveTo>
                  <a:pt x="1831" y="0"/>
                </a:moveTo>
                <a:lnTo>
                  <a:pt x="0" y="7306"/>
                </a:lnTo>
                <a:lnTo>
                  <a:pt x="1535669" y="393927"/>
                </a:lnTo>
                <a:lnTo>
                  <a:pt x="1537576" y="386646"/>
                </a:lnTo>
                <a:lnTo>
                  <a:pt x="1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224363" y="1924346"/>
            <a:ext cx="508000" cy="260985"/>
          </a:xfrm>
          <a:custGeom>
            <a:avLst/>
            <a:gdLst/>
            <a:ahLst/>
            <a:cxnLst/>
            <a:rect l="l" t="t" r="r" b="b"/>
            <a:pathLst>
              <a:path w="508000" h="260985">
                <a:moveTo>
                  <a:pt x="3412" y="0"/>
                </a:moveTo>
                <a:lnTo>
                  <a:pt x="0" y="6703"/>
                </a:lnTo>
                <a:lnTo>
                  <a:pt x="9759" y="11699"/>
                </a:lnTo>
                <a:lnTo>
                  <a:pt x="504404" y="260383"/>
                </a:lnTo>
                <a:lnTo>
                  <a:pt x="507766" y="253655"/>
                </a:lnTo>
                <a:lnTo>
                  <a:pt x="13172" y="4996"/>
                </a:lnTo>
                <a:lnTo>
                  <a:pt x="3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436497" y="2221562"/>
            <a:ext cx="304800" cy="331470"/>
          </a:xfrm>
          <a:custGeom>
            <a:avLst/>
            <a:gdLst/>
            <a:ahLst/>
            <a:cxnLst/>
            <a:rect l="l" t="t" r="r" b="b"/>
            <a:pathLst>
              <a:path w="304800" h="331469">
                <a:moveTo>
                  <a:pt x="298718" y="0"/>
                </a:moveTo>
                <a:lnTo>
                  <a:pt x="223349" y="81572"/>
                </a:lnTo>
                <a:lnTo>
                  <a:pt x="12971" y="311928"/>
                </a:lnTo>
                <a:lnTo>
                  <a:pt x="0" y="326415"/>
                </a:lnTo>
                <a:lnTo>
                  <a:pt x="5620" y="331461"/>
                </a:lnTo>
                <a:lnTo>
                  <a:pt x="18566" y="316974"/>
                </a:lnTo>
                <a:lnTo>
                  <a:pt x="23123" y="311928"/>
                </a:lnTo>
                <a:lnTo>
                  <a:pt x="257797" y="55285"/>
                </a:lnTo>
                <a:lnTo>
                  <a:pt x="304238" y="5121"/>
                </a:lnTo>
                <a:lnTo>
                  <a:pt x="298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791065" y="2213427"/>
            <a:ext cx="486409" cy="315595"/>
          </a:xfrm>
          <a:custGeom>
            <a:avLst/>
            <a:gdLst/>
            <a:ahLst/>
            <a:cxnLst/>
            <a:rect l="l" t="t" r="r" b="b"/>
            <a:pathLst>
              <a:path w="486410" h="315594">
                <a:moveTo>
                  <a:pt x="4089" y="0"/>
                </a:moveTo>
                <a:lnTo>
                  <a:pt x="0" y="6326"/>
                </a:lnTo>
                <a:lnTo>
                  <a:pt x="481824" y="315217"/>
                </a:lnTo>
                <a:lnTo>
                  <a:pt x="485863" y="308840"/>
                </a:lnTo>
                <a:lnTo>
                  <a:pt x="40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785320" y="2218850"/>
            <a:ext cx="487680" cy="508000"/>
          </a:xfrm>
          <a:custGeom>
            <a:avLst/>
            <a:gdLst/>
            <a:ahLst/>
            <a:cxnLst/>
            <a:rect l="l" t="t" r="r" b="b"/>
            <a:pathLst>
              <a:path w="487679" h="508000">
                <a:moveTo>
                  <a:pt x="5419" y="0"/>
                </a:moveTo>
                <a:lnTo>
                  <a:pt x="0" y="5247"/>
                </a:lnTo>
                <a:lnTo>
                  <a:pt x="9107" y="14612"/>
                </a:lnTo>
                <a:lnTo>
                  <a:pt x="468049" y="493024"/>
                </a:lnTo>
                <a:lnTo>
                  <a:pt x="472942" y="498146"/>
                </a:lnTo>
                <a:lnTo>
                  <a:pt x="481773" y="507486"/>
                </a:lnTo>
                <a:lnTo>
                  <a:pt x="487243" y="502314"/>
                </a:lnTo>
                <a:lnTo>
                  <a:pt x="24763" y="19960"/>
                </a:lnTo>
                <a:lnTo>
                  <a:pt x="5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782710" y="1754673"/>
            <a:ext cx="352425" cy="416559"/>
          </a:xfrm>
          <a:custGeom>
            <a:avLst/>
            <a:gdLst/>
            <a:ahLst/>
            <a:cxnLst/>
            <a:rect l="l" t="t" r="r" b="b"/>
            <a:pathLst>
              <a:path w="352425" h="416560">
                <a:moveTo>
                  <a:pt x="349083" y="8435"/>
                </a:moveTo>
                <a:lnTo>
                  <a:pt x="339314" y="8435"/>
                </a:lnTo>
                <a:lnTo>
                  <a:pt x="294277" y="62541"/>
                </a:lnTo>
                <a:lnTo>
                  <a:pt x="0" y="411653"/>
                </a:lnTo>
                <a:lnTo>
                  <a:pt x="5745" y="416523"/>
                </a:lnTo>
                <a:lnTo>
                  <a:pt x="278195" y="93498"/>
                </a:lnTo>
                <a:lnTo>
                  <a:pt x="345109" y="13256"/>
                </a:lnTo>
                <a:lnTo>
                  <a:pt x="349083" y="8435"/>
                </a:lnTo>
                <a:close/>
              </a:path>
              <a:path w="352425" h="416560">
                <a:moveTo>
                  <a:pt x="346263" y="0"/>
                </a:moveTo>
                <a:lnTo>
                  <a:pt x="339289" y="8461"/>
                </a:lnTo>
                <a:lnTo>
                  <a:pt x="349083" y="8435"/>
                </a:lnTo>
                <a:lnTo>
                  <a:pt x="352084" y="4795"/>
                </a:lnTo>
                <a:lnTo>
                  <a:pt x="346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843976" y="885974"/>
            <a:ext cx="902335" cy="1282700"/>
          </a:xfrm>
          <a:custGeom>
            <a:avLst/>
            <a:gdLst/>
            <a:ahLst/>
            <a:cxnLst/>
            <a:rect l="l" t="t" r="r" b="b"/>
            <a:pathLst>
              <a:path w="902335" h="1282700">
                <a:moveTo>
                  <a:pt x="6146" y="0"/>
                </a:moveTo>
                <a:lnTo>
                  <a:pt x="0" y="4318"/>
                </a:lnTo>
                <a:lnTo>
                  <a:pt x="895805" y="1282486"/>
                </a:lnTo>
                <a:lnTo>
                  <a:pt x="901977" y="1278168"/>
                </a:lnTo>
                <a:lnTo>
                  <a:pt x="6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843625" y="1956834"/>
            <a:ext cx="885190" cy="233679"/>
          </a:xfrm>
          <a:custGeom>
            <a:avLst/>
            <a:gdLst/>
            <a:ahLst/>
            <a:cxnLst/>
            <a:rect l="l" t="t" r="r" b="b"/>
            <a:pathLst>
              <a:path w="885189" h="233680">
                <a:moveTo>
                  <a:pt x="1957" y="0"/>
                </a:moveTo>
                <a:lnTo>
                  <a:pt x="0" y="7281"/>
                </a:lnTo>
                <a:lnTo>
                  <a:pt x="32691" y="16018"/>
                </a:lnTo>
                <a:lnTo>
                  <a:pt x="883285" y="233268"/>
                </a:lnTo>
                <a:lnTo>
                  <a:pt x="885091" y="225962"/>
                </a:lnTo>
                <a:lnTo>
                  <a:pt x="34598" y="8737"/>
                </a:lnTo>
                <a:lnTo>
                  <a:pt x="1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788280" y="1342267"/>
            <a:ext cx="1016000" cy="835025"/>
          </a:xfrm>
          <a:custGeom>
            <a:avLst/>
            <a:gdLst/>
            <a:ahLst/>
            <a:cxnLst/>
            <a:rect l="l" t="t" r="r" b="b"/>
            <a:pathLst>
              <a:path w="1016000" h="835025">
                <a:moveTo>
                  <a:pt x="1011218" y="0"/>
                </a:moveTo>
                <a:lnTo>
                  <a:pt x="0" y="828654"/>
                </a:lnTo>
                <a:lnTo>
                  <a:pt x="4767" y="834478"/>
                </a:lnTo>
                <a:lnTo>
                  <a:pt x="1015960" y="5849"/>
                </a:lnTo>
                <a:lnTo>
                  <a:pt x="10112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593882" y="516023"/>
            <a:ext cx="1031240" cy="804545"/>
          </a:xfrm>
          <a:custGeom>
            <a:avLst/>
            <a:gdLst/>
            <a:ahLst/>
            <a:cxnLst/>
            <a:rect l="l" t="t" r="r" b="b"/>
            <a:pathLst>
              <a:path w="1031239" h="804544">
                <a:moveTo>
                  <a:pt x="1026247" y="0"/>
                </a:moveTo>
                <a:lnTo>
                  <a:pt x="0" y="798500"/>
                </a:lnTo>
                <a:lnTo>
                  <a:pt x="4591" y="804476"/>
                </a:lnTo>
                <a:lnTo>
                  <a:pt x="1030838" y="5950"/>
                </a:lnTo>
                <a:lnTo>
                  <a:pt x="1026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600104" y="1346686"/>
            <a:ext cx="396240" cy="132715"/>
          </a:xfrm>
          <a:custGeom>
            <a:avLst/>
            <a:gdLst/>
            <a:ahLst/>
            <a:cxnLst/>
            <a:rect l="l" t="t" r="r" b="b"/>
            <a:pathLst>
              <a:path w="396239" h="132715">
                <a:moveTo>
                  <a:pt x="2308" y="0"/>
                </a:moveTo>
                <a:lnTo>
                  <a:pt x="0" y="7180"/>
                </a:lnTo>
                <a:lnTo>
                  <a:pt x="393909" y="132614"/>
                </a:lnTo>
                <a:lnTo>
                  <a:pt x="396217" y="125434"/>
                </a:lnTo>
                <a:lnTo>
                  <a:pt x="23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262069" y="1306239"/>
            <a:ext cx="269240" cy="35560"/>
          </a:xfrm>
          <a:custGeom>
            <a:avLst/>
            <a:gdLst/>
            <a:ahLst/>
            <a:cxnLst/>
            <a:rect l="l" t="t" r="r" b="b"/>
            <a:pathLst>
              <a:path w="269240" h="35559">
                <a:moveTo>
                  <a:pt x="853" y="0"/>
                </a:moveTo>
                <a:lnTo>
                  <a:pt x="0" y="7481"/>
                </a:lnTo>
                <a:lnTo>
                  <a:pt x="6297" y="8209"/>
                </a:lnTo>
                <a:lnTo>
                  <a:pt x="240861" y="32111"/>
                </a:lnTo>
                <a:lnTo>
                  <a:pt x="255363" y="33693"/>
                </a:lnTo>
                <a:lnTo>
                  <a:pt x="268360" y="35174"/>
                </a:lnTo>
                <a:lnTo>
                  <a:pt x="269213" y="27692"/>
                </a:lnTo>
                <a:lnTo>
                  <a:pt x="28351" y="3063"/>
                </a:lnTo>
                <a:lnTo>
                  <a:pt x="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601158" y="1361574"/>
            <a:ext cx="1097280" cy="0"/>
          </a:xfrm>
          <a:custGeom>
            <a:avLst/>
            <a:gdLst/>
            <a:ahLst/>
            <a:cxnLst/>
            <a:rect l="l" t="t" r="r" b="b"/>
            <a:pathLst>
              <a:path w="1097280">
                <a:moveTo>
                  <a:pt x="0" y="0"/>
                </a:moveTo>
                <a:lnTo>
                  <a:pt x="1096674" y="0"/>
                </a:lnTo>
              </a:path>
            </a:pathLst>
          </a:custGeom>
          <a:ln w="45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424551" y="1374103"/>
            <a:ext cx="132715" cy="364490"/>
          </a:xfrm>
          <a:custGeom>
            <a:avLst/>
            <a:gdLst/>
            <a:ahLst/>
            <a:cxnLst/>
            <a:rect l="l" t="t" r="r" b="b"/>
            <a:pathLst>
              <a:path w="132715" h="364489">
                <a:moveTo>
                  <a:pt x="125323" y="0"/>
                </a:moveTo>
                <a:lnTo>
                  <a:pt x="122638" y="7908"/>
                </a:lnTo>
                <a:lnTo>
                  <a:pt x="116541" y="25583"/>
                </a:lnTo>
                <a:lnTo>
                  <a:pt x="113205" y="35325"/>
                </a:lnTo>
                <a:lnTo>
                  <a:pt x="109642" y="45569"/>
                </a:lnTo>
                <a:lnTo>
                  <a:pt x="105929" y="56339"/>
                </a:lnTo>
                <a:lnTo>
                  <a:pt x="102040" y="67512"/>
                </a:lnTo>
                <a:lnTo>
                  <a:pt x="93885" y="91062"/>
                </a:lnTo>
                <a:lnTo>
                  <a:pt x="89620" y="103289"/>
                </a:lnTo>
                <a:lnTo>
                  <a:pt x="80864" y="128547"/>
                </a:lnTo>
                <a:lnTo>
                  <a:pt x="31462" y="270527"/>
                </a:lnTo>
                <a:lnTo>
                  <a:pt x="19444" y="305249"/>
                </a:lnTo>
                <a:lnTo>
                  <a:pt x="12143" y="326264"/>
                </a:lnTo>
                <a:lnTo>
                  <a:pt x="8806" y="336005"/>
                </a:lnTo>
                <a:lnTo>
                  <a:pt x="5645" y="345144"/>
                </a:lnTo>
                <a:lnTo>
                  <a:pt x="0" y="361615"/>
                </a:lnTo>
                <a:lnTo>
                  <a:pt x="7125" y="364025"/>
                </a:lnTo>
                <a:lnTo>
                  <a:pt x="9810" y="356141"/>
                </a:lnTo>
                <a:lnTo>
                  <a:pt x="22806" y="318456"/>
                </a:lnTo>
                <a:lnTo>
                  <a:pt x="26544" y="307710"/>
                </a:lnTo>
                <a:lnTo>
                  <a:pt x="38562" y="272987"/>
                </a:lnTo>
                <a:lnTo>
                  <a:pt x="96721" y="105775"/>
                </a:lnTo>
                <a:lnTo>
                  <a:pt x="101011" y="93523"/>
                </a:lnTo>
                <a:lnTo>
                  <a:pt x="105151" y="81572"/>
                </a:lnTo>
                <a:lnTo>
                  <a:pt x="109140" y="69972"/>
                </a:lnTo>
                <a:lnTo>
                  <a:pt x="113029" y="58800"/>
                </a:lnTo>
                <a:lnTo>
                  <a:pt x="126828" y="18880"/>
                </a:lnTo>
                <a:lnTo>
                  <a:pt x="132448" y="2435"/>
                </a:lnTo>
                <a:lnTo>
                  <a:pt x="1253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580258" y="888962"/>
            <a:ext cx="233045" cy="420370"/>
          </a:xfrm>
          <a:custGeom>
            <a:avLst/>
            <a:gdLst/>
            <a:ahLst/>
            <a:cxnLst/>
            <a:rect l="l" t="t" r="r" b="b"/>
            <a:pathLst>
              <a:path w="233044" h="420369">
                <a:moveTo>
                  <a:pt x="225833" y="0"/>
                </a:moveTo>
                <a:lnTo>
                  <a:pt x="9910" y="398572"/>
                </a:lnTo>
                <a:lnTo>
                  <a:pt x="0" y="416774"/>
                </a:lnTo>
                <a:lnTo>
                  <a:pt x="6623" y="420365"/>
                </a:lnTo>
                <a:lnTo>
                  <a:pt x="211030" y="43083"/>
                </a:lnTo>
                <a:lnTo>
                  <a:pt x="217026" y="32086"/>
                </a:lnTo>
                <a:lnTo>
                  <a:pt x="222596" y="21767"/>
                </a:lnTo>
                <a:lnTo>
                  <a:pt x="232456" y="3615"/>
                </a:lnTo>
                <a:lnTo>
                  <a:pt x="225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594158" y="1203903"/>
            <a:ext cx="192087" cy="12189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585803" y="1365340"/>
            <a:ext cx="203904" cy="24082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803933" y="497770"/>
            <a:ext cx="812165" cy="130810"/>
          </a:xfrm>
          <a:custGeom>
            <a:avLst/>
            <a:gdLst/>
            <a:ahLst/>
            <a:cxnLst/>
            <a:rect l="l" t="t" r="r" b="b"/>
            <a:pathLst>
              <a:path w="812164" h="130809">
                <a:moveTo>
                  <a:pt x="810374" y="0"/>
                </a:moveTo>
                <a:lnTo>
                  <a:pt x="796098" y="2284"/>
                </a:lnTo>
                <a:lnTo>
                  <a:pt x="14501" y="120688"/>
                </a:lnTo>
                <a:lnTo>
                  <a:pt x="0" y="122973"/>
                </a:lnTo>
                <a:lnTo>
                  <a:pt x="1154" y="130430"/>
                </a:lnTo>
                <a:lnTo>
                  <a:pt x="811553" y="7431"/>
                </a:lnTo>
                <a:lnTo>
                  <a:pt x="810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804209" y="628251"/>
            <a:ext cx="746125" cy="62865"/>
          </a:xfrm>
          <a:custGeom>
            <a:avLst/>
            <a:gdLst/>
            <a:ahLst/>
            <a:cxnLst/>
            <a:rect l="l" t="t" r="r" b="b"/>
            <a:pathLst>
              <a:path w="746125" h="62865">
                <a:moveTo>
                  <a:pt x="577" y="0"/>
                </a:moveTo>
                <a:lnTo>
                  <a:pt x="0" y="7506"/>
                </a:lnTo>
                <a:lnTo>
                  <a:pt x="698750" y="59377"/>
                </a:lnTo>
                <a:lnTo>
                  <a:pt x="745291" y="62867"/>
                </a:lnTo>
                <a:lnTo>
                  <a:pt x="745843" y="55360"/>
                </a:lnTo>
                <a:lnTo>
                  <a:pt x="46441" y="3489"/>
                </a:lnTo>
                <a:lnTo>
                  <a:pt x="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765546" y="667142"/>
            <a:ext cx="33020" cy="1986914"/>
          </a:xfrm>
          <a:custGeom>
            <a:avLst/>
            <a:gdLst/>
            <a:ahLst/>
            <a:cxnLst/>
            <a:rect l="l" t="t" r="r" b="b"/>
            <a:pathLst>
              <a:path w="33019" h="1986914">
                <a:moveTo>
                  <a:pt x="7526" y="0"/>
                </a:moveTo>
                <a:lnTo>
                  <a:pt x="0" y="150"/>
                </a:lnTo>
                <a:lnTo>
                  <a:pt x="501" y="27441"/>
                </a:lnTo>
                <a:lnTo>
                  <a:pt x="677" y="35350"/>
                </a:lnTo>
                <a:lnTo>
                  <a:pt x="2810" y="173162"/>
                </a:lnTo>
                <a:lnTo>
                  <a:pt x="4415" y="286093"/>
                </a:lnTo>
                <a:lnTo>
                  <a:pt x="7100" y="486346"/>
                </a:lnTo>
                <a:lnTo>
                  <a:pt x="11014" y="792148"/>
                </a:lnTo>
                <a:lnTo>
                  <a:pt x="11491" y="832219"/>
                </a:lnTo>
                <a:lnTo>
                  <a:pt x="12519" y="912988"/>
                </a:lnTo>
                <a:lnTo>
                  <a:pt x="13523" y="994183"/>
                </a:lnTo>
                <a:lnTo>
                  <a:pt x="15957" y="1196169"/>
                </a:lnTo>
                <a:lnTo>
                  <a:pt x="16458" y="1235938"/>
                </a:lnTo>
                <a:lnTo>
                  <a:pt x="17362" y="1314422"/>
                </a:lnTo>
                <a:lnTo>
                  <a:pt x="17838" y="1353012"/>
                </a:lnTo>
                <a:lnTo>
                  <a:pt x="18716" y="1428609"/>
                </a:lnTo>
                <a:lnTo>
                  <a:pt x="19168" y="1465491"/>
                </a:lnTo>
                <a:lnTo>
                  <a:pt x="19996" y="1537196"/>
                </a:lnTo>
                <a:lnTo>
                  <a:pt x="20423" y="1571894"/>
                </a:lnTo>
                <a:lnTo>
                  <a:pt x="20799" y="1605738"/>
                </a:lnTo>
                <a:lnTo>
                  <a:pt x="21200" y="1638703"/>
                </a:lnTo>
                <a:lnTo>
                  <a:pt x="22254" y="1731549"/>
                </a:lnTo>
                <a:lnTo>
                  <a:pt x="23308" y="1826980"/>
                </a:lnTo>
                <a:lnTo>
                  <a:pt x="23609" y="1851359"/>
                </a:lnTo>
                <a:lnTo>
                  <a:pt x="23835" y="1874382"/>
                </a:lnTo>
                <a:lnTo>
                  <a:pt x="23984" y="1885278"/>
                </a:lnTo>
                <a:lnTo>
                  <a:pt x="24086" y="1895949"/>
                </a:lnTo>
                <a:lnTo>
                  <a:pt x="24211" y="1906192"/>
                </a:lnTo>
                <a:lnTo>
                  <a:pt x="24286" y="1916034"/>
                </a:lnTo>
                <a:lnTo>
                  <a:pt x="24512" y="1934563"/>
                </a:lnTo>
                <a:lnTo>
                  <a:pt x="24663" y="1951485"/>
                </a:lnTo>
                <a:lnTo>
                  <a:pt x="24763" y="1959344"/>
                </a:lnTo>
                <a:lnTo>
                  <a:pt x="24889" y="1973755"/>
                </a:lnTo>
                <a:lnTo>
                  <a:pt x="25039" y="1986409"/>
                </a:lnTo>
                <a:lnTo>
                  <a:pt x="32566" y="1986334"/>
                </a:lnTo>
                <a:lnTo>
                  <a:pt x="31389" y="1874382"/>
                </a:lnTo>
                <a:lnTo>
                  <a:pt x="28727" y="1638603"/>
                </a:lnTo>
                <a:lnTo>
                  <a:pt x="28326" y="1605663"/>
                </a:lnTo>
                <a:lnTo>
                  <a:pt x="27950" y="1571793"/>
                </a:lnTo>
                <a:lnTo>
                  <a:pt x="24462" y="1275306"/>
                </a:lnTo>
                <a:lnTo>
                  <a:pt x="23484" y="1196093"/>
                </a:lnTo>
                <a:lnTo>
                  <a:pt x="23032" y="1156023"/>
                </a:lnTo>
                <a:lnTo>
                  <a:pt x="22053" y="1075279"/>
                </a:lnTo>
                <a:lnTo>
                  <a:pt x="16559" y="635129"/>
                </a:lnTo>
                <a:lnTo>
                  <a:pt x="15580" y="559457"/>
                </a:lnTo>
                <a:lnTo>
                  <a:pt x="12369" y="317000"/>
                </a:lnTo>
                <a:lnTo>
                  <a:pt x="10336" y="173062"/>
                </a:lnTo>
                <a:lnTo>
                  <a:pt x="9107" y="91062"/>
                </a:lnTo>
                <a:lnTo>
                  <a:pt x="8480" y="52247"/>
                </a:lnTo>
                <a:lnTo>
                  <a:pt x="7526" y="0"/>
                </a:lnTo>
                <a:close/>
              </a:path>
              <a:path w="33019" h="1986914">
                <a:moveTo>
                  <a:pt x="652" y="35325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00571" y="324708"/>
            <a:ext cx="770890" cy="295910"/>
          </a:xfrm>
          <a:custGeom>
            <a:avLst/>
            <a:gdLst/>
            <a:ahLst/>
            <a:cxnLst/>
            <a:rect l="l" t="t" r="r" b="b"/>
            <a:pathLst>
              <a:path w="770889" h="295909">
                <a:moveTo>
                  <a:pt x="767822" y="0"/>
                </a:moveTo>
                <a:lnTo>
                  <a:pt x="0" y="288704"/>
                </a:lnTo>
                <a:lnTo>
                  <a:pt x="2609" y="295759"/>
                </a:lnTo>
                <a:lnTo>
                  <a:pt x="770481" y="7055"/>
                </a:lnTo>
                <a:lnTo>
                  <a:pt x="7678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246940" y="654890"/>
            <a:ext cx="502920" cy="627380"/>
          </a:xfrm>
          <a:custGeom>
            <a:avLst/>
            <a:gdLst/>
            <a:ahLst/>
            <a:cxnLst/>
            <a:rect l="l" t="t" r="r" b="b"/>
            <a:pathLst>
              <a:path w="502919" h="627380">
                <a:moveTo>
                  <a:pt x="496852" y="0"/>
                </a:moveTo>
                <a:lnTo>
                  <a:pt x="0" y="622626"/>
                </a:lnTo>
                <a:lnTo>
                  <a:pt x="5896" y="627321"/>
                </a:lnTo>
                <a:lnTo>
                  <a:pt x="14777" y="616123"/>
                </a:lnTo>
                <a:lnTo>
                  <a:pt x="502748" y="4694"/>
                </a:lnTo>
                <a:lnTo>
                  <a:pt x="4968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803507" y="635909"/>
            <a:ext cx="2774950" cy="768350"/>
          </a:xfrm>
          <a:custGeom>
            <a:avLst/>
            <a:gdLst/>
            <a:ahLst/>
            <a:cxnLst/>
            <a:rect l="l" t="t" r="r" b="b"/>
            <a:pathLst>
              <a:path w="2774950" h="768350">
                <a:moveTo>
                  <a:pt x="1982" y="0"/>
                </a:moveTo>
                <a:lnTo>
                  <a:pt x="0" y="7255"/>
                </a:lnTo>
                <a:lnTo>
                  <a:pt x="2772721" y="768096"/>
                </a:lnTo>
                <a:lnTo>
                  <a:pt x="2774728" y="760840"/>
                </a:lnTo>
                <a:lnTo>
                  <a:pt x="19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781001" y="660463"/>
            <a:ext cx="154940" cy="309880"/>
          </a:xfrm>
          <a:custGeom>
            <a:avLst/>
            <a:gdLst/>
            <a:ahLst/>
            <a:cxnLst/>
            <a:rect l="l" t="t" r="r" b="b"/>
            <a:pathLst>
              <a:path w="154939" h="309880">
                <a:moveTo>
                  <a:pt x="32075" y="51494"/>
                </a:moveTo>
                <a:lnTo>
                  <a:pt x="23709" y="51494"/>
                </a:lnTo>
                <a:lnTo>
                  <a:pt x="28276" y="60934"/>
                </a:lnTo>
                <a:lnTo>
                  <a:pt x="33018" y="70650"/>
                </a:lnTo>
                <a:lnTo>
                  <a:pt x="42853" y="90912"/>
                </a:lnTo>
                <a:lnTo>
                  <a:pt x="63477" y="133644"/>
                </a:lnTo>
                <a:lnTo>
                  <a:pt x="119753" y="250843"/>
                </a:lnTo>
                <a:lnTo>
                  <a:pt x="124370" y="260383"/>
                </a:lnTo>
                <a:lnTo>
                  <a:pt x="140979" y="295006"/>
                </a:lnTo>
                <a:lnTo>
                  <a:pt x="148079" y="309693"/>
                </a:lnTo>
                <a:lnTo>
                  <a:pt x="154854" y="306430"/>
                </a:lnTo>
                <a:lnTo>
                  <a:pt x="147766" y="291742"/>
                </a:lnTo>
                <a:lnTo>
                  <a:pt x="143914" y="283683"/>
                </a:lnTo>
                <a:lnTo>
                  <a:pt x="139825" y="275222"/>
                </a:lnTo>
                <a:lnTo>
                  <a:pt x="135585" y="266359"/>
                </a:lnTo>
                <a:lnTo>
                  <a:pt x="126552" y="247579"/>
                </a:lnTo>
                <a:lnTo>
                  <a:pt x="121835" y="237712"/>
                </a:lnTo>
                <a:lnTo>
                  <a:pt x="112000" y="217275"/>
                </a:lnTo>
                <a:lnTo>
                  <a:pt x="106957" y="206730"/>
                </a:lnTo>
                <a:lnTo>
                  <a:pt x="49627" y="87623"/>
                </a:lnTo>
                <a:lnTo>
                  <a:pt x="32075" y="51494"/>
                </a:lnTo>
                <a:close/>
              </a:path>
              <a:path w="154939" h="309880">
                <a:moveTo>
                  <a:pt x="17352" y="21441"/>
                </a:moveTo>
                <a:lnTo>
                  <a:pt x="8982" y="21441"/>
                </a:lnTo>
                <a:lnTo>
                  <a:pt x="23709" y="51519"/>
                </a:lnTo>
                <a:lnTo>
                  <a:pt x="32075" y="51494"/>
                </a:lnTo>
                <a:lnTo>
                  <a:pt x="26043" y="39116"/>
                </a:lnTo>
                <a:lnTo>
                  <a:pt x="21752" y="30429"/>
                </a:lnTo>
                <a:lnTo>
                  <a:pt x="17352" y="21441"/>
                </a:lnTo>
                <a:close/>
              </a:path>
              <a:path w="154939" h="309880">
                <a:moveTo>
                  <a:pt x="6749" y="0"/>
                </a:moveTo>
                <a:lnTo>
                  <a:pt x="0" y="3339"/>
                </a:lnTo>
                <a:lnTo>
                  <a:pt x="3437" y="10218"/>
                </a:lnTo>
                <a:lnTo>
                  <a:pt x="5193" y="13833"/>
                </a:lnTo>
                <a:lnTo>
                  <a:pt x="8982" y="21466"/>
                </a:lnTo>
                <a:lnTo>
                  <a:pt x="17352" y="21441"/>
                </a:lnTo>
                <a:lnTo>
                  <a:pt x="13824" y="14235"/>
                </a:lnTo>
                <a:lnTo>
                  <a:pt x="10161" y="6854"/>
                </a:lnTo>
                <a:lnTo>
                  <a:pt x="8392" y="3339"/>
                </a:lnTo>
                <a:lnTo>
                  <a:pt x="6749" y="0"/>
                </a:lnTo>
                <a:close/>
              </a:path>
              <a:path w="154939" h="309880">
                <a:moveTo>
                  <a:pt x="11955" y="10494"/>
                </a:moveTo>
                <a:close/>
              </a:path>
              <a:path w="154939" h="309880">
                <a:moveTo>
                  <a:pt x="3412" y="10193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770689" y="664104"/>
            <a:ext cx="220979" cy="1221740"/>
          </a:xfrm>
          <a:custGeom>
            <a:avLst/>
            <a:gdLst/>
            <a:ahLst/>
            <a:cxnLst/>
            <a:rect l="l" t="t" r="r" b="b"/>
            <a:pathLst>
              <a:path w="220980" h="1221739">
                <a:moveTo>
                  <a:pt x="7401" y="0"/>
                </a:moveTo>
                <a:lnTo>
                  <a:pt x="0" y="1305"/>
                </a:lnTo>
                <a:lnTo>
                  <a:pt x="1630" y="10519"/>
                </a:lnTo>
                <a:lnTo>
                  <a:pt x="5293" y="31634"/>
                </a:lnTo>
                <a:lnTo>
                  <a:pt x="7401" y="43560"/>
                </a:lnTo>
                <a:lnTo>
                  <a:pt x="11992" y="69872"/>
                </a:lnTo>
                <a:lnTo>
                  <a:pt x="17186" y="99348"/>
                </a:lnTo>
                <a:lnTo>
                  <a:pt x="38939" y="223778"/>
                </a:lnTo>
                <a:lnTo>
                  <a:pt x="42476" y="243863"/>
                </a:lnTo>
                <a:lnTo>
                  <a:pt x="57305" y="328724"/>
                </a:lnTo>
                <a:lnTo>
                  <a:pt x="61219" y="350919"/>
                </a:lnTo>
                <a:lnTo>
                  <a:pt x="65133" y="373465"/>
                </a:lnTo>
                <a:lnTo>
                  <a:pt x="69147" y="396287"/>
                </a:lnTo>
                <a:lnTo>
                  <a:pt x="81391" y="466336"/>
                </a:lnTo>
                <a:lnTo>
                  <a:pt x="89746" y="513963"/>
                </a:lnTo>
                <a:lnTo>
                  <a:pt x="193291" y="1106863"/>
                </a:lnTo>
                <a:lnTo>
                  <a:pt x="196051" y="1122806"/>
                </a:lnTo>
                <a:lnTo>
                  <a:pt x="203603" y="1166116"/>
                </a:lnTo>
                <a:lnTo>
                  <a:pt x="211607" y="1212363"/>
                </a:lnTo>
                <a:lnTo>
                  <a:pt x="213237" y="1221677"/>
                </a:lnTo>
                <a:lnTo>
                  <a:pt x="220664" y="1220372"/>
                </a:lnTo>
                <a:lnTo>
                  <a:pt x="219033" y="1211082"/>
                </a:lnTo>
                <a:lnTo>
                  <a:pt x="217277" y="1200839"/>
                </a:lnTo>
                <a:lnTo>
                  <a:pt x="215320" y="1189716"/>
                </a:lnTo>
                <a:lnTo>
                  <a:pt x="213263" y="1177690"/>
                </a:lnTo>
                <a:lnTo>
                  <a:pt x="191685" y="1053762"/>
                </a:lnTo>
                <a:lnTo>
                  <a:pt x="181675" y="996518"/>
                </a:lnTo>
                <a:lnTo>
                  <a:pt x="178187" y="976383"/>
                </a:lnTo>
                <a:lnTo>
                  <a:pt x="170911" y="934680"/>
                </a:lnTo>
                <a:lnTo>
                  <a:pt x="163309" y="891295"/>
                </a:lnTo>
                <a:lnTo>
                  <a:pt x="159445" y="869051"/>
                </a:lnTo>
                <a:lnTo>
                  <a:pt x="155481" y="846479"/>
                </a:lnTo>
                <a:lnTo>
                  <a:pt x="122513" y="657625"/>
                </a:lnTo>
                <a:lnTo>
                  <a:pt x="80588" y="418105"/>
                </a:lnTo>
                <a:lnTo>
                  <a:pt x="76573" y="394982"/>
                </a:lnTo>
                <a:lnTo>
                  <a:pt x="72559" y="372159"/>
                </a:lnTo>
                <a:lnTo>
                  <a:pt x="57179" y="284135"/>
                </a:lnTo>
                <a:lnTo>
                  <a:pt x="49878" y="242557"/>
                </a:lnTo>
                <a:lnTo>
                  <a:pt x="36405" y="165454"/>
                </a:lnTo>
                <a:lnTo>
                  <a:pt x="12720" y="30354"/>
                </a:lnTo>
                <a:lnTo>
                  <a:pt x="10813" y="19307"/>
                </a:lnTo>
                <a:lnTo>
                  <a:pt x="7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791639" y="651977"/>
            <a:ext cx="620395" cy="635635"/>
          </a:xfrm>
          <a:custGeom>
            <a:avLst/>
            <a:gdLst/>
            <a:ahLst/>
            <a:cxnLst/>
            <a:rect l="l" t="t" r="r" b="b"/>
            <a:pathLst>
              <a:path w="620394" h="635635">
                <a:moveTo>
                  <a:pt x="5394" y="0"/>
                </a:moveTo>
                <a:lnTo>
                  <a:pt x="0" y="5247"/>
                </a:lnTo>
                <a:lnTo>
                  <a:pt x="614875" y="635606"/>
                </a:lnTo>
                <a:lnTo>
                  <a:pt x="620244" y="630334"/>
                </a:lnTo>
                <a:lnTo>
                  <a:pt x="10538" y="5247"/>
                </a:lnTo>
                <a:lnTo>
                  <a:pt x="53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094071" y="2245689"/>
            <a:ext cx="1706880" cy="680085"/>
          </a:xfrm>
          <a:custGeom>
            <a:avLst/>
            <a:gdLst/>
            <a:ahLst/>
            <a:cxnLst/>
            <a:rect l="l" t="t" r="r" b="b"/>
            <a:pathLst>
              <a:path w="1706879" h="680085">
                <a:moveTo>
                  <a:pt x="2784" y="0"/>
                </a:moveTo>
                <a:lnTo>
                  <a:pt x="0" y="6979"/>
                </a:lnTo>
                <a:lnTo>
                  <a:pt x="1703971" y="679895"/>
                </a:lnTo>
                <a:lnTo>
                  <a:pt x="1706731" y="672890"/>
                </a:lnTo>
                <a:lnTo>
                  <a:pt x="1644935" y="648587"/>
                </a:lnTo>
                <a:lnTo>
                  <a:pt x="2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614756" y="2027284"/>
            <a:ext cx="417195" cy="198120"/>
          </a:xfrm>
          <a:custGeom>
            <a:avLst/>
            <a:gdLst/>
            <a:ahLst/>
            <a:cxnLst/>
            <a:rect l="l" t="t" r="r" b="b"/>
            <a:pathLst>
              <a:path w="417194" h="198119">
                <a:moveTo>
                  <a:pt x="3111" y="0"/>
                </a:moveTo>
                <a:lnTo>
                  <a:pt x="0" y="6854"/>
                </a:lnTo>
                <a:lnTo>
                  <a:pt x="414031" y="197616"/>
                </a:lnTo>
                <a:lnTo>
                  <a:pt x="417142" y="190762"/>
                </a:lnTo>
                <a:lnTo>
                  <a:pt x="3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808801" y="2264746"/>
            <a:ext cx="240029" cy="395605"/>
          </a:xfrm>
          <a:custGeom>
            <a:avLst/>
            <a:gdLst/>
            <a:ahLst/>
            <a:cxnLst/>
            <a:rect l="l" t="t" r="r" b="b"/>
            <a:pathLst>
              <a:path w="240030" h="395605">
                <a:moveTo>
                  <a:pt x="233385" y="0"/>
                </a:moveTo>
                <a:lnTo>
                  <a:pt x="228442" y="8159"/>
                </a:lnTo>
                <a:lnTo>
                  <a:pt x="197456" y="59829"/>
                </a:lnTo>
                <a:lnTo>
                  <a:pt x="50530" y="307233"/>
                </a:lnTo>
                <a:lnTo>
                  <a:pt x="4942" y="383558"/>
                </a:lnTo>
                <a:lnTo>
                  <a:pt x="0" y="391718"/>
                </a:lnTo>
                <a:lnTo>
                  <a:pt x="6448" y="395609"/>
                </a:lnTo>
                <a:lnTo>
                  <a:pt x="11390" y="387424"/>
                </a:lnTo>
                <a:lnTo>
                  <a:pt x="42301" y="335780"/>
                </a:lnTo>
                <a:lnTo>
                  <a:pt x="210854" y="52096"/>
                </a:lnTo>
                <a:lnTo>
                  <a:pt x="229471" y="21014"/>
                </a:lnTo>
                <a:lnTo>
                  <a:pt x="239833" y="3891"/>
                </a:lnTo>
                <a:lnTo>
                  <a:pt x="233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096932" y="2094947"/>
            <a:ext cx="396240" cy="135255"/>
          </a:xfrm>
          <a:custGeom>
            <a:avLst/>
            <a:gdLst/>
            <a:ahLst/>
            <a:cxnLst/>
            <a:rect l="l" t="t" r="r" b="b"/>
            <a:pathLst>
              <a:path w="396239" h="135255">
                <a:moveTo>
                  <a:pt x="393909" y="0"/>
                </a:moveTo>
                <a:lnTo>
                  <a:pt x="0" y="128045"/>
                </a:lnTo>
                <a:lnTo>
                  <a:pt x="2333" y="135200"/>
                </a:lnTo>
                <a:lnTo>
                  <a:pt x="396217" y="7155"/>
                </a:lnTo>
                <a:lnTo>
                  <a:pt x="3939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772725" y="855569"/>
            <a:ext cx="771525" cy="914400"/>
          </a:xfrm>
          <a:custGeom>
            <a:avLst/>
            <a:gdLst/>
            <a:ahLst/>
            <a:cxnLst/>
            <a:rect l="l" t="t" r="r" b="b"/>
            <a:pathLst>
              <a:path w="771525" h="914400">
                <a:moveTo>
                  <a:pt x="5770" y="0"/>
                </a:moveTo>
                <a:lnTo>
                  <a:pt x="0" y="4845"/>
                </a:lnTo>
                <a:lnTo>
                  <a:pt x="765213" y="913892"/>
                </a:lnTo>
                <a:lnTo>
                  <a:pt x="770983" y="909071"/>
                </a:lnTo>
                <a:lnTo>
                  <a:pt x="57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571044" y="1593562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722"/>
                </a:lnTo>
              </a:path>
            </a:pathLst>
          </a:custGeom>
          <a:ln w="17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591178" y="1814378"/>
            <a:ext cx="285750" cy="222250"/>
          </a:xfrm>
          <a:custGeom>
            <a:avLst/>
            <a:gdLst/>
            <a:ahLst/>
            <a:cxnLst/>
            <a:rect l="l" t="t" r="r" b="b"/>
            <a:pathLst>
              <a:path w="285750" h="222250">
                <a:moveTo>
                  <a:pt x="24992" y="16043"/>
                </a:moveTo>
                <a:lnTo>
                  <a:pt x="12845" y="16043"/>
                </a:lnTo>
                <a:lnTo>
                  <a:pt x="16333" y="18830"/>
                </a:lnTo>
                <a:lnTo>
                  <a:pt x="19971" y="21692"/>
                </a:lnTo>
                <a:lnTo>
                  <a:pt x="61645" y="54105"/>
                </a:lnTo>
                <a:lnTo>
                  <a:pt x="281156" y="221719"/>
                </a:lnTo>
                <a:lnTo>
                  <a:pt x="285697" y="215693"/>
                </a:lnTo>
                <a:lnTo>
                  <a:pt x="57254" y="41175"/>
                </a:lnTo>
                <a:lnTo>
                  <a:pt x="24992" y="16043"/>
                </a:lnTo>
                <a:close/>
              </a:path>
              <a:path w="285750" h="222250">
                <a:moveTo>
                  <a:pt x="4691" y="0"/>
                </a:moveTo>
                <a:lnTo>
                  <a:pt x="0" y="5900"/>
                </a:lnTo>
                <a:lnTo>
                  <a:pt x="6146" y="10795"/>
                </a:lnTo>
                <a:lnTo>
                  <a:pt x="12845" y="16068"/>
                </a:lnTo>
                <a:lnTo>
                  <a:pt x="24992" y="16043"/>
                </a:lnTo>
                <a:lnTo>
                  <a:pt x="46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594867" y="1419446"/>
            <a:ext cx="984250" cy="366395"/>
          </a:xfrm>
          <a:custGeom>
            <a:avLst/>
            <a:gdLst/>
            <a:ahLst/>
            <a:cxnLst/>
            <a:rect l="l" t="t" r="r" b="b"/>
            <a:pathLst>
              <a:path w="984250" h="366394">
                <a:moveTo>
                  <a:pt x="981085" y="0"/>
                </a:moveTo>
                <a:lnTo>
                  <a:pt x="35326" y="346224"/>
                </a:lnTo>
                <a:lnTo>
                  <a:pt x="0" y="359129"/>
                </a:lnTo>
                <a:lnTo>
                  <a:pt x="2584" y="366209"/>
                </a:lnTo>
                <a:lnTo>
                  <a:pt x="57321" y="346199"/>
                </a:lnTo>
                <a:lnTo>
                  <a:pt x="983669" y="7080"/>
                </a:lnTo>
                <a:lnTo>
                  <a:pt x="981085" y="0"/>
                </a:lnTo>
                <a:close/>
              </a:path>
              <a:path w="984250" h="366394">
                <a:moveTo>
                  <a:pt x="35351" y="346199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845858" y="1196044"/>
            <a:ext cx="1686560" cy="589915"/>
          </a:xfrm>
          <a:custGeom>
            <a:avLst/>
            <a:gdLst/>
            <a:ahLst/>
            <a:cxnLst/>
            <a:rect l="l" t="t" r="r" b="b"/>
            <a:pathLst>
              <a:path w="1686560" h="589914">
                <a:moveTo>
                  <a:pt x="2383" y="0"/>
                </a:moveTo>
                <a:lnTo>
                  <a:pt x="0" y="7155"/>
                </a:lnTo>
                <a:lnTo>
                  <a:pt x="1683799" y="589636"/>
                </a:lnTo>
                <a:lnTo>
                  <a:pt x="1686208" y="582505"/>
                </a:lnTo>
                <a:lnTo>
                  <a:pt x="2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577856" y="1353339"/>
            <a:ext cx="237490" cy="410845"/>
          </a:xfrm>
          <a:custGeom>
            <a:avLst/>
            <a:gdLst/>
            <a:ahLst/>
            <a:cxnLst/>
            <a:rect l="l" t="t" r="r" b="b"/>
            <a:pathLst>
              <a:path w="237489" h="410844">
                <a:moveTo>
                  <a:pt x="230700" y="0"/>
                </a:moveTo>
                <a:lnTo>
                  <a:pt x="225983" y="8461"/>
                </a:lnTo>
                <a:lnTo>
                  <a:pt x="220790" y="17725"/>
                </a:lnTo>
                <a:lnTo>
                  <a:pt x="133251" y="173388"/>
                </a:lnTo>
                <a:lnTo>
                  <a:pt x="50455" y="319234"/>
                </a:lnTo>
                <a:lnTo>
                  <a:pt x="22329" y="368268"/>
                </a:lnTo>
                <a:lnTo>
                  <a:pt x="0" y="406732"/>
                </a:lnTo>
                <a:lnTo>
                  <a:pt x="6498" y="410523"/>
                </a:lnTo>
                <a:lnTo>
                  <a:pt x="28853" y="372034"/>
                </a:lnTo>
                <a:lnTo>
                  <a:pt x="72634" y="295558"/>
                </a:lnTo>
                <a:lnTo>
                  <a:pt x="164714" y="132991"/>
                </a:lnTo>
                <a:lnTo>
                  <a:pt x="221768" y="31458"/>
                </a:lnTo>
                <a:lnTo>
                  <a:pt x="227363" y="21391"/>
                </a:lnTo>
                <a:lnTo>
                  <a:pt x="232557" y="12126"/>
                </a:lnTo>
                <a:lnTo>
                  <a:pt x="237273" y="3665"/>
                </a:lnTo>
                <a:lnTo>
                  <a:pt x="230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822450" y="2705498"/>
            <a:ext cx="192212" cy="12181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070688" y="2595077"/>
            <a:ext cx="316230" cy="229870"/>
          </a:xfrm>
          <a:custGeom>
            <a:avLst/>
            <a:gdLst/>
            <a:ahLst/>
            <a:cxnLst/>
            <a:rect l="l" t="t" r="r" b="b"/>
            <a:pathLst>
              <a:path w="316230" h="229869">
                <a:moveTo>
                  <a:pt x="311288" y="0"/>
                </a:moveTo>
                <a:lnTo>
                  <a:pt x="0" y="223552"/>
                </a:lnTo>
                <a:lnTo>
                  <a:pt x="4365" y="229678"/>
                </a:lnTo>
                <a:lnTo>
                  <a:pt x="315654" y="6126"/>
                </a:lnTo>
                <a:lnTo>
                  <a:pt x="311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933773" y="2479159"/>
            <a:ext cx="102870" cy="328930"/>
          </a:xfrm>
          <a:custGeom>
            <a:avLst/>
            <a:gdLst/>
            <a:ahLst/>
            <a:cxnLst/>
            <a:rect l="l" t="t" r="r" b="b"/>
            <a:pathLst>
              <a:path w="102869" h="328930">
                <a:moveTo>
                  <a:pt x="7200" y="0"/>
                </a:moveTo>
                <a:lnTo>
                  <a:pt x="0" y="2159"/>
                </a:lnTo>
                <a:lnTo>
                  <a:pt x="4541" y="17399"/>
                </a:lnTo>
                <a:lnTo>
                  <a:pt x="15254" y="53779"/>
                </a:lnTo>
                <a:lnTo>
                  <a:pt x="27573" y="96033"/>
                </a:lnTo>
                <a:lnTo>
                  <a:pt x="74140" y="256316"/>
                </a:lnTo>
                <a:lnTo>
                  <a:pt x="88366" y="304873"/>
                </a:lnTo>
                <a:lnTo>
                  <a:pt x="93208" y="321217"/>
                </a:lnTo>
                <a:lnTo>
                  <a:pt x="95416" y="328549"/>
                </a:lnTo>
                <a:lnTo>
                  <a:pt x="102617" y="326390"/>
                </a:lnTo>
                <a:lnTo>
                  <a:pt x="98075" y="311150"/>
                </a:lnTo>
                <a:lnTo>
                  <a:pt x="87362" y="274770"/>
                </a:lnTo>
                <a:lnTo>
                  <a:pt x="75043" y="232515"/>
                </a:lnTo>
                <a:lnTo>
                  <a:pt x="68495" y="209893"/>
                </a:lnTo>
                <a:lnTo>
                  <a:pt x="61745" y="186720"/>
                </a:lnTo>
                <a:lnTo>
                  <a:pt x="54946" y="163245"/>
                </a:lnTo>
                <a:lnTo>
                  <a:pt x="48097" y="139745"/>
                </a:lnTo>
                <a:lnTo>
                  <a:pt x="41373" y="116546"/>
                </a:lnTo>
                <a:lnTo>
                  <a:pt x="25441" y="61763"/>
                </a:lnTo>
                <a:lnTo>
                  <a:pt x="11767" y="15265"/>
                </a:lnTo>
                <a:lnTo>
                  <a:pt x="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241496" y="1338325"/>
            <a:ext cx="787400" cy="1472565"/>
          </a:xfrm>
          <a:custGeom>
            <a:avLst/>
            <a:gdLst/>
            <a:ahLst/>
            <a:cxnLst/>
            <a:rect l="l" t="t" r="r" b="b"/>
            <a:pathLst>
              <a:path w="787400" h="1472564">
                <a:moveTo>
                  <a:pt x="783658" y="1462453"/>
                </a:moveTo>
                <a:lnTo>
                  <a:pt x="775173" y="1462453"/>
                </a:lnTo>
                <a:lnTo>
                  <a:pt x="777883" y="1467650"/>
                </a:lnTo>
                <a:lnTo>
                  <a:pt x="780442" y="1472495"/>
                </a:lnTo>
                <a:lnTo>
                  <a:pt x="787091" y="1469006"/>
                </a:lnTo>
                <a:lnTo>
                  <a:pt x="783658" y="1462453"/>
                </a:lnTo>
                <a:close/>
              </a:path>
              <a:path w="787400" h="1472564">
                <a:moveTo>
                  <a:pt x="777733" y="1451180"/>
                </a:moveTo>
                <a:lnTo>
                  <a:pt x="769252" y="1451180"/>
                </a:lnTo>
                <a:lnTo>
                  <a:pt x="772263" y="1456979"/>
                </a:lnTo>
                <a:lnTo>
                  <a:pt x="775173" y="1462478"/>
                </a:lnTo>
                <a:lnTo>
                  <a:pt x="783658" y="1462453"/>
                </a:lnTo>
                <a:lnTo>
                  <a:pt x="781847" y="1458963"/>
                </a:lnTo>
                <a:lnTo>
                  <a:pt x="777733" y="1451180"/>
                </a:lnTo>
                <a:close/>
              </a:path>
              <a:path w="787400" h="1472564">
                <a:moveTo>
                  <a:pt x="778937" y="1453464"/>
                </a:moveTo>
                <a:close/>
              </a:path>
              <a:path w="787400" h="1472564">
                <a:moveTo>
                  <a:pt x="6623" y="0"/>
                </a:moveTo>
                <a:lnTo>
                  <a:pt x="0" y="3565"/>
                </a:lnTo>
                <a:lnTo>
                  <a:pt x="41724" y="81497"/>
                </a:lnTo>
                <a:lnTo>
                  <a:pt x="747750" y="1410406"/>
                </a:lnTo>
                <a:lnTo>
                  <a:pt x="769252" y="1451205"/>
                </a:lnTo>
                <a:lnTo>
                  <a:pt x="777733" y="1451180"/>
                </a:lnTo>
                <a:lnTo>
                  <a:pt x="775901" y="1447665"/>
                </a:lnTo>
                <a:lnTo>
                  <a:pt x="98351" y="171605"/>
                </a:lnTo>
                <a:lnTo>
                  <a:pt x="39917" y="62139"/>
                </a:lnTo>
                <a:lnTo>
                  <a:pt x="32014" y="47426"/>
                </a:lnTo>
                <a:lnTo>
                  <a:pt x="66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041634" y="880450"/>
            <a:ext cx="83185" cy="1926589"/>
          </a:xfrm>
          <a:custGeom>
            <a:avLst/>
            <a:gdLst/>
            <a:ahLst/>
            <a:cxnLst/>
            <a:rect l="l" t="t" r="r" b="b"/>
            <a:pathLst>
              <a:path w="83185" h="1926589">
                <a:moveTo>
                  <a:pt x="75294" y="0"/>
                </a:moveTo>
                <a:lnTo>
                  <a:pt x="70452" y="120839"/>
                </a:lnTo>
                <a:lnTo>
                  <a:pt x="58032" y="437312"/>
                </a:lnTo>
                <a:lnTo>
                  <a:pt x="52537" y="578865"/>
                </a:lnTo>
                <a:lnTo>
                  <a:pt x="51082" y="615747"/>
                </a:lnTo>
                <a:lnTo>
                  <a:pt x="48172" y="690892"/>
                </a:lnTo>
                <a:lnTo>
                  <a:pt x="46666" y="729079"/>
                </a:lnTo>
                <a:lnTo>
                  <a:pt x="34512" y="1041862"/>
                </a:lnTo>
                <a:lnTo>
                  <a:pt x="31462" y="1119693"/>
                </a:lnTo>
                <a:lnTo>
                  <a:pt x="28476" y="1196972"/>
                </a:lnTo>
                <a:lnTo>
                  <a:pt x="25516" y="1272921"/>
                </a:lnTo>
                <a:lnTo>
                  <a:pt x="24086" y="1310280"/>
                </a:lnTo>
                <a:lnTo>
                  <a:pt x="6159" y="1770364"/>
                </a:lnTo>
                <a:lnTo>
                  <a:pt x="5208" y="1794090"/>
                </a:lnTo>
                <a:lnTo>
                  <a:pt x="4365" y="1816234"/>
                </a:lnTo>
                <a:lnTo>
                  <a:pt x="3914" y="1826955"/>
                </a:lnTo>
                <a:lnTo>
                  <a:pt x="3525" y="1837575"/>
                </a:lnTo>
                <a:lnTo>
                  <a:pt x="777" y="1906644"/>
                </a:lnTo>
                <a:lnTo>
                  <a:pt x="526" y="1913524"/>
                </a:lnTo>
                <a:lnTo>
                  <a:pt x="0" y="1926027"/>
                </a:lnTo>
                <a:lnTo>
                  <a:pt x="7526" y="1926328"/>
                </a:lnTo>
                <a:lnTo>
                  <a:pt x="10286" y="1857209"/>
                </a:lnTo>
                <a:lnTo>
                  <a:pt x="11051" y="1837274"/>
                </a:lnTo>
                <a:lnTo>
                  <a:pt x="12319" y="1805489"/>
                </a:lnTo>
                <a:lnTo>
                  <a:pt x="12756" y="1793814"/>
                </a:lnTo>
                <a:lnTo>
                  <a:pt x="13222" y="1782390"/>
                </a:lnTo>
                <a:lnTo>
                  <a:pt x="13686" y="1770063"/>
                </a:lnTo>
                <a:lnTo>
                  <a:pt x="14175" y="1757986"/>
                </a:lnTo>
                <a:lnTo>
                  <a:pt x="14652" y="1745332"/>
                </a:lnTo>
                <a:lnTo>
                  <a:pt x="15179" y="1732352"/>
                </a:lnTo>
                <a:lnTo>
                  <a:pt x="34523" y="1235436"/>
                </a:lnTo>
                <a:lnTo>
                  <a:pt x="37484" y="1158734"/>
                </a:lnTo>
                <a:lnTo>
                  <a:pt x="42061" y="1041585"/>
                </a:lnTo>
                <a:lnTo>
                  <a:pt x="45086" y="963302"/>
                </a:lnTo>
                <a:lnTo>
                  <a:pt x="62849" y="507084"/>
                </a:lnTo>
                <a:lnTo>
                  <a:pt x="72961" y="249035"/>
                </a:lnTo>
                <a:lnTo>
                  <a:pt x="74039" y="221091"/>
                </a:lnTo>
                <a:lnTo>
                  <a:pt x="75620" y="181297"/>
                </a:lnTo>
                <a:lnTo>
                  <a:pt x="78405" y="110093"/>
                </a:lnTo>
                <a:lnTo>
                  <a:pt x="78857" y="99398"/>
                </a:lnTo>
                <a:lnTo>
                  <a:pt x="81115" y="42807"/>
                </a:lnTo>
                <a:lnTo>
                  <a:pt x="81416" y="34697"/>
                </a:lnTo>
                <a:lnTo>
                  <a:pt x="81742" y="26989"/>
                </a:lnTo>
                <a:lnTo>
                  <a:pt x="82018" y="19683"/>
                </a:lnTo>
                <a:lnTo>
                  <a:pt x="82319" y="12804"/>
                </a:lnTo>
                <a:lnTo>
                  <a:pt x="82821" y="301"/>
                </a:lnTo>
                <a:lnTo>
                  <a:pt x="75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113491" y="1776541"/>
            <a:ext cx="1691005" cy="1141730"/>
          </a:xfrm>
          <a:custGeom>
            <a:avLst/>
            <a:gdLst/>
            <a:ahLst/>
            <a:cxnLst/>
            <a:rect l="l" t="t" r="r" b="b"/>
            <a:pathLst>
              <a:path w="1691004" h="1141730">
                <a:moveTo>
                  <a:pt x="4215" y="0"/>
                </a:moveTo>
                <a:lnTo>
                  <a:pt x="0" y="6251"/>
                </a:lnTo>
                <a:lnTo>
                  <a:pt x="1686283" y="1141109"/>
                </a:lnTo>
                <a:lnTo>
                  <a:pt x="1690473" y="1134858"/>
                </a:lnTo>
                <a:lnTo>
                  <a:pt x="42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843632" y="2571502"/>
            <a:ext cx="162560" cy="332740"/>
          </a:xfrm>
          <a:custGeom>
            <a:avLst/>
            <a:gdLst/>
            <a:ahLst/>
            <a:cxnLst/>
            <a:rect l="l" t="t" r="r" b="b"/>
            <a:pathLst>
              <a:path w="162560" h="332739">
                <a:moveTo>
                  <a:pt x="155631" y="0"/>
                </a:moveTo>
                <a:lnTo>
                  <a:pt x="152194" y="7356"/>
                </a:lnTo>
                <a:lnTo>
                  <a:pt x="135861" y="42054"/>
                </a:lnTo>
                <a:lnTo>
                  <a:pt x="44584" y="234473"/>
                </a:lnTo>
                <a:lnTo>
                  <a:pt x="39340" y="245570"/>
                </a:lnTo>
                <a:lnTo>
                  <a:pt x="34197" y="256391"/>
                </a:lnTo>
                <a:lnTo>
                  <a:pt x="3437" y="321644"/>
                </a:lnTo>
                <a:lnTo>
                  <a:pt x="0" y="329001"/>
                </a:lnTo>
                <a:lnTo>
                  <a:pt x="6799" y="332189"/>
                </a:lnTo>
                <a:lnTo>
                  <a:pt x="26570" y="290135"/>
                </a:lnTo>
                <a:lnTo>
                  <a:pt x="117846" y="97741"/>
                </a:lnTo>
                <a:lnTo>
                  <a:pt x="123090" y="86618"/>
                </a:lnTo>
                <a:lnTo>
                  <a:pt x="133226" y="65278"/>
                </a:lnTo>
                <a:lnTo>
                  <a:pt x="162456" y="3188"/>
                </a:lnTo>
                <a:lnTo>
                  <a:pt x="155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828226" y="893104"/>
            <a:ext cx="62865" cy="2004060"/>
          </a:xfrm>
          <a:custGeom>
            <a:avLst/>
            <a:gdLst/>
            <a:ahLst/>
            <a:cxnLst/>
            <a:rect l="l" t="t" r="r" b="b"/>
            <a:pathLst>
              <a:path w="62864" h="2004060">
                <a:moveTo>
                  <a:pt x="55122" y="0"/>
                </a:moveTo>
                <a:lnTo>
                  <a:pt x="54745" y="12779"/>
                </a:lnTo>
                <a:lnTo>
                  <a:pt x="54344" y="27341"/>
                </a:lnTo>
                <a:lnTo>
                  <a:pt x="54087" y="35501"/>
                </a:lnTo>
                <a:lnTo>
                  <a:pt x="53860" y="43836"/>
                </a:lnTo>
                <a:lnTo>
                  <a:pt x="53586" y="52599"/>
                </a:lnTo>
                <a:lnTo>
                  <a:pt x="53365" y="61511"/>
                </a:lnTo>
                <a:lnTo>
                  <a:pt x="53064" y="71077"/>
                </a:lnTo>
                <a:lnTo>
                  <a:pt x="52512" y="91364"/>
                </a:lnTo>
                <a:lnTo>
                  <a:pt x="51559" y="124580"/>
                </a:lnTo>
                <a:lnTo>
                  <a:pt x="51252" y="136606"/>
                </a:lnTo>
                <a:lnTo>
                  <a:pt x="50907" y="148532"/>
                </a:lnTo>
                <a:lnTo>
                  <a:pt x="48699" y="228322"/>
                </a:lnTo>
                <a:lnTo>
                  <a:pt x="47871" y="257396"/>
                </a:lnTo>
                <a:lnTo>
                  <a:pt x="47043" y="287599"/>
                </a:lnTo>
                <a:lnTo>
                  <a:pt x="46215" y="318883"/>
                </a:lnTo>
                <a:lnTo>
                  <a:pt x="43455" y="418632"/>
                </a:lnTo>
                <a:lnTo>
                  <a:pt x="39516" y="563324"/>
                </a:lnTo>
                <a:lnTo>
                  <a:pt x="37408" y="639649"/>
                </a:lnTo>
                <a:lnTo>
                  <a:pt x="35301" y="718032"/>
                </a:lnTo>
                <a:lnTo>
                  <a:pt x="34197" y="757852"/>
                </a:lnTo>
                <a:lnTo>
                  <a:pt x="33118" y="797998"/>
                </a:lnTo>
                <a:lnTo>
                  <a:pt x="31984" y="838646"/>
                </a:lnTo>
                <a:lnTo>
                  <a:pt x="29806" y="919942"/>
                </a:lnTo>
                <a:lnTo>
                  <a:pt x="27548" y="1001916"/>
                </a:lnTo>
                <a:lnTo>
                  <a:pt x="25334" y="1084091"/>
                </a:lnTo>
                <a:lnTo>
                  <a:pt x="23107" y="1165362"/>
                </a:lnTo>
                <a:lnTo>
                  <a:pt x="20918" y="1246182"/>
                </a:lnTo>
                <a:lnTo>
                  <a:pt x="16629" y="1402824"/>
                </a:lnTo>
                <a:lnTo>
                  <a:pt x="15625" y="1440710"/>
                </a:lnTo>
                <a:lnTo>
                  <a:pt x="10732" y="1619572"/>
                </a:lnTo>
                <a:lnTo>
                  <a:pt x="3863" y="1867427"/>
                </a:lnTo>
                <a:lnTo>
                  <a:pt x="3236" y="1890676"/>
                </a:lnTo>
                <a:lnTo>
                  <a:pt x="2910" y="1901749"/>
                </a:lnTo>
                <a:lnTo>
                  <a:pt x="2333" y="1922763"/>
                </a:lnTo>
                <a:lnTo>
                  <a:pt x="2032" y="1932731"/>
                </a:lnTo>
                <a:lnTo>
                  <a:pt x="1022" y="1968734"/>
                </a:lnTo>
                <a:lnTo>
                  <a:pt x="771" y="1976693"/>
                </a:lnTo>
                <a:lnTo>
                  <a:pt x="0" y="2003783"/>
                </a:lnTo>
                <a:lnTo>
                  <a:pt x="7501" y="2004034"/>
                </a:lnTo>
                <a:lnTo>
                  <a:pt x="7702" y="1997858"/>
                </a:lnTo>
                <a:lnTo>
                  <a:pt x="7878" y="1991230"/>
                </a:lnTo>
                <a:lnTo>
                  <a:pt x="8103" y="1984175"/>
                </a:lnTo>
                <a:lnTo>
                  <a:pt x="8311" y="1976467"/>
                </a:lnTo>
                <a:lnTo>
                  <a:pt x="8561" y="1968533"/>
                </a:lnTo>
                <a:lnTo>
                  <a:pt x="11716" y="1855502"/>
                </a:lnTo>
                <a:lnTo>
                  <a:pt x="12093" y="1843023"/>
                </a:lnTo>
                <a:lnTo>
                  <a:pt x="18270" y="1619371"/>
                </a:lnTo>
                <a:lnTo>
                  <a:pt x="19168" y="1585401"/>
                </a:lnTo>
                <a:lnTo>
                  <a:pt x="20147" y="1550352"/>
                </a:lnTo>
                <a:lnTo>
                  <a:pt x="22104" y="1477944"/>
                </a:lnTo>
                <a:lnTo>
                  <a:pt x="23163" y="1440509"/>
                </a:lnTo>
                <a:lnTo>
                  <a:pt x="24166" y="1402623"/>
                </a:lnTo>
                <a:lnTo>
                  <a:pt x="27372" y="1286001"/>
                </a:lnTo>
                <a:lnTo>
                  <a:pt x="28432" y="1245956"/>
                </a:lnTo>
                <a:lnTo>
                  <a:pt x="32873" y="1083865"/>
                </a:lnTo>
                <a:lnTo>
                  <a:pt x="39521" y="838445"/>
                </a:lnTo>
                <a:lnTo>
                  <a:pt x="52813" y="351371"/>
                </a:lnTo>
                <a:lnTo>
                  <a:pt x="57706" y="174066"/>
                </a:lnTo>
                <a:lnTo>
                  <a:pt x="58082" y="161236"/>
                </a:lnTo>
                <a:lnTo>
                  <a:pt x="58765" y="136405"/>
                </a:lnTo>
                <a:lnTo>
                  <a:pt x="59738" y="102285"/>
                </a:lnTo>
                <a:lnTo>
                  <a:pt x="61125" y="52373"/>
                </a:lnTo>
                <a:lnTo>
                  <a:pt x="61400" y="43610"/>
                </a:lnTo>
                <a:lnTo>
                  <a:pt x="62448" y="6402"/>
                </a:lnTo>
                <a:lnTo>
                  <a:pt x="62649" y="225"/>
                </a:lnTo>
                <a:lnTo>
                  <a:pt x="55122" y="0"/>
                </a:lnTo>
                <a:close/>
              </a:path>
              <a:path w="62864" h="2004060">
                <a:moveTo>
                  <a:pt x="8305" y="1976668"/>
                </a:moveTo>
                <a:close/>
              </a:path>
              <a:path w="62864" h="2004060">
                <a:moveTo>
                  <a:pt x="61119" y="52573"/>
                </a:moveTo>
                <a:close/>
              </a:path>
              <a:path w="62864" h="2004060">
                <a:moveTo>
                  <a:pt x="61621" y="35476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332879" y="2564999"/>
            <a:ext cx="471805" cy="350520"/>
          </a:xfrm>
          <a:custGeom>
            <a:avLst/>
            <a:gdLst/>
            <a:ahLst/>
            <a:cxnLst/>
            <a:rect l="l" t="t" r="r" b="b"/>
            <a:pathLst>
              <a:path w="471804" h="350519">
                <a:moveTo>
                  <a:pt x="4491" y="0"/>
                </a:moveTo>
                <a:lnTo>
                  <a:pt x="0" y="6025"/>
                </a:lnTo>
                <a:lnTo>
                  <a:pt x="19118" y="20336"/>
                </a:lnTo>
                <a:lnTo>
                  <a:pt x="466770" y="350116"/>
                </a:lnTo>
                <a:lnTo>
                  <a:pt x="471211" y="344040"/>
                </a:lnTo>
                <a:lnTo>
                  <a:pt x="23609" y="14285"/>
                </a:lnTo>
                <a:lnTo>
                  <a:pt x="4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842575" y="1222758"/>
            <a:ext cx="975360" cy="1681480"/>
          </a:xfrm>
          <a:custGeom>
            <a:avLst/>
            <a:gdLst/>
            <a:ahLst/>
            <a:cxnLst/>
            <a:rect l="l" t="t" r="r" b="b"/>
            <a:pathLst>
              <a:path w="975360" h="1681480">
                <a:moveTo>
                  <a:pt x="6498" y="0"/>
                </a:moveTo>
                <a:lnTo>
                  <a:pt x="0" y="3816"/>
                </a:lnTo>
                <a:lnTo>
                  <a:pt x="44785" y="80417"/>
                </a:lnTo>
                <a:lnTo>
                  <a:pt x="49978" y="89405"/>
                </a:lnTo>
                <a:lnTo>
                  <a:pt x="55398" y="98670"/>
                </a:lnTo>
                <a:lnTo>
                  <a:pt x="140101" y="244566"/>
                </a:lnTo>
                <a:lnTo>
                  <a:pt x="943300" y="1636845"/>
                </a:lnTo>
                <a:lnTo>
                  <a:pt x="947515" y="1644252"/>
                </a:lnTo>
                <a:lnTo>
                  <a:pt x="951554" y="1651282"/>
                </a:lnTo>
                <a:lnTo>
                  <a:pt x="968640" y="1681209"/>
                </a:lnTo>
                <a:lnTo>
                  <a:pt x="975164" y="1677468"/>
                </a:lnTo>
                <a:lnTo>
                  <a:pt x="968952" y="1666597"/>
                </a:lnTo>
                <a:lnTo>
                  <a:pt x="146624" y="240800"/>
                </a:lnTo>
                <a:lnTo>
                  <a:pt x="27950" y="36605"/>
                </a:lnTo>
                <a:lnTo>
                  <a:pt x="6498" y="0"/>
                </a:lnTo>
                <a:close/>
              </a:path>
              <a:path w="975360" h="1681480">
                <a:moveTo>
                  <a:pt x="968967" y="1666597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835829" y="2067606"/>
            <a:ext cx="178435" cy="830580"/>
          </a:xfrm>
          <a:custGeom>
            <a:avLst/>
            <a:gdLst/>
            <a:ahLst/>
            <a:cxnLst/>
            <a:rect l="l" t="t" r="r" b="b"/>
            <a:pathLst>
              <a:path w="178435" h="830580">
                <a:moveTo>
                  <a:pt x="170685" y="0"/>
                </a:moveTo>
                <a:lnTo>
                  <a:pt x="169205" y="7105"/>
                </a:lnTo>
                <a:lnTo>
                  <a:pt x="158140" y="60808"/>
                </a:lnTo>
                <a:lnTo>
                  <a:pt x="155932" y="71429"/>
                </a:lnTo>
                <a:lnTo>
                  <a:pt x="141054" y="143611"/>
                </a:lnTo>
                <a:lnTo>
                  <a:pt x="138345" y="156868"/>
                </a:lnTo>
                <a:lnTo>
                  <a:pt x="85355" y="414314"/>
                </a:lnTo>
                <a:lnTo>
                  <a:pt x="72183" y="478186"/>
                </a:lnTo>
                <a:lnTo>
                  <a:pt x="65710" y="509745"/>
                </a:lnTo>
                <a:lnTo>
                  <a:pt x="59287" y="540853"/>
                </a:lnTo>
                <a:lnTo>
                  <a:pt x="46867" y="601260"/>
                </a:lnTo>
                <a:lnTo>
                  <a:pt x="40871" y="630259"/>
                </a:lnTo>
                <a:lnTo>
                  <a:pt x="35125" y="658228"/>
                </a:lnTo>
                <a:lnTo>
                  <a:pt x="19369" y="734678"/>
                </a:lnTo>
                <a:lnTo>
                  <a:pt x="14752" y="757224"/>
                </a:lnTo>
                <a:lnTo>
                  <a:pt x="12544" y="767845"/>
                </a:lnTo>
                <a:lnTo>
                  <a:pt x="10462" y="778013"/>
                </a:lnTo>
                <a:lnTo>
                  <a:pt x="8430" y="787729"/>
                </a:lnTo>
                <a:lnTo>
                  <a:pt x="6548" y="796943"/>
                </a:lnTo>
                <a:lnTo>
                  <a:pt x="0" y="828654"/>
                </a:lnTo>
                <a:lnTo>
                  <a:pt x="7351" y="830160"/>
                </a:lnTo>
                <a:lnTo>
                  <a:pt x="8831" y="823080"/>
                </a:lnTo>
                <a:lnTo>
                  <a:pt x="36982" y="686573"/>
                </a:lnTo>
                <a:lnTo>
                  <a:pt x="48247" y="631765"/>
                </a:lnTo>
                <a:lnTo>
                  <a:pt x="54244" y="602792"/>
                </a:lnTo>
                <a:lnTo>
                  <a:pt x="60365" y="572940"/>
                </a:lnTo>
                <a:lnTo>
                  <a:pt x="125047" y="258751"/>
                </a:lnTo>
                <a:lnTo>
                  <a:pt x="131169" y="228899"/>
                </a:lnTo>
                <a:lnTo>
                  <a:pt x="137165" y="199926"/>
                </a:lnTo>
                <a:lnTo>
                  <a:pt x="142911" y="171932"/>
                </a:lnTo>
                <a:lnTo>
                  <a:pt x="178062" y="1531"/>
                </a:lnTo>
                <a:lnTo>
                  <a:pt x="170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981694" y="720946"/>
            <a:ext cx="591820" cy="1394460"/>
          </a:xfrm>
          <a:custGeom>
            <a:avLst/>
            <a:gdLst/>
            <a:ahLst/>
            <a:cxnLst/>
            <a:rect l="l" t="t" r="r" b="b"/>
            <a:pathLst>
              <a:path w="591819" h="1394460">
                <a:moveTo>
                  <a:pt x="584566" y="0"/>
                </a:moveTo>
                <a:lnTo>
                  <a:pt x="580451" y="9867"/>
                </a:lnTo>
                <a:lnTo>
                  <a:pt x="570742" y="32990"/>
                </a:lnTo>
                <a:lnTo>
                  <a:pt x="565247" y="46171"/>
                </a:lnTo>
                <a:lnTo>
                  <a:pt x="552928" y="75546"/>
                </a:lnTo>
                <a:lnTo>
                  <a:pt x="154427" y="1021701"/>
                </a:lnTo>
                <a:lnTo>
                  <a:pt x="24713" y="1331395"/>
                </a:lnTo>
                <a:lnTo>
                  <a:pt x="8505" y="1370536"/>
                </a:lnTo>
                <a:lnTo>
                  <a:pt x="0" y="1391199"/>
                </a:lnTo>
                <a:lnTo>
                  <a:pt x="6974" y="1394061"/>
                </a:lnTo>
                <a:lnTo>
                  <a:pt x="10989" y="1384320"/>
                </a:lnTo>
                <a:lnTo>
                  <a:pt x="15455" y="1373398"/>
                </a:lnTo>
                <a:lnTo>
                  <a:pt x="51684" y="1286202"/>
                </a:lnTo>
                <a:lnTo>
                  <a:pt x="75093" y="1230239"/>
                </a:lnTo>
                <a:lnTo>
                  <a:pt x="83599" y="1210003"/>
                </a:lnTo>
                <a:lnTo>
                  <a:pt x="92380" y="1188988"/>
                </a:lnTo>
                <a:lnTo>
                  <a:pt x="545903" y="111650"/>
                </a:lnTo>
                <a:lnTo>
                  <a:pt x="553053" y="94577"/>
                </a:lnTo>
                <a:lnTo>
                  <a:pt x="559853" y="78484"/>
                </a:lnTo>
                <a:lnTo>
                  <a:pt x="582785" y="23801"/>
                </a:lnTo>
                <a:lnTo>
                  <a:pt x="591516" y="2887"/>
                </a:lnTo>
                <a:lnTo>
                  <a:pt x="5845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992533" y="2171122"/>
            <a:ext cx="399415" cy="384810"/>
          </a:xfrm>
          <a:custGeom>
            <a:avLst/>
            <a:gdLst/>
            <a:ahLst/>
            <a:cxnLst/>
            <a:rect l="l" t="t" r="r" b="b"/>
            <a:pathLst>
              <a:path w="399414" h="384810">
                <a:moveTo>
                  <a:pt x="5243" y="0"/>
                </a:moveTo>
                <a:lnTo>
                  <a:pt x="0" y="5423"/>
                </a:lnTo>
                <a:lnTo>
                  <a:pt x="393934" y="384562"/>
                </a:lnTo>
                <a:lnTo>
                  <a:pt x="399103" y="379089"/>
                </a:lnTo>
                <a:lnTo>
                  <a:pt x="5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928755" y="2183198"/>
            <a:ext cx="40005" cy="224790"/>
          </a:xfrm>
          <a:custGeom>
            <a:avLst/>
            <a:gdLst/>
            <a:ahLst/>
            <a:cxnLst/>
            <a:rect l="l" t="t" r="r" b="b"/>
            <a:pathLst>
              <a:path w="40005" h="224789">
                <a:moveTo>
                  <a:pt x="32566" y="0"/>
                </a:moveTo>
                <a:lnTo>
                  <a:pt x="29438" y="18805"/>
                </a:lnTo>
                <a:lnTo>
                  <a:pt x="27366" y="31785"/>
                </a:lnTo>
                <a:lnTo>
                  <a:pt x="24146" y="52749"/>
                </a:lnTo>
                <a:lnTo>
                  <a:pt x="23233" y="58976"/>
                </a:lnTo>
                <a:lnTo>
                  <a:pt x="22104" y="66432"/>
                </a:lnTo>
                <a:lnTo>
                  <a:pt x="15354" y="112830"/>
                </a:lnTo>
                <a:lnTo>
                  <a:pt x="7853" y="166358"/>
                </a:lnTo>
                <a:lnTo>
                  <a:pt x="6874" y="173564"/>
                </a:lnTo>
                <a:lnTo>
                  <a:pt x="2283" y="206780"/>
                </a:lnTo>
                <a:lnTo>
                  <a:pt x="1505" y="212705"/>
                </a:lnTo>
                <a:lnTo>
                  <a:pt x="0" y="223652"/>
                </a:lnTo>
                <a:lnTo>
                  <a:pt x="7451" y="224681"/>
                </a:lnTo>
                <a:lnTo>
                  <a:pt x="10587" y="201608"/>
                </a:lnTo>
                <a:lnTo>
                  <a:pt x="11491" y="195181"/>
                </a:lnTo>
                <a:lnTo>
                  <a:pt x="12394" y="188502"/>
                </a:lnTo>
                <a:lnTo>
                  <a:pt x="18415" y="144942"/>
                </a:lnTo>
                <a:lnTo>
                  <a:pt x="25039" y="98268"/>
                </a:lnTo>
                <a:lnTo>
                  <a:pt x="32846" y="45569"/>
                </a:lnTo>
                <a:lnTo>
                  <a:pt x="39993" y="1255"/>
                </a:lnTo>
                <a:lnTo>
                  <a:pt x="32566" y="0"/>
                </a:lnTo>
                <a:close/>
              </a:path>
              <a:path w="40005" h="224789">
                <a:moveTo>
                  <a:pt x="31767" y="52724"/>
                </a:moveTo>
                <a:close/>
              </a:path>
              <a:path w="40005" h="224789">
                <a:moveTo>
                  <a:pt x="32846" y="45569"/>
                </a:moveTo>
                <a:close/>
              </a:path>
              <a:path w="40005" h="224789">
                <a:moveTo>
                  <a:pt x="35004" y="31760"/>
                </a:moveTo>
                <a:close/>
              </a:path>
              <a:path w="40005" h="224789">
                <a:moveTo>
                  <a:pt x="37061" y="18779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487827" y="2079708"/>
            <a:ext cx="447675" cy="67945"/>
          </a:xfrm>
          <a:custGeom>
            <a:avLst/>
            <a:gdLst/>
            <a:ahLst/>
            <a:cxnLst/>
            <a:rect l="l" t="t" r="r" b="b"/>
            <a:pathLst>
              <a:path w="447675" h="67944">
                <a:moveTo>
                  <a:pt x="1003" y="0"/>
                </a:moveTo>
                <a:lnTo>
                  <a:pt x="0" y="7456"/>
                </a:lnTo>
                <a:lnTo>
                  <a:pt x="446597" y="67738"/>
                </a:lnTo>
                <a:lnTo>
                  <a:pt x="447601" y="60256"/>
                </a:lnTo>
                <a:lnTo>
                  <a:pt x="1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815851" y="1224038"/>
            <a:ext cx="153035" cy="887730"/>
          </a:xfrm>
          <a:custGeom>
            <a:avLst/>
            <a:gdLst/>
            <a:ahLst/>
            <a:cxnLst/>
            <a:rect l="l" t="t" r="r" b="b"/>
            <a:pathLst>
              <a:path w="153035" h="887730">
                <a:moveTo>
                  <a:pt x="7426" y="0"/>
                </a:moveTo>
                <a:lnTo>
                  <a:pt x="0" y="1255"/>
                </a:lnTo>
                <a:lnTo>
                  <a:pt x="2559" y="16595"/>
                </a:lnTo>
                <a:lnTo>
                  <a:pt x="3964" y="25207"/>
                </a:lnTo>
                <a:lnTo>
                  <a:pt x="5494" y="34346"/>
                </a:lnTo>
                <a:lnTo>
                  <a:pt x="7075" y="44037"/>
                </a:lnTo>
                <a:lnTo>
                  <a:pt x="8781" y="54281"/>
                </a:lnTo>
                <a:lnTo>
                  <a:pt x="10537" y="65052"/>
                </a:lnTo>
                <a:lnTo>
                  <a:pt x="12419" y="76299"/>
                </a:lnTo>
                <a:lnTo>
                  <a:pt x="16333" y="100201"/>
                </a:lnTo>
                <a:lnTo>
                  <a:pt x="18440" y="112830"/>
                </a:lnTo>
                <a:lnTo>
                  <a:pt x="27398" y="167237"/>
                </a:lnTo>
                <a:lnTo>
                  <a:pt x="29756" y="181749"/>
                </a:lnTo>
                <a:lnTo>
                  <a:pt x="32215" y="196562"/>
                </a:lnTo>
                <a:lnTo>
                  <a:pt x="45036" y="274719"/>
                </a:lnTo>
                <a:lnTo>
                  <a:pt x="61495" y="374846"/>
                </a:lnTo>
                <a:lnTo>
                  <a:pt x="67090" y="409092"/>
                </a:lnTo>
                <a:lnTo>
                  <a:pt x="89570" y="546075"/>
                </a:lnTo>
                <a:lnTo>
                  <a:pt x="100409" y="612433"/>
                </a:lnTo>
                <a:lnTo>
                  <a:pt x="113280" y="690817"/>
                </a:lnTo>
                <a:lnTo>
                  <a:pt x="115688" y="705705"/>
                </a:lnTo>
                <a:lnTo>
                  <a:pt x="118097" y="720267"/>
                </a:lnTo>
                <a:lnTo>
                  <a:pt x="127054" y="774975"/>
                </a:lnTo>
                <a:lnTo>
                  <a:pt x="129111" y="787704"/>
                </a:lnTo>
                <a:lnTo>
                  <a:pt x="133076" y="811782"/>
                </a:lnTo>
                <a:lnTo>
                  <a:pt x="138370" y="844320"/>
                </a:lnTo>
                <a:lnTo>
                  <a:pt x="140000" y="854112"/>
                </a:lnTo>
                <a:lnTo>
                  <a:pt x="141506" y="863427"/>
                </a:lnTo>
                <a:lnTo>
                  <a:pt x="142936" y="872089"/>
                </a:lnTo>
                <a:lnTo>
                  <a:pt x="145470" y="887705"/>
                </a:lnTo>
                <a:lnTo>
                  <a:pt x="152897" y="886500"/>
                </a:lnTo>
                <a:lnTo>
                  <a:pt x="147427" y="852907"/>
                </a:lnTo>
                <a:lnTo>
                  <a:pt x="145796" y="843090"/>
                </a:lnTo>
                <a:lnTo>
                  <a:pt x="138570" y="798726"/>
                </a:lnTo>
                <a:lnTo>
                  <a:pt x="136538" y="786474"/>
                </a:lnTo>
                <a:lnTo>
                  <a:pt x="134481" y="773770"/>
                </a:lnTo>
                <a:lnTo>
                  <a:pt x="132323" y="760664"/>
                </a:lnTo>
                <a:lnTo>
                  <a:pt x="113129" y="643289"/>
                </a:lnTo>
                <a:lnTo>
                  <a:pt x="68921" y="373616"/>
                </a:lnTo>
                <a:lnTo>
                  <a:pt x="39641" y="195331"/>
                </a:lnTo>
                <a:lnTo>
                  <a:pt x="37183" y="180518"/>
                </a:lnTo>
                <a:lnTo>
                  <a:pt x="34824" y="166032"/>
                </a:lnTo>
                <a:lnTo>
                  <a:pt x="25867" y="111600"/>
                </a:lnTo>
                <a:lnTo>
                  <a:pt x="23760" y="98971"/>
                </a:lnTo>
                <a:lnTo>
                  <a:pt x="19846" y="75069"/>
                </a:lnTo>
                <a:lnTo>
                  <a:pt x="17964" y="63821"/>
                </a:lnTo>
                <a:lnTo>
                  <a:pt x="16207" y="53050"/>
                </a:lnTo>
                <a:lnTo>
                  <a:pt x="14501" y="42807"/>
                </a:lnTo>
                <a:lnTo>
                  <a:pt x="12921" y="33116"/>
                </a:lnTo>
                <a:lnTo>
                  <a:pt x="9985" y="15390"/>
                </a:lnTo>
                <a:lnTo>
                  <a:pt x="8630" y="7381"/>
                </a:lnTo>
                <a:lnTo>
                  <a:pt x="74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829048" y="1978075"/>
            <a:ext cx="121434" cy="14539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579806" y="2053094"/>
            <a:ext cx="33020" cy="671195"/>
          </a:xfrm>
          <a:custGeom>
            <a:avLst/>
            <a:gdLst/>
            <a:ahLst/>
            <a:cxnLst/>
            <a:rect l="l" t="t" r="r" b="b"/>
            <a:pathLst>
              <a:path w="33019" h="671194">
                <a:moveTo>
                  <a:pt x="32251" y="658178"/>
                </a:moveTo>
                <a:lnTo>
                  <a:pt x="24738" y="658178"/>
                </a:lnTo>
                <a:lnTo>
                  <a:pt x="24964" y="664705"/>
                </a:lnTo>
                <a:lnTo>
                  <a:pt x="25215" y="670806"/>
                </a:lnTo>
                <a:lnTo>
                  <a:pt x="32742" y="670505"/>
                </a:lnTo>
                <a:lnTo>
                  <a:pt x="32251" y="658178"/>
                </a:lnTo>
                <a:close/>
              </a:path>
              <a:path w="33019" h="671194">
                <a:moveTo>
                  <a:pt x="7887" y="6628"/>
                </a:moveTo>
                <a:lnTo>
                  <a:pt x="351" y="6628"/>
                </a:lnTo>
                <a:lnTo>
                  <a:pt x="727" y="13256"/>
                </a:lnTo>
                <a:lnTo>
                  <a:pt x="1480" y="27642"/>
                </a:lnTo>
                <a:lnTo>
                  <a:pt x="3863" y="79337"/>
                </a:lnTo>
                <a:lnTo>
                  <a:pt x="5544" y="119785"/>
                </a:lnTo>
                <a:lnTo>
                  <a:pt x="8179" y="187297"/>
                </a:lnTo>
                <a:lnTo>
                  <a:pt x="9960" y="235628"/>
                </a:lnTo>
                <a:lnTo>
                  <a:pt x="11742" y="285666"/>
                </a:lnTo>
                <a:lnTo>
                  <a:pt x="16157" y="412431"/>
                </a:lnTo>
                <a:lnTo>
                  <a:pt x="16985" y="437211"/>
                </a:lnTo>
                <a:lnTo>
                  <a:pt x="20924" y="552628"/>
                </a:lnTo>
                <a:lnTo>
                  <a:pt x="22329" y="592799"/>
                </a:lnTo>
                <a:lnTo>
                  <a:pt x="24437" y="651298"/>
                </a:lnTo>
                <a:lnTo>
                  <a:pt x="24738" y="658203"/>
                </a:lnTo>
                <a:lnTo>
                  <a:pt x="32251" y="658178"/>
                </a:lnTo>
                <a:lnTo>
                  <a:pt x="31963" y="650972"/>
                </a:lnTo>
                <a:lnTo>
                  <a:pt x="31713" y="643716"/>
                </a:lnTo>
                <a:lnTo>
                  <a:pt x="31111" y="627999"/>
                </a:lnTo>
                <a:lnTo>
                  <a:pt x="29154" y="572990"/>
                </a:lnTo>
                <a:lnTo>
                  <a:pt x="22806" y="387023"/>
                </a:lnTo>
                <a:lnTo>
                  <a:pt x="19268" y="285390"/>
                </a:lnTo>
                <a:lnTo>
                  <a:pt x="17487" y="235352"/>
                </a:lnTo>
                <a:lnTo>
                  <a:pt x="14802" y="163747"/>
                </a:lnTo>
                <a:lnTo>
                  <a:pt x="12218" y="98720"/>
                </a:lnTo>
                <a:lnTo>
                  <a:pt x="10562" y="60457"/>
                </a:lnTo>
                <a:lnTo>
                  <a:pt x="8605" y="19859"/>
                </a:lnTo>
                <a:lnTo>
                  <a:pt x="7887" y="6628"/>
                </a:lnTo>
                <a:close/>
              </a:path>
              <a:path w="33019" h="671194">
                <a:moveTo>
                  <a:pt x="7526" y="0"/>
                </a:moveTo>
                <a:lnTo>
                  <a:pt x="0" y="426"/>
                </a:lnTo>
                <a:lnTo>
                  <a:pt x="351" y="6653"/>
                </a:lnTo>
                <a:lnTo>
                  <a:pt x="7887" y="6628"/>
                </a:lnTo>
                <a:lnTo>
                  <a:pt x="7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187979" y="1808879"/>
            <a:ext cx="365125" cy="193040"/>
          </a:xfrm>
          <a:custGeom>
            <a:avLst/>
            <a:gdLst/>
            <a:ahLst/>
            <a:cxnLst/>
            <a:rect l="l" t="t" r="r" b="b"/>
            <a:pathLst>
              <a:path w="365125" h="193039">
                <a:moveTo>
                  <a:pt x="3362" y="0"/>
                </a:moveTo>
                <a:lnTo>
                  <a:pt x="0" y="6728"/>
                </a:lnTo>
                <a:lnTo>
                  <a:pt x="35401" y="24579"/>
                </a:lnTo>
                <a:lnTo>
                  <a:pt x="361292" y="192595"/>
                </a:lnTo>
                <a:lnTo>
                  <a:pt x="364755" y="185916"/>
                </a:lnTo>
                <a:lnTo>
                  <a:pt x="38813" y="17851"/>
                </a:lnTo>
                <a:lnTo>
                  <a:pt x="3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614631" y="1771244"/>
            <a:ext cx="440055" cy="230504"/>
          </a:xfrm>
          <a:custGeom>
            <a:avLst/>
            <a:gdLst/>
            <a:ahLst/>
            <a:cxnLst/>
            <a:rect l="l" t="t" r="r" b="b"/>
            <a:pathLst>
              <a:path w="440055" h="230505">
                <a:moveTo>
                  <a:pt x="436536" y="0"/>
                </a:moveTo>
                <a:lnTo>
                  <a:pt x="407056" y="15465"/>
                </a:lnTo>
                <a:lnTo>
                  <a:pt x="0" y="223526"/>
                </a:lnTo>
                <a:lnTo>
                  <a:pt x="3362" y="230255"/>
                </a:lnTo>
                <a:lnTo>
                  <a:pt x="399052" y="28119"/>
                </a:lnTo>
                <a:lnTo>
                  <a:pt x="440049" y="6678"/>
                </a:lnTo>
                <a:lnTo>
                  <a:pt x="436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614631" y="1186102"/>
            <a:ext cx="1589405" cy="815975"/>
          </a:xfrm>
          <a:custGeom>
            <a:avLst/>
            <a:gdLst/>
            <a:ahLst/>
            <a:cxnLst/>
            <a:rect l="l" t="t" r="r" b="b"/>
            <a:pathLst>
              <a:path w="1589405" h="815975">
                <a:moveTo>
                  <a:pt x="1585698" y="0"/>
                </a:moveTo>
                <a:lnTo>
                  <a:pt x="1569515" y="8410"/>
                </a:lnTo>
                <a:lnTo>
                  <a:pt x="0" y="808668"/>
                </a:lnTo>
                <a:lnTo>
                  <a:pt x="3362" y="815397"/>
                </a:lnTo>
                <a:lnTo>
                  <a:pt x="1589161" y="6703"/>
                </a:lnTo>
                <a:lnTo>
                  <a:pt x="15856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432529" y="1800142"/>
            <a:ext cx="134180" cy="18752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617642" y="1328985"/>
            <a:ext cx="2178050" cy="680720"/>
          </a:xfrm>
          <a:custGeom>
            <a:avLst/>
            <a:gdLst/>
            <a:ahLst/>
            <a:cxnLst/>
            <a:rect l="l" t="t" r="r" b="b"/>
            <a:pathLst>
              <a:path w="2178050" h="680719">
                <a:moveTo>
                  <a:pt x="2175584" y="0"/>
                </a:moveTo>
                <a:lnTo>
                  <a:pt x="0" y="673091"/>
                </a:lnTo>
                <a:lnTo>
                  <a:pt x="2232" y="680272"/>
                </a:lnTo>
                <a:lnTo>
                  <a:pt x="2177792" y="7205"/>
                </a:lnTo>
                <a:lnTo>
                  <a:pt x="2175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859281" y="521572"/>
            <a:ext cx="768985" cy="859155"/>
          </a:xfrm>
          <a:custGeom>
            <a:avLst/>
            <a:gdLst/>
            <a:ahLst/>
            <a:cxnLst/>
            <a:rect l="l" t="t" r="r" b="b"/>
            <a:pathLst>
              <a:path w="768985" h="859155">
                <a:moveTo>
                  <a:pt x="762980" y="0"/>
                </a:moveTo>
                <a:lnTo>
                  <a:pt x="757033" y="6552"/>
                </a:lnTo>
                <a:lnTo>
                  <a:pt x="0" y="853685"/>
                </a:lnTo>
                <a:lnTo>
                  <a:pt x="5645" y="858707"/>
                </a:lnTo>
                <a:lnTo>
                  <a:pt x="768549" y="5046"/>
                </a:lnTo>
                <a:lnTo>
                  <a:pt x="762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656459" y="530510"/>
            <a:ext cx="90170" cy="266065"/>
          </a:xfrm>
          <a:custGeom>
            <a:avLst/>
            <a:gdLst/>
            <a:ahLst/>
            <a:cxnLst/>
            <a:rect l="l" t="t" r="r" b="b"/>
            <a:pathLst>
              <a:path w="90169" h="266065">
                <a:moveTo>
                  <a:pt x="7200" y="0"/>
                </a:moveTo>
                <a:lnTo>
                  <a:pt x="0" y="2234"/>
                </a:lnTo>
                <a:lnTo>
                  <a:pt x="4014" y="15265"/>
                </a:lnTo>
                <a:lnTo>
                  <a:pt x="6222" y="22345"/>
                </a:lnTo>
                <a:lnTo>
                  <a:pt x="16007" y="53728"/>
                </a:lnTo>
                <a:lnTo>
                  <a:pt x="18616" y="62189"/>
                </a:lnTo>
                <a:lnTo>
                  <a:pt x="24136" y="79714"/>
                </a:lnTo>
                <a:lnTo>
                  <a:pt x="35602" y="116370"/>
                </a:lnTo>
                <a:lnTo>
                  <a:pt x="71957" y="231711"/>
                </a:lnTo>
                <a:lnTo>
                  <a:pt x="74366" y="239243"/>
                </a:lnTo>
                <a:lnTo>
                  <a:pt x="78806" y="253328"/>
                </a:lnTo>
                <a:lnTo>
                  <a:pt x="80889" y="259806"/>
                </a:lnTo>
                <a:lnTo>
                  <a:pt x="82821" y="265907"/>
                </a:lnTo>
                <a:lnTo>
                  <a:pt x="89997" y="263622"/>
                </a:lnTo>
                <a:lnTo>
                  <a:pt x="88065" y="257521"/>
                </a:lnTo>
                <a:lnTo>
                  <a:pt x="85974" y="251044"/>
                </a:lnTo>
                <a:lnTo>
                  <a:pt x="83824" y="244164"/>
                </a:lnTo>
                <a:lnTo>
                  <a:pt x="79133" y="229452"/>
                </a:lnTo>
                <a:lnTo>
                  <a:pt x="42778" y="114110"/>
                </a:lnTo>
                <a:lnTo>
                  <a:pt x="28552" y="68617"/>
                </a:lnTo>
                <a:lnTo>
                  <a:pt x="25817" y="59955"/>
                </a:lnTo>
                <a:lnTo>
                  <a:pt x="23182" y="51469"/>
                </a:lnTo>
                <a:lnTo>
                  <a:pt x="20598" y="43234"/>
                </a:lnTo>
                <a:lnTo>
                  <a:pt x="11207" y="13030"/>
                </a:lnTo>
                <a:lnTo>
                  <a:pt x="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803456" y="530259"/>
            <a:ext cx="837565" cy="2127250"/>
          </a:xfrm>
          <a:custGeom>
            <a:avLst/>
            <a:gdLst/>
            <a:ahLst/>
            <a:cxnLst/>
            <a:rect l="l" t="t" r="r" b="b"/>
            <a:pathLst>
              <a:path w="837564" h="2127250">
                <a:moveTo>
                  <a:pt x="830521" y="0"/>
                </a:moveTo>
                <a:lnTo>
                  <a:pt x="779990" y="129150"/>
                </a:lnTo>
                <a:lnTo>
                  <a:pt x="775123" y="141527"/>
                </a:lnTo>
                <a:lnTo>
                  <a:pt x="770155" y="154307"/>
                </a:lnTo>
                <a:lnTo>
                  <a:pt x="111473" y="1839283"/>
                </a:lnTo>
                <a:lnTo>
                  <a:pt x="105301" y="1855150"/>
                </a:lnTo>
                <a:lnTo>
                  <a:pt x="99204" y="1870641"/>
                </a:lnTo>
                <a:lnTo>
                  <a:pt x="28652" y="2051135"/>
                </a:lnTo>
                <a:lnTo>
                  <a:pt x="5068" y="2111341"/>
                </a:lnTo>
                <a:lnTo>
                  <a:pt x="0" y="2124347"/>
                </a:lnTo>
                <a:lnTo>
                  <a:pt x="7000" y="2127083"/>
                </a:lnTo>
                <a:lnTo>
                  <a:pt x="12068" y="2114103"/>
                </a:lnTo>
                <a:lnTo>
                  <a:pt x="14928" y="2106872"/>
                </a:lnTo>
                <a:lnTo>
                  <a:pt x="21100" y="2091030"/>
                </a:lnTo>
                <a:lnTo>
                  <a:pt x="28025" y="2073329"/>
                </a:lnTo>
                <a:lnTo>
                  <a:pt x="31763" y="2063839"/>
                </a:lnTo>
                <a:lnTo>
                  <a:pt x="62373" y="1985530"/>
                </a:lnTo>
                <a:lnTo>
                  <a:pt x="67391" y="1972776"/>
                </a:lnTo>
                <a:lnTo>
                  <a:pt x="77778" y="1946113"/>
                </a:lnTo>
                <a:lnTo>
                  <a:pt x="726022" y="287800"/>
                </a:lnTo>
                <a:lnTo>
                  <a:pt x="732245" y="271958"/>
                </a:lnTo>
                <a:lnTo>
                  <a:pt x="744237" y="241202"/>
                </a:lnTo>
                <a:lnTo>
                  <a:pt x="750083" y="226313"/>
                </a:lnTo>
                <a:lnTo>
                  <a:pt x="761298" y="197541"/>
                </a:lnTo>
                <a:lnTo>
                  <a:pt x="804804" y="86292"/>
                </a:lnTo>
                <a:lnTo>
                  <a:pt x="812783" y="65980"/>
                </a:lnTo>
                <a:lnTo>
                  <a:pt x="816471" y="56490"/>
                </a:lnTo>
                <a:lnTo>
                  <a:pt x="820034" y="47426"/>
                </a:lnTo>
                <a:lnTo>
                  <a:pt x="823396" y="38790"/>
                </a:lnTo>
                <a:lnTo>
                  <a:pt x="826607" y="30630"/>
                </a:lnTo>
                <a:lnTo>
                  <a:pt x="832428" y="15716"/>
                </a:lnTo>
                <a:lnTo>
                  <a:pt x="837521" y="2736"/>
                </a:lnTo>
                <a:lnTo>
                  <a:pt x="8305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608788" y="349966"/>
            <a:ext cx="35560" cy="112395"/>
          </a:xfrm>
          <a:custGeom>
            <a:avLst/>
            <a:gdLst/>
            <a:ahLst/>
            <a:cxnLst/>
            <a:rect l="l" t="t" r="r" b="b"/>
            <a:pathLst>
              <a:path w="35560" h="112395">
                <a:moveTo>
                  <a:pt x="33918" y="105976"/>
                </a:moveTo>
                <a:lnTo>
                  <a:pt x="26193" y="105976"/>
                </a:lnTo>
                <a:lnTo>
                  <a:pt x="27648" y="112278"/>
                </a:lnTo>
                <a:lnTo>
                  <a:pt x="34975" y="110570"/>
                </a:lnTo>
                <a:lnTo>
                  <a:pt x="33918" y="105976"/>
                </a:lnTo>
                <a:close/>
              </a:path>
              <a:path w="35560" h="112395">
                <a:moveTo>
                  <a:pt x="30700" y="92719"/>
                </a:moveTo>
                <a:lnTo>
                  <a:pt x="22957" y="92719"/>
                </a:lnTo>
                <a:lnTo>
                  <a:pt x="24613" y="99473"/>
                </a:lnTo>
                <a:lnTo>
                  <a:pt x="26193" y="106026"/>
                </a:lnTo>
                <a:lnTo>
                  <a:pt x="33918" y="105976"/>
                </a:lnTo>
                <a:lnTo>
                  <a:pt x="33519" y="104243"/>
                </a:lnTo>
                <a:lnTo>
                  <a:pt x="31939" y="97716"/>
                </a:lnTo>
                <a:lnTo>
                  <a:pt x="30700" y="92719"/>
                </a:lnTo>
                <a:close/>
              </a:path>
              <a:path w="35560" h="112395">
                <a:moveTo>
                  <a:pt x="28981" y="85790"/>
                </a:moveTo>
                <a:lnTo>
                  <a:pt x="21225" y="85790"/>
                </a:lnTo>
                <a:lnTo>
                  <a:pt x="22957" y="92744"/>
                </a:lnTo>
                <a:lnTo>
                  <a:pt x="30700" y="92719"/>
                </a:lnTo>
                <a:lnTo>
                  <a:pt x="28981" y="85790"/>
                </a:lnTo>
                <a:close/>
              </a:path>
              <a:path w="35560" h="112395">
                <a:moveTo>
                  <a:pt x="25362" y="71529"/>
                </a:moveTo>
                <a:lnTo>
                  <a:pt x="17613" y="71529"/>
                </a:lnTo>
                <a:lnTo>
                  <a:pt x="19419" y="78735"/>
                </a:lnTo>
                <a:lnTo>
                  <a:pt x="21225" y="85815"/>
                </a:lnTo>
                <a:lnTo>
                  <a:pt x="28981" y="85790"/>
                </a:lnTo>
                <a:lnTo>
                  <a:pt x="25362" y="71529"/>
                </a:lnTo>
                <a:close/>
              </a:path>
              <a:path w="35560" h="112395">
                <a:moveTo>
                  <a:pt x="7326" y="0"/>
                </a:moveTo>
                <a:lnTo>
                  <a:pt x="0" y="1732"/>
                </a:lnTo>
                <a:lnTo>
                  <a:pt x="1455" y="8009"/>
                </a:lnTo>
                <a:lnTo>
                  <a:pt x="3035" y="14511"/>
                </a:lnTo>
                <a:lnTo>
                  <a:pt x="6448" y="28195"/>
                </a:lnTo>
                <a:lnTo>
                  <a:pt x="10086" y="42455"/>
                </a:lnTo>
                <a:lnTo>
                  <a:pt x="17613" y="71554"/>
                </a:lnTo>
                <a:lnTo>
                  <a:pt x="25362" y="71529"/>
                </a:lnTo>
                <a:lnTo>
                  <a:pt x="17355" y="40572"/>
                </a:lnTo>
                <a:lnTo>
                  <a:pt x="12011" y="19432"/>
                </a:lnTo>
                <a:lnTo>
                  <a:pt x="10355" y="12729"/>
                </a:lnTo>
                <a:lnTo>
                  <a:pt x="8775" y="6226"/>
                </a:lnTo>
                <a:lnTo>
                  <a:pt x="73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151201" y="513387"/>
            <a:ext cx="471170" cy="313055"/>
          </a:xfrm>
          <a:custGeom>
            <a:avLst/>
            <a:gdLst/>
            <a:ahLst/>
            <a:cxnLst/>
            <a:rect l="l" t="t" r="r" b="b"/>
            <a:pathLst>
              <a:path w="471169" h="313055">
                <a:moveTo>
                  <a:pt x="466719" y="0"/>
                </a:moveTo>
                <a:lnTo>
                  <a:pt x="0" y="306404"/>
                </a:lnTo>
                <a:lnTo>
                  <a:pt x="4089" y="312731"/>
                </a:lnTo>
                <a:lnTo>
                  <a:pt x="470809" y="6326"/>
                </a:lnTo>
                <a:lnTo>
                  <a:pt x="466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653900" y="530912"/>
            <a:ext cx="346710" cy="1726564"/>
          </a:xfrm>
          <a:custGeom>
            <a:avLst/>
            <a:gdLst/>
            <a:ahLst/>
            <a:cxnLst/>
            <a:rect l="l" t="t" r="r" b="b"/>
            <a:pathLst>
              <a:path w="346710" h="1726564">
                <a:moveTo>
                  <a:pt x="7401" y="0"/>
                </a:moveTo>
                <a:lnTo>
                  <a:pt x="0" y="1431"/>
                </a:lnTo>
                <a:lnTo>
                  <a:pt x="9182" y="48280"/>
                </a:lnTo>
                <a:lnTo>
                  <a:pt x="10788" y="56339"/>
                </a:lnTo>
                <a:lnTo>
                  <a:pt x="83348" y="426064"/>
                </a:lnTo>
                <a:lnTo>
                  <a:pt x="89520" y="457397"/>
                </a:lnTo>
                <a:lnTo>
                  <a:pt x="95767" y="489283"/>
                </a:lnTo>
                <a:lnTo>
                  <a:pt x="236671" y="1206262"/>
                </a:lnTo>
                <a:lnTo>
                  <a:pt x="243019" y="1238675"/>
                </a:lnTo>
                <a:lnTo>
                  <a:pt x="273152" y="1391978"/>
                </a:lnTo>
                <a:lnTo>
                  <a:pt x="278747" y="1420574"/>
                </a:lnTo>
                <a:lnTo>
                  <a:pt x="284216" y="1448343"/>
                </a:lnTo>
                <a:lnTo>
                  <a:pt x="322905" y="1645407"/>
                </a:lnTo>
                <a:lnTo>
                  <a:pt x="324661" y="1654445"/>
                </a:lnTo>
                <a:lnTo>
                  <a:pt x="326392" y="1663208"/>
                </a:lnTo>
                <a:lnTo>
                  <a:pt x="338787" y="1726527"/>
                </a:lnTo>
                <a:lnTo>
                  <a:pt x="346163" y="1725071"/>
                </a:lnTo>
                <a:lnTo>
                  <a:pt x="345084" y="1719472"/>
                </a:lnTo>
                <a:lnTo>
                  <a:pt x="339966" y="1693411"/>
                </a:lnTo>
                <a:lnTo>
                  <a:pt x="338536" y="1685980"/>
                </a:lnTo>
                <a:lnTo>
                  <a:pt x="274783" y="1361196"/>
                </a:lnTo>
                <a:lnTo>
                  <a:pt x="262815" y="1300438"/>
                </a:lnTo>
                <a:lnTo>
                  <a:pt x="237600" y="1171941"/>
                </a:lnTo>
                <a:lnTo>
                  <a:pt x="217729" y="1070935"/>
                </a:lnTo>
                <a:lnTo>
                  <a:pt x="190556" y="932521"/>
                </a:lnTo>
                <a:lnTo>
                  <a:pt x="129137" y="620115"/>
                </a:lnTo>
                <a:lnTo>
                  <a:pt x="122538" y="586422"/>
                </a:lnTo>
                <a:lnTo>
                  <a:pt x="109516" y="520240"/>
                </a:lnTo>
                <a:lnTo>
                  <a:pt x="103169" y="487827"/>
                </a:lnTo>
                <a:lnTo>
                  <a:pt x="84703" y="393902"/>
                </a:lnTo>
                <a:lnTo>
                  <a:pt x="73061" y="334524"/>
                </a:lnTo>
                <a:lnTo>
                  <a:pt x="67416" y="305927"/>
                </a:lnTo>
                <a:lnTo>
                  <a:pt x="41899" y="175999"/>
                </a:lnTo>
                <a:lnTo>
                  <a:pt x="33093" y="130982"/>
                </a:lnTo>
                <a:lnTo>
                  <a:pt x="25114" y="90485"/>
                </a:lnTo>
                <a:lnTo>
                  <a:pt x="23308" y="81095"/>
                </a:lnTo>
                <a:lnTo>
                  <a:pt x="21501" y="72056"/>
                </a:lnTo>
                <a:lnTo>
                  <a:pt x="18164" y="54883"/>
                </a:lnTo>
                <a:lnTo>
                  <a:pt x="16554" y="46799"/>
                </a:lnTo>
                <a:lnTo>
                  <a:pt x="15053" y="39066"/>
                </a:lnTo>
                <a:lnTo>
                  <a:pt x="10888" y="17901"/>
                </a:lnTo>
                <a:lnTo>
                  <a:pt x="7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672315" y="521572"/>
            <a:ext cx="1323340" cy="1487170"/>
          </a:xfrm>
          <a:custGeom>
            <a:avLst/>
            <a:gdLst/>
            <a:ahLst/>
            <a:cxnLst/>
            <a:rect l="l" t="t" r="r" b="b"/>
            <a:pathLst>
              <a:path w="1323339" h="1487170">
                <a:moveTo>
                  <a:pt x="5620" y="0"/>
                </a:moveTo>
                <a:lnTo>
                  <a:pt x="0" y="5021"/>
                </a:lnTo>
                <a:lnTo>
                  <a:pt x="1317388" y="1486606"/>
                </a:lnTo>
                <a:lnTo>
                  <a:pt x="1323008" y="1481584"/>
                </a:lnTo>
                <a:lnTo>
                  <a:pt x="5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270026" y="530811"/>
            <a:ext cx="376555" cy="1674495"/>
          </a:xfrm>
          <a:custGeom>
            <a:avLst/>
            <a:gdLst/>
            <a:ahLst/>
            <a:cxnLst/>
            <a:rect l="l" t="t" r="r" b="b"/>
            <a:pathLst>
              <a:path w="376555" h="1674495">
                <a:moveTo>
                  <a:pt x="368844" y="0"/>
                </a:moveTo>
                <a:lnTo>
                  <a:pt x="367640" y="5473"/>
                </a:lnTo>
                <a:lnTo>
                  <a:pt x="363500" y="24027"/>
                </a:lnTo>
                <a:lnTo>
                  <a:pt x="358733" y="45669"/>
                </a:lnTo>
                <a:lnTo>
                  <a:pt x="356977" y="53527"/>
                </a:lnTo>
                <a:lnTo>
                  <a:pt x="351357" y="79036"/>
                </a:lnTo>
                <a:lnTo>
                  <a:pt x="349324" y="88150"/>
                </a:lnTo>
                <a:lnTo>
                  <a:pt x="325840" y="194553"/>
                </a:lnTo>
                <a:lnTo>
                  <a:pt x="320446" y="218882"/>
                </a:lnTo>
                <a:lnTo>
                  <a:pt x="139975" y="1037945"/>
                </a:lnTo>
                <a:lnTo>
                  <a:pt x="132699" y="1070860"/>
                </a:lnTo>
                <a:lnTo>
                  <a:pt x="125549" y="1103474"/>
                </a:lnTo>
                <a:lnTo>
                  <a:pt x="111398" y="1167572"/>
                </a:lnTo>
                <a:lnTo>
                  <a:pt x="104498" y="1198981"/>
                </a:lnTo>
                <a:lnTo>
                  <a:pt x="53968" y="1428232"/>
                </a:lnTo>
                <a:lnTo>
                  <a:pt x="43003" y="1477793"/>
                </a:lnTo>
                <a:lnTo>
                  <a:pt x="37860" y="1501168"/>
                </a:lnTo>
                <a:lnTo>
                  <a:pt x="19519" y="1584221"/>
                </a:lnTo>
                <a:lnTo>
                  <a:pt x="17487" y="1593310"/>
                </a:lnTo>
                <a:lnTo>
                  <a:pt x="11867" y="1618819"/>
                </a:lnTo>
                <a:lnTo>
                  <a:pt x="10111" y="1626677"/>
                </a:lnTo>
                <a:lnTo>
                  <a:pt x="5344" y="1648319"/>
                </a:lnTo>
                <a:lnTo>
                  <a:pt x="0" y="1672347"/>
                </a:lnTo>
                <a:lnTo>
                  <a:pt x="7351" y="1673979"/>
                </a:lnTo>
                <a:lnTo>
                  <a:pt x="14225" y="1643047"/>
                </a:lnTo>
                <a:lnTo>
                  <a:pt x="15781" y="1635841"/>
                </a:lnTo>
                <a:lnTo>
                  <a:pt x="19218" y="1620425"/>
                </a:lnTo>
                <a:lnTo>
                  <a:pt x="61319" y="1429864"/>
                </a:lnTo>
                <a:lnTo>
                  <a:pt x="72986" y="1376813"/>
                </a:lnTo>
                <a:lnTo>
                  <a:pt x="105050" y="1231469"/>
                </a:lnTo>
                <a:lnTo>
                  <a:pt x="111825" y="1200588"/>
                </a:lnTo>
                <a:lnTo>
                  <a:pt x="132900" y="1105106"/>
                </a:lnTo>
                <a:lnTo>
                  <a:pt x="140051" y="1072492"/>
                </a:lnTo>
                <a:lnTo>
                  <a:pt x="147327" y="1039552"/>
                </a:lnTo>
                <a:lnTo>
                  <a:pt x="236220" y="636058"/>
                </a:lnTo>
                <a:lnTo>
                  <a:pt x="243496" y="603118"/>
                </a:lnTo>
                <a:lnTo>
                  <a:pt x="250646" y="570504"/>
                </a:lnTo>
                <a:lnTo>
                  <a:pt x="257772" y="538242"/>
                </a:lnTo>
                <a:lnTo>
                  <a:pt x="264772" y="506406"/>
                </a:lnTo>
                <a:lnTo>
                  <a:pt x="271722" y="474997"/>
                </a:lnTo>
                <a:lnTo>
                  <a:pt x="278496" y="444141"/>
                </a:lnTo>
                <a:lnTo>
                  <a:pt x="322227" y="245746"/>
                </a:lnTo>
                <a:lnTo>
                  <a:pt x="333192" y="196185"/>
                </a:lnTo>
                <a:lnTo>
                  <a:pt x="338335" y="172810"/>
                </a:lnTo>
                <a:lnTo>
                  <a:pt x="356676" y="89757"/>
                </a:lnTo>
                <a:lnTo>
                  <a:pt x="358708" y="80643"/>
                </a:lnTo>
                <a:lnTo>
                  <a:pt x="360640" y="71856"/>
                </a:lnTo>
                <a:lnTo>
                  <a:pt x="367765" y="39744"/>
                </a:lnTo>
                <a:lnTo>
                  <a:pt x="369321" y="32538"/>
                </a:lnTo>
                <a:lnTo>
                  <a:pt x="373687" y="12955"/>
                </a:lnTo>
                <a:lnTo>
                  <a:pt x="374966" y="7105"/>
                </a:lnTo>
                <a:lnTo>
                  <a:pt x="376196" y="1631"/>
                </a:lnTo>
                <a:lnTo>
                  <a:pt x="368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633875" y="1181633"/>
            <a:ext cx="1906905" cy="1560195"/>
          </a:xfrm>
          <a:custGeom>
            <a:avLst/>
            <a:gdLst/>
            <a:ahLst/>
            <a:cxnLst/>
            <a:rect l="l" t="t" r="r" b="b"/>
            <a:pathLst>
              <a:path w="1906904" h="1560195">
                <a:moveTo>
                  <a:pt x="1902156" y="0"/>
                </a:moveTo>
                <a:lnTo>
                  <a:pt x="0" y="1554269"/>
                </a:lnTo>
                <a:lnTo>
                  <a:pt x="4767" y="1560094"/>
                </a:lnTo>
                <a:lnTo>
                  <a:pt x="1906872" y="5849"/>
                </a:lnTo>
                <a:lnTo>
                  <a:pt x="19021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819539" y="1181708"/>
            <a:ext cx="1721485" cy="1490345"/>
          </a:xfrm>
          <a:custGeom>
            <a:avLst/>
            <a:gdLst/>
            <a:ahLst/>
            <a:cxnLst/>
            <a:rect l="l" t="t" r="r" b="b"/>
            <a:pathLst>
              <a:path w="1721485" h="1490345">
                <a:moveTo>
                  <a:pt x="1716391" y="0"/>
                </a:moveTo>
                <a:lnTo>
                  <a:pt x="1693961" y="19432"/>
                </a:lnTo>
                <a:lnTo>
                  <a:pt x="1687362" y="25106"/>
                </a:lnTo>
                <a:lnTo>
                  <a:pt x="1680437" y="31132"/>
                </a:lnTo>
                <a:lnTo>
                  <a:pt x="0" y="1484020"/>
                </a:lnTo>
                <a:lnTo>
                  <a:pt x="4917" y="1489719"/>
                </a:lnTo>
                <a:lnTo>
                  <a:pt x="1685355" y="36831"/>
                </a:lnTo>
                <a:lnTo>
                  <a:pt x="1721309" y="5699"/>
                </a:lnTo>
                <a:lnTo>
                  <a:pt x="1716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871528" y="1178720"/>
            <a:ext cx="666750" cy="413384"/>
          </a:xfrm>
          <a:custGeom>
            <a:avLst/>
            <a:gdLst/>
            <a:ahLst/>
            <a:cxnLst/>
            <a:rect l="l" t="t" r="r" b="b"/>
            <a:pathLst>
              <a:path w="666750" h="413384">
                <a:moveTo>
                  <a:pt x="662445" y="0"/>
                </a:moveTo>
                <a:lnTo>
                  <a:pt x="5871" y="403242"/>
                </a:lnTo>
                <a:lnTo>
                  <a:pt x="0" y="406757"/>
                </a:lnTo>
                <a:lnTo>
                  <a:pt x="3888" y="413209"/>
                </a:lnTo>
                <a:lnTo>
                  <a:pt x="9759" y="409669"/>
                </a:lnTo>
                <a:lnTo>
                  <a:pt x="20425" y="403217"/>
                </a:lnTo>
                <a:lnTo>
                  <a:pt x="89821" y="360937"/>
                </a:lnTo>
                <a:lnTo>
                  <a:pt x="666384" y="6402"/>
                </a:lnTo>
                <a:lnTo>
                  <a:pt x="662445" y="0"/>
                </a:lnTo>
                <a:close/>
              </a:path>
              <a:path w="666750" h="413384">
                <a:moveTo>
                  <a:pt x="5871" y="403217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955174" y="1181583"/>
            <a:ext cx="1585595" cy="1243965"/>
          </a:xfrm>
          <a:custGeom>
            <a:avLst/>
            <a:gdLst/>
            <a:ahLst/>
            <a:cxnLst/>
            <a:rect l="l" t="t" r="r" b="b"/>
            <a:pathLst>
              <a:path w="1585595" h="1243964">
                <a:moveTo>
                  <a:pt x="1580906" y="0"/>
                </a:moveTo>
                <a:lnTo>
                  <a:pt x="1546408" y="26763"/>
                </a:lnTo>
                <a:lnTo>
                  <a:pt x="0" y="1237896"/>
                </a:lnTo>
                <a:lnTo>
                  <a:pt x="4666" y="1243822"/>
                </a:lnTo>
                <a:lnTo>
                  <a:pt x="1569816" y="18127"/>
                </a:lnTo>
                <a:lnTo>
                  <a:pt x="1585523" y="5950"/>
                </a:lnTo>
                <a:lnTo>
                  <a:pt x="15809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574970" y="1195617"/>
            <a:ext cx="321310" cy="826769"/>
          </a:xfrm>
          <a:custGeom>
            <a:avLst/>
            <a:gdLst/>
            <a:ahLst/>
            <a:cxnLst/>
            <a:rect l="l" t="t" r="r" b="b"/>
            <a:pathLst>
              <a:path w="321310" h="826769">
                <a:moveTo>
                  <a:pt x="7000" y="0"/>
                </a:moveTo>
                <a:lnTo>
                  <a:pt x="0" y="2736"/>
                </a:lnTo>
                <a:lnTo>
                  <a:pt x="2709" y="9641"/>
                </a:lnTo>
                <a:lnTo>
                  <a:pt x="15580" y="42681"/>
                </a:lnTo>
                <a:lnTo>
                  <a:pt x="49778" y="131434"/>
                </a:lnTo>
                <a:lnTo>
                  <a:pt x="86660" y="227770"/>
                </a:lnTo>
                <a:lnTo>
                  <a:pt x="205886" y="541079"/>
                </a:lnTo>
                <a:lnTo>
                  <a:pt x="305317" y="804074"/>
                </a:lnTo>
                <a:lnTo>
                  <a:pt x="313697" y="826444"/>
                </a:lnTo>
                <a:lnTo>
                  <a:pt x="320747" y="823783"/>
                </a:lnTo>
                <a:lnTo>
                  <a:pt x="235793" y="598724"/>
                </a:lnTo>
                <a:lnTo>
                  <a:pt x="128559" y="316497"/>
                </a:lnTo>
                <a:lnTo>
                  <a:pt x="61745" y="141603"/>
                </a:lnTo>
                <a:lnTo>
                  <a:pt x="34222" y="70023"/>
                </a:lnTo>
                <a:lnTo>
                  <a:pt x="12620" y="14336"/>
                </a:lnTo>
                <a:lnTo>
                  <a:pt x="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600185" y="1165816"/>
            <a:ext cx="978535" cy="241300"/>
          </a:xfrm>
          <a:custGeom>
            <a:avLst/>
            <a:gdLst/>
            <a:ahLst/>
            <a:cxnLst/>
            <a:rect l="l" t="t" r="r" b="b"/>
            <a:pathLst>
              <a:path w="978535" h="241300">
                <a:moveTo>
                  <a:pt x="1731" y="0"/>
                </a:moveTo>
                <a:lnTo>
                  <a:pt x="0" y="7331"/>
                </a:lnTo>
                <a:lnTo>
                  <a:pt x="976142" y="240850"/>
                </a:lnTo>
                <a:lnTo>
                  <a:pt x="977974" y="233544"/>
                </a:lnTo>
                <a:lnTo>
                  <a:pt x="1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594214" y="1178695"/>
            <a:ext cx="207141" cy="12962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610043" y="709522"/>
            <a:ext cx="117771" cy="10123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616290" y="698877"/>
            <a:ext cx="1402715" cy="492125"/>
          </a:xfrm>
          <a:custGeom>
            <a:avLst/>
            <a:gdLst/>
            <a:ahLst/>
            <a:cxnLst/>
            <a:rect l="l" t="t" r="r" b="b"/>
            <a:pathLst>
              <a:path w="1402714" h="492125">
                <a:moveTo>
                  <a:pt x="2458" y="0"/>
                </a:moveTo>
                <a:lnTo>
                  <a:pt x="0" y="7105"/>
                </a:lnTo>
                <a:lnTo>
                  <a:pt x="1379383" y="484563"/>
                </a:lnTo>
                <a:lnTo>
                  <a:pt x="1400210" y="491694"/>
                </a:lnTo>
                <a:lnTo>
                  <a:pt x="1402643" y="484563"/>
                </a:lnTo>
                <a:lnTo>
                  <a:pt x="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936482" y="723658"/>
            <a:ext cx="639445" cy="1687830"/>
          </a:xfrm>
          <a:custGeom>
            <a:avLst/>
            <a:gdLst/>
            <a:ahLst/>
            <a:cxnLst/>
            <a:rect l="l" t="t" r="r" b="b"/>
            <a:pathLst>
              <a:path w="639444" h="1687830">
                <a:moveTo>
                  <a:pt x="632362" y="0"/>
                </a:moveTo>
                <a:lnTo>
                  <a:pt x="625738" y="17198"/>
                </a:lnTo>
                <a:lnTo>
                  <a:pt x="598968" y="87372"/>
                </a:lnTo>
                <a:lnTo>
                  <a:pt x="575960" y="148055"/>
                </a:lnTo>
                <a:lnTo>
                  <a:pt x="558623" y="193976"/>
                </a:lnTo>
                <a:lnTo>
                  <a:pt x="549365" y="218405"/>
                </a:lnTo>
                <a:lnTo>
                  <a:pt x="539806" y="243788"/>
                </a:lnTo>
                <a:lnTo>
                  <a:pt x="529870" y="270050"/>
                </a:lnTo>
                <a:lnTo>
                  <a:pt x="498358" y="353731"/>
                </a:lnTo>
                <a:lnTo>
                  <a:pt x="416565" y="571308"/>
                </a:lnTo>
                <a:lnTo>
                  <a:pt x="111273" y="1386379"/>
                </a:lnTo>
                <a:lnTo>
                  <a:pt x="6422" y="1667501"/>
                </a:lnTo>
                <a:lnTo>
                  <a:pt x="4164" y="1673652"/>
                </a:lnTo>
                <a:lnTo>
                  <a:pt x="0" y="1684850"/>
                </a:lnTo>
                <a:lnTo>
                  <a:pt x="7050" y="1687461"/>
                </a:lnTo>
                <a:lnTo>
                  <a:pt x="33068" y="1617463"/>
                </a:lnTo>
                <a:lnTo>
                  <a:pt x="36380" y="1608650"/>
                </a:lnTo>
                <a:lnTo>
                  <a:pt x="39767" y="1599511"/>
                </a:lnTo>
                <a:lnTo>
                  <a:pt x="43304" y="1590096"/>
                </a:lnTo>
                <a:lnTo>
                  <a:pt x="46917" y="1580355"/>
                </a:lnTo>
                <a:lnTo>
                  <a:pt x="447927" y="509218"/>
                </a:lnTo>
                <a:lnTo>
                  <a:pt x="536921" y="272711"/>
                </a:lnTo>
                <a:lnTo>
                  <a:pt x="591089" y="129350"/>
                </a:lnTo>
                <a:lnTo>
                  <a:pt x="609455" y="80969"/>
                </a:lnTo>
                <a:lnTo>
                  <a:pt x="612817" y="72182"/>
                </a:lnTo>
                <a:lnTo>
                  <a:pt x="622100" y="47778"/>
                </a:lnTo>
                <a:lnTo>
                  <a:pt x="639387" y="2711"/>
                </a:lnTo>
                <a:lnTo>
                  <a:pt x="632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593885" y="721021"/>
            <a:ext cx="702310" cy="1791335"/>
          </a:xfrm>
          <a:custGeom>
            <a:avLst/>
            <a:gdLst/>
            <a:ahLst/>
            <a:cxnLst/>
            <a:rect l="l" t="t" r="r" b="b"/>
            <a:pathLst>
              <a:path w="702310" h="1791335">
                <a:moveTo>
                  <a:pt x="40228" y="85162"/>
                </a:moveTo>
                <a:lnTo>
                  <a:pt x="32165" y="85162"/>
                </a:lnTo>
                <a:lnTo>
                  <a:pt x="35878" y="94778"/>
                </a:lnTo>
                <a:lnTo>
                  <a:pt x="39767" y="104720"/>
                </a:lnTo>
                <a:lnTo>
                  <a:pt x="651255" y="1678498"/>
                </a:lnTo>
                <a:lnTo>
                  <a:pt x="690495" y="1779126"/>
                </a:lnTo>
                <a:lnTo>
                  <a:pt x="692803" y="1785127"/>
                </a:lnTo>
                <a:lnTo>
                  <a:pt x="695011" y="1790751"/>
                </a:lnTo>
                <a:lnTo>
                  <a:pt x="702036" y="1787989"/>
                </a:lnTo>
                <a:lnTo>
                  <a:pt x="699829" y="1782390"/>
                </a:lnTo>
                <a:lnTo>
                  <a:pt x="631860" y="1607847"/>
                </a:lnTo>
                <a:lnTo>
                  <a:pt x="622201" y="1582941"/>
                </a:lnTo>
                <a:lnTo>
                  <a:pt x="54896" y="122823"/>
                </a:lnTo>
                <a:lnTo>
                  <a:pt x="50756" y="112253"/>
                </a:lnTo>
                <a:lnTo>
                  <a:pt x="40228" y="85162"/>
                </a:lnTo>
                <a:close/>
              </a:path>
              <a:path w="702310" h="1791335">
                <a:moveTo>
                  <a:pt x="10267" y="8335"/>
                </a:moveTo>
                <a:lnTo>
                  <a:pt x="2207" y="8335"/>
                </a:lnTo>
                <a:lnTo>
                  <a:pt x="4541" y="14361"/>
                </a:lnTo>
                <a:lnTo>
                  <a:pt x="32165" y="85187"/>
                </a:lnTo>
                <a:lnTo>
                  <a:pt x="40228" y="85162"/>
                </a:lnTo>
                <a:lnTo>
                  <a:pt x="35527" y="73161"/>
                </a:lnTo>
                <a:lnTo>
                  <a:pt x="32064" y="64223"/>
                </a:lnTo>
                <a:lnTo>
                  <a:pt x="28702" y="55636"/>
                </a:lnTo>
                <a:lnTo>
                  <a:pt x="25516" y="47376"/>
                </a:lnTo>
                <a:lnTo>
                  <a:pt x="10267" y="8335"/>
                </a:lnTo>
                <a:close/>
              </a:path>
              <a:path w="702310" h="1791335">
                <a:moveTo>
                  <a:pt x="7000" y="0"/>
                </a:moveTo>
                <a:lnTo>
                  <a:pt x="0" y="2736"/>
                </a:lnTo>
                <a:lnTo>
                  <a:pt x="2207" y="8360"/>
                </a:lnTo>
                <a:lnTo>
                  <a:pt x="10267" y="8335"/>
                </a:lnTo>
                <a:lnTo>
                  <a:pt x="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472823" y="717557"/>
            <a:ext cx="1092835" cy="1336040"/>
          </a:xfrm>
          <a:custGeom>
            <a:avLst/>
            <a:gdLst/>
            <a:ahLst/>
            <a:cxnLst/>
            <a:rect l="l" t="t" r="r" b="b"/>
            <a:pathLst>
              <a:path w="1092835" h="1336039">
                <a:moveTo>
                  <a:pt x="1086462" y="0"/>
                </a:moveTo>
                <a:lnTo>
                  <a:pt x="0" y="1330918"/>
                </a:lnTo>
                <a:lnTo>
                  <a:pt x="5820" y="1335688"/>
                </a:lnTo>
                <a:lnTo>
                  <a:pt x="1092283" y="4770"/>
                </a:lnTo>
                <a:lnTo>
                  <a:pt x="10864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027169" y="1183792"/>
            <a:ext cx="172000" cy="10944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033000" y="849468"/>
            <a:ext cx="1056005" cy="311150"/>
          </a:xfrm>
          <a:custGeom>
            <a:avLst/>
            <a:gdLst/>
            <a:ahLst/>
            <a:cxnLst/>
            <a:rect l="l" t="t" r="r" b="b"/>
            <a:pathLst>
              <a:path w="1056005" h="311150">
                <a:moveTo>
                  <a:pt x="1053895" y="0"/>
                </a:moveTo>
                <a:lnTo>
                  <a:pt x="0" y="303793"/>
                </a:lnTo>
                <a:lnTo>
                  <a:pt x="2057" y="311024"/>
                </a:lnTo>
                <a:lnTo>
                  <a:pt x="1055978" y="7230"/>
                </a:lnTo>
                <a:lnTo>
                  <a:pt x="10538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033727" y="1122983"/>
            <a:ext cx="450215" cy="45720"/>
          </a:xfrm>
          <a:custGeom>
            <a:avLst/>
            <a:gdLst/>
            <a:ahLst/>
            <a:cxnLst/>
            <a:rect l="l" t="t" r="r" b="b"/>
            <a:pathLst>
              <a:path w="450215" h="45719">
                <a:moveTo>
                  <a:pt x="449232" y="0"/>
                </a:moveTo>
                <a:lnTo>
                  <a:pt x="0" y="37660"/>
                </a:lnTo>
                <a:lnTo>
                  <a:pt x="602" y="45192"/>
                </a:lnTo>
                <a:lnTo>
                  <a:pt x="449834" y="7506"/>
                </a:lnTo>
                <a:lnTo>
                  <a:pt x="449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435239" y="1510910"/>
            <a:ext cx="575945" cy="668020"/>
          </a:xfrm>
          <a:custGeom>
            <a:avLst/>
            <a:gdLst/>
            <a:ahLst/>
            <a:cxnLst/>
            <a:rect l="l" t="t" r="r" b="b"/>
            <a:pathLst>
              <a:path w="575944" h="668019">
                <a:moveTo>
                  <a:pt x="569688" y="0"/>
                </a:moveTo>
                <a:lnTo>
                  <a:pt x="0" y="662923"/>
                </a:lnTo>
                <a:lnTo>
                  <a:pt x="5695" y="667844"/>
                </a:lnTo>
                <a:lnTo>
                  <a:pt x="553932" y="29726"/>
                </a:lnTo>
                <a:lnTo>
                  <a:pt x="575383" y="4920"/>
                </a:lnTo>
                <a:lnTo>
                  <a:pt x="569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450067" y="2207778"/>
            <a:ext cx="1820545" cy="334010"/>
          </a:xfrm>
          <a:custGeom>
            <a:avLst/>
            <a:gdLst/>
            <a:ahLst/>
            <a:cxnLst/>
            <a:rect l="l" t="t" r="r" b="b"/>
            <a:pathLst>
              <a:path w="1820545" h="334010">
                <a:moveTo>
                  <a:pt x="1279" y="0"/>
                </a:moveTo>
                <a:lnTo>
                  <a:pt x="0" y="7431"/>
                </a:lnTo>
                <a:lnTo>
                  <a:pt x="25290" y="11775"/>
                </a:lnTo>
                <a:lnTo>
                  <a:pt x="48297" y="15792"/>
                </a:lnTo>
                <a:lnTo>
                  <a:pt x="65459" y="18805"/>
                </a:lnTo>
                <a:lnTo>
                  <a:pt x="1819134" y="333821"/>
                </a:lnTo>
                <a:lnTo>
                  <a:pt x="1820388" y="326390"/>
                </a:lnTo>
                <a:lnTo>
                  <a:pt x="66763" y="11398"/>
                </a:lnTo>
                <a:lnTo>
                  <a:pt x="1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446203" y="1188788"/>
            <a:ext cx="1760855" cy="1001394"/>
          </a:xfrm>
          <a:custGeom>
            <a:avLst/>
            <a:gdLst/>
            <a:ahLst/>
            <a:cxnLst/>
            <a:rect l="l" t="t" r="r" b="b"/>
            <a:pathLst>
              <a:path w="1760855" h="1001394">
                <a:moveTo>
                  <a:pt x="1756660" y="0"/>
                </a:moveTo>
                <a:lnTo>
                  <a:pt x="11164" y="988032"/>
                </a:lnTo>
                <a:lnTo>
                  <a:pt x="0" y="994384"/>
                </a:lnTo>
                <a:lnTo>
                  <a:pt x="3713" y="1000937"/>
                </a:lnTo>
                <a:lnTo>
                  <a:pt x="9107" y="997899"/>
                </a:lnTo>
                <a:lnTo>
                  <a:pt x="14834" y="994610"/>
                </a:lnTo>
                <a:lnTo>
                  <a:pt x="26427" y="988032"/>
                </a:lnTo>
                <a:lnTo>
                  <a:pt x="1760323" y="6603"/>
                </a:lnTo>
                <a:lnTo>
                  <a:pt x="1756660" y="0"/>
                </a:lnTo>
                <a:close/>
              </a:path>
              <a:path w="1760855" h="1001394">
                <a:moveTo>
                  <a:pt x="14922" y="994585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443644" y="1969714"/>
            <a:ext cx="337820" cy="217804"/>
          </a:xfrm>
          <a:custGeom>
            <a:avLst/>
            <a:gdLst/>
            <a:ahLst/>
            <a:cxnLst/>
            <a:rect l="l" t="t" r="r" b="b"/>
            <a:pathLst>
              <a:path w="337819" h="217805">
                <a:moveTo>
                  <a:pt x="333618" y="0"/>
                </a:moveTo>
                <a:lnTo>
                  <a:pt x="0" y="210898"/>
                </a:lnTo>
                <a:lnTo>
                  <a:pt x="3964" y="217300"/>
                </a:lnTo>
                <a:lnTo>
                  <a:pt x="337658" y="6377"/>
                </a:lnTo>
                <a:lnTo>
                  <a:pt x="333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446780" y="1331672"/>
            <a:ext cx="2351405" cy="863600"/>
          </a:xfrm>
          <a:custGeom>
            <a:avLst/>
            <a:gdLst/>
            <a:ahLst/>
            <a:cxnLst/>
            <a:rect l="l" t="t" r="r" b="b"/>
            <a:pathLst>
              <a:path w="2351404" h="863600">
                <a:moveTo>
                  <a:pt x="2348728" y="0"/>
                </a:moveTo>
                <a:lnTo>
                  <a:pt x="0" y="856146"/>
                </a:lnTo>
                <a:lnTo>
                  <a:pt x="2584" y="863226"/>
                </a:lnTo>
                <a:lnTo>
                  <a:pt x="2351288" y="7080"/>
                </a:lnTo>
                <a:lnTo>
                  <a:pt x="2348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865203" y="847259"/>
            <a:ext cx="859790" cy="541655"/>
          </a:xfrm>
          <a:custGeom>
            <a:avLst/>
            <a:gdLst/>
            <a:ahLst/>
            <a:cxnLst/>
            <a:rect l="l" t="t" r="r" b="b"/>
            <a:pathLst>
              <a:path w="859789" h="541655">
                <a:moveTo>
                  <a:pt x="855736" y="0"/>
                </a:moveTo>
                <a:lnTo>
                  <a:pt x="0" y="534852"/>
                </a:lnTo>
                <a:lnTo>
                  <a:pt x="3964" y="541255"/>
                </a:lnTo>
                <a:lnTo>
                  <a:pt x="859701" y="6377"/>
                </a:lnTo>
                <a:lnTo>
                  <a:pt x="855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867787" y="1319319"/>
            <a:ext cx="131671" cy="7434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817017" y="1440536"/>
            <a:ext cx="0" cy="1213485"/>
          </a:xfrm>
          <a:custGeom>
            <a:avLst/>
            <a:gdLst/>
            <a:ahLst/>
            <a:cxnLst/>
            <a:rect l="l" t="t" r="r" b="b"/>
            <a:pathLst>
              <a:path h="1213485">
                <a:moveTo>
                  <a:pt x="0" y="0"/>
                </a:moveTo>
                <a:lnTo>
                  <a:pt x="0" y="1213091"/>
                </a:lnTo>
              </a:path>
            </a:pathLst>
          </a:custGeom>
          <a:ln w="475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871901" y="1198329"/>
            <a:ext cx="2143760" cy="208915"/>
          </a:xfrm>
          <a:custGeom>
            <a:avLst/>
            <a:gdLst/>
            <a:ahLst/>
            <a:cxnLst/>
            <a:rect l="l" t="t" r="r" b="b"/>
            <a:pathLst>
              <a:path w="2143760" h="208915">
                <a:moveTo>
                  <a:pt x="2142842" y="0"/>
                </a:moveTo>
                <a:lnTo>
                  <a:pt x="0" y="200930"/>
                </a:lnTo>
                <a:lnTo>
                  <a:pt x="727" y="208437"/>
                </a:lnTo>
                <a:lnTo>
                  <a:pt x="2143544" y="7481"/>
                </a:lnTo>
                <a:lnTo>
                  <a:pt x="2142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854163" y="1433405"/>
            <a:ext cx="322580" cy="451484"/>
          </a:xfrm>
          <a:custGeom>
            <a:avLst/>
            <a:gdLst/>
            <a:ahLst/>
            <a:cxnLst/>
            <a:rect l="l" t="t" r="r" b="b"/>
            <a:pathLst>
              <a:path w="322580" h="451485">
                <a:moveTo>
                  <a:pt x="6096" y="0"/>
                </a:moveTo>
                <a:lnTo>
                  <a:pt x="0" y="4393"/>
                </a:lnTo>
                <a:lnTo>
                  <a:pt x="38588" y="58448"/>
                </a:lnTo>
                <a:lnTo>
                  <a:pt x="302959" y="432793"/>
                </a:lnTo>
                <a:lnTo>
                  <a:pt x="316156" y="451271"/>
                </a:lnTo>
                <a:lnTo>
                  <a:pt x="322278" y="446903"/>
                </a:lnTo>
                <a:lnTo>
                  <a:pt x="284568" y="393902"/>
                </a:lnTo>
                <a:lnTo>
                  <a:pt x="54093" y="67286"/>
                </a:lnTo>
                <a:lnTo>
                  <a:pt x="12569" y="8988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851202" y="874023"/>
            <a:ext cx="257810" cy="501015"/>
          </a:xfrm>
          <a:custGeom>
            <a:avLst/>
            <a:gdLst/>
            <a:ahLst/>
            <a:cxnLst/>
            <a:rect l="l" t="t" r="r" b="b"/>
            <a:pathLst>
              <a:path w="257810" h="501015">
                <a:moveTo>
                  <a:pt x="251048" y="0"/>
                </a:moveTo>
                <a:lnTo>
                  <a:pt x="220940" y="59880"/>
                </a:lnTo>
                <a:lnTo>
                  <a:pt x="70401" y="357497"/>
                </a:lnTo>
                <a:lnTo>
                  <a:pt x="61745" y="374570"/>
                </a:lnTo>
                <a:lnTo>
                  <a:pt x="0" y="497167"/>
                </a:lnTo>
                <a:lnTo>
                  <a:pt x="6749" y="500531"/>
                </a:lnTo>
                <a:lnTo>
                  <a:pt x="11742" y="490539"/>
                </a:lnTo>
                <a:lnTo>
                  <a:pt x="234639" y="49435"/>
                </a:lnTo>
                <a:lnTo>
                  <a:pt x="241162" y="36430"/>
                </a:lnTo>
                <a:lnTo>
                  <a:pt x="247234" y="24403"/>
                </a:lnTo>
                <a:lnTo>
                  <a:pt x="257772" y="3364"/>
                </a:lnTo>
                <a:lnTo>
                  <a:pt x="251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867937" y="1419621"/>
            <a:ext cx="1888489" cy="966469"/>
          </a:xfrm>
          <a:custGeom>
            <a:avLst/>
            <a:gdLst/>
            <a:ahLst/>
            <a:cxnLst/>
            <a:rect l="l" t="t" r="r" b="b"/>
            <a:pathLst>
              <a:path w="1888489" h="966469">
                <a:moveTo>
                  <a:pt x="3387" y="0"/>
                </a:moveTo>
                <a:lnTo>
                  <a:pt x="0" y="6728"/>
                </a:lnTo>
                <a:lnTo>
                  <a:pt x="1884593" y="966064"/>
                </a:lnTo>
                <a:lnTo>
                  <a:pt x="1888030" y="959360"/>
                </a:lnTo>
                <a:lnTo>
                  <a:pt x="33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543351" y="1144098"/>
            <a:ext cx="268605" cy="239395"/>
          </a:xfrm>
          <a:custGeom>
            <a:avLst/>
            <a:gdLst/>
            <a:ahLst/>
            <a:cxnLst/>
            <a:rect l="l" t="t" r="r" b="b"/>
            <a:pathLst>
              <a:path w="268605" h="239394">
                <a:moveTo>
                  <a:pt x="262751" y="228422"/>
                </a:moveTo>
                <a:lnTo>
                  <a:pt x="251349" y="228422"/>
                </a:lnTo>
                <a:lnTo>
                  <a:pt x="263568" y="239143"/>
                </a:lnTo>
                <a:lnTo>
                  <a:pt x="268535" y="233469"/>
                </a:lnTo>
                <a:lnTo>
                  <a:pt x="262751" y="228422"/>
                </a:lnTo>
                <a:close/>
              </a:path>
              <a:path w="268605" h="239394">
                <a:moveTo>
                  <a:pt x="17084" y="10921"/>
                </a:moveTo>
                <a:lnTo>
                  <a:pt x="5896" y="10921"/>
                </a:lnTo>
                <a:lnTo>
                  <a:pt x="58158" y="57946"/>
                </a:lnTo>
                <a:lnTo>
                  <a:pt x="244862" y="222773"/>
                </a:lnTo>
                <a:lnTo>
                  <a:pt x="251349" y="228447"/>
                </a:lnTo>
                <a:lnTo>
                  <a:pt x="262751" y="228422"/>
                </a:lnTo>
                <a:lnTo>
                  <a:pt x="259528" y="225610"/>
                </a:lnTo>
                <a:lnTo>
                  <a:pt x="256317" y="222773"/>
                </a:lnTo>
                <a:lnTo>
                  <a:pt x="89796" y="76023"/>
                </a:lnTo>
                <a:lnTo>
                  <a:pt x="17084" y="10921"/>
                </a:lnTo>
                <a:close/>
              </a:path>
              <a:path w="268605" h="239394">
                <a:moveTo>
                  <a:pt x="5093" y="0"/>
                </a:moveTo>
                <a:lnTo>
                  <a:pt x="0" y="5548"/>
                </a:lnTo>
                <a:lnTo>
                  <a:pt x="5921" y="10946"/>
                </a:lnTo>
                <a:lnTo>
                  <a:pt x="17084" y="10921"/>
                </a:lnTo>
                <a:lnTo>
                  <a:pt x="14048" y="8184"/>
                </a:lnTo>
                <a:lnTo>
                  <a:pt x="10989" y="5372"/>
                </a:lnTo>
                <a:lnTo>
                  <a:pt x="7953" y="2636"/>
                </a:lnTo>
                <a:lnTo>
                  <a:pt x="5093" y="0"/>
                </a:lnTo>
                <a:close/>
              </a:path>
              <a:path w="268605" h="239394">
                <a:moveTo>
                  <a:pt x="14050" y="8184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823328" y="1442946"/>
            <a:ext cx="0" cy="473075"/>
          </a:xfrm>
          <a:custGeom>
            <a:avLst/>
            <a:gdLst/>
            <a:ahLst/>
            <a:cxnLst/>
            <a:rect l="l" t="t" r="r" b="b"/>
            <a:pathLst>
              <a:path h="473075">
                <a:moveTo>
                  <a:pt x="0" y="0"/>
                </a:moveTo>
                <a:lnTo>
                  <a:pt x="0" y="472512"/>
                </a:lnTo>
              </a:path>
            </a:pathLst>
          </a:custGeom>
          <a:ln w="301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981769" y="834329"/>
            <a:ext cx="737235" cy="163195"/>
          </a:xfrm>
          <a:custGeom>
            <a:avLst/>
            <a:gdLst/>
            <a:ahLst/>
            <a:cxnLst/>
            <a:rect l="l" t="t" r="r" b="b"/>
            <a:pathLst>
              <a:path w="737235" h="163194">
                <a:moveTo>
                  <a:pt x="735305" y="0"/>
                </a:moveTo>
                <a:lnTo>
                  <a:pt x="0" y="155562"/>
                </a:lnTo>
                <a:lnTo>
                  <a:pt x="1555" y="162943"/>
                </a:lnTo>
                <a:lnTo>
                  <a:pt x="736836" y="7381"/>
                </a:lnTo>
                <a:lnTo>
                  <a:pt x="7353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036691" y="1341715"/>
            <a:ext cx="150495" cy="537210"/>
          </a:xfrm>
          <a:custGeom>
            <a:avLst/>
            <a:gdLst/>
            <a:ahLst/>
            <a:cxnLst/>
            <a:rect l="l" t="t" r="r" b="b"/>
            <a:pathLst>
              <a:path w="150494" h="537210">
                <a:moveTo>
                  <a:pt x="7250" y="0"/>
                </a:moveTo>
                <a:lnTo>
                  <a:pt x="0" y="2058"/>
                </a:lnTo>
                <a:lnTo>
                  <a:pt x="1455" y="7155"/>
                </a:lnTo>
                <a:lnTo>
                  <a:pt x="6272" y="24253"/>
                </a:lnTo>
                <a:lnTo>
                  <a:pt x="22028" y="81296"/>
                </a:lnTo>
                <a:lnTo>
                  <a:pt x="40946" y="151018"/>
                </a:lnTo>
                <a:lnTo>
                  <a:pt x="51208" y="189080"/>
                </a:lnTo>
                <a:lnTo>
                  <a:pt x="56426" y="208638"/>
                </a:lnTo>
                <a:lnTo>
                  <a:pt x="61745" y="228447"/>
                </a:lnTo>
                <a:lnTo>
                  <a:pt x="72434" y="268443"/>
                </a:lnTo>
                <a:lnTo>
                  <a:pt x="88366" y="328323"/>
                </a:lnTo>
                <a:lnTo>
                  <a:pt x="108538" y="404598"/>
                </a:lnTo>
                <a:lnTo>
                  <a:pt x="113230" y="422499"/>
                </a:lnTo>
                <a:lnTo>
                  <a:pt x="117796" y="439797"/>
                </a:lnTo>
                <a:lnTo>
                  <a:pt x="126276" y="472185"/>
                </a:lnTo>
                <a:lnTo>
                  <a:pt x="137190" y="514164"/>
                </a:lnTo>
                <a:lnTo>
                  <a:pt x="143011" y="536811"/>
                </a:lnTo>
                <a:lnTo>
                  <a:pt x="150312" y="534953"/>
                </a:lnTo>
                <a:lnTo>
                  <a:pt x="148957" y="529730"/>
                </a:lnTo>
                <a:lnTo>
                  <a:pt x="147552" y="524207"/>
                </a:lnTo>
                <a:lnTo>
                  <a:pt x="141104" y="499276"/>
                </a:lnTo>
                <a:lnTo>
                  <a:pt x="133552" y="470277"/>
                </a:lnTo>
                <a:lnTo>
                  <a:pt x="125072" y="437864"/>
                </a:lnTo>
                <a:lnTo>
                  <a:pt x="120506" y="420591"/>
                </a:lnTo>
                <a:lnTo>
                  <a:pt x="115814" y="402664"/>
                </a:lnTo>
                <a:lnTo>
                  <a:pt x="110946" y="384211"/>
                </a:lnTo>
                <a:lnTo>
                  <a:pt x="105929" y="365305"/>
                </a:lnTo>
                <a:lnTo>
                  <a:pt x="95642" y="326364"/>
                </a:lnTo>
                <a:lnTo>
                  <a:pt x="63702" y="206680"/>
                </a:lnTo>
                <a:lnTo>
                  <a:pt x="48222" y="149059"/>
                </a:lnTo>
                <a:lnTo>
                  <a:pt x="33745" y="95732"/>
                </a:lnTo>
                <a:lnTo>
                  <a:pt x="29279" y="79287"/>
                </a:lnTo>
                <a:lnTo>
                  <a:pt x="20924" y="48858"/>
                </a:lnTo>
                <a:lnTo>
                  <a:pt x="13523" y="22219"/>
                </a:lnTo>
                <a:lnTo>
                  <a:pt x="10236" y="10519"/>
                </a:lnTo>
                <a:lnTo>
                  <a:pt x="7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064440" y="859411"/>
            <a:ext cx="1788795" cy="444500"/>
          </a:xfrm>
          <a:custGeom>
            <a:avLst/>
            <a:gdLst/>
            <a:ahLst/>
            <a:cxnLst/>
            <a:rect l="l" t="t" r="r" b="b"/>
            <a:pathLst>
              <a:path w="1788795" h="444500">
                <a:moveTo>
                  <a:pt x="1786743" y="0"/>
                </a:moveTo>
                <a:lnTo>
                  <a:pt x="1751666" y="8737"/>
                </a:lnTo>
                <a:lnTo>
                  <a:pt x="0" y="436935"/>
                </a:lnTo>
                <a:lnTo>
                  <a:pt x="1831" y="444241"/>
                </a:lnTo>
                <a:lnTo>
                  <a:pt x="1782979" y="8737"/>
                </a:lnTo>
                <a:lnTo>
                  <a:pt x="1788599" y="7306"/>
                </a:lnTo>
                <a:lnTo>
                  <a:pt x="1786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926095" y="1344878"/>
            <a:ext cx="105410" cy="1062990"/>
          </a:xfrm>
          <a:custGeom>
            <a:avLst/>
            <a:gdLst/>
            <a:ahLst/>
            <a:cxnLst/>
            <a:rect l="l" t="t" r="r" b="b"/>
            <a:pathLst>
              <a:path w="105410" h="1062989">
                <a:moveTo>
                  <a:pt x="97875" y="0"/>
                </a:moveTo>
                <a:lnTo>
                  <a:pt x="97147" y="8385"/>
                </a:lnTo>
                <a:lnTo>
                  <a:pt x="95357" y="28195"/>
                </a:lnTo>
                <a:lnTo>
                  <a:pt x="94426" y="38865"/>
                </a:lnTo>
                <a:lnTo>
                  <a:pt x="93459" y="49561"/>
                </a:lnTo>
                <a:lnTo>
                  <a:pt x="92405" y="61612"/>
                </a:lnTo>
                <a:lnTo>
                  <a:pt x="84717" y="147478"/>
                </a:lnTo>
                <a:lnTo>
                  <a:pt x="72082" y="287599"/>
                </a:lnTo>
                <a:lnTo>
                  <a:pt x="68484" y="327017"/>
                </a:lnTo>
                <a:lnTo>
                  <a:pt x="64895" y="366761"/>
                </a:lnTo>
                <a:lnTo>
                  <a:pt x="57530" y="447756"/>
                </a:lnTo>
                <a:lnTo>
                  <a:pt x="46115" y="572814"/>
                </a:lnTo>
                <a:lnTo>
                  <a:pt x="42276" y="614366"/>
                </a:lnTo>
                <a:lnTo>
                  <a:pt x="38512" y="655516"/>
                </a:lnTo>
                <a:lnTo>
                  <a:pt x="27523" y="774523"/>
                </a:lnTo>
                <a:lnTo>
                  <a:pt x="25742" y="793429"/>
                </a:lnTo>
                <a:lnTo>
                  <a:pt x="22329" y="830260"/>
                </a:lnTo>
                <a:lnTo>
                  <a:pt x="18951" y="866314"/>
                </a:lnTo>
                <a:lnTo>
                  <a:pt x="14301" y="915323"/>
                </a:lnTo>
                <a:lnTo>
                  <a:pt x="12845" y="930939"/>
                </a:lnTo>
                <a:lnTo>
                  <a:pt x="8610" y="975178"/>
                </a:lnTo>
                <a:lnTo>
                  <a:pt x="3788" y="1024663"/>
                </a:lnTo>
                <a:lnTo>
                  <a:pt x="878" y="1053712"/>
                </a:lnTo>
                <a:lnTo>
                  <a:pt x="0" y="1062098"/>
                </a:lnTo>
                <a:lnTo>
                  <a:pt x="7501" y="1062876"/>
                </a:lnTo>
                <a:lnTo>
                  <a:pt x="11438" y="1023910"/>
                </a:lnTo>
                <a:lnTo>
                  <a:pt x="16252" y="974449"/>
                </a:lnTo>
                <a:lnTo>
                  <a:pt x="24914" y="883336"/>
                </a:lnTo>
                <a:lnTo>
                  <a:pt x="26561" y="865611"/>
                </a:lnTo>
                <a:lnTo>
                  <a:pt x="28150" y="848839"/>
                </a:lnTo>
                <a:lnTo>
                  <a:pt x="36806" y="755994"/>
                </a:lnTo>
                <a:lnTo>
                  <a:pt x="57430" y="531739"/>
                </a:lnTo>
                <a:lnTo>
                  <a:pt x="72520" y="366084"/>
                </a:lnTo>
                <a:lnTo>
                  <a:pt x="76108" y="326339"/>
                </a:lnTo>
                <a:lnTo>
                  <a:pt x="81290" y="269372"/>
                </a:lnTo>
                <a:lnTo>
                  <a:pt x="82946" y="250767"/>
                </a:lnTo>
                <a:lnTo>
                  <a:pt x="92340" y="146800"/>
                </a:lnTo>
                <a:lnTo>
                  <a:pt x="93660" y="131861"/>
                </a:lnTo>
                <a:lnTo>
                  <a:pt x="102048" y="38187"/>
                </a:lnTo>
                <a:lnTo>
                  <a:pt x="102978" y="27517"/>
                </a:lnTo>
                <a:lnTo>
                  <a:pt x="105377" y="652"/>
                </a:lnTo>
                <a:lnTo>
                  <a:pt x="97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061505" y="1316658"/>
            <a:ext cx="1812289" cy="730250"/>
          </a:xfrm>
          <a:custGeom>
            <a:avLst/>
            <a:gdLst/>
            <a:ahLst/>
            <a:cxnLst/>
            <a:rect l="l" t="t" r="r" b="b"/>
            <a:pathLst>
              <a:path w="1812289" h="730250">
                <a:moveTo>
                  <a:pt x="2810" y="0"/>
                </a:moveTo>
                <a:lnTo>
                  <a:pt x="0" y="6979"/>
                </a:lnTo>
                <a:lnTo>
                  <a:pt x="1744717" y="704249"/>
                </a:lnTo>
                <a:lnTo>
                  <a:pt x="1809148" y="730159"/>
                </a:lnTo>
                <a:lnTo>
                  <a:pt x="1811958" y="723179"/>
                </a:lnTo>
                <a:lnTo>
                  <a:pt x="2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440934" y="1327102"/>
            <a:ext cx="564515" cy="426084"/>
          </a:xfrm>
          <a:custGeom>
            <a:avLst/>
            <a:gdLst/>
            <a:ahLst/>
            <a:cxnLst/>
            <a:rect l="l" t="t" r="r" b="b"/>
            <a:pathLst>
              <a:path w="564514" h="426085">
                <a:moveTo>
                  <a:pt x="559527" y="0"/>
                </a:moveTo>
                <a:lnTo>
                  <a:pt x="0" y="419411"/>
                </a:lnTo>
                <a:lnTo>
                  <a:pt x="4465" y="425461"/>
                </a:lnTo>
                <a:lnTo>
                  <a:pt x="9584" y="421670"/>
                </a:lnTo>
                <a:lnTo>
                  <a:pt x="563993" y="6050"/>
                </a:lnTo>
                <a:lnTo>
                  <a:pt x="5595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549749" y="1133151"/>
            <a:ext cx="449580" cy="165735"/>
          </a:xfrm>
          <a:custGeom>
            <a:avLst/>
            <a:gdLst/>
            <a:ahLst/>
            <a:cxnLst/>
            <a:rect l="l" t="t" r="r" b="b"/>
            <a:pathLst>
              <a:path w="449580" h="165734">
                <a:moveTo>
                  <a:pt x="2508" y="0"/>
                </a:moveTo>
                <a:lnTo>
                  <a:pt x="0" y="7105"/>
                </a:lnTo>
                <a:lnTo>
                  <a:pt x="446623" y="165329"/>
                </a:lnTo>
                <a:lnTo>
                  <a:pt x="449106" y="158223"/>
                </a:lnTo>
                <a:lnTo>
                  <a:pt x="2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620427" y="1366194"/>
            <a:ext cx="641985" cy="1364615"/>
          </a:xfrm>
          <a:custGeom>
            <a:avLst/>
            <a:gdLst/>
            <a:ahLst/>
            <a:cxnLst/>
            <a:rect l="l" t="t" r="r" b="b"/>
            <a:pathLst>
              <a:path w="641985" h="1364614">
                <a:moveTo>
                  <a:pt x="634796" y="0"/>
                </a:moveTo>
                <a:lnTo>
                  <a:pt x="0" y="1361046"/>
                </a:lnTo>
                <a:lnTo>
                  <a:pt x="6824" y="1364234"/>
                </a:lnTo>
                <a:lnTo>
                  <a:pt x="641620" y="3188"/>
                </a:lnTo>
                <a:lnTo>
                  <a:pt x="634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097082" y="1366294"/>
            <a:ext cx="165100" cy="362585"/>
          </a:xfrm>
          <a:custGeom>
            <a:avLst/>
            <a:gdLst/>
            <a:ahLst/>
            <a:cxnLst/>
            <a:rect l="l" t="t" r="r" b="b"/>
            <a:pathLst>
              <a:path w="165100" h="362585">
                <a:moveTo>
                  <a:pt x="158115" y="0"/>
                </a:moveTo>
                <a:lnTo>
                  <a:pt x="154678" y="7858"/>
                </a:lnTo>
                <a:lnTo>
                  <a:pt x="150914" y="16394"/>
                </a:lnTo>
                <a:lnTo>
                  <a:pt x="142660" y="35225"/>
                </a:lnTo>
                <a:lnTo>
                  <a:pt x="133452" y="56088"/>
                </a:lnTo>
                <a:lnTo>
                  <a:pt x="118298" y="90585"/>
                </a:lnTo>
                <a:lnTo>
                  <a:pt x="112929" y="102712"/>
                </a:lnTo>
                <a:lnTo>
                  <a:pt x="0" y="359129"/>
                </a:lnTo>
                <a:lnTo>
                  <a:pt x="6899" y="362167"/>
                </a:lnTo>
                <a:lnTo>
                  <a:pt x="10336" y="354283"/>
                </a:lnTo>
                <a:lnTo>
                  <a:pt x="14100" y="345772"/>
                </a:lnTo>
                <a:lnTo>
                  <a:pt x="18089" y="336633"/>
                </a:lnTo>
                <a:lnTo>
                  <a:pt x="125197" y="93598"/>
                </a:lnTo>
                <a:lnTo>
                  <a:pt x="130391" y="81748"/>
                </a:lnTo>
                <a:lnTo>
                  <a:pt x="145069" y="48456"/>
                </a:lnTo>
                <a:lnTo>
                  <a:pt x="165015" y="3012"/>
                </a:lnTo>
                <a:lnTo>
                  <a:pt x="1581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298779" y="1357507"/>
            <a:ext cx="1071880" cy="989965"/>
          </a:xfrm>
          <a:custGeom>
            <a:avLst/>
            <a:gdLst/>
            <a:ahLst/>
            <a:cxnLst/>
            <a:rect l="l" t="t" r="r" b="b"/>
            <a:pathLst>
              <a:path w="1071879" h="989964">
                <a:moveTo>
                  <a:pt x="5143" y="0"/>
                </a:moveTo>
                <a:lnTo>
                  <a:pt x="0" y="5498"/>
                </a:lnTo>
                <a:lnTo>
                  <a:pt x="1066340" y="989915"/>
                </a:lnTo>
                <a:lnTo>
                  <a:pt x="1071433" y="984367"/>
                </a:lnTo>
                <a:lnTo>
                  <a:pt x="5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262370" y="1321378"/>
            <a:ext cx="976630" cy="0"/>
          </a:xfrm>
          <a:custGeom>
            <a:avLst/>
            <a:gdLst/>
            <a:ahLst/>
            <a:cxnLst/>
            <a:rect l="l" t="t" r="r" b="b"/>
            <a:pathLst>
              <a:path w="976630">
                <a:moveTo>
                  <a:pt x="0" y="0"/>
                </a:moveTo>
                <a:lnTo>
                  <a:pt x="976243" y="0"/>
                </a:lnTo>
              </a:path>
            </a:pathLst>
          </a:custGeom>
          <a:ln w="35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2308263" y="1175758"/>
            <a:ext cx="892175" cy="158115"/>
          </a:xfrm>
          <a:custGeom>
            <a:avLst/>
            <a:gdLst/>
            <a:ahLst/>
            <a:cxnLst/>
            <a:rect l="l" t="t" r="r" b="b"/>
            <a:pathLst>
              <a:path w="892175" h="158115">
                <a:moveTo>
                  <a:pt x="890762" y="0"/>
                </a:moveTo>
                <a:lnTo>
                  <a:pt x="0" y="150666"/>
                </a:lnTo>
                <a:lnTo>
                  <a:pt x="1229" y="158098"/>
                </a:lnTo>
                <a:lnTo>
                  <a:pt x="891966" y="7431"/>
                </a:lnTo>
                <a:lnTo>
                  <a:pt x="890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552433" y="1130641"/>
            <a:ext cx="687070" cy="198120"/>
          </a:xfrm>
          <a:custGeom>
            <a:avLst/>
            <a:gdLst/>
            <a:ahLst/>
            <a:cxnLst/>
            <a:rect l="l" t="t" r="r" b="b"/>
            <a:pathLst>
              <a:path w="687069" h="198119">
                <a:moveTo>
                  <a:pt x="2032" y="0"/>
                </a:moveTo>
                <a:lnTo>
                  <a:pt x="0" y="7255"/>
                </a:lnTo>
                <a:lnTo>
                  <a:pt x="685051" y="198043"/>
                </a:lnTo>
                <a:lnTo>
                  <a:pt x="687058" y="190787"/>
                </a:lnTo>
                <a:lnTo>
                  <a:pt x="2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049964" y="1513697"/>
            <a:ext cx="312420" cy="396875"/>
          </a:xfrm>
          <a:custGeom>
            <a:avLst/>
            <a:gdLst/>
            <a:ahLst/>
            <a:cxnLst/>
            <a:rect l="l" t="t" r="r" b="b"/>
            <a:pathLst>
              <a:path w="312419" h="396875">
                <a:moveTo>
                  <a:pt x="5921" y="0"/>
                </a:moveTo>
                <a:lnTo>
                  <a:pt x="0" y="4619"/>
                </a:lnTo>
                <a:lnTo>
                  <a:pt x="259854" y="337236"/>
                </a:lnTo>
                <a:lnTo>
                  <a:pt x="268912" y="348760"/>
                </a:lnTo>
                <a:lnTo>
                  <a:pt x="305994" y="396337"/>
                </a:lnTo>
                <a:lnTo>
                  <a:pt x="311941" y="391718"/>
                </a:lnTo>
                <a:lnTo>
                  <a:pt x="5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061455" y="1497453"/>
            <a:ext cx="996950" cy="429259"/>
          </a:xfrm>
          <a:custGeom>
            <a:avLst/>
            <a:gdLst/>
            <a:ahLst/>
            <a:cxnLst/>
            <a:rect l="l" t="t" r="r" b="b"/>
            <a:pathLst>
              <a:path w="996950" h="429260">
                <a:moveTo>
                  <a:pt x="2885" y="0"/>
                </a:moveTo>
                <a:lnTo>
                  <a:pt x="0" y="6979"/>
                </a:lnTo>
                <a:lnTo>
                  <a:pt x="25566" y="17574"/>
                </a:lnTo>
                <a:lnTo>
                  <a:pt x="969260" y="418657"/>
                </a:lnTo>
                <a:lnTo>
                  <a:pt x="985902" y="425587"/>
                </a:lnTo>
                <a:lnTo>
                  <a:pt x="993705" y="428826"/>
                </a:lnTo>
                <a:lnTo>
                  <a:pt x="996565" y="421871"/>
                </a:lnTo>
                <a:lnTo>
                  <a:pt x="988848" y="418657"/>
                </a:lnTo>
                <a:lnTo>
                  <a:pt x="2885" y="0"/>
                </a:lnTo>
                <a:close/>
              </a:path>
              <a:path w="996950" h="429260">
                <a:moveTo>
                  <a:pt x="988787" y="418632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055157" y="1510709"/>
            <a:ext cx="1217930" cy="1216025"/>
          </a:xfrm>
          <a:custGeom>
            <a:avLst/>
            <a:gdLst/>
            <a:ahLst/>
            <a:cxnLst/>
            <a:rect l="l" t="t" r="r" b="b"/>
            <a:pathLst>
              <a:path w="1217929" h="1216025">
                <a:moveTo>
                  <a:pt x="5319" y="0"/>
                </a:moveTo>
                <a:lnTo>
                  <a:pt x="0" y="5322"/>
                </a:lnTo>
                <a:lnTo>
                  <a:pt x="1212011" y="1215702"/>
                </a:lnTo>
                <a:lnTo>
                  <a:pt x="1217330" y="1210379"/>
                </a:lnTo>
                <a:lnTo>
                  <a:pt x="5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821070" y="1516835"/>
            <a:ext cx="198120" cy="405130"/>
          </a:xfrm>
          <a:custGeom>
            <a:avLst/>
            <a:gdLst/>
            <a:ahLst/>
            <a:cxnLst/>
            <a:rect l="l" t="t" r="r" b="b"/>
            <a:pathLst>
              <a:path w="198119" h="405130">
                <a:moveTo>
                  <a:pt x="190832" y="0"/>
                </a:moveTo>
                <a:lnTo>
                  <a:pt x="167499" y="49410"/>
                </a:lnTo>
                <a:lnTo>
                  <a:pt x="161929" y="61260"/>
                </a:lnTo>
                <a:lnTo>
                  <a:pt x="55072" y="286846"/>
                </a:lnTo>
                <a:lnTo>
                  <a:pt x="48523" y="300554"/>
                </a:lnTo>
                <a:lnTo>
                  <a:pt x="42175" y="313911"/>
                </a:lnTo>
                <a:lnTo>
                  <a:pt x="13623" y="373540"/>
                </a:lnTo>
                <a:lnTo>
                  <a:pt x="0" y="401685"/>
                </a:lnTo>
                <a:lnTo>
                  <a:pt x="6774" y="404974"/>
                </a:lnTo>
                <a:lnTo>
                  <a:pt x="15530" y="386922"/>
                </a:lnTo>
                <a:lnTo>
                  <a:pt x="48975" y="317150"/>
                </a:lnTo>
                <a:lnTo>
                  <a:pt x="130818" y="144691"/>
                </a:lnTo>
                <a:lnTo>
                  <a:pt x="184635" y="30781"/>
                </a:lnTo>
                <a:lnTo>
                  <a:pt x="189302" y="20838"/>
                </a:lnTo>
                <a:lnTo>
                  <a:pt x="193667" y="11649"/>
                </a:lnTo>
                <a:lnTo>
                  <a:pt x="197632" y="3238"/>
                </a:lnTo>
                <a:lnTo>
                  <a:pt x="190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640072" y="2700075"/>
            <a:ext cx="123189" cy="52705"/>
          </a:xfrm>
          <a:custGeom>
            <a:avLst/>
            <a:gdLst/>
            <a:ahLst/>
            <a:cxnLst/>
            <a:rect l="l" t="t" r="r" b="b"/>
            <a:pathLst>
              <a:path w="123189" h="52705">
                <a:moveTo>
                  <a:pt x="120430" y="0"/>
                </a:moveTo>
                <a:lnTo>
                  <a:pt x="113631" y="2435"/>
                </a:lnTo>
                <a:lnTo>
                  <a:pt x="106556" y="5046"/>
                </a:lnTo>
                <a:lnTo>
                  <a:pt x="17514" y="38815"/>
                </a:lnTo>
                <a:lnTo>
                  <a:pt x="6749" y="42782"/>
                </a:lnTo>
                <a:lnTo>
                  <a:pt x="0" y="45167"/>
                </a:lnTo>
                <a:lnTo>
                  <a:pt x="2534" y="52272"/>
                </a:lnTo>
                <a:lnTo>
                  <a:pt x="9333" y="49862"/>
                </a:lnTo>
                <a:lnTo>
                  <a:pt x="23734" y="44564"/>
                </a:lnTo>
                <a:lnTo>
                  <a:pt x="39039" y="38815"/>
                </a:lnTo>
                <a:lnTo>
                  <a:pt x="109215" y="12101"/>
                </a:lnTo>
                <a:lnTo>
                  <a:pt x="116240" y="9515"/>
                </a:lnTo>
                <a:lnTo>
                  <a:pt x="122990" y="7080"/>
                </a:lnTo>
                <a:lnTo>
                  <a:pt x="120430" y="0"/>
                </a:lnTo>
                <a:close/>
              </a:path>
              <a:path w="123189" h="52705">
                <a:moveTo>
                  <a:pt x="6774" y="42757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639971" y="2195375"/>
            <a:ext cx="1438275" cy="557530"/>
          </a:xfrm>
          <a:custGeom>
            <a:avLst/>
            <a:gdLst/>
            <a:ahLst/>
            <a:cxnLst/>
            <a:rect l="l" t="t" r="r" b="b"/>
            <a:pathLst>
              <a:path w="1438275" h="557530">
                <a:moveTo>
                  <a:pt x="1435385" y="0"/>
                </a:moveTo>
                <a:lnTo>
                  <a:pt x="0" y="549916"/>
                </a:lnTo>
                <a:lnTo>
                  <a:pt x="2734" y="556946"/>
                </a:lnTo>
                <a:lnTo>
                  <a:pt x="1438120" y="7029"/>
                </a:lnTo>
                <a:lnTo>
                  <a:pt x="1435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636860" y="1216406"/>
            <a:ext cx="2385695" cy="1528445"/>
          </a:xfrm>
          <a:custGeom>
            <a:avLst/>
            <a:gdLst/>
            <a:ahLst/>
            <a:cxnLst/>
            <a:rect l="l" t="t" r="r" b="b"/>
            <a:pathLst>
              <a:path w="2385695" h="1528445">
                <a:moveTo>
                  <a:pt x="2381295" y="0"/>
                </a:moveTo>
                <a:lnTo>
                  <a:pt x="0" y="1521680"/>
                </a:lnTo>
                <a:lnTo>
                  <a:pt x="4064" y="1528032"/>
                </a:lnTo>
                <a:lnTo>
                  <a:pt x="2385334" y="6352"/>
                </a:lnTo>
                <a:lnTo>
                  <a:pt x="2381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643434" y="2539214"/>
            <a:ext cx="2339975" cy="223520"/>
          </a:xfrm>
          <a:custGeom>
            <a:avLst/>
            <a:gdLst/>
            <a:ahLst/>
            <a:cxnLst/>
            <a:rect l="l" t="t" r="r" b="b"/>
            <a:pathLst>
              <a:path w="2339975" h="223519">
                <a:moveTo>
                  <a:pt x="2338743" y="0"/>
                </a:moveTo>
                <a:lnTo>
                  <a:pt x="0" y="215994"/>
                </a:lnTo>
                <a:lnTo>
                  <a:pt x="702" y="223501"/>
                </a:lnTo>
                <a:lnTo>
                  <a:pt x="2339445" y="7506"/>
                </a:lnTo>
                <a:lnTo>
                  <a:pt x="2338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631140" y="2467333"/>
            <a:ext cx="274320" cy="271780"/>
          </a:xfrm>
          <a:custGeom>
            <a:avLst/>
            <a:gdLst/>
            <a:ahLst/>
            <a:cxnLst/>
            <a:rect l="l" t="t" r="r" b="b"/>
            <a:pathLst>
              <a:path w="274319" h="271780">
                <a:moveTo>
                  <a:pt x="268560" y="0"/>
                </a:moveTo>
                <a:lnTo>
                  <a:pt x="265675" y="2912"/>
                </a:lnTo>
                <a:lnTo>
                  <a:pt x="259528" y="9038"/>
                </a:lnTo>
                <a:lnTo>
                  <a:pt x="256317" y="12277"/>
                </a:lnTo>
                <a:lnTo>
                  <a:pt x="12268" y="254107"/>
                </a:lnTo>
                <a:lnTo>
                  <a:pt x="9057" y="257345"/>
                </a:lnTo>
                <a:lnTo>
                  <a:pt x="0" y="266384"/>
                </a:lnTo>
                <a:lnTo>
                  <a:pt x="5344" y="271707"/>
                </a:lnTo>
                <a:lnTo>
                  <a:pt x="8204" y="268819"/>
                </a:lnTo>
                <a:lnTo>
                  <a:pt x="271019" y="8235"/>
                </a:lnTo>
                <a:lnTo>
                  <a:pt x="273905" y="5322"/>
                </a:lnTo>
                <a:lnTo>
                  <a:pt x="268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609939" y="895238"/>
            <a:ext cx="215900" cy="1831975"/>
          </a:xfrm>
          <a:custGeom>
            <a:avLst/>
            <a:gdLst/>
            <a:ahLst/>
            <a:cxnLst/>
            <a:rect l="l" t="t" r="r" b="b"/>
            <a:pathLst>
              <a:path w="215900" h="1831975">
                <a:moveTo>
                  <a:pt x="208320" y="0"/>
                </a:moveTo>
                <a:lnTo>
                  <a:pt x="206187" y="18754"/>
                </a:lnTo>
                <a:lnTo>
                  <a:pt x="205359" y="25784"/>
                </a:lnTo>
                <a:lnTo>
                  <a:pt x="204531" y="33191"/>
                </a:lnTo>
                <a:lnTo>
                  <a:pt x="203532" y="41828"/>
                </a:lnTo>
                <a:lnTo>
                  <a:pt x="201647" y="58499"/>
                </a:lnTo>
                <a:lnTo>
                  <a:pt x="200718" y="66508"/>
                </a:lnTo>
                <a:lnTo>
                  <a:pt x="184112" y="212027"/>
                </a:lnTo>
                <a:lnTo>
                  <a:pt x="181100" y="238641"/>
                </a:lnTo>
                <a:lnTo>
                  <a:pt x="177942" y="266233"/>
                </a:lnTo>
                <a:lnTo>
                  <a:pt x="121058" y="766790"/>
                </a:lnTo>
                <a:lnTo>
                  <a:pt x="95692" y="989689"/>
                </a:lnTo>
                <a:lnTo>
                  <a:pt x="78982" y="1136967"/>
                </a:lnTo>
                <a:lnTo>
                  <a:pt x="74745" y="1173999"/>
                </a:lnTo>
                <a:lnTo>
                  <a:pt x="51208" y="1381006"/>
                </a:lnTo>
                <a:lnTo>
                  <a:pt x="47520" y="1413645"/>
                </a:lnTo>
                <a:lnTo>
                  <a:pt x="40222" y="1477567"/>
                </a:lnTo>
                <a:lnTo>
                  <a:pt x="30283" y="1565115"/>
                </a:lnTo>
                <a:lnTo>
                  <a:pt x="27025" y="1593611"/>
                </a:lnTo>
                <a:lnTo>
                  <a:pt x="24111" y="1619346"/>
                </a:lnTo>
                <a:lnTo>
                  <a:pt x="21175" y="1644880"/>
                </a:lnTo>
                <a:lnTo>
                  <a:pt x="8655" y="1754823"/>
                </a:lnTo>
                <a:lnTo>
                  <a:pt x="6573" y="1772900"/>
                </a:lnTo>
                <a:lnTo>
                  <a:pt x="5620" y="1781411"/>
                </a:lnTo>
                <a:lnTo>
                  <a:pt x="3788" y="1797354"/>
                </a:lnTo>
                <a:lnTo>
                  <a:pt x="2960" y="1804761"/>
                </a:lnTo>
                <a:lnTo>
                  <a:pt x="2132" y="1811790"/>
                </a:lnTo>
                <a:lnTo>
                  <a:pt x="0" y="1830520"/>
                </a:lnTo>
                <a:lnTo>
                  <a:pt x="7476" y="1831399"/>
                </a:lnTo>
                <a:lnTo>
                  <a:pt x="8881" y="1819297"/>
                </a:lnTo>
                <a:lnTo>
                  <a:pt x="21978" y="1704584"/>
                </a:lnTo>
                <a:lnTo>
                  <a:pt x="23233" y="1693411"/>
                </a:lnTo>
                <a:lnTo>
                  <a:pt x="34720" y="1592758"/>
                </a:lnTo>
                <a:lnTo>
                  <a:pt x="47893" y="1476713"/>
                </a:lnTo>
                <a:lnTo>
                  <a:pt x="51358" y="1446409"/>
                </a:lnTo>
                <a:lnTo>
                  <a:pt x="74215" y="1245253"/>
                </a:lnTo>
                <a:lnTo>
                  <a:pt x="82441" y="1173146"/>
                </a:lnTo>
                <a:lnTo>
                  <a:pt x="94764" y="1064583"/>
                </a:lnTo>
                <a:lnTo>
                  <a:pt x="120129" y="841684"/>
                </a:lnTo>
                <a:lnTo>
                  <a:pt x="136839" y="694432"/>
                </a:lnTo>
                <a:lnTo>
                  <a:pt x="140979" y="658228"/>
                </a:lnTo>
                <a:lnTo>
                  <a:pt x="153022" y="552025"/>
                </a:lnTo>
                <a:lnTo>
                  <a:pt x="171940" y="385843"/>
                </a:lnTo>
                <a:lnTo>
                  <a:pt x="178915" y="324306"/>
                </a:lnTo>
                <a:lnTo>
                  <a:pt x="182302" y="294830"/>
                </a:lnTo>
                <a:lnTo>
                  <a:pt x="185633" y="265405"/>
                </a:lnTo>
                <a:lnTo>
                  <a:pt x="188796" y="237787"/>
                </a:lnTo>
                <a:lnTo>
                  <a:pt x="198736" y="150315"/>
                </a:lnTo>
                <a:lnTo>
                  <a:pt x="200065" y="138841"/>
                </a:lnTo>
                <a:lnTo>
                  <a:pt x="201320" y="127643"/>
                </a:lnTo>
                <a:lnTo>
                  <a:pt x="209319" y="57645"/>
                </a:lnTo>
                <a:lnTo>
                  <a:pt x="210177" y="49987"/>
                </a:lnTo>
                <a:lnTo>
                  <a:pt x="211227" y="40974"/>
                </a:lnTo>
                <a:lnTo>
                  <a:pt x="215797" y="853"/>
                </a:lnTo>
                <a:lnTo>
                  <a:pt x="208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612599" y="1668456"/>
            <a:ext cx="193040" cy="1058545"/>
          </a:xfrm>
          <a:custGeom>
            <a:avLst/>
            <a:gdLst/>
            <a:ahLst/>
            <a:cxnLst/>
            <a:rect l="l" t="t" r="r" b="b"/>
            <a:pathLst>
              <a:path w="193039" h="1058545">
                <a:moveTo>
                  <a:pt x="185563" y="0"/>
                </a:moveTo>
                <a:lnTo>
                  <a:pt x="182452" y="17574"/>
                </a:lnTo>
                <a:lnTo>
                  <a:pt x="180721" y="27517"/>
                </a:lnTo>
                <a:lnTo>
                  <a:pt x="176807" y="49485"/>
                </a:lnTo>
                <a:lnTo>
                  <a:pt x="174700" y="61511"/>
                </a:lnTo>
                <a:lnTo>
                  <a:pt x="99129" y="487099"/>
                </a:lnTo>
                <a:lnTo>
                  <a:pt x="91803" y="528626"/>
                </a:lnTo>
                <a:lnTo>
                  <a:pt x="77151" y="611454"/>
                </a:lnTo>
                <a:lnTo>
                  <a:pt x="55900" y="732193"/>
                </a:lnTo>
                <a:lnTo>
                  <a:pt x="33319" y="861343"/>
                </a:lnTo>
                <a:lnTo>
                  <a:pt x="24738" y="910828"/>
                </a:lnTo>
                <a:lnTo>
                  <a:pt x="22079" y="926370"/>
                </a:lnTo>
                <a:lnTo>
                  <a:pt x="16985" y="955820"/>
                </a:lnTo>
                <a:lnTo>
                  <a:pt x="8179" y="1007666"/>
                </a:lnTo>
                <a:lnTo>
                  <a:pt x="6297" y="1019014"/>
                </a:lnTo>
                <a:lnTo>
                  <a:pt x="4491" y="1029660"/>
                </a:lnTo>
                <a:lnTo>
                  <a:pt x="1354" y="1048741"/>
                </a:lnTo>
                <a:lnTo>
                  <a:pt x="0" y="1057152"/>
                </a:lnTo>
                <a:lnTo>
                  <a:pt x="7426" y="1058357"/>
                </a:lnTo>
                <a:lnTo>
                  <a:pt x="8781" y="1049946"/>
                </a:lnTo>
                <a:lnTo>
                  <a:pt x="11917" y="1030890"/>
                </a:lnTo>
                <a:lnTo>
                  <a:pt x="15605" y="1008921"/>
                </a:lnTo>
                <a:lnTo>
                  <a:pt x="24412" y="957101"/>
                </a:lnTo>
                <a:lnTo>
                  <a:pt x="29505" y="927650"/>
                </a:lnTo>
                <a:lnTo>
                  <a:pt x="34924" y="896091"/>
                </a:lnTo>
                <a:lnTo>
                  <a:pt x="37810" y="879595"/>
                </a:lnTo>
                <a:lnTo>
                  <a:pt x="40745" y="862623"/>
                </a:lnTo>
                <a:lnTo>
                  <a:pt x="46867" y="827499"/>
                </a:lnTo>
                <a:lnTo>
                  <a:pt x="63326" y="733498"/>
                </a:lnTo>
                <a:lnTo>
                  <a:pt x="77351" y="653683"/>
                </a:lnTo>
                <a:lnTo>
                  <a:pt x="113857" y="447104"/>
                </a:lnTo>
                <a:lnTo>
                  <a:pt x="121133" y="406179"/>
                </a:lnTo>
                <a:lnTo>
                  <a:pt x="135284" y="326339"/>
                </a:lnTo>
                <a:lnTo>
                  <a:pt x="182101" y="62842"/>
                </a:lnTo>
                <a:lnTo>
                  <a:pt x="192965" y="1305"/>
                </a:lnTo>
                <a:lnTo>
                  <a:pt x="185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811385" y="1220072"/>
            <a:ext cx="1000125" cy="1443355"/>
          </a:xfrm>
          <a:custGeom>
            <a:avLst/>
            <a:gdLst/>
            <a:ahLst/>
            <a:cxnLst/>
            <a:rect l="l" t="t" r="r" b="b"/>
            <a:pathLst>
              <a:path w="1000125" h="1443355">
                <a:moveTo>
                  <a:pt x="993680" y="0"/>
                </a:moveTo>
                <a:lnTo>
                  <a:pt x="971174" y="32362"/>
                </a:lnTo>
                <a:lnTo>
                  <a:pt x="14200" y="1418440"/>
                </a:lnTo>
                <a:lnTo>
                  <a:pt x="10311" y="1423989"/>
                </a:lnTo>
                <a:lnTo>
                  <a:pt x="3236" y="1434207"/>
                </a:lnTo>
                <a:lnTo>
                  <a:pt x="0" y="1438827"/>
                </a:lnTo>
                <a:lnTo>
                  <a:pt x="6172" y="1443145"/>
                </a:lnTo>
                <a:lnTo>
                  <a:pt x="9408" y="1438501"/>
                </a:lnTo>
                <a:lnTo>
                  <a:pt x="12845" y="1433530"/>
                </a:lnTo>
                <a:lnTo>
                  <a:pt x="16483" y="1428282"/>
                </a:lnTo>
                <a:lnTo>
                  <a:pt x="20372" y="1422734"/>
                </a:lnTo>
                <a:lnTo>
                  <a:pt x="977372" y="36656"/>
                </a:lnTo>
                <a:lnTo>
                  <a:pt x="999877" y="4293"/>
                </a:lnTo>
                <a:lnTo>
                  <a:pt x="993680" y="0"/>
                </a:lnTo>
                <a:close/>
              </a:path>
              <a:path w="1000125" h="1443355">
                <a:moveTo>
                  <a:pt x="3236" y="1434182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822349" y="1339631"/>
            <a:ext cx="1979295" cy="1334770"/>
          </a:xfrm>
          <a:custGeom>
            <a:avLst/>
            <a:gdLst/>
            <a:ahLst/>
            <a:cxnLst/>
            <a:rect l="l" t="t" r="r" b="b"/>
            <a:pathLst>
              <a:path w="1979295" h="1334770">
                <a:moveTo>
                  <a:pt x="1974966" y="0"/>
                </a:moveTo>
                <a:lnTo>
                  <a:pt x="57594" y="1289491"/>
                </a:lnTo>
                <a:lnTo>
                  <a:pt x="0" y="1328281"/>
                </a:lnTo>
                <a:lnTo>
                  <a:pt x="4215" y="1334533"/>
                </a:lnTo>
                <a:lnTo>
                  <a:pt x="71141" y="1289416"/>
                </a:lnTo>
                <a:lnTo>
                  <a:pt x="1979181" y="6251"/>
                </a:lnTo>
                <a:lnTo>
                  <a:pt x="19749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878152" y="1582490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>
                <a:moveTo>
                  <a:pt x="0" y="0"/>
                </a:moveTo>
                <a:lnTo>
                  <a:pt x="665631" y="0"/>
                </a:lnTo>
              </a:path>
            </a:pathLst>
          </a:custGeom>
          <a:ln w="55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835750" y="1227001"/>
            <a:ext cx="0" cy="344805"/>
          </a:xfrm>
          <a:custGeom>
            <a:avLst/>
            <a:gdLst/>
            <a:ahLst/>
            <a:cxnLst/>
            <a:rect l="l" t="t" r="r" b="b"/>
            <a:pathLst>
              <a:path h="344805">
                <a:moveTo>
                  <a:pt x="0" y="0"/>
                </a:moveTo>
                <a:lnTo>
                  <a:pt x="0" y="344316"/>
                </a:lnTo>
              </a:path>
            </a:pathLst>
          </a:custGeom>
          <a:ln w="17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847241" y="1643148"/>
            <a:ext cx="153035" cy="614680"/>
          </a:xfrm>
          <a:custGeom>
            <a:avLst/>
            <a:gdLst/>
            <a:ahLst/>
            <a:cxnLst/>
            <a:rect l="l" t="t" r="r" b="b"/>
            <a:pathLst>
              <a:path w="153035" h="614680">
                <a:moveTo>
                  <a:pt x="7301" y="0"/>
                </a:moveTo>
                <a:lnTo>
                  <a:pt x="0" y="1857"/>
                </a:lnTo>
                <a:lnTo>
                  <a:pt x="3010" y="13633"/>
                </a:lnTo>
                <a:lnTo>
                  <a:pt x="9910" y="41401"/>
                </a:lnTo>
                <a:lnTo>
                  <a:pt x="26795" y="110897"/>
                </a:lnTo>
                <a:lnTo>
                  <a:pt x="36455" y="151168"/>
                </a:lnTo>
                <a:lnTo>
                  <a:pt x="46692" y="194076"/>
                </a:lnTo>
                <a:lnTo>
                  <a:pt x="62724" y="261789"/>
                </a:lnTo>
                <a:lnTo>
                  <a:pt x="89921" y="377156"/>
                </a:lnTo>
                <a:lnTo>
                  <a:pt x="115312" y="485442"/>
                </a:lnTo>
                <a:lnTo>
                  <a:pt x="132499" y="559030"/>
                </a:lnTo>
                <a:lnTo>
                  <a:pt x="136212" y="574823"/>
                </a:lnTo>
                <a:lnTo>
                  <a:pt x="145470" y="614416"/>
                </a:lnTo>
                <a:lnTo>
                  <a:pt x="152796" y="612709"/>
                </a:lnTo>
                <a:lnTo>
                  <a:pt x="143538" y="573090"/>
                </a:lnTo>
                <a:lnTo>
                  <a:pt x="141707" y="565332"/>
                </a:lnTo>
                <a:lnTo>
                  <a:pt x="131696" y="522424"/>
                </a:lnTo>
                <a:lnTo>
                  <a:pt x="127255" y="503494"/>
                </a:lnTo>
                <a:lnTo>
                  <a:pt x="117846" y="463197"/>
                </a:lnTo>
                <a:lnTo>
                  <a:pt x="107760" y="420264"/>
                </a:lnTo>
                <a:lnTo>
                  <a:pt x="91878" y="352551"/>
                </a:lnTo>
                <a:lnTo>
                  <a:pt x="70050" y="260057"/>
                </a:lnTo>
                <a:lnTo>
                  <a:pt x="59287" y="214563"/>
                </a:lnTo>
                <a:lnTo>
                  <a:pt x="48824" y="170601"/>
                </a:lnTo>
                <a:lnTo>
                  <a:pt x="38864" y="128898"/>
                </a:lnTo>
                <a:lnTo>
                  <a:pt x="29555" y="90234"/>
                </a:lnTo>
                <a:lnTo>
                  <a:pt x="17211" y="39568"/>
                </a:lnTo>
                <a:lnTo>
                  <a:pt x="15354" y="32136"/>
                </a:lnTo>
                <a:lnTo>
                  <a:pt x="11917" y="18227"/>
                </a:lnTo>
                <a:lnTo>
                  <a:pt x="7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865607" y="1199534"/>
            <a:ext cx="347345" cy="384175"/>
          </a:xfrm>
          <a:custGeom>
            <a:avLst/>
            <a:gdLst/>
            <a:ahLst/>
            <a:cxnLst/>
            <a:rect l="l" t="t" r="r" b="b"/>
            <a:pathLst>
              <a:path w="347344" h="384175">
                <a:moveTo>
                  <a:pt x="341195" y="0"/>
                </a:moveTo>
                <a:lnTo>
                  <a:pt x="0" y="379114"/>
                </a:lnTo>
                <a:lnTo>
                  <a:pt x="5569" y="384161"/>
                </a:lnTo>
                <a:lnTo>
                  <a:pt x="12544" y="376478"/>
                </a:lnTo>
                <a:lnTo>
                  <a:pt x="346765" y="5071"/>
                </a:lnTo>
                <a:lnTo>
                  <a:pt x="341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484540" y="1617891"/>
            <a:ext cx="1327785" cy="452120"/>
          </a:xfrm>
          <a:custGeom>
            <a:avLst/>
            <a:gdLst/>
            <a:ahLst/>
            <a:cxnLst/>
            <a:rect l="l" t="t" r="r" b="b"/>
            <a:pathLst>
              <a:path w="1327785" h="452119">
                <a:moveTo>
                  <a:pt x="1324890" y="0"/>
                </a:moveTo>
                <a:lnTo>
                  <a:pt x="0" y="444442"/>
                </a:lnTo>
                <a:lnTo>
                  <a:pt x="2333" y="451623"/>
                </a:lnTo>
                <a:lnTo>
                  <a:pt x="1327249" y="7155"/>
                </a:lnTo>
                <a:lnTo>
                  <a:pt x="1324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2409425" y="872667"/>
            <a:ext cx="1450340" cy="1048385"/>
          </a:xfrm>
          <a:custGeom>
            <a:avLst/>
            <a:gdLst/>
            <a:ahLst/>
            <a:cxnLst/>
            <a:rect l="l" t="t" r="r" b="b"/>
            <a:pathLst>
              <a:path w="1450339" h="1048385">
                <a:moveTo>
                  <a:pt x="1445346" y="0"/>
                </a:moveTo>
                <a:lnTo>
                  <a:pt x="1425199" y="14737"/>
                </a:lnTo>
                <a:lnTo>
                  <a:pt x="1416815" y="20838"/>
                </a:lnTo>
                <a:lnTo>
                  <a:pt x="0" y="1042012"/>
                </a:lnTo>
                <a:lnTo>
                  <a:pt x="4440" y="1048088"/>
                </a:lnTo>
                <a:lnTo>
                  <a:pt x="1417722" y="29500"/>
                </a:lnTo>
                <a:lnTo>
                  <a:pt x="1423819" y="25031"/>
                </a:lnTo>
                <a:lnTo>
                  <a:pt x="1429640" y="20838"/>
                </a:lnTo>
                <a:lnTo>
                  <a:pt x="1449812" y="6075"/>
                </a:lnTo>
                <a:lnTo>
                  <a:pt x="1445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382880" y="350318"/>
            <a:ext cx="218440" cy="1553210"/>
          </a:xfrm>
          <a:custGeom>
            <a:avLst/>
            <a:gdLst/>
            <a:ahLst/>
            <a:cxnLst/>
            <a:rect l="l" t="t" r="r" b="b"/>
            <a:pathLst>
              <a:path w="218439" h="1553210">
                <a:moveTo>
                  <a:pt x="210779" y="0"/>
                </a:moveTo>
                <a:lnTo>
                  <a:pt x="203779" y="50640"/>
                </a:lnTo>
                <a:lnTo>
                  <a:pt x="182728" y="204721"/>
                </a:lnTo>
                <a:lnTo>
                  <a:pt x="158441" y="383583"/>
                </a:lnTo>
                <a:lnTo>
                  <a:pt x="154603" y="411628"/>
                </a:lnTo>
                <a:lnTo>
                  <a:pt x="150764" y="440174"/>
                </a:lnTo>
                <a:lnTo>
                  <a:pt x="134732" y="558428"/>
                </a:lnTo>
                <a:lnTo>
                  <a:pt x="130592" y="588832"/>
                </a:lnTo>
                <a:lnTo>
                  <a:pt x="113857" y="712484"/>
                </a:lnTo>
                <a:lnTo>
                  <a:pt x="105377" y="774975"/>
                </a:lnTo>
                <a:lnTo>
                  <a:pt x="67968" y="1051553"/>
                </a:lnTo>
                <a:lnTo>
                  <a:pt x="56150" y="1138599"/>
                </a:lnTo>
                <a:lnTo>
                  <a:pt x="44985" y="1221200"/>
                </a:lnTo>
                <a:lnTo>
                  <a:pt x="41398" y="1247563"/>
                </a:lnTo>
                <a:lnTo>
                  <a:pt x="37935" y="1273272"/>
                </a:lnTo>
                <a:lnTo>
                  <a:pt x="16483" y="1431270"/>
                </a:lnTo>
                <a:lnTo>
                  <a:pt x="13874" y="1450226"/>
                </a:lnTo>
                <a:lnTo>
                  <a:pt x="7000" y="1500766"/>
                </a:lnTo>
                <a:lnTo>
                  <a:pt x="0" y="1551808"/>
                </a:lnTo>
                <a:lnTo>
                  <a:pt x="7451" y="1552838"/>
                </a:lnTo>
                <a:lnTo>
                  <a:pt x="9759" y="1536016"/>
                </a:lnTo>
                <a:lnTo>
                  <a:pt x="10638" y="1529789"/>
                </a:lnTo>
                <a:lnTo>
                  <a:pt x="11516" y="1523237"/>
                </a:lnTo>
                <a:lnTo>
                  <a:pt x="14451" y="1501795"/>
                </a:lnTo>
                <a:lnTo>
                  <a:pt x="16584" y="1486028"/>
                </a:lnTo>
                <a:lnTo>
                  <a:pt x="18917" y="1469181"/>
                </a:lnTo>
                <a:lnTo>
                  <a:pt x="21326" y="1451255"/>
                </a:lnTo>
                <a:lnTo>
                  <a:pt x="23935" y="1432299"/>
                </a:lnTo>
                <a:lnTo>
                  <a:pt x="35502" y="1347011"/>
                </a:lnTo>
                <a:lnTo>
                  <a:pt x="38713" y="1323536"/>
                </a:lnTo>
                <a:lnTo>
                  <a:pt x="104373" y="838521"/>
                </a:lnTo>
                <a:lnTo>
                  <a:pt x="112853" y="776004"/>
                </a:lnTo>
                <a:lnTo>
                  <a:pt x="129714" y="651348"/>
                </a:lnTo>
                <a:lnTo>
                  <a:pt x="138069" y="589836"/>
                </a:lnTo>
                <a:lnTo>
                  <a:pt x="150287" y="499577"/>
                </a:lnTo>
                <a:lnTo>
                  <a:pt x="186994" y="229125"/>
                </a:lnTo>
                <a:lnTo>
                  <a:pt x="211230" y="51670"/>
                </a:lnTo>
                <a:lnTo>
                  <a:pt x="218230" y="1029"/>
                </a:lnTo>
                <a:lnTo>
                  <a:pt x="210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416450" y="1936548"/>
            <a:ext cx="1453515" cy="120650"/>
          </a:xfrm>
          <a:custGeom>
            <a:avLst/>
            <a:gdLst/>
            <a:ahLst/>
            <a:cxnLst/>
            <a:rect l="l" t="t" r="r" b="b"/>
            <a:pathLst>
              <a:path w="1453514" h="120650">
                <a:moveTo>
                  <a:pt x="551" y="0"/>
                </a:moveTo>
                <a:lnTo>
                  <a:pt x="0" y="7506"/>
                </a:lnTo>
                <a:lnTo>
                  <a:pt x="1452898" y="120513"/>
                </a:lnTo>
                <a:lnTo>
                  <a:pt x="1453425" y="113006"/>
                </a:lnTo>
                <a:lnTo>
                  <a:pt x="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380396" y="1347313"/>
            <a:ext cx="55244" cy="553720"/>
          </a:xfrm>
          <a:custGeom>
            <a:avLst/>
            <a:gdLst/>
            <a:ahLst/>
            <a:cxnLst/>
            <a:rect l="l" t="t" r="r" b="b"/>
            <a:pathLst>
              <a:path w="55244" h="553719">
                <a:moveTo>
                  <a:pt x="47645" y="0"/>
                </a:moveTo>
                <a:lnTo>
                  <a:pt x="47086" y="6025"/>
                </a:lnTo>
                <a:lnTo>
                  <a:pt x="46666" y="10996"/>
                </a:lnTo>
                <a:lnTo>
                  <a:pt x="46055" y="17650"/>
                </a:lnTo>
                <a:lnTo>
                  <a:pt x="44408" y="36555"/>
                </a:lnTo>
                <a:lnTo>
                  <a:pt x="43072" y="51619"/>
                </a:lnTo>
                <a:lnTo>
                  <a:pt x="38914" y="99624"/>
                </a:lnTo>
                <a:lnTo>
                  <a:pt x="13419" y="398321"/>
                </a:lnTo>
                <a:lnTo>
                  <a:pt x="4516" y="501611"/>
                </a:lnTo>
                <a:lnTo>
                  <a:pt x="3236" y="515997"/>
                </a:lnTo>
                <a:lnTo>
                  <a:pt x="2082" y="529329"/>
                </a:lnTo>
                <a:lnTo>
                  <a:pt x="921" y="542234"/>
                </a:lnTo>
                <a:lnTo>
                  <a:pt x="440" y="547858"/>
                </a:lnTo>
                <a:lnTo>
                  <a:pt x="0" y="552553"/>
                </a:lnTo>
                <a:lnTo>
                  <a:pt x="7501" y="553231"/>
                </a:lnTo>
                <a:lnTo>
                  <a:pt x="8058" y="547205"/>
                </a:lnTo>
                <a:lnTo>
                  <a:pt x="8542" y="541556"/>
                </a:lnTo>
                <a:lnTo>
                  <a:pt x="9032" y="536258"/>
                </a:lnTo>
                <a:lnTo>
                  <a:pt x="13347" y="486898"/>
                </a:lnTo>
                <a:lnTo>
                  <a:pt x="16207" y="453581"/>
                </a:lnTo>
                <a:lnTo>
                  <a:pt x="17763" y="435780"/>
                </a:lnTo>
                <a:lnTo>
                  <a:pt x="21003" y="397693"/>
                </a:lnTo>
                <a:lnTo>
                  <a:pt x="26068" y="338742"/>
                </a:lnTo>
                <a:lnTo>
                  <a:pt x="27799" y="318255"/>
                </a:lnTo>
                <a:lnTo>
                  <a:pt x="31337" y="276929"/>
                </a:lnTo>
                <a:lnTo>
                  <a:pt x="36580" y="215116"/>
                </a:lnTo>
                <a:lnTo>
                  <a:pt x="38312" y="194930"/>
                </a:lnTo>
                <a:lnTo>
                  <a:pt x="39993" y="175020"/>
                </a:lnTo>
                <a:lnTo>
                  <a:pt x="50688" y="50967"/>
                </a:lnTo>
                <a:lnTo>
                  <a:pt x="55122" y="677"/>
                </a:lnTo>
                <a:lnTo>
                  <a:pt x="47645" y="0"/>
                </a:lnTo>
                <a:close/>
              </a:path>
              <a:path w="55244" h="553719">
                <a:moveTo>
                  <a:pt x="8482" y="542209"/>
                </a:moveTo>
                <a:close/>
              </a:path>
              <a:path w="55244" h="553719">
                <a:moveTo>
                  <a:pt x="53619" y="17625"/>
                </a:moveTo>
                <a:close/>
              </a:path>
              <a:path w="55244" h="553719">
                <a:moveTo>
                  <a:pt x="54647" y="600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123103" y="1419421"/>
            <a:ext cx="1457960" cy="509905"/>
          </a:xfrm>
          <a:custGeom>
            <a:avLst/>
            <a:gdLst/>
            <a:ahLst/>
            <a:cxnLst/>
            <a:rect l="l" t="t" r="r" b="b"/>
            <a:pathLst>
              <a:path w="1457960" h="509905">
                <a:moveTo>
                  <a:pt x="1455382" y="0"/>
                </a:moveTo>
                <a:lnTo>
                  <a:pt x="1450464" y="1631"/>
                </a:lnTo>
                <a:lnTo>
                  <a:pt x="149889" y="450091"/>
                </a:lnTo>
                <a:lnTo>
                  <a:pt x="0" y="502264"/>
                </a:lnTo>
                <a:lnTo>
                  <a:pt x="2483" y="509369"/>
                </a:lnTo>
                <a:lnTo>
                  <a:pt x="172840" y="450066"/>
                </a:lnTo>
                <a:lnTo>
                  <a:pt x="1457766" y="7130"/>
                </a:lnTo>
                <a:lnTo>
                  <a:pt x="1455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2533569" y="1417035"/>
            <a:ext cx="193040" cy="637540"/>
          </a:xfrm>
          <a:custGeom>
            <a:avLst/>
            <a:gdLst/>
            <a:ahLst/>
            <a:cxnLst/>
            <a:rect l="l" t="t" r="r" b="b"/>
            <a:pathLst>
              <a:path w="193039" h="637539">
                <a:moveTo>
                  <a:pt x="185739" y="0"/>
                </a:moveTo>
                <a:lnTo>
                  <a:pt x="180270" y="18704"/>
                </a:lnTo>
                <a:lnTo>
                  <a:pt x="178262" y="25659"/>
                </a:lnTo>
                <a:lnTo>
                  <a:pt x="152796" y="112629"/>
                </a:lnTo>
                <a:lnTo>
                  <a:pt x="146825" y="133142"/>
                </a:lnTo>
                <a:lnTo>
                  <a:pt x="71806" y="389508"/>
                </a:lnTo>
                <a:lnTo>
                  <a:pt x="64957" y="413034"/>
                </a:lnTo>
                <a:lnTo>
                  <a:pt x="7476" y="609545"/>
                </a:lnTo>
                <a:lnTo>
                  <a:pt x="3537" y="623128"/>
                </a:lnTo>
                <a:lnTo>
                  <a:pt x="0" y="635205"/>
                </a:lnTo>
                <a:lnTo>
                  <a:pt x="7225" y="637339"/>
                </a:lnTo>
                <a:lnTo>
                  <a:pt x="10763" y="625237"/>
                </a:lnTo>
                <a:lnTo>
                  <a:pt x="14702" y="611654"/>
                </a:lnTo>
                <a:lnTo>
                  <a:pt x="16860" y="604348"/>
                </a:lnTo>
                <a:lnTo>
                  <a:pt x="19093" y="596640"/>
                </a:lnTo>
                <a:lnTo>
                  <a:pt x="72183" y="415142"/>
                </a:lnTo>
                <a:lnTo>
                  <a:pt x="79032" y="391642"/>
                </a:lnTo>
                <a:lnTo>
                  <a:pt x="147828" y="156566"/>
                </a:lnTo>
                <a:lnTo>
                  <a:pt x="160022" y="114763"/>
                </a:lnTo>
                <a:lnTo>
                  <a:pt x="178764" y="50766"/>
                </a:lnTo>
                <a:lnTo>
                  <a:pt x="185463" y="27768"/>
                </a:lnTo>
                <a:lnTo>
                  <a:pt x="187520" y="20813"/>
                </a:lnTo>
                <a:lnTo>
                  <a:pt x="189427" y="14185"/>
                </a:lnTo>
                <a:lnTo>
                  <a:pt x="192965" y="2108"/>
                </a:lnTo>
                <a:lnTo>
                  <a:pt x="185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558583" y="1416960"/>
            <a:ext cx="2019935" cy="665480"/>
          </a:xfrm>
          <a:custGeom>
            <a:avLst/>
            <a:gdLst/>
            <a:ahLst/>
            <a:cxnLst/>
            <a:rect l="l" t="t" r="r" b="b"/>
            <a:pathLst>
              <a:path w="2019935" h="665480">
                <a:moveTo>
                  <a:pt x="2017468" y="0"/>
                </a:moveTo>
                <a:lnTo>
                  <a:pt x="0" y="657801"/>
                </a:lnTo>
                <a:lnTo>
                  <a:pt x="2333" y="664981"/>
                </a:lnTo>
                <a:lnTo>
                  <a:pt x="2019852" y="7155"/>
                </a:lnTo>
                <a:lnTo>
                  <a:pt x="20174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555472" y="1743676"/>
            <a:ext cx="570865" cy="330835"/>
          </a:xfrm>
          <a:custGeom>
            <a:avLst/>
            <a:gdLst/>
            <a:ahLst/>
            <a:cxnLst/>
            <a:rect l="l" t="t" r="r" b="b"/>
            <a:pathLst>
              <a:path w="570864" h="330835">
                <a:moveTo>
                  <a:pt x="566953" y="0"/>
                </a:moveTo>
                <a:lnTo>
                  <a:pt x="501293" y="38488"/>
                </a:lnTo>
                <a:lnTo>
                  <a:pt x="10813" y="317828"/>
                </a:lnTo>
                <a:lnTo>
                  <a:pt x="0" y="323854"/>
                </a:lnTo>
                <a:lnTo>
                  <a:pt x="505057" y="45016"/>
                </a:lnTo>
                <a:lnTo>
                  <a:pt x="565674" y="9515"/>
                </a:lnTo>
                <a:lnTo>
                  <a:pt x="570792" y="6452"/>
                </a:lnTo>
                <a:lnTo>
                  <a:pt x="566953" y="0"/>
                </a:lnTo>
                <a:close/>
              </a:path>
              <a:path w="570864" h="330835">
                <a:moveTo>
                  <a:pt x="10813" y="317803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603899" y="1219193"/>
            <a:ext cx="421005" cy="317500"/>
          </a:xfrm>
          <a:custGeom>
            <a:avLst/>
            <a:gdLst/>
            <a:ahLst/>
            <a:cxnLst/>
            <a:rect l="l" t="t" r="r" b="b"/>
            <a:pathLst>
              <a:path w="421004" h="317500">
                <a:moveTo>
                  <a:pt x="416490" y="0"/>
                </a:moveTo>
                <a:lnTo>
                  <a:pt x="408034" y="6226"/>
                </a:lnTo>
                <a:lnTo>
                  <a:pt x="0" y="311300"/>
                </a:lnTo>
                <a:lnTo>
                  <a:pt x="4465" y="317351"/>
                </a:lnTo>
                <a:lnTo>
                  <a:pt x="420956" y="6050"/>
                </a:lnTo>
                <a:lnTo>
                  <a:pt x="4164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3595468" y="1584197"/>
            <a:ext cx="292735" cy="443865"/>
          </a:xfrm>
          <a:custGeom>
            <a:avLst/>
            <a:gdLst/>
            <a:ahLst/>
            <a:cxnLst/>
            <a:rect l="l" t="t" r="r" b="b"/>
            <a:pathLst>
              <a:path w="292735" h="443864">
                <a:moveTo>
                  <a:pt x="6272" y="0"/>
                </a:moveTo>
                <a:lnTo>
                  <a:pt x="0" y="4142"/>
                </a:lnTo>
                <a:lnTo>
                  <a:pt x="19043" y="33141"/>
                </a:lnTo>
                <a:lnTo>
                  <a:pt x="280302" y="434500"/>
                </a:lnTo>
                <a:lnTo>
                  <a:pt x="286023" y="443463"/>
                </a:lnTo>
                <a:lnTo>
                  <a:pt x="292371" y="439396"/>
                </a:lnTo>
                <a:lnTo>
                  <a:pt x="240636" y="359154"/>
                </a:lnTo>
                <a:lnTo>
                  <a:pt x="32792" y="40397"/>
                </a:lnTo>
                <a:lnTo>
                  <a:pt x="6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603547" y="1344903"/>
            <a:ext cx="200918" cy="1889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137379" y="2203234"/>
            <a:ext cx="229872" cy="14948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961798" y="2190304"/>
            <a:ext cx="1113155" cy="251460"/>
          </a:xfrm>
          <a:custGeom>
            <a:avLst/>
            <a:gdLst/>
            <a:ahLst/>
            <a:cxnLst/>
            <a:rect l="l" t="t" r="r" b="b"/>
            <a:pathLst>
              <a:path w="1113155" h="251460">
                <a:moveTo>
                  <a:pt x="1111502" y="0"/>
                </a:moveTo>
                <a:lnTo>
                  <a:pt x="0" y="243512"/>
                </a:lnTo>
                <a:lnTo>
                  <a:pt x="1580" y="250868"/>
                </a:lnTo>
                <a:lnTo>
                  <a:pt x="1113082" y="7356"/>
                </a:lnTo>
                <a:lnTo>
                  <a:pt x="11115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143853" y="2034540"/>
            <a:ext cx="839469" cy="151130"/>
          </a:xfrm>
          <a:custGeom>
            <a:avLst/>
            <a:gdLst/>
            <a:ahLst/>
            <a:cxnLst/>
            <a:rect l="l" t="t" r="r" b="b"/>
            <a:pathLst>
              <a:path w="839470" h="151130">
                <a:moveTo>
                  <a:pt x="838048" y="0"/>
                </a:moveTo>
                <a:lnTo>
                  <a:pt x="0" y="143109"/>
                </a:lnTo>
                <a:lnTo>
                  <a:pt x="1279" y="150541"/>
                </a:lnTo>
                <a:lnTo>
                  <a:pt x="839328" y="7406"/>
                </a:lnTo>
                <a:lnTo>
                  <a:pt x="838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3898754" y="886401"/>
            <a:ext cx="140335" cy="282575"/>
          </a:xfrm>
          <a:custGeom>
            <a:avLst/>
            <a:gdLst/>
            <a:ahLst/>
            <a:cxnLst/>
            <a:rect l="l" t="t" r="r" b="b"/>
            <a:pathLst>
              <a:path w="140335" h="282575">
                <a:moveTo>
                  <a:pt x="11521" y="9841"/>
                </a:moveTo>
                <a:lnTo>
                  <a:pt x="3186" y="9841"/>
                </a:lnTo>
                <a:lnTo>
                  <a:pt x="6523" y="16871"/>
                </a:lnTo>
                <a:lnTo>
                  <a:pt x="10086" y="24278"/>
                </a:lnTo>
                <a:lnTo>
                  <a:pt x="34398" y="75471"/>
                </a:lnTo>
                <a:lnTo>
                  <a:pt x="57204" y="123802"/>
                </a:lnTo>
                <a:lnTo>
                  <a:pt x="98803" y="211500"/>
                </a:lnTo>
                <a:lnTo>
                  <a:pt x="115513" y="246248"/>
                </a:lnTo>
                <a:lnTo>
                  <a:pt x="133101" y="282126"/>
                </a:lnTo>
                <a:lnTo>
                  <a:pt x="139850" y="278787"/>
                </a:lnTo>
                <a:lnTo>
                  <a:pt x="136676" y="272435"/>
                </a:lnTo>
                <a:lnTo>
                  <a:pt x="129802" y="258475"/>
                </a:lnTo>
                <a:lnTo>
                  <a:pt x="118298" y="234699"/>
                </a:lnTo>
                <a:lnTo>
                  <a:pt x="105602" y="208236"/>
                </a:lnTo>
                <a:lnTo>
                  <a:pt x="101187" y="198947"/>
                </a:lnTo>
                <a:lnTo>
                  <a:pt x="92079" y="179891"/>
                </a:lnTo>
                <a:lnTo>
                  <a:pt x="36856" y="63068"/>
                </a:lnTo>
                <a:lnTo>
                  <a:pt x="24437" y="36957"/>
                </a:lnTo>
                <a:lnTo>
                  <a:pt x="20598" y="28822"/>
                </a:lnTo>
                <a:lnTo>
                  <a:pt x="11521" y="9841"/>
                </a:lnTo>
                <a:close/>
              </a:path>
              <a:path w="140335" h="282575">
                <a:moveTo>
                  <a:pt x="136676" y="272435"/>
                </a:moveTo>
                <a:close/>
              </a:path>
              <a:path w="140335" h="282575">
                <a:moveTo>
                  <a:pt x="6774" y="0"/>
                </a:moveTo>
                <a:lnTo>
                  <a:pt x="0" y="3263"/>
                </a:lnTo>
                <a:lnTo>
                  <a:pt x="3186" y="9867"/>
                </a:lnTo>
                <a:lnTo>
                  <a:pt x="11521" y="9841"/>
                </a:lnTo>
                <a:lnTo>
                  <a:pt x="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3319230" y="1230391"/>
            <a:ext cx="716915" cy="1284605"/>
          </a:xfrm>
          <a:custGeom>
            <a:avLst/>
            <a:gdLst/>
            <a:ahLst/>
            <a:cxnLst/>
            <a:rect l="l" t="t" r="r" b="b"/>
            <a:pathLst>
              <a:path w="716914" h="1284605">
                <a:moveTo>
                  <a:pt x="710241" y="0"/>
                </a:moveTo>
                <a:lnTo>
                  <a:pt x="693531" y="30429"/>
                </a:lnTo>
                <a:lnTo>
                  <a:pt x="686832" y="42556"/>
                </a:lnTo>
                <a:lnTo>
                  <a:pt x="679656" y="55636"/>
                </a:lnTo>
                <a:lnTo>
                  <a:pt x="547082" y="295533"/>
                </a:lnTo>
                <a:lnTo>
                  <a:pt x="0" y="1280603"/>
                </a:lnTo>
                <a:lnTo>
                  <a:pt x="6573" y="1284294"/>
                </a:lnTo>
                <a:lnTo>
                  <a:pt x="652610" y="120237"/>
                </a:lnTo>
                <a:lnTo>
                  <a:pt x="716839" y="3615"/>
                </a:lnTo>
                <a:lnTo>
                  <a:pt x="710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3026207" y="1222055"/>
            <a:ext cx="1002030" cy="1047750"/>
          </a:xfrm>
          <a:custGeom>
            <a:avLst/>
            <a:gdLst/>
            <a:ahLst/>
            <a:cxnLst/>
            <a:rect l="l" t="t" r="r" b="b"/>
            <a:pathLst>
              <a:path w="1002029" h="1047750">
                <a:moveTo>
                  <a:pt x="996339" y="0"/>
                </a:moveTo>
                <a:lnTo>
                  <a:pt x="989214" y="7381"/>
                </a:lnTo>
                <a:lnTo>
                  <a:pt x="0" y="1042037"/>
                </a:lnTo>
                <a:lnTo>
                  <a:pt x="5444" y="1047234"/>
                </a:lnTo>
                <a:lnTo>
                  <a:pt x="994633" y="12603"/>
                </a:lnTo>
                <a:lnTo>
                  <a:pt x="1001759" y="5222"/>
                </a:lnTo>
                <a:lnTo>
                  <a:pt x="996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767581" y="1200789"/>
            <a:ext cx="1248410" cy="180975"/>
          </a:xfrm>
          <a:custGeom>
            <a:avLst/>
            <a:gdLst/>
            <a:ahLst/>
            <a:cxnLst/>
            <a:rect l="l" t="t" r="r" b="b"/>
            <a:pathLst>
              <a:path w="1248410" h="180975">
                <a:moveTo>
                  <a:pt x="1246961" y="0"/>
                </a:moveTo>
                <a:lnTo>
                  <a:pt x="0" y="173262"/>
                </a:lnTo>
                <a:lnTo>
                  <a:pt x="1003" y="180719"/>
                </a:lnTo>
                <a:lnTo>
                  <a:pt x="1248040" y="7456"/>
                </a:lnTo>
                <a:lnTo>
                  <a:pt x="12469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294363" y="1213870"/>
            <a:ext cx="1727835" cy="1010919"/>
          </a:xfrm>
          <a:custGeom>
            <a:avLst/>
            <a:gdLst/>
            <a:ahLst/>
            <a:cxnLst/>
            <a:rect l="l" t="t" r="r" b="b"/>
            <a:pathLst>
              <a:path w="1727835" h="1010919">
                <a:moveTo>
                  <a:pt x="1723943" y="0"/>
                </a:moveTo>
                <a:lnTo>
                  <a:pt x="1718624" y="3037"/>
                </a:lnTo>
                <a:lnTo>
                  <a:pt x="0" y="1004352"/>
                </a:lnTo>
                <a:lnTo>
                  <a:pt x="3813" y="1010854"/>
                </a:lnTo>
                <a:lnTo>
                  <a:pt x="1697323" y="24027"/>
                </a:lnTo>
                <a:lnTo>
                  <a:pt x="1704172" y="20110"/>
                </a:lnTo>
                <a:lnTo>
                  <a:pt x="1710595" y="16369"/>
                </a:lnTo>
                <a:lnTo>
                  <a:pt x="1727681" y="6527"/>
                </a:lnTo>
                <a:lnTo>
                  <a:pt x="17239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188456" y="864608"/>
            <a:ext cx="2667635" cy="921385"/>
          </a:xfrm>
          <a:custGeom>
            <a:avLst/>
            <a:gdLst/>
            <a:ahLst/>
            <a:cxnLst/>
            <a:rect l="l" t="t" r="r" b="b"/>
            <a:pathLst>
              <a:path w="2667635" h="921385">
                <a:moveTo>
                  <a:pt x="2664885" y="0"/>
                </a:moveTo>
                <a:lnTo>
                  <a:pt x="0" y="913942"/>
                </a:lnTo>
                <a:lnTo>
                  <a:pt x="2408" y="921072"/>
                </a:lnTo>
                <a:lnTo>
                  <a:pt x="2667318" y="7130"/>
                </a:lnTo>
                <a:lnTo>
                  <a:pt x="26648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191191" y="1801071"/>
            <a:ext cx="2170430" cy="562610"/>
          </a:xfrm>
          <a:custGeom>
            <a:avLst/>
            <a:gdLst/>
            <a:ahLst/>
            <a:cxnLst/>
            <a:rect l="l" t="t" r="r" b="b"/>
            <a:pathLst>
              <a:path w="2170429" h="562610">
                <a:moveTo>
                  <a:pt x="1856" y="0"/>
                </a:moveTo>
                <a:lnTo>
                  <a:pt x="0" y="7281"/>
                </a:lnTo>
                <a:lnTo>
                  <a:pt x="2168032" y="562294"/>
                </a:lnTo>
                <a:lnTo>
                  <a:pt x="2169889" y="554988"/>
                </a:lnTo>
                <a:lnTo>
                  <a:pt x="18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158298" y="1342242"/>
            <a:ext cx="67945" cy="415925"/>
          </a:xfrm>
          <a:custGeom>
            <a:avLst/>
            <a:gdLst/>
            <a:ahLst/>
            <a:cxnLst/>
            <a:rect l="l" t="t" r="r" b="b"/>
            <a:pathLst>
              <a:path w="67944" h="415925">
                <a:moveTo>
                  <a:pt x="60190" y="0"/>
                </a:moveTo>
                <a:lnTo>
                  <a:pt x="54670" y="40045"/>
                </a:lnTo>
                <a:lnTo>
                  <a:pt x="53014" y="51745"/>
                </a:lnTo>
                <a:lnTo>
                  <a:pt x="49527" y="76877"/>
                </a:lnTo>
                <a:lnTo>
                  <a:pt x="43756" y="117927"/>
                </a:lnTo>
                <a:lnTo>
                  <a:pt x="31086" y="207132"/>
                </a:lnTo>
                <a:lnTo>
                  <a:pt x="22380" y="267288"/>
                </a:lnTo>
                <a:lnTo>
                  <a:pt x="12018" y="337386"/>
                </a:lnTo>
                <a:lnTo>
                  <a:pt x="4666" y="385290"/>
                </a:lnTo>
                <a:lnTo>
                  <a:pt x="0" y="414214"/>
                </a:lnTo>
                <a:lnTo>
                  <a:pt x="7426" y="415444"/>
                </a:lnTo>
                <a:lnTo>
                  <a:pt x="13824" y="375348"/>
                </a:lnTo>
                <a:lnTo>
                  <a:pt x="21451" y="325235"/>
                </a:lnTo>
                <a:lnTo>
                  <a:pt x="29831" y="268393"/>
                </a:lnTo>
                <a:lnTo>
                  <a:pt x="38537" y="208211"/>
                </a:lnTo>
                <a:lnTo>
                  <a:pt x="47093" y="148030"/>
                </a:lnTo>
                <a:lnTo>
                  <a:pt x="49201" y="133367"/>
                </a:lnTo>
                <a:lnTo>
                  <a:pt x="55122" y="91188"/>
                </a:lnTo>
                <a:lnTo>
                  <a:pt x="58760" y="65077"/>
                </a:lnTo>
                <a:lnTo>
                  <a:pt x="60491" y="52799"/>
                </a:lnTo>
                <a:lnTo>
                  <a:pt x="65082" y="19583"/>
                </a:lnTo>
                <a:lnTo>
                  <a:pt x="66437" y="9917"/>
                </a:lnTo>
                <a:lnTo>
                  <a:pt x="67642" y="1029"/>
                </a:lnTo>
                <a:lnTo>
                  <a:pt x="60190" y="0"/>
                </a:lnTo>
                <a:close/>
              </a:path>
              <a:path w="67944" h="415925">
                <a:moveTo>
                  <a:pt x="1455" y="405326"/>
                </a:moveTo>
                <a:close/>
              </a:path>
              <a:path w="67944" h="415925">
                <a:moveTo>
                  <a:pt x="3010" y="39566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179549" y="1817064"/>
            <a:ext cx="251123" cy="23901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191793" y="1793413"/>
            <a:ext cx="2791460" cy="241300"/>
          </a:xfrm>
          <a:custGeom>
            <a:avLst/>
            <a:gdLst/>
            <a:ahLst/>
            <a:cxnLst/>
            <a:rect l="l" t="t" r="r" b="b"/>
            <a:pathLst>
              <a:path w="2791460" h="241300">
                <a:moveTo>
                  <a:pt x="627" y="0"/>
                </a:moveTo>
                <a:lnTo>
                  <a:pt x="0" y="7506"/>
                </a:lnTo>
                <a:lnTo>
                  <a:pt x="2790434" y="241051"/>
                </a:lnTo>
                <a:lnTo>
                  <a:pt x="2791061" y="233544"/>
                </a:lnTo>
                <a:lnTo>
                  <a:pt x="6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941526" y="1943703"/>
            <a:ext cx="240665" cy="470534"/>
          </a:xfrm>
          <a:custGeom>
            <a:avLst/>
            <a:gdLst/>
            <a:ahLst/>
            <a:cxnLst/>
            <a:rect l="l" t="t" r="r" b="b"/>
            <a:pathLst>
              <a:path w="240664" h="470535">
                <a:moveTo>
                  <a:pt x="233385" y="0"/>
                </a:moveTo>
                <a:lnTo>
                  <a:pt x="21828" y="423503"/>
                </a:lnTo>
                <a:lnTo>
                  <a:pt x="0" y="467064"/>
                </a:lnTo>
                <a:lnTo>
                  <a:pt x="6749" y="470428"/>
                </a:lnTo>
                <a:lnTo>
                  <a:pt x="22405" y="439094"/>
                </a:lnTo>
                <a:lnTo>
                  <a:pt x="28552" y="426867"/>
                </a:lnTo>
                <a:lnTo>
                  <a:pt x="35050" y="413812"/>
                </a:lnTo>
                <a:lnTo>
                  <a:pt x="240109" y="3364"/>
                </a:lnTo>
                <a:lnTo>
                  <a:pt x="233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837252" y="1651032"/>
            <a:ext cx="330835" cy="245110"/>
          </a:xfrm>
          <a:custGeom>
            <a:avLst/>
            <a:gdLst/>
            <a:ahLst/>
            <a:cxnLst/>
            <a:rect l="l" t="t" r="r" b="b"/>
            <a:pathLst>
              <a:path w="330835" h="245110">
                <a:moveTo>
                  <a:pt x="4516" y="0"/>
                </a:moveTo>
                <a:lnTo>
                  <a:pt x="0" y="6025"/>
                </a:lnTo>
                <a:lnTo>
                  <a:pt x="50029" y="43158"/>
                </a:lnTo>
                <a:lnTo>
                  <a:pt x="303184" y="227870"/>
                </a:lnTo>
                <a:lnTo>
                  <a:pt x="326392" y="244692"/>
                </a:lnTo>
                <a:lnTo>
                  <a:pt x="330808" y="238591"/>
                </a:lnTo>
                <a:lnTo>
                  <a:pt x="315905" y="227795"/>
                </a:lnTo>
                <a:lnTo>
                  <a:pt x="54494" y="37082"/>
                </a:lnTo>
                <a:lnTo>
                  <a:pt x="4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224814" y="1331672"/>
            <a:ext cx="1573530" cy="572135"/>
          </a:xfrm>
          <a:custGeom>
            <a:avLst/>
            <a:gdLst/>
            <a:ahLst/>
            <a:cxnLst/>
            <a:rect l="l" t="t" r="r" b="b"/>
            <a:pathLst>
              <a:path w="1573529" h="572135">
                <a:moveTo>
                  <a:pt x="1570720" y="0"/>
                </a:moveTo>
                <a:lnTo>
                  <a:pt x="1560132" y="3791"/>
                </a:lnTo>
                <a:lnTo>
                  <a:pt x="1554361" y="5824"/>
                </a:lnTo>
                <a:lnTo>
                  <a:pt x="1548239" y="8034"/>
                </a:lnTo>
                <a:lnTo>
                  <a:pt x="16333" y="559156"/>
                </a:lnTo>
                <a:lnTo>
                  <a:pt x="0" y="564981"/>
                </a:lnTo>
                <a:lnTo>
                  <a:pt x="2508" y="572086"/>
                </a:lnTo>
                <a:lnTo>
                  <a:pt x="13096" y="568295"/>
                </a:lnTo>
                <a:lnTo>
                  <a:pt x="24989" y="564027"/>
                </a:lnTo>
                <a:lnTo>
                  <a:pt x="38716" y="559131"/>
                </a:lnTo>
                <a:lnTo>
                  <a:pt x="1556895" y="12930"/>
                </a:lnTo>
                <a:lnTo>
                  <a:pt x="1573229" y="7105"/>
                </a:lnTo>
                <a:lnTo>
                  <a:pt x="1570720" y="0"/>
                </a:lnTo>
                <a:close/>
              </a:path>
              <a:path w="1573529" h="572135">
                <a:moveTo>
                  <a:pt x="16358" y="559131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448038" y="2064819"/>
            <a:ext cx="1425575" cy="504825"/>
          </a:xfrm>
          <a:custGeom>
            <a:avLst/>
            <a:gdLst/>
            <a:ahLst/>
            <a:cxnLst/>
            <a:rect l="l" t="t" r="r" b="b"/>
            <a:pathLst>
              <a:path w="1425575" h="504825">
                <a:moveTo>
                  <a:pt x="1422790" y="0"/>
                </a:moveTo>
                <a:lnTo>
                  <a:pt x="0" y="497192"/>
                </a:lnTo>
                <a:lnTo>
                  <a:pt x="2483" y="504297"/>
                </a:lnTo>
                <a:lnTo>
                  <a:pt x="1425249" y="7105"/>
                </a:lnTo>
                <a:lnTo>
                  <a:pt x="1422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2445178" y="2303611"/>
            <a:ext cx="528320" cy="262890"/>
          </a:xfrm>
          <a:custGeom>
            <a:avLst/>
            <a:gdLst/>
            <a:ahLst/>
            <a:cxnLst/>
            <a:rect l="l" t="t" r="r" b="b"/>
            <a:pathLst>
              <a:path w="528319" h="262889">
                <a:moveTo>
                  <a:pt x="524526" y="0"/>
                </a:moveTo>
                <a:lnTo>
                  <a:pt x="0" y="256115"/>
                </a:lnTo>
                <a:lnTo>
                  <a:pt x="3311" y="262894"/>
                </a:lnTo>
                <a:lnTo>
                  <a:pt x="527813" y="6753"/>
                </a:lnTo>
                <a:lnTo>
                  <a:pt x="524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448640" y="2581997"/>
            <a:ext cx="812165" cy="163195"/>
          </a:xfrm>
          <a:custGeom>
            <a:avLst/>
            <a:gdLst/>
            <a:ahLst/>
            <a:cxnLst/>
            <a:rect l="l" t="t" r="r" b="b"/>
            <a:pathLst>
              <a:path w="812164" h="163194">
                <a:moveTo>
                  <a:pt x="1279" y="0"/>
                </a:moveTo>
                <a:lnTo>
                  <a:pt x="0" y="7431"/>
                </a:lnTo>
                <a:lnTo>
                  <a:pt x="6974" y="8636"/>
                </a:lnTo>
                <a:lnTo>
                  <a:pt x="22555" y="11423"/>
                </a:lnTo>
                <a:lnTo>
                  <a:pt x="59663" y="18227"/>
                </a:lnTo>
                <a:lnTo>
                  <a:pt x="810500" y="162969"/>
                </a:lnTo>
                <a:lnTo>
                  <a:pt x="811930" y="155562"/>
                </a:lnTo>
                <a:lnTo>
                  <a:pt x="41498" y="7230"/>
                </a:lnTo>
                <a:lnTo>
                  <a:pt x="1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483963" y="2092713"/>
            <a:ext cx="899794" cy="471170"/>
          </a:xfrm>
          <a:custGeom>
            <a:avLst/>
            <a:gdLst/>
            <a:ahLst/>
            <a:cxnLst/>
            <a:rect l="l" t="t" r="r" b="b"/>
            <a:pathLst>
              <a:path w="899794" h="471169">
                <a:moveTo>
                  <a:pt x="3462" y="0"/>
                </a:moveTo>
                <a:lnTo>
                  <a:pt x="0" y="6703"/>
                </a:lnTo>
                <a:lnTo>
                  <a:pt x="895830" y="471106"/>
                </a:lnTo>
                <a:lnTo>
                  <a:pt x="899292" y="464427"/>
                </a:lnTo>
                <a:lnTo>
                  <a:pt x="34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2116627" y="1768633"/>
            <a:ext cx="1870075" cy="763270"/>
          </a:xfrm>
          <a:custGeom>
            <a:avLst/>
            <a:gdLst/>
            <a:ahLst/>
            <a:cxnLst/>
            <a:rect l="l" t="t" r="r" b="b"/>
            <a:pathLst>
              <a:path w="1870075" h="763269">
                <a:moveTo>
                  <a:pt x="2810" y="0"/>
                </a:moveTo>
                <a:lnTo>
                  <a:pt x="0" y="7004"/>
                </a:lnTo>
                <a:lnTo>
                  <a:pt x="1866930" y="762748"/>
                </a:lnTo>
                <a:lnTo>
                  <a:pt x="1869765" y="755793"/>
                </a:lnTo>
                <a:lnTo>
                  <a:pt x="2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116727" y="1768608"/>
            <a:ext cx="1638935" cy="619760"/>
          </a:xfrm>
          <a:custGeom>
            <a:avLst/>
            <a:gdLst/>
            <a:ahLst/>
            <a:cxnLst/>
            <a:rect l="l" t="t" r="r" b="b"/>
            <a:pathLst>
              <a:path w="1638935" h="619760">
                <a:moveTo>
                  <a:pt x="1636928" y="617730"/>
                </a:moveTo>
                <a:lnTo>
                  <a:pt x="1630910" y="617730"/>
                </a:lnTo>
                <a:lnTo>
                  <a:pt x="1636204" y="619689"/>
                </a:lnTo>
                <a:lnTo>
                  <a:pt x="1636928" y="617730"/>
                </a:lnTo>
                <a:close/>
              </a:path>
              <a:path w="1638935" h="619760">
                <a:moveTo>
                  <a:pt x="2609" y="0"/>
                </a:moveTo>
                <a:lnTo>
                  <a:pt x="0" y="7055"/>
                </a:lnTo>
                <a:lnTo>
                  <a:pt x="1606216" y="608616"/>
                </a:lnTo>
                <a:lnTo>
                  <a:pt x="1630935" y="617755"/>
                </a:lnTo>
                <a:lnTo>
                  <a:pt x="1636928" y="617730"/>
                </a:lnTo>
                <a:lnTo>
                  <a:pt x="1638813" y="612634"/>
                </a:lnTo>
                <a:lnTo>
                  <a:pt x="1627917" y="608616"/>
                </a:lnTo>
                <a:lnTo>
                  <a:pt x="2609" y="0"/>
                </a:lnTo>
                <a:close/>
              </a:path>
              <a:path w="1638935" h="619760">
                <a:moveTo>
                  <a:pt x="1627849" y="608591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120566" y="1744455"/>
            <a:ext cx="1002030" cy="0"/>
          </a:xfrm>
          <a:custGeom>
            <a:avLst/>
            <a:gdLst/>
            <a:ahLst/>
            <a:cxnLst/>
            <a:rect l="l" t="t" r="r" b="b"/>
            <a:pathLst>
              <a:path w="1002030">
                <a:moveTo>
                  <a:pt x="0" y="0"/>
                </a:moveTo>
                <a:lnTo>
                  <a:pt x="1001458" y="0"/>
                </a:lnTo>
              </a:path>
            </a:pathLst>
          </a:custGeom>
          <a:ln w="376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2007035" y="1790074"/>
            <a:ext cx="64129" cy="9949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294470" y="1424693"/>
            <a:ext cx="290195" cy="160020"/>
          </a:xfrm>
          <a:custGeom>
            <a:avLst/>
            <a:gdLst/>
            <a:ahLst/>
            <a:cxnLst/>
            <a:rect l="l" t="t" r="r" b="b"/>
            <a:pathLst>
              <a:path w="290195" h="160019">
                <a:moveTo>
                  <a:pt x="286123" y="0"/>
                </a:moveTo>
                <a:lnTo>
                  <a:pt x="279500" y="3414"/>
                </a:lnTo>
                <a:lnTo>
                  <a:pt x="266777" y="10118"/>
                </a:lnTo>
                <a:lnTo>
                  <a:pt x="13197" y="146072"/>
                </a:lnTo>
                <a:lnTo>
                  <a:pt x="3111" y="151495"/>
                </a:lnTo>
                <a:lnTo>
                  <a:pt x="0" y="153177"/>
                </a:lnTo>
                <a:lnTo>
                  <a:pt x="3562" y="159805"/>
                </a:lnTo>
                <a:lnTo>
                  <a:pt x="282939" y="10118"/>
                </a:lnTo>
                <a:lnTo>
                  <a:pt x="289586" y="6678"/>
                </a:lnTo>
                <a:lnTo>
                  <a:pt x="286123" y="0"/>
                </a:lnTo>
                <a:close/>
              </a:path>
              <a:path w="290195" h="160019">
                <a:moveTo>
                  <a:pt x="283035" y="10092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450494" y="1597554"/>
            <a:ext cx="2778760" cy="175895"/>
          </a:xfrm>
          <a:custGeom>
            <a:avLst/>
            <a:gdLst/>
            <a:ahLst/>
            <a:cxnLst/>
            <a:rect l="l" t="t" r="r" b="b"/>
            <a:pathLst>
              <a:path w="2778760" h="175894">
                <a:moveTo>
                  <a:pt x="2777814" y="0"/>
                </a:moveTo>
                <a:lnTo>
                  <a:pt x="0" y="168191"/>
                </a:lnTo>
                <a:lnTo>
                  <a:pt x="426" y="175698"/>
                </a:lnTo>
                <a:lnTo>
                  <a:pt x="2778240" y="7532"/>
                </a:lnTo>
                <a:lnTo>
                  <a:pt x="2777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4031955" y="1629591"/>
            <a:ext cx="217804" cy="373380"/>
          </a:xfrm>
          <a:custGeom>
            <a:avLst/>
            <a:gdLst/>
            <a:ahLst/>
            <a:cxnLst/>
            <a:rect l="l" t="t" r="r" b="b"/>
            <a:pathLst>
              <a:path w="217804" h="373380">
                <a:moveTo>
                  <a:pt x="210779" y="0"/>
                </a:moveTo>
                <a:lnTo>
                  <a:pt x="196227" y="25784"/>
                </a:lnTo>
                <a:lnTo>
                  <a:pt x="14552" y="343362"/>
                </a:lnTo>
                <a:lnTo>
                  <a:pt x="4440" y="361238"/>
                </a:lnTo>
                <a:lnTo>
                  <a:pt x="0" y="369147"/>
                </a:lnTo>
                <a:lnTo>
                  <a:pt x="6548" y="372837"/>
                </a:lnTo>
                <a:lnTo>
                  <a:pt x="15856" y="356342"/>
                </a:lnTo>
                <a:lnTo>
                  <a:pt x="32641" y="326766"/>
                </a:lnTo>
                <a:lnTo>
                  <a:pt x="202775" y="29500"/>
                </a:lnTo>
                <a:lnTo>
                  <a:pt x="212886" y="11624"/>
                </a:lnTo>
                <a:lnTo>
                  <a:pt x="217327" y="3715"/>
                </a:lnTo>
                <a:lnTo>
                  <a:pt x="210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3857657" y="1339555"/>
            <a:ext cx="377825" cy="242570"/>
          </a:xfrm>
          <a:custGeom>
            <a:avLst/>
            <a:gdLst/>
            <a:ahLst/>
            <a:cxnLst/>
            <a:rect l="l" t="t" r="r" b="b"/>
            <a:pathLst>
              <a:path w="377825" h="242569">
                <a:moveTo>
                  <a:pt x="3964" y="0"/>
                </a:moveTo>
                <a:lnTo>
                  <a:pt x="0" y="6402"/>
                </a:lnTo>
                <a:lnTo>
                  <a:pt x="7903" y="11323"/>
                </a:lnTo>
                <a:lnTo>
                  <a:pt x="365833" y="237411"/>
                </a:lnTo>
                <a:lnTo>
                  <a:pt x="373762" y="242357"/>
                </a:lnTo>
                <a:lnTo>
                  <a:pt x="377751" y="235979"/>
                </a:lnTo>
                <a:lnTo>
                  <a:pt x="3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619225" y="343740"/>
            <a:ext cx="1381760" cy="2169160"/>
          </a:xfrm>
          <a:custGeom>
            <a:avLst/>
            <a:gdLst/>
            <a:ahLst/>
            <a:cxnLst/>
            <a:rect l="l" t="t" r="r" b="b"/>
            <a:pathLst>
              <a:path w="1381760" h="2169160">
                <a:moveTo>
                  <a:pt x="6372" y="0"/>
                </a:moveTo>
                <a:lnTo>
                  <a:pt x="0" y="4017"/>
                </a:lnTo>
                <a:lnTo>
                  <a:pt x="3888" y="10143"/>
                </a:lnTo>
                <a:lnTo>
                  <a:pt x="17412" y="31634"/>
                </a:lnTo>
                <a:lnTo>
                  <a:pt x="22580" y="39769"/>
                </a:lnTo>
                <a:lnTo>
                  <a:pt x="28000" y="48381"/>
                </a:lnTo>
                <a:lnTo>
                  <a:pt x="1347521" y="2124648"/>
                </a:lnTo>
                <a:lnTo>
                  <a:pt x="1375170" y="2168660"/>
                </a:lnTo>
                <a:lnTo>
                  <a:pt x="1381543" y="2164643"/>
                </a:lnTo>
                <a:lnTo>
                  <a:pt x="1369123" y="2144884"/>
                </a:lnTo>
                <a:lnTo>
                  <a:pt x="1364381" y="2137277"/>
                </a:lnTo>
                <a:lnTo>
                  <a:pt x="1359263" y="2129192"/>
                </a:lnTo>
                <a:lnTo>
                  <a:pt x="1353894" y="2120631"/>
                </a:lnTo>
                <a:lnTo>
                  <a:pt x="1348173" y="2111617"/>
                </a:lnTo>
                <a:lnTo>
                  <a:pt x="1342202" y="2102127"/>
                </a:lnTo>
                <a:lnTo>
                  <a:pt x="34372" y="44363"/>
                </a:lnTo>
                <a:lnTo>
                  <a:pt x="6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3908664" y="2090052"/>
            <a:ext cx="105410" cy="416559"/>
          </a:xfrm>
          <a:custGeom>
            <a:avLst/>
            <a:gdLst/>
            <a:ahLst/>
            <a:cxnLst/>
            <a:rect l="l" t="t" r="r" b="b"/>
            <a:pathLst>
              <a:path w="105410" h="416560">
                <a:moveTo>
                  <a:pt x="7326" y="0"/>
                </a:moveTo>
                <a:lnTo>
                  <a:pt x="0" y="1832"/>
                </a:lnTo>
                <a:lnTo>
                  <a:pt x="2207" y="10695"/>
                </a:lnTo>
                <a:lnTo>
                  <a:pt x="7100" y="30755"/>
                </a:lnTo>
                <a:lnTo>
                  <a:pt x="12569" y="53553"/>
                </a:lnTo>
                <a:lnTo>
                  <a:pt x="15480" y="65830"/>
                </a:lnTo>
                <a:lnTo>
                  <a:pt x="28175" y="119709"/>
                </a:lnTo>
                <a:lnTo>
                  <a:pt x="31512" y="134121"/>
                </a:lnTo>
                <a:lnTo>
                  <a:pt x="34950" y="148758"/>
                </a:lnTo>
                <a:lnTo>
                  <a:pt x="55975" y="239243"/>
                </a:lnTo>
                <a:lnTo>
                  <a:pt x="62950" y="269121"/>
                </a:lnTo>
                <a:lnTo>
                  <a:pt x="66337" y="283783"/>
                </a:lnTo>
                <a:lnTo>
                  <a:pt x="69724" y="298169"/>
                </a:lnTo>
                <a:lnTo>
                  <a:pt x="76222" y="325963"/>
                </a:lnTo>
                <a:lnTo>
                  <a:pt x="82394" y="352074"/>
                </a:lnTo>
                <a:lnTo>
                  <a:pt x="90774" y="387173"/>
                </a:lnTo>
                <a:lnTo>
                  <a:pt x="95667" y="407284"/>
                </a:lnTo>
                <a:lnTo>
                  <a:pt x="97875" y="416172"/>
                </a:lnTo>
                <a:lnTo>
                  <a:pt x="105176" y="414339"/>
                </a:lnTo>
                <a:lnTo>
                  <a:pt x="100609" y="395785"/>
                </a:lnTo>
                <a:lnTo>
                  <a:pt x="95416" y="374319"/>
                </a:lnTo>
                <a:lnTo>
                  <a:pt x="89695" y="350316"/>
                </a:lnTo>
                <a:lnTo>
                  <a:pt x="83548" y="324230"/>
                </a:lnTo>
                <a:lnTo>
                  <a:pt x="63301" y="237536"/>
                </a:lnTo>
                <a:lnTo>
                  <a:pt x="56276" y="207232"/>
                </a:lnTo>
                <a:lnTo>
                  <a:pt x="42276" y="147051"/>
                </a:lnTo>
                <a:lnTo>
                  <a:pt x="38838" y="132388"/>
                </a:lnTo>
                <a:lnTo>
                  <a:pt x="32215" y="103917"/>
                </a:lnTo>
                <a:lnTo>
                  <a:pt x="19896" y="51820"/>
                </a:lnTo>
                <a:lnTo>
                  <a:pt x="14426" y="28998"/>
                </a:lnTo>
                <a:lnTo>
                  <a:pt x="73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300686" y="2240392"/>
            <a:ext cx="1682750" cy="299085"/>
          </a:xfrm>
          <a:custGeom>
            <a:avLst/>
            <a:gdLst/>
            <a:ahLst/>
            <a:cxnLst/>
            <a:rect l="l" t="t" r="r" b="b"/>
            <a:pathLst>
              <a:path w="1682750" h="299085">
                <a:moveTo>
                  <a:pt x="1329" y="0"/>
                </a:moveTo>
                <a:lnTo>
                  <a:pt x="0" y="7406"/>
                </a:lnTo>
                <a:lnTo>
                  <a:pt x="1681215" y="298747"/>
                </a:lnTo>
                <a:lnTo>
                  <a:pt x="1682470" y="291340"/>
                </a:lnTo>
                <a:lnTo>
                  <a:pt x="13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3912528" y="875128"/>
            <a:ext cx="672465" cy="516255"/>
          </a:xfrm>
          <a:custGeom>
            <a:avLst/>
            <a:gdLst/>
            <a:ahLst/>
            <a:cxnLst/>
            <a:rect l="l" t="t" r="r" b="b"/>
            <a:pathLst>
              <a:path w="672464" h="516255">
                <a:moveTo>
                  <a:pt x="4491" y="0"/>
                </a:moveTo>
                <a:lnTo>
                  <a:pt x="0" y="6050"/>
                </a:lnTo>
                <a:lnTo>
                  <a:pt x="40971" y="36831"/>
                </a:lnTo>
                <a:lnTo>
                  <a:pt x="667513" y="515821"/>
                </a:lnTo>
                <a:lnTo>
                  <a:pt x="672079" y="509821"/>
                </a:lnTo>
                <a:lnTo>
                  <a:pt x="30182" y="19257"/>
                </a:lnTo>
                <a:lnTo>
                  <a:pt x="4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862091" y="856762"/>
            <a:ext cx="1990089" cy="0"/>
          </a:xfrm>
          <a:custGeom>
            <a:avLst/>
            <a:gdLst/>
            <a:ahLst/>
            <a:cxnLst/>
            <a:rect l="l" t="t" r="r" b="b"/>
            <a:pathLst>
              <a:path w="1990089">
                <a:moveTo>
                  <a:pt x="0" y="0"/>
                </a:moveTo>
                <a:lnTo>
                  <a:pt x="1990020" y="0"/>
                </a:lnTo>
              </a:path>
            </a:pathLst>
          </a:custGeom>
          <a:ln w="99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849095" y="856900"/>
            <a:ext cx="2004060" cy="328930"/>
          </a:xfrm>
          <a:custGeom>
            <a:avLst/>
            <a:gdLst/>
            <a:ahLst/>
            <a:cxnLst/>
            <a:rect l="l" t="t" r="r" b="b"/>
            <a:pathLst>
              <a:path w="2004060" h="328930">
                <a:moveTo>
                  <a:pt x="2002414" y="0"/>
                </a:moveTo>
                <a:lnTo>
                  <a:pt x="0" y="321293"/>
                </a:lnTo>
                <a:lnTo>
                  <a:pt x="1179" y="328750"/>
                </a:lnTo>
                <a:lnTo>
                  <a:pt x="2003619" y="7431"/>
                </a:lnTo>
                <a:lnTo>
                  <a:pt x="2002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3423503" y="2072703"/>
            <a:ext cx="453390" cy="283210"/>
          </a:xfrm>
          <a:custGeom>
            <a:avLst/>
            <a:gdLst/>
            <a:ahLst/>
            <a:cxnLst/>
            <a:rect l="l" t="t" r="r" b="b"/>
            <a:pathLst>
              <a:path w="453389" h="283210">
                <a:moveTo>
                  <a:pt x="449232" y="0"/>
                </a:moveTo>
                <a:lnTo>
                  <a:pt x="0" y="276276"/>
                </a:lnTo>
                <a:lnTo>
                  <a:pt x="3939" y="282678"/>
                </a:lnTo>
                <a:lnTo>
                  <a:pt x="453146" y="6402"/>
                </a:lnTo>
                <a:lnTo>
                  <a:pt x="449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3430303" y="2383464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>
                <a:moveTo>
                  <a:pt x="0" y="0"/>
                </a:moveTo>
                <a:lnTo>
                  <a:pt x="321550" y="0"/>
                </a:lnTo>
              </a:path>
            </a:pathLst>
          </a:custGeom>
          <a:ln w="30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3406919" y="1356377"/>
            <a:ext cx="411480" cy="982344"/>
          </a:xfrm>
          <a:custGeom>
            <a:avLst/>
            <a:gdLst/>
            <a:ahLst/>
            <a:cxnLst/>
            <a:rect l="l" t="t" r="r" b="b"/>
            <a:pathLst>
              <a:path w="411479" h="982344">
                <a:moveTo>
                  <a:pt x="404070" y="0"/>
                </a:moveTo>
                <a:lnTo>
                  <a:pt x="393533" y="25458"/>
                </a:lnTo>
                <a:lnTo>
                  <a:pt x="389468" y="35325"/>
                </a:lnTo>
                <a:lnTo>
                  <a:pt x="385102" y="45820"/>
                </a:lnTo>
                <a:lnTo>
                  <a:pt x="380511" y="56967"/>
                </a:lnTo>
                <a:lnTo>
                  <a:pt x="370525" y="80994"/>
                </a:lnTo>
                <a:lnTo>
                  <a:pt x="359661" y="107256"/>
                </a:lnTo>
                <a:lnTo>
                  <a:pt x="353866" y="121166"/>
                </a:lnTo>
                <a:lnTo>
                  <a:pt x="185112" y="528099"/>
                </a:lnTo>
                <a:lnTo>
                  <a:pt x="73763" y="797898"/>
                </a:lnTo>
                <a:lnTo>
                  <a:pt x="67340" y="813589"/>
                </a:lnTo>
                <a:lnTo>
                  <a:pt x="61043" y="828905"/>
                </a:lnTo>
                <a:lnTo>
                  <a:pt x="32666" y="898300"/>
                </a:lnTo>
                <a:lnTo>
                  <a:pt x="14150" y="943995"/>
                </a:lnTo>
                <a:lnTo>
                  <a:pt x="1971" y="974374"/>
                </a:lnTo>
                <a:lnTo>
                  <a:pt x="0" y="979345"/>
                </a:lnTo>
                <a:lnTo>
                  <a:pt x="7000" y="982132"/>
                </a:lnTo>
                <a:lnTo>
                  <a:pt x="10076" y="974374"/>
                </a:lnTo>
                <a:lnTo>
                  <a:pt x="25365" y="936312"/>
                </a:lnTo>
                <a:lnTo>
                  <a:pt x="39641" y="901137"/>
                </a:lnTo>
                <a:lnTo>
                  <a:pt x="80738" y="800760"/>
                </a:lnTo>
                <a:lnTo>
                  <a:pt x="192087" y="530986"/>
                </a:lnTo>
                <a:lnTo>
                  <a:pt x="400508" y="28345"/>
                </a:lnTo>
                <a:lnTo>
                  <a:pt x="404296" y="19131"/>
                </a:lnTo>
                <a:lnTo>
                  <a:pt x="411045" y="2887"/>
                </a:lnTo>
                <a:lnTo>
                  <a:pt x="40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1933773" y="349690"/>
            <a:ext cx="662305" cy="2061845"/>
          </a:xfrm>
          <a:custGeom>
            <a:avLst/>
            <a:gdLst/>
            <a:ahLst/>
            <a:cxnLst/>
            <a:rect l="l" t="t" r="r" b="b"/>
            <a:pathLst>
              <a:path w="662305" h="2061845">
                <a:moveTo>
                  <a:pt x="654943" y="0"/>
                </a:moveTo>
                <a:lnTo>
                  <a:pt x="648645" y="19960"/>
                </a:lnTo>
                <a:lnTo>
                  <a:pt x="618588" y="114763"/>
                </a:lnTo>
                <a:lnTo>
                  <a:pt x="607072" y="150892"/>
                </a:lnTo>
                <a:lnTo>
                  <a:pt x="603032" y="163697"/>
                </a:lnTo>
                <a:lnTo>
                  <a:pt x="594577" y="190285"/>
                </a:lnTo>
                <a:lnTo>
                  <a:pt x="590211" y="204094"/>
                </a:lnTo>
                <a:lnTo>
                  <a:pt x="585695" y="218229"/>
                </a:lnTo>
                <a:lnTo>
                  <a:pt x="43982" y="1920554"/>
                </a:lnTo>
                <a:lnTo>
                  <a:pt x="40168" y="1932630"/>
                </a:lnTo>
                <a:lnTo>
                  <a:pt x="32842" y="1955578"/>
                </a:lnTo>
                <a:lnTo>
                  <a:pt x="29380" y="1966524"/>
                </a:lnTo>
                <a:lnTo>
                  <a:pt x="13949" y="2015056"/>
                </a:lnTo>
                <a:lnTo>
                  <a:pt x="11290" y="2023492"/>
                </a:lnTo>
                <a:lnTo>
                  <a:pt x="0" y="2058993"/>
                </a:lnTo>
                <a:lnTo>
                  <a:pt x="7175" y="2061278"/>
                </a:lnTo>
                <a:lnTo>
                  <a:pt x="18466" y="2025777"/>
                </a:lnTo>
                <a:lnTo>
                  <a:pt x="21125" y="2017341"/>
                </a:lnTo>
                <a:lnTo>
                  <a:pt x="23960" y="2008453"/>
                </a:lnTo>
                <a:lnTo>
                  <a:pt x="26896" y="1999163"/>
                </a:lnTo>
                <a:lnTo>
                  <a:pt x="33218" y="1979329"/>
                </a:lnTo>
                <a:lnTo>
                  <a:pt x="40018" y="1957863"/>
                </a:lnTo>
                <a:lnTo>
                  <a:pt x="47344" y="1934890"/>
                </a:lnTo>
                <a:lnTo>
                  <a:pt x="51158" y="1922838"/>
                </a:lnTo>
                <a:lnTo>
                  <a:pt x="610208" y="165981"/>
                </a:lnTo>
                <a:lnTo>
                  <a:pt x="614247" y="153202"/>
                </a:lnTo>
                <a:lnTo>
                  <a:pt x="618212" y="140774"/>
                </a:lnTo>
                <a:lnTo>
                  <a:pt x="625738" y="117023"/>
                </a:lnTo>
                <a:lnTo>
                  <a:pt x="629351" y="105725"/>
                </a:lnTo>
                <a:lnTo>
                  <a:pt x="632814" y="94803"/>
                </a:lnTo>
                <a:lnTo>
                  <a:pt x="636126" y="84258"/>
                </a:lnTo>
                <a:lnTo>
                  <a:pt x="639362" y="74140"/>
                </a:lnTo>
                <a:lnTo>
                  <a:pt x="645409" y="55109"/>
                </a:lnTo>
                <a:lnTo>
                  <a:pt x="648194" y="46246"/>
                </a:lnTo>
                <a:lnTo>
                  <a:pt x="650903" y="37785"/>
                </a:lnTo>
                <a:lnTo>
                  <a:pt x="662119" y="2284"/>
                </a:lnTo>
                <a:lnTo>
                  <a:pt x="654943" y="0"/>
                </a:lnTo>
                <a:close/>
              </a:path>
              <a:path w="662305" h="2061845">
                <a:moveTo>
                  <a:pt x="648645" y="19934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2633225" y="330006"/>
            <a:ext cx="1948814" cy="1066165"/>
          </a:xfrm>
          <a:custGeom>
            <a:avLst/>
            <a:gdLst/>
            <a:ahLst/>
            <a:cxnLst/>
            <a:rect l="l" t="t" r="r" b="b"/>
            <a:pathLst>
              <a:path w="1948814" h="1066165">
                <a:moveTo>
                  <a:pt x="3612" y="0"/>
                </a:moveTo>
                <a:lnTo>
                  <a:pt x="0" y="6628"/>
                </a:lnTo>
                <a:lnTo>
                  <a:pt x="1944658" y="1066140"/>
                </a:lnTo>
                <a:lnTo>
                  <a:pt x="1948271" y="1059537"/>
                </a:lnTo>
                <a:lnTo>
                  <a:pt x="3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1244205" y="1335714"/>
            <a:ext cx="666750" cy="1078865"/>
          </a:xfrm>
          <a:custGeom>
            <a:avLst/>
            <a:gdLst/>
            <a:ahLst/>
            <a:cxnLst/>
            <a:rect l="l" t="t" r="r" b="b"/>
            <a:pathLst>
              <a:path w="666750" h="1078864">
                <a:moveTo>
                  <a:pt x="6448" y="0"/>
                </a:moveTo>
                <a:lnTo>
                  <a:pt x="0" y="3891"/>
                </a:lnTo>
                <a:lnTo>
                  <a:pt x="36530" y="64298"/>
                </a:lnTo>
                <a:lnTo>
                  <a:pt x="79032" y="134020"/>
                </a:lnTo>
                <a:lnTo>
                  <a:pt x="659861" y="1078718"/>
                </a:lnTo>
                <a:lnTo>
                  <a:pt x="666258" y="1074777"/>
                </a:lnTo>
                <a:lnTo>
                  <a:pt x="115287" y="178861"/>
                </a:lnTo>
                <a:lnTo>
                  <a:pt x="28878" y="37183"/>
                </a:lnTo>
                <a:lnTo>
                  <a:pt x="16659" y="16997"/>
                </a:lnTo>
                <a:lnTo>
                  <a:pt x="6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1946970" y="1410734"/>
            <a:ext cx="766445" cy="1006475"/>
          </a:xfrm>
          <a:custGeom>
            <a:avLst/>
            <a:gdLst/>
            <a:ahLst/>
            <a:cxnLst/>
            <a:rect l="l" t="t" r="r" b="b"/>
            <a:pathLst>
              <a:path w="766444" h="1006475">
                <a:moveTo>
                  <a:pt x="760320" y="0"/>
                </a:moveTo>
                <a:lnTo>
                  <a:pt x="734478" y="34396"/>
                </a:lnTo>
                <a:lnTo>
                  <a:pt x="0" y="1001891"/>
                </a:lnTo>
                <a:lnTo>
                  <a:pt x="6021" y="1006436"/>
                </a:lnTo>
                <a:lnTo>
                  <a:pt x="18014" y="990518"/>
                </a:lnTo>
                <a:lnTo>
                  <a:pt x="724241" y="60457"/>
                </a:lnTo>
                <a:lnTo>
                  <a:pt x="760772" y="12001"/>
                </a:lnTo>
                <a:lnTo>
                  <a:pt x="766367" y="4519"/>
                </a:lnTo>
                <a:lnTo>
                  <a:pt x="760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1955626" y="2255858"/>
            <a:ext cx="282575" cy="172720"/>
          </a:xfrm>
          <a:custGeom>
            <a:avLst/>
            <a:gdLst/>
            <a:ahLst/>
            <a:cxnLst/>
            <a:rect l="l" t="t" r="r" b="b"/>
            <a:pathLst>
              <a:path w="282575" h="172719">
                <a:moveTo>
                  <a:pt x="278471" y="0"/>
                </a:moveTo>
                <a:lnTo>
                  <a:pt x="268761" y="5623"/>
                </a:lnTo>
                <a:lnTo>
                  <a:pt x="265299" y="7682"/>
                </a:lnTo>
                <a:lnTo>
                  <a:pt x="257649" y="12151"/>
                </a:lnTo>
                <a:lnTo>
                  <a:pt x="234112" y="26086"/>
                </a:lnTo>
                <a:lnTo>
                  <a:pt x="13147" y="158123"/>
                </a:lnTo>
                <a:lnTo>
                  <a:pt x="0" y="165755"/>
                </a:lnTo>
                <a:lnTo>
                  <a:pt x="3763" y="172283"/>
                </a:lnTo>
                <a:lnTo>
                  <a:pt x="39842" y="151168"/>
                </a:lnTo>
                <a:lnTo>
                  <a:pt x="261861" y="18403"/>
                </a:lnTo>
                <a:lnTo>
                  <a:pt x="269112" y="14185"/>
                </a:lnTo>
                <a:lnTo>
                  <a:pt x="272568" y="12126"/>
                </a:lnTo>
                <a:lnTo>
                  <a:pt x="282234" y="6527"/>
                </a:lnTo>
                <a:lnTo>
                  <a:pt x="2784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1524809" y="1158208"/>
            <a:ext cx="396240" cy="1252855"/>
          </a:xfrm>
          <a:custGeom>
            <a:avLst/>
            <a:gdLst/>
            <a:ahLst/>
            <a:cxnLst/>
            <a:rect l="l" t="t" r="r" b="b"/>
            <a:pathLst>
              <a:path w="396239" h="1252855">
                <a:moveTo>
                  <a:pt x="7200" y="0"/>
                </a:moveTo>
                <a:lnTo>
                  <a:pt x="0" y="2234"/>
                </a:lnTo>
                <a:lnTo>
                  <a:pt x="2885" y="11448"/>
                </a:lnTo>
                <a:lnTo>
                  <a:pt x="77050" y="249562"/>
                </a:lnTo>
                <a:lnTo>
                  <a:pt x="83649" y="270652"/>
                </a:lnTo>
                <a:lnTo>
                  <a:pt x="90348" y="292244"/>
                </a:lnTo>
                <a:lnTo>
                  <a:pt x="97222" y="314263"/>
                </a:lnTo>
                <a:lnTo>
                  <a:pt x="104197" y="336708"/>
                </a:lnTo>
                <a:lnTo>
                  <a:pt x="125875" y="406154"/>
                </a:lnTo>
                <a:lnTo>
                  <a:pt x="133251" y="429930"/>
                </a:lnTo>
                <a:lnTo>
                  <a:pt x="336604" y="1083313"/>
                </a:lnTo>
                <a:lnTo>
                  <a:pt x="342324" y="1101641"/>
                </a:lnTo>
                <a:lnTo>
                  <a:pt x="353063" y="1136289"/>
                </a:lnTo>
                <a:lnTo>
                  <a:pt x="358081" y="1152558"/>
                </a:lnTo>
                <a:lnTo>
                  <a:pt x="371755" y="1196646"/>
                </a:lnTo>
                <a:lnTo>
                  <a:pt x="389016" y="1252709"/>
                </a:lnTo>
                <a:lnTo>
                  <a:pt x="396217" y="1250500"/>
                </a:lnTo>
                <a:lnTo>
                  <a:pt x="382970" y="1207467"/>
                </a:lnTo>
                <a:lnTo>
                  <a:pt x="325615" y="1022429"/>
                </a:lnTo>
                <a:lnTo>
                  <a:pt x="312593" y="980626"/>
                </a:lnTo>
                <a:lnTo>
                  <a:pt x="305894" y="959009"/>
                </a:lnTo>
                <a:lnTo>
                  <a:pt x="299019" y="936940"/>
                </a:lnTo>
                <a:lnTo>
                  <a:pt x="292044" y="914444"/>
                </a:lnTo>
                <a:lnTo>
                  <a:pt x="270367" y="844873"/>
                </a:lnTo>
                <a:lnTo>
                  <a:pt x="262991" y="821071"/>
                </a:lnTo>
                <a:lnTo>
                  <a:pt x="71581" y="206655"/>
                </a:lnTo>
                <a:lnTo>
                  <a:pt x="65484" y="187172"/>
                </a:lnTo>
                <a:lnTo>
                  <a:pt x="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3293714" y="2580365"/>
            <a:ext cx="12700" cy="130810"/>
          </a:xfrm>
          <a:custGeom>
            <a:avLst/>
            <a:gdLst/>
            <a:ahLst/>
            <a:cxnLst/>
            <a:rect l="l" t="t" r="r" b="b"/>
            <a:pathLst>
              <a:path w="12700" h="130810">
                <a:moveTo>
                  <a:pt x="5093" y="0"/>
                </a:moveTo>
                <a:lnTo>
                  <a:pt x="2717" y="40371"/>
                </a:lnTo>
                <a:lnTo>
                  <a:pt x="646" y="92694"/>
                </a:lnTo>
                <a:lnTo>
                  <a:pt x="0" y="130781"/>
                </a:lnTo>
                <a:lnTo>
                  <a:pt x="7552" y="130781"/>
                </a:lnTo>
                <a:lnTo>
                  <a:pt x="7526" y="127467"/>
                </a:lnTo>
                <a:lnTo>
                  <a:pt x="7661" y="116596"/>
                </a:lnTo>
                <a:lnTo>
                  <a:pt x="8767" y="75170"/>
                </a:lnTo>
                <a:lnTo>
                  <a:pt x="11188" y="23098"/>
                </a:lnTo>
                <a:lnTo>
                  <a:pt x="12620" y="527"/>
                </a:lnTo>
                <a:lnTo>
                  <a:pt x="5093" y="0"/>
                </a:lnTo>
                <a:close/>
              </a:path>
              <a:path w="12700" h="130810">
                <a:moveTo>
                  <a:pt x="7552" y="127417"/>
                </a:moveTo>
                <a:close/>
              </a:path>
              <a:path w="12700" h="130810">
                <a:moveTo>
                  <a:pt x="7602" y="120387"/>
                </a:moveTo>
                <a:close/>
              </a:path>
              <a:path w="12700" h="130810">
                <a:moveTo>
                  <a:pt x="7778" y="109014"/>
                </a:moveTo>
                <a:close/>
              </a:path>
              <a:path w="12700" h="130810">
                <a:moveTo>
                  <a:pt x="8180" y="92669"/>
                </a:moveTo>
                <a:close/>
              </a:path>
              <a:path w="12700" h="130810">
                <a:moveTo>
                  <a:pt x="8757" y="75421"/>
                </a:moveTo>
                <a:close/>
              </a:path>
              <a:path w="12700" h="130810">
                <a:moveTo>
                  <a:pt x="10263" y="40346"/>
                </a:moveTo>
                <a:close/>
              </a:path>
              <a:path w="12700" h="130810">
                <a:moveTo>
                  <a:pt x="11643" y="15465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1487375" y="2082243"/>
            <a:ext cx="1783714" cy="459740"/>
          </a:xfrm>
          <a:custGeom>
            <a:avLst/>
            <a:gdLst/>
            <a:ahLst/>
            <a:cxnLst/>
            <a:rect l="l" t="t" r="r" b="b"/>
            <a:pathLst>
              <a:path w="1783714" h="459739">
                <a:moveTo>
                  <a:pt x="1931" y="0"/>
                </a:moveTo>
                <a:lnTo>
                  <a:pt x="0" y="7281"/>
                </a:lnTo>
                <a:lnTo>
                  <a:pt x="5544" y="8762"/>
                </a:lnTo>
                <a:lnTo>
                  <a:pt x="1781499" y="459280"/>
                </a:lnTo>
                <a:lnTo>
                  <a:pt x="1783406" y="451999"/>
                </a:lnTo>
                <a:lnTo>
                  <a:pt x="13493" y="3037"/>
                </a:lnTo>
                <a:lnTo>
                  <a:pt x="13328" y="3012"/>
                </a:lnTo>
                <a:lnTo>
                  <a:pt x="1931" y="0"/>
                </a:lnTo>
                <a:close/>
              </a:path>
              <a:path w="1783714" h="459739">
                <a:moveTo>
                  <a:pt x="13397" y="3012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744574" y="1413797"/>
            <a:ext cx="546735" cy="1101090"/>
          </a:xfrm>
          <a:custGeom>
            <a:avLst/>
            <a:gdLst/>
            <a:ahLst/>
            <a:cxnLst/>
            <a:rect l="l" t="t" r="r" b="b"/>
            <a:pathLst>
              <a:path w="546735" h="1101089">
                <a:moveTo>
                  <a:pt x="6749" y="0"/>
                </a:moveTo>
                <a:lnTo>
                  <a:pt x="0" y="3314"/>
                </a:lnTo>
                <a:lnTo>
                  <a:pt x="526057" y="1072919"/>
                </a:lnTo>
                <a:lnTo>
                  <a:pt x="539555" y="1100687"/>
                </a:lnTo>
                <a:lnTo>
                  <a:pt x="546329" y="1097398"/>
                </a:lnTo>
                <a:lnTo>
                  <a:pt x="515845" y="1034832"/>
                </a:lnTo>
                <a:lnTo>
                  <a:pt x="509447" y="1021801"/>
                </a:lnTo>
                <a:lnTo>
                  <a:pt x="495748" y="993732"/>
                </a:lnTo>
                <a:lnTo>
                  <a:pt x="25541" y="38187"/>
                </a:lnTo>
                <a:lnTo>
                  <a:pt x="20272" y="27416"/>
                </a:lnTo>
                <a:lnTo>
                  <a:pt x="15354" y="17474"/>
                </a:lnTo>
                <a:lnTo>
                  <a:pt x="10863" y="8310"/>
                </a:lnTo>
                <a:lnTo>
                  <a:pt x="6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1233668" y="1341690"/>
            <a:ext cx="213360" cy="702945"/>
          </a:xfrm>
          <a:custGeom>
            <a:avLst/>
            <a:gdLst/>
            <a:ahLst/>
            <a:cxnLst/>
            <a:rect l="l" t="t" r="r" b="b"/>
            <a:pathLst>
              <a:path w="213359" h="702944">
                <a:moveTo>
                  <a:pt x="7225" y="0"/>
                </a:moveTo>
                <a:lnTo>
                  <a:pt x="0" y="2108"/>
                </a:lnTo>
                <a:lnTo>
                  <a:pt x="5896" y="22144"/>
                </a:lnTo>
                <a:lnTo>
                  <a:pt x="8078" y="29701"/>
                </a:lnTo>
                <a:lnTo>
                  <a:pt x="12896" y="45970"/>
                </a:lnTo>
                <a:lnTo>
                  <a:pt x="18089" y="63721"/>
                </a:lnTo>
                <a:lnTo>
                  <a:pt x="36079" y="124957"/>
                </a:lnTo>
                <a:lnTo>
                  <a:pt x="42752" y="147603"/>
                </a:lnTo>
                <a:lnTo>
                  <a:pt x="118649" y="405928"/>
                </a:lnTo>
                <a:lnTo>
                  <a:pt x="126452" y="432391"/>
                </a:lnTo>
                <a:lnTo>
                  <a:pt x="169782" y="579869"/>
                </a:lnTo>
                <a:lnTo>
                  <a:pt x="176155" y="601461"/>
                </a:lnTo>
                <a:lnTo>
                  <a:pt x="187771" y="641080"/>
                </a:lnTo>
                <a:lnTo>
                  <a:pt x="190456" y="650143"/>
                </a:lnTo>
                <a:lnTo>
                  <a:pt x="195449" y="667191"/>
                </a:lnTo>
                <a:lnTo>
                  <a:pt x="200015" y="682657"/>
                </a:lnTo>
                <a:lnTo>
                  <a:pt x="202098" y="689787"/>
                </a:lnTo>
                <a:lnTo>
                  <a:pt x="204080" y="696466"/>
                </a:lnTo>
                <a:lnTo>
                  <a:pt x="205886" y="702692"/>
                </a:lnTo>
                <a:lnTo>
                  <a:pt x="213112" y="700583"/>
                </a:lnTo>
                <a:lnTo>
                  <a:pt x="133678" y="430257"/>
                </a:lnTo>
                <a:lnTo>
                  <a:pt x="125875" y="403819"/>
                </a:lnTo>
                <a:lnTo>
                  <a:pt x="94437" y="296763"/>
                </a:lnTo>
                <a:lnTo>
                  <a:pt x="86634" y="270301"/>
                </a:lnTo>
                <a:lnTo>
                  <a:pt x="30960" y="80768"/>
                </a:lnTo>
                <a:lnTo>
                  <a:pt x="28075" y="71052"/>
                </a:lnTo>
                <a:lnTo>
                  <a:pt x="17663" y="35501"/>
                </a:lnTo>
                <a:lnTo>
                  <a:pt x="15304" y="27567"/>
                </a:lnTo>
                <a:lnTo>
                  <a:pt x="11014" y="12904"/>
                </a:lnTo>
                <a:lnTo>
                  <a:pt x="9032" y="6226"/>
                </a:lnTo>
                <a:lnTo>
                  <a:pt x="7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1261768" y="1190847"/>
            <a:ext cx="518795" cy="113030"/>
          </a:xfrm>
          <a:custGeom>
            <a:avLst/>
            <a:gdLst/>
            <a:ahLst/>
            <a:cxnLst/>
            <a:rect l="l" t="t" r="r" b="b"/>
            <a:pathLst>
              <a:path w="518794" h="113030">
                <a:moveTo>
                  <a:pt x="516799" y="0"/>
                </a:moveTo>
                <a:lnTo>
                  <a:pt x="0" y="105474"/>
                </a:lnTo>
                <a:lnTo>
                  <a:pt x="1455" y="112855"/>
                </a:lnTo>
                <a:lnTo>
                  <a:pt x="518254" y="7381"/>
                </a:lnTo>
                <a:lnTo>
                  <a:pt x="516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847944" y="1217260"/>
            <a:ext cx="919480" cy="1152525"/>
          </a:xfrm>
          <a:custGeom>
            <a:avLst/>
            <a:gdLst/>
            <a:ahLst/>
            <a:cxnLst/>
            <a:rect l="l" t="t" r="r" b="b"/>
            <a:pathLst>
              <a:path w="919479" h="1152525">
                <a:moveTo>
                  <a:pt x="5921" y="0"/>
                </a:moveTo>
                <a:lnTo>
                  <a:pt x="0" y="4644"/>
                </a:lnTo>
                <a:lnTo>
                  <a:pt x="13724" y="22068"/>
                </a:lnTo>
                <a:lnTo>
                  <a:pt x="913343" y="1152332"/>
                </a:lnTo>
                <a:lnTo>
                  <a:pt x="919214" y="1147637"/>
                </a:lnTo>
                <a:lnTo>
                  <a:pt x="19620" y="17399"/>
                </a:lnTo>
                <a:lnTo>
                  <a:pt x="5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1834844" y="1211661"/>
            <a:ext cx="965835" cy="721995"/>
          </a:xfrm>
          <a:custGeom>
            <a:avLst/>
            <a:gdLst/>
            <a:ahLst/>
            <a:cxnLst/>
            <a:rect l="l" t="t" r="r" b="b"/>
            <a:pathLst>
              <a:path w="965835" h="721994">
                <a:moveTo>
                  <a:pt x="961088" y="0"/>
                </a:moveTo>
                <a:lnTo>
                  <a:pt x="0" y="715622"/>
                </a:lnTo>
                <a:lnTo>
                  <a:pt x="4440" y="721698"/>
                </a:lnTo>
                <a:lnTo>
                  <a:pt x="965605" y="6050"/>
                </a:lnTo>
                <a:lnTo>
                  <a:pt x="9610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2151126" y="859963"/>
            <a:ext cx="1725930" cy="1179195"/>
          </a:xfrm>
          <a:custGeom>
            <a:avLst/>
            <a:gdLst/>
            <a:ahLst/>
            <a:cxnLst/>
            <a:rect l="l" t="t" r="r" b="b"/>
            <a:pathLst>
              <a:path w="1725929" h="1179195">
                <a:moveTo>
                  <a:pt x="4240" y="0"/>
                </a:moveTo>
                <a:lnTo>
                  <a:pt x="0" y="6226"/>
                </a:lnTo>
                <a:lnTo>
                  <a:pt x="1635374" y="1119793"/>
                </a:lnTo>
                <a:lnTo>
                  <a:pt x="1721434" y="1178920"/>
                </a:lnTo>
                <a:lnTo>
                  <a:pt x="1725699" y="1172744"/>
                </a:lnTo>
                <a:lnTo>
                  <a:pt x="1720581" y="1169179"/>
                </a:lnTo>
                <a:lnTo>
                  <a:pt x="1648575" y="1119743"/>
                </a:lnTo>
                <a:lnTo>
                  <a:pt x="4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3795860" y="2089750"/>
            <a:ext cx="100330" cy="273685"/>
          </a:xfrm>
          <a:custGeom>
            <a:avLst/>
            <a:gdLst/>
            <a:ahLst/>
            <a:cxnLst/>
            <a:rect l="l" t="t" r="r" b="b"/>
            <a:pathLst>
              <a:path w="100329" h="273685">
                <a:moveTo>
                  <a:pt x="92781" y="0"/>
                </a:moveTo>
                <a:lnTo>
                  <a:pt x="83222" y="27718"/>
                </a:lnTo>
                <a:lnTo>
                  <a:pt x="74867" y="52096"/>
                </a:lnTo>
                <a:lnTo>
                  <a:pt x="71932" y="60758"/>
                </a:lnTo>
                <a:lnTo>
                  <a:pt x="59437" y="97289"/>
                </a:lnTo>
                <a:lnTo>
                  <a:pt x="30132" y="183280"/>
                </a:lnTo>
                <a:lnTo>
                  <a:pt x="26971" y="192494"/>
                </a:lnTo>
                <a:lnTo>
                  <a:pt x="23885" y="201583"/>
                </a:lnTo>
                <a:lnTo>
                  <a:pt x="15028" y="227493"/>
                </a:lnTo>
                <a:lnTo>
                  <a:pt x="9534" y="243436"/>
                </a:lnTo>
                <a:lnTo>
                  <a:pt x="6974" y="250943"/>
                </a:lnTo>
                <a:lnTo>
                  <a:pt x="0" y="271179"/>
                </a:lnTo>
                <a:lnTo>
                  <a:pt x="7125" y="273640"/>
                </a:lnTo>
                <a:lnTo>
                  <a:pt x="11641" y="260534"/>
                </a:lnTo>
                <a:lnTo>
                  <a:pt x="31010" y="204018"/>
                </a:lnTo>
                <a:lnTo>
                  <a:pt x="34097" y="194930"/>
                </a:lnTo>
                <a:lnTo>
                  <a:pt x="37258" y="185715"/>
                </a:lnTo>
                <a:lnTo>
                  <a:pt x="40444" y="176325"/>
                </a:lnTo>
                <a:lnTo>
                  <a:pt x="53516" y="138037"/>
                </a:lnTo>
                <a:lnTo>
                  <a:pt x="60064" y="118755"/>
                </a:lnTo>
                <a:lnTo>
                  <a:pt x="66563" y="99724"/>
                </a:lnTo>
                <a:lnTo>
                  <a:pt x="69774" y="90384"/>
                </a:lnTo>
                <a:lnTo>
                  <a:pt x="79032" y="63194"/>
                </a:lnTo>
                <a:lnTo>
                  <a:pt x="99882" y="2435"/>
                </a:lnTo>
                <a:lnTo>
                  <a:pt x="92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3929739" y="1432803"/>
            <a:ext cx="657860" cy="600710"/>
          </a:xfrm>
          <a:custGeom>
            <a:avLst/>
            <a:gdLst/>
            <a:ahLst/>
            <a:cxnLst/>
            <a:rect l="l" t="t" r="r" b="b"/>
            <a:pathLst>
              <a:path w="657860" h="600710">
                <a:moveTo>
                  <a:pt x="652484" y="0"/>
                </a:moveTo>
                <a:lnTo>
                  <a:pt x="0" y="595159"/>
                </a:lnTo>
                <a:lnTo>
                  <a:pt x="5118" y="600658"/>
                </a:lnTo>
                <a:lnTo>
                  <a:pt x="77928" y="533446"/>
                </a:lnTo>
                <a:lnTo>
                  <a:pt x="657552" y="5598"/>
                </a:lnTo>
                <a:lnTo>
                  <a:pt x="6524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861941" y="850548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4">
                <a:moveTo>
                  <a:pt x="0" y="0"/>
                </a:moveTo>
                <a:lnTo>
                  <a:pt x="226159" y="0"/>
                </a:lnTo>
              </a:path>
            </a:pathLst>
          </a:custGeom>
          <a:ln w="17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151251" y="859888"/>
            <a:ext cx="1838960" cy="1156970"/>
          </a:xfrm>
          <a:custGeom>
            <a:avLst/>
            <a:gdLst/>
            <a:ahLst/>
            <a:cxnLst/>
            <a:rect l="l" t="t" r="r" b="b"/>
            <a:pathLst>
              <a:path w="1838960" h="1156970">
                <a:moveTo>
                  <a:pt x="3989" y="0"/>
                </a:moveTo>
                <a:lnTo>
                  <a:pt x="0" y="6377"/>
                </a:lnTo>
                <a:lnTo>
                  <a:pt x="91602" y="63997"/>
                </a:lnTo>
                <a:lnTo>
                  <a:pt x="1834388" y="1156525"/>
                </a:lnTo>
                <a:lnTo>
                  <a:pt x="1838352" y="1150097"/>
                </a:lnTo>
                <a:lnTo>
                  <a:pt x="105653" y="63947"/>
                </a:lnTo>
                <a:lnTo>
                  <a:pt x="3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993863" y="880149"/>
            <a:ext cx="128270" cy="1003300"/>
          </a:xfrm>
          <a:custGeom>
            <a:avLst/>
            <a:gdLst/>
            <a:ahLst/>
            <a:cxnLst/>
            <a:rect l="l" t="t" r="r" b="b"/>
            <a:pathLst>
              <a:path w="128269" h="1003300">
                <a:moveTo>
                  <a:pt x="120430" y="0"/>
                </a:moveTo>
                <a:lnTo>
                  <a:pt x="113355" y="58524"/>
                </a:lnTo>
                <a:lnTo>
                  <a:pt x="111875" y="70525"/>
                </a:lnTo>
                <a:lnTo>
                  <a:pt x="110260" y="84032"/>
                </a:lnTo>
                <a:lnTo>
                  <a:pt x="107001" y="110897"/>
                </a:lnTo>
                <a:lnTo>
                  <a:pt x="105317" y="125082"/>
                </a:lnTo>
                <a:lnTo>
                  <a:pt x="101814" y="154056"/>
                </a:lnTo>
                <a:lnTo>
                  <a:pt x="99957" y="169672"/>
                </a:lnTo>
                <a:lnTo>
                  <a:pt x="98000" y="185690"/>
                </a:lnTo>
                <a:lnTo>
                  <a:pt x="96043" y="202135"/>
                </a:lnTo>
                <a:lnTo>
                  <a:pt x="94011" y="218932"/>
                </a:lnTo>
                <a:lnTo>
                  <a:pt x="89871" y="253579"/>
                </a:lnTo>
                <a:lnTo>
                  <a:pt x="87713" y="271330"/>
                </a:lnTo>
                <a:lnTo>
                  <a:pt x="50907" y="578287"/>
                </a:lnTo>
                <a:lnTo>
                  <a:pt x="46290" y="617002"/>
                </a:lnTo>
                <a:lnTo>
                  <a:pt x="41699" y="655114"/>
                </a:lnTo>
                <a:lnTo>
                  <a:pt x="15129" y="876658"/>
                </a:lnTo>
                <a:lnTo>
                  <a:pt x="13397" y="890944"/>
                </a:lnTo>
                <a:lnTo>
                  <a:pt x="10161" y="917984"/>
                </a:lnTo>
                <a:lnTo>
                  <a:pt x="7150" y="942739"/>
                </a:lnTo>
                <a:lnTo>
                  <a:pt x="5770" y="954263"/>
                </a:lnTo>
                <a:lnTo>
                  <a:pt x="0" y="1001891"/>
                </a:lnTo>
                <a:lnTo>
                  <a:pt x="7476" y="1002795"/>
                </a:lnTo>
                <a:lnTo>
                  <a:pt x="16107" y="931542"/>
                </a:lnTo>
                <a:lnTo>
                  <a:pt x="19193" y="905606"/>
                </a:lnTo>
                <a:lnTo>
                  <a:pt x="34021" y="782457"/>
                </a:lnTo>
                <a:lnTo>
                  <a:pt x="38161" y="747709"/>
                </a:lnTo>
                <a:lnTo>
                  <a:pt x="40319" y="729883"/>
                </a:lnTo>
                <a:lnTo>
                  <a:pt x="81792" y="384035"/>
                </a:lnTo>
                <a:lnTo>
                  <a:pt x="86333" y="345973"/>
                </a:lnTo>
                <a:lnTo>
                  <a:pt x="111097" y="139795"/>
                </a:lnTo>
                <a:lnTo>
                  <a:pt x="113011" y="124178"/>
                </a:lnTo>
                <a:lnTo>
                  <a:pt x="114694" y="109993"/>
                </a:lnTo>
                <a:lnTo>
                  <a:pt x="117955" y="83129"/>
                </a:lnTo>
                <a:lnTo>
                  <a:pt x="125850" y="17675"/>
                </a:lnTo>
                <a:lnTo>
                  <a:pt x="127907" y="903"/>
                </a:lnTo>
                <a:lnTo>
                  <a:pt x="120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3034612" y="1424768"/>
            <a:ext cx="1547495" cy="852805"/>
          </a:xfrm>
          <a:custGeom>
            <a:avLst/>
            <a:gdLst/>
            <a:ahLst/>
            <a:cxnLst/>
            <a:rect l="l" t="t" r="r" b="b"/>
            <a:pathLst>
              <a:path w="1547495" h="852805">
                <a:moveTo>
                  <a:pt x="1543246" y="0"/>
                </a:moveTo>
                <a:lnTo>
                  <a:pt x="1538329" y="2761"/>
                </a:lnTo>
                <a:lnTo>
                  <a:pt x="0" y="846153"/>
                </a:lnTo>
                <a:lnTo>
                  <a:pt x="3688" y="852756"/>
                </a:lnTo>
                <a:lnTo>
                  <a:pt x="1546909" y="6603"/>
                </a:lnTo>
                <a:lnTo>
                  <a:pt x="1543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3010249" y="1763611"/>
            <a:ext cx="140335" cy="494665"/>
          </a:xfrm>
          <a:custGeom>
            <a:avLst/>
            <a:gdLst/>
            <a:ahLst/>
            <a:cxnLst/>
            <a:rect l="l" t="t" r="r" b="b"/>
            <a:pathLst>
              <a:path w="140335" h="494664">
                <a:moveTo>
                  <a:pt x="133051" y="0"/>
                </a:moveTo>
                <a:lnTo>
                  <a:pt x="127305" y="20939"/>
                </a:lnTo>
                <a:lnTo>
                  <a:pt x="124043" y="32940"/>
                </a:lnTo>
                <a:lnTo>
                  <a:pt x="120506" y="45845"/>
                </a:lnTo>
                <a:lnTo>
                  <a:pt x="104473" y="105147"/>
                </a:lnTo>
                <a:lnTo>
                  <a:pt x="86083" y="173363"/>
                </a:lnTo>
                <a:lnTo>
                  <a:pt x="66538" y="246072"/>
                </a:lnTo>
                <a:lnTo>
                  <a:pt x="16258" y="432542"/>
                </a:lnTo>
                <a:lnTo>
                  <a:pt x="5745" y="471156"/>
                </a:lnTo>
                <a:lnTo>
                  <a:pt x="0" y="492095"/>
                </a:lnTo>
                <a:lnTo>
                  <a:pt x="7250" y="494104"/>
                </a:lnTo>
                <a:lnTo>
                  <a:pt x="13567" y="471131"/>
                </a:lnTo>
                <a:lnTo>
                  <a:pt x="19795" y="448233"/>
                </a:lnTo>
                <a:lnTo>
                  <a:pt x="27423" y="419988"/>
                </a:lnTo>
                <a:lnTo>
                  <a:pt x="31562" y="404798"/>
                </a:lnTo>
                <a:lnTo>
                  <a:pt x="116015" y="91263"/>
                </a:lnTo>
                <a:lnTo>
                  <a:pt x="120154" y="76073"/>
                </a:lnTo>
                <a:lnTo>
                  <a:pt x="127782" y="47828"/>
                </a:lnTo>
                <a:lnTo>
                  <a:pt x="135110" y="20939"/>
                </a:lnTo>
                <a:lnTo>
                  <a:pt x="137592" y="11950"/>
                </a:lnTo>
                <a:lnTo>
                  <a:pt x="140302" y="1983"/>
                </a:lnTo>
                <a:lnTo>
                  <a:pt x="133051" y="0"/>
                </a:lnTo>
                <a:close/>
              </a:path>
              <a:path w="140335" h="494664">
                <a:moveTo>
                  <a:pt x="5745" y="471131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3803764" y="2061229"/>
            <a:ext cx="197485" cy="308610"/>
          </a:xfrm>
          <a:custGeom>
            <a:avLst/>
            <a:gdLst/>
            <a:ahLst/>
            <a:cxnLst/>
            <a:rect l="l" t="t" r="r" b="b"/>
            <a:pathLst>
              <a:path w="197485" h="308610">
                <a:moveTo>
                  <a:pt x="195232" y="6879"/>
                </a:moveTo>
                <a:lnTo>
                  <a:pt x="186442" y="6879"/>
                </a:lnTo>
                <a:lnTo>
                  <a:pt x="184209" y="10519"/>
                </a:lnTo>
                <a:lnTo>
                  <a:pt x="181792" y="14461"/>
                </a:lnTo>
                <a:lnTo>
                  <a:pt x="171915" y="30530"/>
                </a:lnTo>
                <a:lnTo>
                  <a:pt x="166470" y="39267"/>
                </a:lnTo>
                <a:lnTo>
                  <a:pt x="160825" y="48431"/>
                </a:lnTo>
                <a:lnTo>
                  <a:pt x="154904" y="57896"/>
                </a:lnTo>
                <a:lnTo>
                  <a:pt x="148807" y="67713"/>
                </a:lnTo>
                <a:lnTo>
                  <a:pt x="54469" y="217651"/>
                </a:lnTo>
                <a:lnTo>
                  <a:pt x="47996" y="227845"/>
                </a:lnTo>
                <a:lnTo>
                  <a:pt x="18641" y="274368"/>
                </a:lnTo>
                <a:lnTo>
                  <a:pt x="16057" y="278511"/>
                </a:lnTo>
                <a:lnTo>
                  <a:pt x="6372" y="293851"/>
                </a:lnTo>
                <a:lnTo>
                  <a:pt x="0" y="304019"/>
                </a:lnTo>
                <a:lnTo>
                  <a:pt x="6372" y="308011"/>
                </a:lnTo>
                <a:lnTo>
                  <a:pt x="8389" y="304772"/>
                </a:lnTo>
                <a:lnTo>
                  <a:pt x="10537" y="301408"/>
                </a:lnTo>
                <a:lnTo>
                  <a:pt x="12745" y="297868"/>
                </a:lnTo>
                <a:lnTo>
                  <a:pt x="19880" y="286545"/>
                </a:lnTo>
                <a:lnTo>
                  <a:pt x="22405" y="282528"/>
                </a:lnTo>
                <a:lnTo>
                  <a:pt x="25014" y="278385"/>
                </a:lnTo>
                <a:lnTo>
                  <a:pt x="148907" y="81773"/>
                </a:lnTo>
                <a:lnTo>
                  <a:pt x="167223" y="52398"/>
                </a:lnTo>
                <a:lnTo>
                  <a:pt x="178313" y="34496"/>
                </a:lnTo>
                <a:lnTo>
                  <a:pt x="183456" y="26111"/>
                </a:lnTo>
                <a:lnTo>
                  <a:pt x="185915" y="22144"/>
                </a:lnTo>
                <a:lnTo>
                  <a:pt x="190632" y="14461"/>
                </a:lnTo>
                <a:lnTo>
                  <a:pt x="195232" y="6879"/>
                </a:lnTo>
                <a:close/>
              </a:path>
              <a:path w="197485" h="308610">
                <a:moveTo>
                  <a:pt x="8420" y="304747"/>
                </a:moveTo>
                <a:close/>
              </a:path>
              <a:path w="197485" h="308610">
                <a:moveTo>
                  <a:pt x="190607" y="0"/>
                </a:moveTo>
                <a:lnTo>
                  <a:pt x="188549" y="3364"/>
                </a:lnTo>
                <a:lnTo>
                  <a:pt x="186417" y="6904"/>
                </a:lnTo>
                <a:lnTo>
                  <a:pt x="195232" y="6879"/>
                </a:lnTo>
                <a:lnTo>
                  <a:pt x="197029" y="3916"/>
                </a:lnTo>
                <a:lnTo>
                  <a:pt x="1906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3257083" y="1199534"/>
            <a:ext cx="738505" cy="808990"/>
          </a:xfrm>
          <a:custGeom>
            <a:avLst/>
            <a:gdLst/>
            <a:ahLst/>
            <a:cxnLst/>
            <a:rect l="l" t="t" r="r" b="b"/>
            <a:pathLst>
              <a:path w="738504" h="808989">
                <a:moveTo>
                  <a:pt x="5544" y="0"/>
                </a:moveTo>
                <a:lnTo>
                  <a:pt x="0" y="5071"/>
                </a:lnTo>
                <a:lnTo>
                  <a:pt x="732646" y="808668"/>
                </a:lnTo>
                <a:lnTo>
                  <a:pt x="738191" y="803572"/>
                </a:lnTo>
                <a:lnTo>
                  <a:pt x="11240" y="6176"/>
                </a:lnTo>
                <a:lnTo>
                  <a:pt x="5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462261" y="1220775"/>
            <a:ext cx="343535" cy="826769"/>
          </a:xfrm>
          <a:custGeom>
            <a:avLst/>
            <a:gdLst/>
            <a:ahLst/>
            <a:cxnLst/>
            <a:rect l="l" t="t" r="r" b="b"/>
            <a:pathLst>
              <a:path w="343535" h="826769">
                <a:moveTo>
                  <a:pt x="336127" y="0"/>
                </a:moveTo>
                <a:lnTo>
                  <a:pt x="333292" y="6879"/>
                </a:lnTo>
                <a:lnTo>
                  <a:pt x="326969" y="22345"/>
                </a:lnTo>
                <a:lnTo>
                  <a:pt x="323507" y="30881"/>
                </a:lnTo>
                <a:lnTo>
                  <a:pt x="319794" y="39920"/>
                </a:lnTo>
                <a:lnTo>
                  <a:pt x="315905" y="49460"/>
                </a:lnTo>
                <a:lnTo>
                  <a:pt x="311790" y="59478"/>
                </a:lnTo>
                <a:lnTo>
                  <a:pt x="42527" y="719514"/>
                </a:lnTo>
                <a:lnTo>
                  <a:pt x="37709" y="731264"/>
                </a:lnTo>
                <a:lnTo>
                  <a:pt x="33093" y="742637"/>
                </a:lnTo>
                <a:lnTo>
                  <a:pt x="0" y="823582"/>
                </a:lnTo>
                <a:lnTo>
                  <a:pt x="6974" y="826419"/>
                </a:lnTo>
                <a:lnTo>
                  <a:pt x="9810" y="819540"/>
                </a:lnTo>
                <a:lnTo>
                  <a:pt x="16132" y="804074"/>
                </a:lnTo>
                <a:lnTo>
                  <a:pt x="19595" y="795537"/>
                </a:lnTo>
                <a:lnTo>
                  <a:pt x="23308" y="786499"/>
                </a:lnTo>
                <a:lnTo>
                  <a:pt x="27197" y="776908"/>
                </a:lnTo>
                <a:lnTo>
                  <a:pt x="31312" y="766916"/>
                </a:lnTo>
                <a:lnTo>
                  <a:pt x="300575" y="106855"/>
                </a:lnTo>
                <a:lnTo>
                  <a:pt x="305392" y="95105"/>
                </a:lnTo>
                <a:lnTo>
                  <a:pt x="310009" y="83731"/>
                </a:lnTo>
                <a:lnTo>
                  <a:pt x="333944" y="25182"/>
                </a:lnTo>
                <a:lnTo>
                  <a:pt x="337231" y="17198"/>
                </a:lnTo>
                <a:lnTo>
                  <a:pt x="340267" y="9741"/>
                </a:lnTo>
                <a:lnTo>
                  <a:pt x="343102" y="2862"/>
                </a:lnTo>
                <a:lnTo>
                  <a:pt x="336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399561" y="605203"/>
            <a:ext cx="852805" cy="1603375"/>
          </a:xfrm>
          <a:custGeom>
            <a:avLst/>
            <a:gdLst/>
            <a:ahLst/>
            <a:cxnLst/>
            <a:rect l="l" t="t" r="r" b="b"/>
            <a:pathLst>
              <a:path w="852805" h="1603375">
                <a:moveTo>
                  <a:pt x="6648" y="0"/>
                </a:moveTo>
                <a:lnTo>
                  <a:pt x="0" y="3514"/>
                </a:lnTo>
                <a:lnTo>
                  <a:pt x="2734" y="8712"/>
                </a:lnTo>
                <a:lnTo>
                  <a:pt x="5670" y="14210"/>
                </a:lnTo>
                <a:lnTo>
                  <a:pt x="8756" y="20085"/>
                </a:lnTo>
                <a:lnTo>
                  <a:pt x="845776" y="1602976"/>
                </a:lnTo>
                <a:lnTo>
                  <a:pt x="852399" y="1599436"/>
                </a:lnTo>
                <a:lnTo>
                  <a:pt x="837195" y="1570714"/>
                </a:lnTo>
                <a:lnTo>
                  <a:pt x="833607" y="1563985"/>
                </a:lnTo>
                <a:lnTo>
                  <a:pt x="829869" y="1556880"/>
                </a:lnTo>
                <a:lnTo>
                  <a:pt x="821865" y="1541816"/>
                </a:lnTo>
                <a:lnTo>
                  <a:pt x="817650" y="1533807"/>
                </a:lnTo>
                <a:lnTo>
                  <a:pt x="37684" y="58624"/>
                </a:lnTo>
                <a:lnTo>
                  <a:pt x="33545" y="50841"/>
                </a:lnTo>
                <a:lnTo>
                  <a:pt x="9408" y="5172"/>
                </a:lnTo>
                <a:lnTo>
                  <a:pt x="66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855342" y="872441"/>
            <a:ext cx="849630" cy="496570"/>
          </a:xfrm>
          <a:custGeom>
            <a:avLst/>
            <a:gdLst/>
            <a:ahLst/>
            <a:cxnLst/>
            <a:rect l="l" t="t" r="r" b="b"/>
            <a:pathLst>
              <a:path w="849630" h="496569">
                <a:moveTo>
                  <a:pt x="3738" y="0"/>
                </a:moveTo>
                <a:lnTo>
                  <a:pt x="0" y="6527"/>
                </a:lnTo>
                <a:lnTo>
                  <a:pt x="845575" y="496163"/>
                </a:lnTo>
                <a:lnTo>
                  <a:pt x="849313" y="489635"/>
                </a:lnTo>
                <a:lnTo>
                  <a:pt x="37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468461" y="1313871"/>
            <a:ext cx="230198" cy="6510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844303" y="1409252"/>
            <a:ext cx="2733675" cy="223520"/>
          </a:xfrm>
          <a:custGeom>
            <a:avLst/>
            <a:gdLst/>
            <a:ahLst/>
            <a:cxnLst/>
            <a:rect l="l" t="t" r="r" b="b"/>
            <a:pathLst>
              <a:path w="2733675" h="223519">
                <a:moveTo>
                  <a:pt x="2732652" y="0"/>
                </a:moveTo>
                <a:lnTo>
                  <a:pt x="0" y="215994"/>
                </a:lnTo>
                <a:lnTo>
                  <a:pt x="602" y="223501"/>
                </a:lnTo>
                <a:lnTo>
                  <a:pt x="24939" y="221493"/>
                </a:lnTo>
                <a:lnTo>
                  <a:pt x="2733229" y="7506"/>
                </a:lnTo>
                <a:lnTo>
                  <a:pt x="2732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849195" y="883312"/>
            <a:ext cx="78681" cy="9266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833991" y="1029209"/>
            <a:ext cx="94136" cy="12985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1552408" y="1007667"/>
            <a:ext cx="361315" cy="110489"/>
          </a:xfrm>
          <a:custGeom>
            <a:avLst/>
            <a:gdLst/>
            <a:ahLst/>
            <a:cxnLst/>
            <a:rect l="l" t="t" r="r" b="b"/>
            <a:pathLst>
              <a:path w="361314" h="110490">
                <a:moveTo>
                  <a:pt x="358909" y="0"/>
                </a:moveTo>
                <a:lnTo>
                  <a:pt x="333304" y="7255"/>
                </a:lnTo>
                <a:lnTo>
                  <a:pt x="0" y="102812"/>
                </a:lnTo>
                <a:lnTo>
                  <a:pt x="2057" y="110068"/>
                </a:lnTo>
                <a:lnTo>
                  <a:pt x="360966" y="7255"/>
                </a:lnTo>
                <a:lnTo>
                  <a:pt x="3589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2294388" y="1743626"/>
            <a:ext cx="831850" cy="481330"/>
          </a:xfrm>
          <a:custGeom>
            <a:avLst/>
            <a:gdLst/>
            <a:ahLst/>
            <a:cxnLst/>
            <a:rect l="l" t="t" r="r" b="b"/>
            <a:pathLst>
              <a:path w="831850" h="481330">
                <a:moveTo>
                  <a:pt x="828113" y="0"/>
                </a:moveTo>
                <a:lnTo>
                  <a:pt x="0" y="474596"/>
                </a:lnTo>
                <a:lnTo>
                  <a:pt x="3788" y="481098"/>
                </a:lnTo>
                <a:lnTo>
                  <a:pt x="825052" y="10369"/>
                </a:lnTo>
                <a:lnTo>
                  <a:pt x="831801" y="6552"/>
                </a:lnTo>
                <a:lnTo>
                  <a:pt x="8281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446881" y="1640487"/>
            <a:ext cx="331470" cy="123189"/>
          </a:xfrm>
          <a:custGeom>
            <a:avLst/>
            <a:gdLst/>
            <a:ahLst/>
            <a:cxnLst/>
            <a:rect l="l" t="t" r="r" b="b"/>
            <a:pathLst>
              <a:path w="331469" h="123189">
                <a:moveTo>
                  <a:pt x="328776" y="0"/>
                </a:moveTo>
                <a:lnTo>
                  <a:pt x="313496" y="5146"/>
                </a:lnTo>
                <a:lnTo>
                  <a:pt x="292765" y="12302"/>
                </a:lnTo>
                <a:lnTo>
                  <a:pt x="0" y="115466"/>
                </a:lnTo>
                <a:lnTo>
                  <a:pt x="2383" y="122597"/>
                </a:lnTo>
                <a:lnTo>
                  <a:pt x="315857" y="12302"/>
                </a:lnTo>
                <a:lnTo>
                  <a:pt x="331159" y="7155"/>
                </a:lnTo>
                <a:lnTo>
                  <a:pt x="328776" y="0"/>
                </a:lnTo>
                <a:close/>
              </a:path>
              <a:path w="331469" h="123189">
                <a:moveTo>
                  <a:pt x="315979" y="12277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1861238" y="861846"/>
            <a:ext cx="1934210" cy="457200"/>
          </a:xfrm>
          <a:custGeom>
            <a:avLst/>
            <a:gdLst/>
            <a:ahLst/>
            <a:cxnLst/>
            <a:rect l="l" t="t" r="r" b="b"/>
            <a:pathLst>
              <a:path w="1934210" h="457200">
                <a:moveTo>
                  <a:pt x="1731" y="0"/>
                </a:moveTo>
                <a:lnTo>
                  <a:pt x="0" y="7331"/>
                </a:lnTo>
                <a:lnTo>
                  <a:pt x="1932238" y="456895"/>
                </a:lnTo>
                <a:lnTo>
                  <a:pt x="1933969" y="449564"/>
                </a:lnTo>
                <a:lnTo>
                  <a:pt x="1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1828973" y="1659317"/>
            <a:ext cx="417830" cy="552450"/>
          </a:xfrm>
          <a:custGeom>
            <a:avLst/>
            <a:gdLst/>
            <a:ahLst/>
            <a:cxnLst/>
            <a:rect l="l" t="t" r="r" b="b"/>
            <a:pathLst>
              <a:path w="417830" h="552450">
                <a:moveTo>
                  <a:pt x="5996" y="0"/>
                </a:moveTo>
                <a:lnTo>
                  <a:pt x="0" y="4544"/>
                </a:lnTo>
                <a:lnTo>
                  <a:pt x="387373" y="519688"/>
                </a:lnTo>
                <a:lnTo>
                  <a:pt x="411572" y="552000"/>
                </a:lnTo>
                <a:lnTo>
                  <a:pt x="417619" y="547481"/>
                </a:lnTo>
                <a:lnTo>
                  <a:pt x="396794" y="519688"/>
                </a:lnTo>
                <a:lnTo>
                  <a:pt x="391902" y="513185"/>
                </a:lnTo>
                <a:lnTo>
                  <a:pt x="5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1840414" y="1321704"/>
            <a:ext cx="563245" cy="295910"/>
          </a:xfrm>
          <a:custGeom>
            <a:avLst/>
            <a:gdLst/>
            <a:ahLst/>
            <a:cxnLst/>
            <a:rect l="l" t="t" r="r" b="b"/>
            <a:pathLst>
              <a:path w="563244" h="295909">
                <a:moveTo>
                  <a:pt x="559501" y="0"/>
                </a:moveTo>
                <a:lnTo>
                  <a:pt x="554383" y="2711"/>
                </a:lnTo>
                <a:lnTo>
                  <a:pt x="5118" y="286193"/>
                </a:lnTo>
                <a:lnTo>
                  <a:pt x="0" y="288905"/>
                </a:lnTo>
                <a:lnTo>
                  <a:pt x="3487" y="295583"/>
                </a:lnTo>
                <a:lnTo>
                  <a:pt x="8558" y="292897"/>
                </a:lnTo>
                <a:lnTo>
                  <a:pt x="21400" y="286193"/>
                </a:lnTo>
                <a:lnTo>
                  <a:pt x="557871" y="9389"/>
                </a:lnTo>
                <a:lnTo>
                  <a:pt x="563014" y="6678"/>
                </a:lnTo>
                <a:lnTo>
                  <a:pt x="559501" y="0"/>
                </a:lnTo>
                <a:close/>
              </a:path>
              <a:path w="563244" h="295909">
                <a:moveTo>
                  <a:pt x="8653" y="292872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1843475" y="1328985"/>
            <a:ext cx="1954530" cy="617855"/>
          </a:xfrm>
          <a:custGeom>
            <a:avLst/>
            <a:gdLst/>
            <a:ahLst/>
            <a:cxnLst/>
            <a:rect l="l" t="t" r="r" b="b"/>
            <a:pathLst>
              <a:path w="1954529" h="617855">
                <a:moveTo>
                  <a:pt x="1952210" y="0"/>
                </a:moveTo>
                <a:lnTo>
                  <a:pt x="0" y="610173"/>
                </a:lnTo>
                <a:lnTo>
                  <a:pt x="2258" y="617354"/>
                </a:lnTo>
                <a:lnTo>
                  <a:pt x="1954418" y="7205"/>
                </a:lnTo>
                <a:lnTo>
                  <a:pt x="1952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2302492" y="920897"/>
            <a:ext cx="77903" cy="8021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1745424" y="3318860"/>
            <a:ext cx="77903" cy="8041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3823133" y="1531071"/>
            <a:ext cx="77903" cy="8024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3052827" y="880601"/>
            <a:ext cx="77728" cy="8039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2131982" y="2412450"/>
            <a:ext cx="77703" cy="8021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2977557" y="2738814"/>
            <a:ext cx="77703" cy="8041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425363" y="1114120"/>
            <a:ext cx="77928" cy="8041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2814399" y="3062769"/>
            <a:ext cx="77903" cy="8039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2633702" y="1013743"/>
            <a:ext cx="77928" cy="8041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2744198" y="2625833"/>
            <a:ext cx="77728" cy="8041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3363915" y="2987423"/>
            <a:ext cx="77928" cy="8041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2754158" y="2427514"/>
            <a:ext cx="77928" cy="8021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2342761" y="2977431"/>
            <a:ext cx="77728" cy="8024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1346446" y="1428082"/>
            <a:ext cx="77878" cy="8039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359022" y="1962935"/>
            <a:ext cx="213237" cy="140674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2287438" y="1455750"/>
            <a:ext cx="77903" cy="8021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2623741" y="1563660"/>
            <a:ext cx="77728" cy="8041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2430475" y="2271776"/>
            <a:ext cx="77878" cy="8039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3210917" y="1320148"/>
            <a:ext cx="77728" cy="8021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3361481" y="3173290"/>
            <a:ext cx="77728" cy="8024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328915" y="1601320"/>
            <a:ext cx="77728" cy="80417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2588541" y="3359006"/>
            <a:ext cx="77903" cy="8039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995070" y="1287383"/>
            <a:ext cx="77878" cy="80417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2583648" y="3544870"/>
            <a:ext cx="77728" cy="80414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916109" y="2801557"/>
            <a:ext cx="165617" cy="20846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3431682" y="845552"/>
            <a:ext cx="77903" cy="80241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4018858" y="3228475"/>
            <a:ext cx="77903" cy="80417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2734212" y="1827333"/>
            <a:ext cx="77703" cy="80392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2144401" y="1508475"/>
            <a:ext cx="77903" cy="8024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4380201" y="2116037"/>
            <a:ext cx="77903" cy="8039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622534" y="805255"/>
            <a:ext cx="77703" cy="80417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155789" y="772691"/>
            <a:ext cx="77728" cy="80392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2724050" y="2156334"/>
            <a:ext cx="77903" cy="80216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527093" y="1300012"/>
            <a:ext cx="77928" cy="8039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730370" y="589461"/>
            <a:ext cx="77903" cy="80191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3524665" y="1754447"/>
            <a:ext cx="77703" cy="80417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931163" y="2108505"/>
            <a:ext cx="170685" cy="168341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3793025" y="2894578"/>
            <a:ext cx="77903" cy="80216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2611121" y="456294"/>
            <a:ext cx="77928" cy="80417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3527099" y="1121652"/>
            <a:ext cx="77703" cy="80417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2546013" y="649718"/>
            <a:ext cx="77728" cy="80191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1931163" y="1664037"/>
            <a:ext cx="419124" cy="296412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960061" y="1126724"/>
            <a:ext cx="77725" cy="80417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1798112" y="1365340"/>
            <a:ext cx="77903" cy="80241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2714090" y="790191"/>
            <a:ext cx="77703" cy="80417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1991404" y="1267423"/>
            <a:ext cx="77703" cy="80216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2234725" y="1294915"/>
            <a:ext cx="77928" cy="80417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1991404" y="1445582"/>
            <a:ext cx="77703" cy="80392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2327707" y="1131821"/>
            <a:ext cx="145470" cy="218455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1569846" y="2721315"/>
            <a:ext cx="77703" cy="80216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1755585" y="2650890"/>
            <a:ext cx="77703" cy="80392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2804413" y="1568757"/>
            <a:ext cx="77728" cy="80216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2342761" y="1897557"/>
            <a:ext cx="77728" cy="80417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1376554" y="1975539"/>
            <a:ext cx="245955" cy="268543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3050393" y="1897557"/>
            <a:ext cx="77728" cy="80417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2488232" y="2048224"/>
            <a:ext cx="77728" cy="80417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3539719" y="1516007"/>
            <a:ext cx="77703" cy="80241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4011331" y="1159338"/>
            <a:ext cx="77903" cy="80392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1118154" y="1754447"/>
            <a:ext cx="77728" cy="80417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2375303" y="2537884"/>
            <a:ext cx="77728" cy="80392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4224745" y="1558588"/>
            <a:ext cx="77728" cy="80392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3978765" y="2500198"/>
            <a:ext cx="77728" cy="80417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3848348" y="815423"/>
            <a:ext cx="77703" cy="80241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2964963" y="2146166"/>
            <a:ext cx="183280" cy="185866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3356388" y="2329597"/>
            <a:ext cx="77928" cy="80216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2563526" y="275499"/>
            <a:ext cx="77703" cy="80417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888461" y="2404918"/>
            <a:ext cx="77878" cy="80216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3266065" y="2505320"/>
            <a:ext cx="77903" cy="80392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1188356" y="1267423"/>
            <a:ext cx="77903" cy="80216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2789359" y="1151806"/>
            <a:ext cx="77728" cy="80392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2084161" y="802820"/>
            <a:ext cx="77928" cy="80417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3747839" y="2357089"/>
            <a:ext cx="77928" cy="80417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3195864" y="1134256"/>
            <a:ext cx="77728" cy="80417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3256104" y="2708686"/>
            <a:ext cx="77703" cy="80417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1346446" y="534075"/>
            <a:ext cx="77878" cy="80417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3865861" y="1993064"/>
            <a:ext cx="190632" cy="102988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2693943" y="1342744"/>
            <a:ext cx="77903" cy="80241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4573468" y="1370236"/>
            <a:ext cx="77728" cy="80417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3118136" y="1689295"/>
            <a:ext cx="77728" cy="80191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1788127" y="817884"/>
            <a:ext cx="198184" cy="223552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1376554" y="1731851"/>
            <a:ext cx="77903" cy="80392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1775532" y="1146910"/>
            <a:ext cx="77903" cy="80191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1770639" y="1591353"/>
            <a:ext cx="77728" cy="80216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2227198" y="2198890"/>
            <a:ext cx="77928" cy="80417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1479497" y="1083992"/>
            <a:ext cx="77703" cy="80417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1770639" y="1912621"/>
            <a:ext cx="77728" cy="80417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3790592" y="1282487"/>
            <a:ext cx="77703" cy="80216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1187157" y="3103245"/>
            <a:ext cx="179489" cy="139192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4296664" y="3816730"/>
            <a:ext cx="238760" cy="185166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 txBox="1"/>
          <p:nvPr/>
        </p:nvSpPr>
        <p:spPr>
          <a:xfrm>
            <a:off x="492759" y="3051810"/>
            <a:ext cx="6910070" cy="216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Cambria Math"/>
                <a:cs typeface="Cambria Math"/>
              </a:rPr>
              <a:t>𝑘 =</a:t>
            </a:r>
            <a:r>
              <a:rPr sz="1200" spc="7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0000FF"/>
                </a:solidFill>
                <a:latin typeface="Cambria Math"/>
                <a:cs typeface="Cambria Math"/>
              </a:rPr>
              <a:t>𝟓</a:t>
            </a:r>
            <a:endParaRPr sz="12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933450" algn="ctr">
              <a:lnSpc>
                <a:spcPct val="100000"/>
              </a:lnSpc>
              <a:spcBef>
                <a:spcPts val="850"/>
              </a:spcBef>
            </a:pPr>
            <a:r>
              <a:rPr sz="1600" spc="-5" dirty="0">
                <a:solidFill>
                  <a:srgbClr val="0000FF"/>
                </a:solidFill>
                <a:latin typeface="Cambria Math"/>
                <a:cs typeface="Cambria Math"/>
              </a:rPr>
              <a:t>𝑘</a:t>
            </a:r>
            <a:endParaRPr sz="1600" dirty="0">
              <a:latin typeface="Cambria Math"/>
              <a:cs typeface="Cambria Math"/>
            </a:endParaRPr>
          </a:p>
          <a:p>
            <a:pPr marL="63500">
              <a:lnSpc>
                <a:spcPts val="2155"/>
              </a:lnSpc>
              <a:spcBef>
                <a:spcPts val="815"/>
              </a:spcBef>
            </a:pPr>
            <a:r>
              <a:rPr sz="1800" dirty="0">
                <a:latin typeface="Calibri"/>
                <a:cs typeface="Calibri"/>
              </a:rPr>
              <a:t>In the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connected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regime</a:t>
            </a:r>
            <a:r>
              <a:rPr sz="1800" spc="-5" dirty="0">
                <a:latin typeface="Calibri"/>
                <a:cs typeface="Calibri"/>
              </a:rPr>
              <a:t>, only one component: </a:t>
            </a:r>
            <a:r>
              <a:rPr sz="1800" spc="-20" dirty="0">
                <a:latin typeface="Cambria Math"/>
                <a:cs typeface="Cambria Math"/>
              </a:rPr>
              <a:t>𝑁</a:t>
            </a:r>
            <a:r>
              <a:rPr sz="1950" spc="-30" baseline="-14957" dirty="0">
                <a:latin typeface="Cambria Math"/>
                <a:cs typeface="Cambria Math"/>
              </a:rPr>
              <a:t>G </a:t>
            </a:r>
            <a:r>
              <a:rPr sz="1800" dirty="0">
                <a:latin typeface="Cambria Math"/>
                <a:cs typeface="Cambria Math"/>
              </a:rPr>
              <a:t>= 𝑁 </a:t>
            </a:r>
            <a:r>
              <a:rPr sz="1800" spc="-10" dirty="0">
                <a:latin typeface="Calibri"/>
                <a:cs typeface="Calibri"/>
              </a:rPr>
              <a:t>(can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derived):</a:t>
            </a:r>
            <a:endParaRPr sz="1800" dirty="0">
              <a:latin typeface="Calibri"/>
              <a:cs typeface="Calibri"/>
            </a:endParaRPr>
          </a:p>
          <a:p>
            <a:pPr marL="349885" indent="-287020">
              <a:lnSpc>
                <a:spcPts val="2155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1800" dirty="0">
                <a:latin typeface="Calibri"/>
                <a:cs typeface="Calibri"/>
              </a:rPr>
              <a:t>All </a:t>
            </a:r>
            <a:r>
              <a:rPr sz="1800" spc="-5" dirty="0">
                <a:latin typeface="Calibri"/>
                <a:cs typeface="Calibri"/>
              </a:rPr>
              <a:t>nodes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components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absorbed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GC;</a:t>
            </a:r>
          </a:p>
          <a:p>
            <a:pPr marL="349885" indent="-287020">
              <a:lnSpc>
                <a:spcPct val="100000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network </a:t>
            </a:r>
            <a:r>
              <a:rPr sz="1800" spc="-5" dirty="0">
                <a:latin typeface="Calibri"/>
                <a:cs typeface="Calibri"/>
              </a:rPr>
              <a:t>is densely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connected.</a:t>
            </a:r>
            <a:endParaRPr sz="1800" dirty="0">
              <a:latin typeface="Calibri"/>
              <a:cs typeface="Calibri"/>
            </a:endParaRPr>
          </a:p>
          <a:p>
            <a:pPr marL="3498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1800" dirty="0">
                <a:latin typeface="Calibri"/>
                <a:cs typeface="Calibri"/>
              </a:rPr>
              <a:t>No </a:t>
            </a:r>
            <a:r>
              <a:rPr sz="1800" spc="-5" dirty="0">
                <a:latin typeface="Calibri"/>
                <a:cs typeface="Calibri"/>
              </a:rPr>
              <a:t>nodes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isolated. </a:t>
            </a:r>
            <a:r>
              <a:rPr sz="1800" dirty="0">
                <a:latin typeface="Calibri"/>
                <a:cs typeface="Calibri"/>
              </a:rPr>
              <a:t>No small </a:t>
            </a:r>
            <a:r>
              <a:rPr sz="1800" spc="-10" dirty="0">
                <a:latin typeface="Calibri"/>
                <a:cs typeface="Calibri"/>
              </a:rPr>
              <a:t>component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39" name="object 5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38" name="object 538"/>
          <p:cNvSpPr txBox="1"/>
          <p:nvPr/>
        </p:nvSpPr>
        <p:spPr>
          <a:xfrm>
            <a:off x="85343" y="1819401"/>
            <a:ext cx="567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0000FF"/>
                </a:solidFill>
                <a:latin typeface="Cambria Math"/>
                <a:cs typeface="Cambria Math"/>
              </a:rPr>
              <a:t>𝑁</a:t>
            </a:r>
            <a:r>
              <a:rPr sz="1725" spc="7" baseline="-14492" dirty="0">
                <a:solidFill>
                  <a:srgbClr val="0000FF"/>
                </a:solidFill>
                <a:latin typeface="Cambria Math"/>
                <a:cs typeface="Cambria Math"/>
              </a:rPr>
              <a:t>G</a:t>
            </a:r>
            <a:r>
              <a:rPr sz="1600" spc="5" dirty="0">
                <a:solidFill>
                  <a:srgbClr val="0000FF"/>
                </a:solidFill>
                <a:latin typeface="Cambria Math"/>
                <a:cs typeface="Cambria Math"/>
              </a:rPr>
              <a:t>/𝑁</a:t>
            </a:r>
            <a:endParaRPr sz="16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571500"/>
            <a:ext cx="8343900" cy="443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9942" y="160781"/>
            <a:ext cx="7423784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Phase </a:t>
            </a:r>
            <a:r>
              <a:rPr sz="3700" spc="-35" dirty="0"/>
              <a:t>Transitions </a:t>
            </a:r>
            <a:r>
              <a:rPr sz="3700" spc="-5" dirty="0"/>
              <a:t>in Random</a:t>
            </a:r>
            <a:r>
              <a:rPr sz="3700" spc="95" dirty="0"/>
              <a:t> </a:t>
            </a:r>
            <a:r>
              <a:rPr lang="en-US" sz="3700" spc="-20" dirty="0"/>
              <a:t>Graph</a:t>
            </a:r>
            <a:r>
              <a:rPr sz="3700" spc="-20" dirty="0"/>
              <a:t>s</a:t>
            </a:r>
            <a:endParaRPr sz="37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4295" y="4774183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Subcritical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2602" y="4772659"/>
            <a:ext cx="662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Critical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1396" y="4762296"/>
            <a:ext cx="1172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Supercritical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3679" y="4774488"/>
            <a:ext cx="1026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Con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nec</a:t>
            </a:r>
            <a:r>
              <a:rPr sz="1800" spc="-3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0145" y="2610230"/>
            <a:ext cx="359410" cy="278765"/>
          </a:xfrm>
          <a:custGeom>
            <a:avLst/>
            <a:gdLst/>
            <a:ahLst/>
            <a:cxnLst/>
            <a:rect l="l" t="t" r="r" b="b"/>
            <a:pathLst>
              <a:path w="359409" h="278764">
                <a:moveTo>
                  <a:pt x="299605" y="0"/>
                </a:moveTo>
                <a:lnTo>
                  <a:pt x="283679" y="5333"/>
                </a:lnTo>
                <a:lnTo>
                  <a:pt x="331457" y="139192"/>
                </a:lnTo>
                <a:lnTo>
                  <a:pt x="283679" y="272796"/>
                </a:lnTo>
                <a:lnTo>
                  <a:pt x="299605" y="278511"/>
                </a:lnTo>
                <a:lnTo>
                  <a:pt x="358990" y="144653"/>
                </a:lnTo>
                <a:lnTo>
                  <a:pt x="358990" y="133731"/>
                </a:lnTo>
                <a:lnTo>
                  <a:pt x="299605" y="0"/>
                </a:lnTo>
                <a:close/>
              </a:path>
              <a:path w="359409" h="278764">
                <a:moveTo>
                  <a:pt x="59385" y="0"/>
                </a:moveTo>
                <a:lnTo>
                  <a:pt x="0" y="133858"/>
                </a:lnTo>
                <a:lnTo>
                  <a:pt x="0" y="144780"/>
                </a:lnTo>
                <a:lnTo>
                  <a:pt x="59385" y="278511"/>
                </a:lnTo>
                <a:lnTo>
                  <a:pt x="75158" y="273177"/>
                </a:lnTo>
                <a:lnTo>
                  <a:pt x="27381" y="139319"/>
                </a:lnTo>
                <a:lnTo>
                  <a:pt x="75158" y="5715"/>
                </a:lnTo>
                <a:lnTo>
                  <a:pt x="59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The </a:t>
            </a:r>
            <a:r>
              <a:rPr spc="-10" dirty="0"/>
              <a:t>random network </a:t>
            </a:r>
            <a:r>
              <a:rPr dirty="0"/>
              <a:t>model </a:t>
            </a:r>
            <a:r>
              <a:rPr spc="-5" dirty="0"/>
              <a:t>predicts that </a:t>
            </a:r>
            <a:r>
              <a:rPr dirty="0"/>
              <a:t>the </a:t>
            </a:r>
            <a:r>
              <a:rPr spc="-5" dirty="0"/>
              <a:t>emergence of</a:t>
            </a:r>
            <a:r>
              <a:rPr spc="-40" dirty="0"/>
              <a:t> </a:t>
            </a:r>
            <a:r>
              <a:rPr dirty="0"/>
              <a:t>a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network </a:t>
            </a:r>
            <a:r>
              <a:rPr dirty="0"/>
              <a:t>is </a:t>
            </a:r>
            <a:r>
              <a:rPr spc="-5" dirty="0"/>
              <a:t>not </a:t>
            </a:r>
            <a:r>
              <a:rPr dirty="0"/>
              <a:t>a </a:t>
            </a:r>
            <a:r>
              <a:rPr spc="-5" dirty="0"/>
              <a:t>smooth, </a:t>
            </a:r>
            <a:r>
              <a:rPr spc="-10" dirty="0"/>
              <a:t>gradual</a:t>
            </a:r>
            <a:r>
              <a:rPr spc="-40" dirty="0"/>
              <a:t> </a:t>
            </a:r>
            <a:r>
              <a:rPr spc="-10" dirty="0"/>
              <a:t>process.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The </a:t>
            </a:r>
            <a:r>
              <a:rPr spc="-10" dirty="0"/>
              <a:t>isolated </a:t>
            </a:r>
            <a:r>
              <a:rPr spc="-5" dirty="0"/>
              <a:t>nodes </a:t>
            </a:r>
            <a:r>
              <a:rPr dirty="0"/>
              <a:t>and </a:t>
            </a:r>
            <a:r>
              <a:rPr spc="-15" dirty="0"/>
              <a:t>tiny </a:t>
            </a:r>
            <a:r>
              <a:rPr spc="-10" dirty="0"/>
              <a:t>components </a:t>
            </a:r>
            <a:r>
              <a:rPr spc="-5" dirty="0"/>
              <a:t>observed </a:t>
            </a:r>
            <a:r>
              <a:rPr spc="-20" dirty="0"/>
              <a:t>for</a:t>
            </a:r>
            <a:r>
              <a:rPr spc="45" dirty="0"/>
              <a:t> </a:t>
            </a:r>
            <a:r>
              <a:rPr spc="-5" dirty="0"/>
              <a:t>small</a:t>
            </a:r>
          </a:p>
          <a:p>
            <a:pPr marL="465455">
              <a:lnSpc>
                <a:spcPct val="100000"/>
              </a:lnSpc>
              <a:spcBef>
                <a:spcPts val="10"/>
              </a:spcBef>
              <a:tabLst>
                <a:tab pos="820419" algn="l"/>
              </a:tabLst>
            </a:pPr>
            <a:r>
              <a:rPr dirty="0">
                <a:latin typeface="Cambria Math"/>
                <a:cs typeface="Cambria Math"/>
              </a:rPr>
              <a:t>𝑘	</a:t>
            </a:r>
            <a:r>
              <a:rPr spc="-10" dirty="0"/>
              <a:t>collapse </a:t>
            </a:r>
            <a:r>
              <a:rPr spc="-15" dirty="0"/>
              <a:t>into </a:t>
            </a:r>
            <a:r>
              <a:rPr dirty="0"/>
              <a:t>a </a:t>
            </a:r>
            <a:r>
              <a:rPr spc="-5" dirty="0"/>
              <a:t>giant </a:t>
            </a:r>
            <a:r>
              <a:rPr spc="-10" dirty="0"/>
              <a:t>component through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>
                <a:solidFill>
                  <a:srgbClr val="006FC0"/>
                </a:solidFill>
              </a:rPr>
              <a:t>phase</a:t>
            </a:r>
          </a:p>
        </p:txBody>
      </p:sp>
      <p:sp>
        <p:nvSpPr>
          <p:cNvPr id="4" name="object 4"/>
          <p:cNvSpPr/>
          <p:nvPr/>
        </p:nvSpPr>
        <p:spPr>
          <a:xfrm>
            <a:off x="2303017" y="3414903"/>
            <a:ext cx="359410" cy="278765"/>
          </a:xfrm>
          <a:custGeom>
            <a:avLst/>
            <a:gdLst/>
            <a:ahLst/>
            <a:cxnLst/>
            <a:rect l="l" t="t" r="r" b="b"/>
            <a:pathLst>
              <a:path w="359410" h="278764">
                <a:moveTo>
                  <a:pt x="299719" y="0"/>
                </a:moveTo>
                <a:lnTo>
                  <a:pt x="283717" y="5333"/>
                </a:lnTo>
                <a:lnTo>
                  <a:pt x="331469" y="139192"/>
                </a:lnTo>
                <a:lnTo>
                  <a:pt x="283717" y="272796"/>
                </a:lnTo>
                <a:lnTo>
                  <a:pt x="299719" y="278511"/>
                </a:lnTo>
                <a:lnTo>
                  <a:pt x="359028" y="144653"/>
                </a:lnTo>
                <a:lnTo>
                  <a:pt x="359028" y="133731"/>
                </a:lnTo>
                <a:lnTo>
                  <a:pt x="299719" y="0"/>
                </a:lnTo>
                <a:close/>
              </a:path>
              <a:path w="359410" h="278764">
                <a:moveTo>
                  <a:pt x="59435" y="0"/>
                </a:moveTo>
                <a:lnTo>
                  <a:pt x="0" y="133858"/>
                </a:lnTo>
                <a:lnTo>
                  <a:pt x="0" y="144780"/>
                </a:lnTo>
                <a:lnTo>
                  <a:pt x="59435" y="278511"/>
                </a:lnTo>
                <a:lnTo>
                  <a:pt x="75183" y="273177"/>
                </a:lnTo>
                <a:lnTo>
                  <a:pt x="27431" y="139319"/>
                </a:lnTo>
                <a:lnTo>
                  <a:pt x="75183" y="5715"/>
                </a:lnTo>
                <a:lnTo>
                  <a:pt x="59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36850" y="3324225"/>
            <a:ext cx="4933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encounter </a:t>
            </a:r>
            <a:r>
              <a:rPr sz="2400" spc="-15" dirty="0">
                <a:latin typeface="Calibri"/>
                <a:cs typeface="Calibri"/>
              </a:rPr>
              <a:t>four </a:t>
            </a:r>
            <a:r>
              <a:rPr sz="2400" spc="-10" dirty="0">
                <a:latin typeface="Calibri"/>
                <a:cs typeface="Calibri"/>
              </a:rPr>
              <a:t>topologically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distinct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2809113"/>
            <a:ext cx="2039620" cy="127063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685"/>
              </a:spcBef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transition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ts val="2875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  <a:tab pos="355600" algn="l"/>
                <a:tab pos="1858010" algn="l"/>
              </a:tabLst>
            </a:pPr>
            <a:r>
              <a:rPr sz="2400" dirty="0">
                <a:latin typeface="Calibri"/>
                <a:cs typeface="Calibri"/>
              </a:rPr>
              <a:t>As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dirty="0">
                <a:latin typeface="Cambria Math"/>
                <a:cs typeface="Cambria Math"/>
              </a:rPr>
              <a:t>𝑘</a:t>
            </a:r>
          </a:p>
          <a:p>
            <a:pPr marL="355600">
              <a:lnSpc>
                <a:spcPts val="2875"/>
              </a:lnSpc>
            </a:pPr>
            <a:r>
              <a:rPr sz="2400" spc="-5" dirty="0">
                <a:latin typeface="Calibri"/>
                <a:cs typeface="Calibri"/>
              </a:rPr>
              <a:t>regimes.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127703"/>
            <a:ext cx="7589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giant </a:t>
            </a:r>
            <a:r>
              <a:rPr sz="2400" spc="-10" dirty="0">
                <a:latin typeface="Calibri"/>
                <a:cs typeface="Calibri"/>
              </a:rPr>
              <a:t>component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supercritical </a:t>
            </a:r>
            <a:r>
              <a:rPr sz="2400" spc="-5" dirty="0">
                <a:latin typeface="Calibri"/>
                <a:cs typeface="Calibri"/>
              </a:rPr>
              <a:t>phase </a:t>
            </a:r>
            <a:r>
              <a:rPr sz="2400" spc="-10" dirty="0">
                <a:latin typeface="Calibri"/>
                <a:cs typeface="Calibri"/>
              </a:rPr>
              <a:t>looks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10" dirty="0">
                <a:latin typeface="Calibri"/>
                <a:cs typeface="Calibri"/>
              </a:rPr>
              <a:t>real network </a:t>
            </a:r>
            <a:r>
              <a:rPr sz="2400" spc="-5" dirty="0">
                <a:latin typeface="Calibri"/>
                <a:cs typeface="Calibri"/>
              </a:rPr>
              <a:t>(see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later).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50741" y="103758"/>
            <a:ext cx="184213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Remarks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126" y="172338"/>
            <a:ext cx="752284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0" dirty="0"/>
              <a:t>From </a:t>
            </a:r>
            <a:r>
              <a:rPr sz="3400" spc="-5" dirty="0"/>
              <a:t>a </a:t>
            </a:r>
            <a:r>
              <a:rPr sz="3400" spc="-10" dirty="0"/>
              <a:t>Cocktail </a:t>
            </a:r>
            <a:r>
              <a:rPr sz="3400" spc="-20" dirty="0"/>
              <a:t>Party to </a:t>
            </a:r>
            <a:r>
              <a:rPr sz="3400" spc="-5" dirty="0"/>
              <a:t>Random</a:t>
            </a:r>
            <a:r>
              <a:rPr sz="3400" spc="-25" dirty="0"/>
              <a:t> </a:t>
            </a:r>
            <a:r>
              <a:rPr sz="3400" spc="-20" dirty="0"/>
              <a:t>Networks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1277358" y="1009968"/>
            <a:ext cx="6687543" cy="3103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2320" y="4089272"/>
            <a:ext cx="2234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Early: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Isolated</a:t>
            </a:r>
            <a:r>
              <a:rPr sz="1800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groups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997066" y="4089272"/>
            <a:ext cx="220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Later: Single</a:t>
            </a:r>
            <a:r>
              <a:rPr sz="18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5813" y="4629099"/>
            <a:ext cx="353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Information </a:t>
            </a:r>
            <a:r>
              <a:rPr sz="1800" spc="-5" dirty="0">
                <a:latin typeface="Calibri"/>
                <a:cs typeface="Calibri"/>
              </a:rPr>
              <a:t>spread </a:t>
            </a:r>
            <a:r>
              <a:rPr sz="1800" dirty="0">
                <a:latin typeface="Calibri"/>
                <a:cs typeface="Calibri"/>
              </a:rPr>
              <a:t>in a </a:t>
            </a:r>
            <a:r>
              <a:rPr sz="1800" spc="-10" dirty="0">
                <a:latin typeface="Calibri"/>
                <a:cs typeface="Calibri"/>
              </a:rPr>
              <a:t>cocktail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party.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28650" y="887882"/>
            <a:ext cx="4845050" cy="414464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Introduction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random </a:t>
            </a: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Number 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links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Degree </a:t>
            </a:r>
            <a:r>
              <a:rPr sz="2800" spc="-10" dirty="0">
                <a:latin typeface="Calibri"/>
                <a:cs typeface="Calibri"/>
              </a:rPr>
              <a:t>distribution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Real networks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Poisson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Evolution </a:t>
            </a:r>
            <a:r>
              <a:rPr sz="2800" spc="-5" dirty="0">
                <a:latin typeface="Calibri"/>
                <a:cs typeface="Calibri"/>
              </a:rPr>
              <a:t>of a </a:t>
            </a:r>
            <a:r>
              <a:rPr sz="2800" spc="-15" dirty="0">
                <a:latin typeface="Calibri"/>
                <a:cs typeface="Calibri"/>
              </a:rPr>
              <a:t>random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Real networks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supercritical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</a:t>
            </a:r>
            <a:r>
              <a:rPr spc="-50" dirty="0"/>
              <a:t>v</a:t>
            </a:r>
            <a:r>
              <a:rPr dirty="0"/>
              <a:t>e</a:t>
            </a:r>
            <a:r>
              <a:rPr spc="25" dirty="0"/>
              <a:t>r</a:t>
            </a:r>
            <a:r>
              <a:rPr dirty="0"/>
              <a:t>v</a:t>
            </a:r>
            <a:r>
              <a:rPr spc="-15" dirty="0"/>
              <a:t>i</a:t>
            </a:r>
            <a:r>
              <a:rPr spc="-30" dirty="0"/>
              <a:t>e</a:t>
            </a:r>
            <a:r>
              <a:rPr dirty="0"/>
              <a:t>w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23941" y="1439799"/>
            <a:ext cx="359410" cy="278765"/>
          </a:xfrm>
          <a:custGeom>
            <a:avLst/>
            <a:gdLst/>
            <a:ahLst/>
            <a:cxnLst/>
            <a:rect l="l" t="t" r="r" b="b"/>
            <a:pathLst>
              <a:path w="359410" h="278764">
                <a:moveTo>
                  <a:pt x="299720" y="0"/>
                </a:moveTo>
                <a:lnTo>
                  <a:pt x="283718" y="5333"/>
                </a:lnTo>
                <a:lnTo>
                  <a:pt x="331470" y="139192"/>
                </a:lnTo>
                <a:lnTo>
                  <a:pt x="283718" y="272796"/>
                </a:lnTo>
                <a:lnTo>
                  <a:pt x="299720" y="278511"/>
                </a:lnTo>
                <a:lnTo>
                  <a:pt x="359029" y="144653"/>
                </a:lnTo>
                <a:lnTo>
                  <a:pt x="359029" y="133731"/>
                </a:lnTo>
                <a:lnTo>
                  <a:pt x="299720" y="0"/>
                </a:lnTo>
                <a:close/>
              </a:path>
              <a:path w="359410" h="278764">
                <a:moveTo>
                  <a:pt x="59436" y="0"/>
                </a:moveTo>
                <a:lnTo>
                  <a:pt x="0" y="133858"/>
                </a:lnTo>
                <a:lnTo>
                  <a:pt x="0" y="144780"/>
                </a:lnTo>
                <a:lnTo>
                  <a:pt x="59436" y="278511"/>
                </a:lnTo>
                <a:lnTo>
                  <a:pt x="75184" y="273177"/>
                </a:lnTo>
                <a:lnTo>
                  <a:pt x="27432" y="139319"/>
                </a:lnTo>
                <a:lnTo>
                  <a:pt x="75184" y="5715"/>
                </a:lnTo>
                <a:lnTo>
                  <a:pt x="59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81554" y="2610230"/>
            <a:ext cx="359410" cy="278765"/>
          </a:xfrm>
          <a:custGeom>
            <a:avLst/>
            <a:gdLst/>
            <a:ahLst/>
            <a:cxnLst/>
            <a:rect l="l" t="t" r="r" b="b"/>
            <a:pathLst>
              <a:path w="359410" h="278764">
                <a:moveTo>
                  <a:pt x="299719" y="0"/>
                </a:moveTo>
                <a:lnTo>
                  <a:pt x="283717" y="5333"/>
                </a:lnTo>
                <a:lnTo>
                  <a:pt x="331469" y="139192"/>
                </a:lnTo>
                <a:lnTo>
                  <a:pt x="283717" y="272796"/>
                </a:lnTo>
                <a:lnTo>
                  <a:pt x="299719" y="278511"/>
                </a:lnTo>
                <a:lnTo>
                  <a:pt x="359028" y="144653"/>
                </a:lnTo>
                <a:lnTo>
                  <a:pt x="359028" y="133731"/>
                </a:lnTo>
                <a:lnTo>
                  <a:pt x="299719" y="0"/>
                </a:lnTo>
                <a:close/>
              </a:path>
              <a:path w="359410" h="278764">
                <a:moveTo>
                  <a:pt x="59435" y="0"/>
                </a:moveTo>
                <a:lnTo>
                  <a:pt x="0" y="133858"/>
                </a:lnTo>
                <a:lnTo>
                  <a:pt x="0" y="144780"/>
                </a:lnTo>
                <a:lnTo>
                  <a:pt x="59435" y="278511"/>
                </a:lnTo>
                <a:lnTo>
                  <a:pt x="75183" y="273177"/>
                </a:lnTo>
                <a:lnTo>
                  <a:pt x="27431" y="139319"/>
                </a:lnTo>
                <a:lnTo>
                  <a:pt x="75183" y="5715"/>
                </a:lnTo>
                <a:lnTo>
                  <a:pt x="59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0997" y="3414903"/>
            <a:ext cx="359410" cy="278765"/>
          </a:xfrm>
          <a:custGeom>
            <a:avLst/>
            <a:gdLst/>
            <a:ahLst/>
            <a:cxnLst/>
            <a:rect l="l" t="t" r="r" b="b"/>
            <a:pathLst>
              <a:path w="359410" h="278764">
                <a:moveTo>
                  <a:pt x="299719" y="0"/>
                </a:moveTo>
                <a:lnTo>
                  <a:pt x="283717" y="5333"/>
                </a:lnTo>
                <a:lnTo>
                  <a:pt x="331469" y="139192"/>
                </a:lnTo>
                <a:lnTo>
                  <a:pt x="283717" y="272796"/>
                </a:lnTo>
                <a:lnTo>
                  <a:pt x="299719" y="278511"/>
                </a:lnTo>
                <a:lnTo>
                  <a:pt x="359028" y="144653"/>
                </a:lnTo>
                <a:lnTo>
                  <a:pt x="359028" y="133731"/>
                </a:lnTo>
                <a:lnTo>
                  <a:pt x="299719" y="0"/>
                </a:lnTo>
                <a:close/>
              </a:path>
              <a:path w="359410" h="278764">
                <a:moveTo>
                  <a:pt x="59435" y="0"/>
                </a:moveTo>
                <a:lnTo>
                  <a:pt x="0" y="133858"/>
                </a:lnTo>
                <a:lnTo>
                  <a:pt x="0" y="144780"/>
                </a:lnTo>
                <a:lnTo>
                  <a:pt x="59435" y="278511"/>
                </a:lnTo>
                <a:lnTo>
                  <a:pt x="75183" y="273177"/>
                </a:lnTo>
                <a:lnTo>
                  <a:pt x="27431" y="139319"/>
                </a:lnTo>
                <a:lnTo>
                  <a:pt x="75183" y="5715"/>
                </a:lnTo>
                <a:lnTo>
                  <a:pt x="59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348181"/>
            <a:ext cx="8032115" cy="360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289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4679950" algn="l"/>
                <a:tab pos="5051425" algn="l"/>
              </a:tabLst>
            </a:pPr>
            <a:r>
              <a:rPr sz="2400" spc="-5" dirty="0">
                <a:latin typeface="Calibri"/>
                <a:cs typeface="Calibri"/>
              </a:rPr>
              <a:t>Once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average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degree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exceeds	</a:t>
            </a:r>
            <a:r>
              <a:rPr sz="2400" dirty="0">
                <a:latin typeface="Cambria Math"/>
                <a:cs typeface="Cambria Math"/>
              </a:rPr>
              <a:t>𝑘	= 1 </a:t>
            </a:r>
            <a:r>
              <a:rPr sz="2400" spc="-5" dirty="0">
                <a:latin typeface="Calibri"/>
                <a:cs typeface="Calibri"/>
              </a:rPr>
              <a:t>(critical),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giant  </a:t>
            </a:r>
            <a:r>
              <a:rPr sz="2400" spc="-10" dirty="0">
                <a:latin typeface="Calibri"/>
                <a:cs typeface="Calibri"/>
              </a:rPr>
              <a:t>component </a:t>
            </a:r>
            <a:r>
              <a:rPr sz="2400" spc="-5" dirty="0">
                <a:latin typeface="Calibri"/>
                <a:cs typeface="Calibri"/>
              </a:rPr>
              <a:t>should </a:t>
            </a:r>
            <a:r>
              <a:rPr sz="2400" spc="-10" dirty="0">
                <a:latin typeface="Calibri"/>
                <a:cs typeface="Calibri"/>
              </a:rPr>
              <a:t>emerge 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spc="-10" dirty="0">
                <a:latin typeface="Calibri"/>
                <a:cs typeface="Calibri"/>
              </a:rPr>
              <a:t>contains </a:t>
            </a:r>
            <a:r>
              <a:rPr sz="2400" dirty="0">
                <a:latin typeface="Calibri"/>
                <a:cs typeface="Calibri"/>
              </a:rPr>
              <a:t>a meaningful </a:t>
            </a:r>
            <a:r>
              <a:rPr sz="2400" spc="-10" dirty="0">
                <a:latin typeface="Calibri"/>
                <a:cs typeface="Calibri"/>
              </a:rPr>
              <a:t>finite  fraction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nodes.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ts val="2875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  <a:tab pos="2336800" algn="l"/>
                <a:tab pos="2708910" algn="l"/>
              </a:tabLst>
            </a:pPr>
            <a:r>
              <a:rPr sz="2400" dirty="0">
                <a:latin typeface="Calibri"/>
                <a:cs typeface="Calibri"/>
              </a:rPr>
              <a:t>Hence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	</a:t>
            </a:r>
            <a:r>
              <a:rPr sz="2400" dirty="0">
                <a:latin typeface="Cambria Math"/>
                <a:cs typeface="Cambria Math"/>
              </a:rPr>
              <a:t>𝑘	&gt; 1 </a:t>
            </a:r>
            <a:r>
              <a:rPr sz="2400" spc="-5" dirty="0">
                <a:latin typeface="Calibri"/>
                <a:cs typeface="Calibri"/>
              </a:rPr>
              <a:t>(supercritical)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nodes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organize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ts val="2875"/>
              </a:lnSpc>
            </a:pPr>
            <a:r>
              <a:rPr sz="2400" spc="-5" dirty="0">
                <a:latin typeface="Calibri"/>
                <a:cs typeface="Calibri"/>
              </a:rPr>
              <a:t>themselves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recognizable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ts val="287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  <a:tab pos="935990" algn="l"/>
                <a:tab pos="1306195" algn="l"/>
              </a:tabLst>
            </a:pPr>
            <a:r>
              <a:rPr sz="2400" spc="-15" dirty="0">
                <a:latin typeface="Calibri"/>
                <a:cs typeface="Calibri"/>
              </a:rPr>
              <a:t>For	</a:t>
            </a:r>
            <a:r>
              <a:rPr sz="2400" dirty="0">
                <a:latin typeface="Cambria Math"/>
                <a:cs typeface="Cambria Math"/>
              </a:rPr>
              <a:t>𝑘	&gt; </a:t>
            </a:r>
            <a:r>
              <a:rPr sz="2400" spc="-5" dirty="0">
                <a:latin typeface="Cambria Math"/>
                <a:cs typeface="Cambria Math"/>
              </a:rPr>
              <a:t>ln </a:t>
            </a:r>
            <a:r>
              <a:rPr sz="2400" dirty="0">
                <a:latin typeface="Cambria Math"/>
                <a:cs typeface="Cambria Math"/>
              </a:rPr>
              <a:t>𝑁 </a:t>
            </a:r>
            <a:r>
              <a:rPr sz="2400" spc="-5" dirty="0">
                <a:latin typeface="Calibri"/>
                <a:cs typeface="Calibri"/>
              </a:rPr>
              <a:t>(connected)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0" dirty="0">
                <a:latin typeface="Calibri"/>
                <a:cs typeface="Calibri"/>
              </a:rPr>
              <a:t>components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absorbed </a:t>
            </a:r>
            <a:r>
              <a:rPr sz="2400" spc="-10" dirty="0">
                <a:latin typeface="Calibri"/>
                <a:cs typeface="Calibri"/>
              </a:rPr>
              <a:t>by 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giant </a:t>
            </a:r>
            <a:r>
              <a:rPr sz="2400" spc="-10" dirty="0">
                <a:latin typeface="Calibri"/>
                <a:cs typeface="Calibri"/>
              </a:rPr>
              <a:t>component, </a:t>
            </a:r>
            <a:r>
              <a:rPr sz="2400" spc="-5" dirty="0">
                <a:latin typeface="Calibri"/>
                <a:cs typeface="Calibri"/>
              </a:rPr>
              <a:t>resulting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spc="-10" dirty="0">
                <a:latin typeface="Calibri"/>
                <a:cs typeface="Calibri"/>
              </a:rPr>
              <a:t>connected network.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But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do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real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networks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satisfy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these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properties?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5934" y="160781"/>
            <a:ext cx="755269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/>
              <a:t>Predictions </a:t>
            </a:r>
            <a:r>
              <a:rPr sz="3700" spc="-5" dirty="0"/>
              <a:t>of Random </a:t>
            </a:r>
            <a:r>
              <a:rPr lang="en-US" sz="3700" spc="-15" dirty="0"/>
              <a:t>Graph</a:t>
            </a:r>
            <a:r>
              <a:rPr sz="3700" spc="45" dirty="0"/>
              <a:t> </a:t>
            </a:r>
            <a:r>
              <a:rPr sz="3700" spc="-10" dirty="0"/>
              <a:t>Theory</a:t>
            </a:r>
            <a:endParaRPr sz="37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533714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4870" y="103758"/>
            <a:ext cx="7814309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Most </a:t>
            </a:r>
            <a:r>
              <a:rPr spc="-20" dirty="0"/>
              <a:t>Real </a:t>
            </a:r>
            <a:r>
              <a:rPr spc="-15" dirty="0"/>
              <a:t>Networks are</a:t>
            </a:r>
            <a:r>
              <a:rPr spc="-75" dirty="0"/>
              <a:t> </a:t>
            </a:r>
            <a:r>
              <a:rPr spc="-10" dirty="0"/>
              <a:t>Supercritical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850" y="834897"/>
          <a:ext cx="8231505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Network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𝑁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𝐿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&lt; 𝑘</a:t>
                      </a:r>
                      <a:r>
                        <a:rPr sz="1800" spc="24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&gt;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ln</a:t>
                      </a:r>
                      <a:r>
                        <a:rPr sz="1800" spc="-1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𝑵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Internet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192,244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609,066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6.34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12.17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Grid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4,94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6,594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2.67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8.51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Science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Collaboration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23,133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94,437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8.08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10.05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Actor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Network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702,388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29,397,908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83.71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13.46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Protein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Interactions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2,018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2,930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2.90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7.61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362697" y="3262248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40" h="208914">
                <a:moveTo>
                  <a:pt x="224662" y="0"/>
                </a:moveTo>
                <a:lnTo>
                  <a:pt x="212725" y="4063"/>
                </a:lnTo>
                <a:lnTo>
                  <a:pt x="248538" y="104393"/>
                </a:lnTo>
                <a:lnTo>
                  <a:pt x="212725" y="204596"/>
                </a:lnTo>
                <a:lnTo>
                  <a:pt x="224662" y="208914"/>
                </a:lnTo>
                <a:lnTo>
                  <a:pt x="269240" y="108457"/>
                </a:lnTo>
                <a:lnTo>
                  <a:pt x="269240" y="100202"/>
                </a:lnTo>
                <a:lnTo>
                  <a:pt x="224662" y="0"/>
                </a:lnTo>
                <a:close/>
              </a:path>
              <a:path w="269240" h="208914">
                <a:moveTo>
                  <a:pt x="44576" y="0"/>
                </a:moveTo>
                <a:lnTo>
                  <a:pt x="0" y="100330"/>
                </a:lnTo>
                <a:lnTo>
                  <a:pt x="0" y="108584"/>
                </a:lnTo>
                <a:lnTo>
                  <a:pt x="44576" y="208914"/>
                </a:lnTo>
                <a:lnTo>
                  <a:pt x="56387" y="204850"/>
                </a:lnTo>
                <a:lnTo>
                  <a:pt x="20574" y="104520"/>
                </a:lnTo>
                <a:lnTo>
                  <a:pt x="56387" y="4318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63181" y="4511954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40" h="208914">
                <a:moveTo>
                  <a:pt x="224663" y="0"/>
                </a:moveTo>
                <a:lnTo>
                  <a:pt x="212725" y="4013"/>
                </a:lnTo>
                <a:lnTo>
                  <a:pt x="248539" y="104368"/>
                </a:lnTo>
                <a:lnTo>
                  <a:pt x="212725" y="204597"/>
                </a:lnTo>
                <a:lnTo>
                  <a:pt x="224663" y="208838"/>
                </a:lnTo>
                <a:lnTo>
                  <a:pt x="269240" y="108496"/>
                </a:lnTo>
                <a:lnTo>
                  <a:pt x="269240" y="100228"/>
                </a:lnTo>
                <a:lnTo>
                  <a:pt x="224663" y="0"/>
                </a:lnTo>
                <a:close/>
              </a:path>
              <a:path w="269240" h="208914">
                <a:moveTo>
                  <a:pt x="44576" y="0"/>
                </a:moveTo>
                <a:lnTo>
                  <a:pt x="0" y="100342"/>
                </a:lnTo>
                <a:lnTo>
                  <a:pt x="0" y="108610"/>
                </a:lnTo>
                <a:lnTo>
                  <a:pt x="44576" y="208838"/>
                </a:lnTo>
                <a:lnTo>
                  <a:pt x="56388" y="204825"/>
                </a:lnTo>
                <a:lnTo>
                  <a:pt x="20574" y="104470"/>
                </a:lnTo>
                <a:lnTo>
                  <a:pt x="56388" y="4241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3191382"/>
            <a:ext cx="7811770" cy="2447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  <a:tabLst>
                <a:tab pos="6896100" algn="l"/>
                <a:tab pos="7173595" algn="l"/>
              </a:tabLst>
            </a:pPr>
            <a:r>
              <a:rPr sz="1800" spc="-5" dirty="0">
                <a:latin typeface="Calibri"/>
                <a:cs typeface="Calibri"/>
              </a:rPr>
              <a:t>These measurements </a:t>
            </a:r>
            <a:r>
              <a:rPr sz="1800" spc="-10" dirty="0">
                <a:latin typeface="Calibri"/>
                <a:cs typeface="Calibri"/>
              </a:rPr>
              <a:t>indicate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real networks significantly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exceed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	</a:t>
            </a:r>
            <a:r>
              <a:rPr sz="1800" dirty="0">
                <a:latin typeface="Cambria Math"/>
                <a:cs typeface="Cambria Math"/>
              </a:rPr>
              <a:t>𝑘	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</a:p>
          <a:p>
            <a:pPr marL="12700">
              <a:lnSpc>
                <a:spcPts val="2155"/>
              </a:lnSpc>
            </a:pPr>
            <a:r>
              <a:rPr sz="1800" spc="-5" dirty="0">
                <a:latin typeface="Calibri"/>
                <a:cs typeface="Calibri"/>
              </a:rPr>
              <a:t>threshold.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Calibri"/>
                <a:cs typeface="Calibri"/>
              </a:rPr>
              <a:t>Based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random network </a:t>
            </a:r>
            <a:r>
              <a:rPr sz="1800" spc="-20" dirty="0">
                <a:latin typeface="Calibri"/>
                <a:cs typeface="Calibri"/>
              </a:rPr>
              <a:t>theory, </a:t>
            </a:r>
            <a:r>
              <a:rPr sz="1800" dirty="0">
                <a:latin typeface="Calibri"/>
                <a:cs typeface="Calibri"/>
              </a:rPr>
              <a:t>all these </a:t>
            </a:r>
            <a:r>
              <a:rPr sz="1800" spc="-10" dirty="0">
                <a:latin typeface="Calibri"/>
                <a:cs typeface="Calibri"/>
              </a:rPr>
              <a:t>real networks </a:t>
            </a:r>
            <a:r>
              <a:rPr sz="1800" spc="-5" dirty="0">
                <a:latin typeface="Calibri"/>
                <a:cs typeface="Calibri"/>
              </a:rPr>
              <a:t>should </a:t>
            </a:r>
            <a:r>
              <a:rPr sz="1800" spc="-10" dirty="0">
                <a:latin typeface="Calibri"/>
                <a:cs typeface="Calibri"/>
              </a:rPr>
              <a:t>contain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giant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component.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  <a:spcBef>
                <a:spcPts val="615"/>
              </a:spcBef>
              <a:tabLst>
                <a:tab pos="6196330" algn="l"/>
                <a:tab pos="6475095" algn="l"/>
              </a:tabLst>
            </a:pPr>
            <a:r>
              <a:rPr sz="1800" spc="-5" dirty="0">
                <a:latin typeface="Calibri"/>
                <a:cs typeface="Calibri"/>
              </a:rPr>
              <a:t>These measurements </a:t>
            </a:r>
            <a:r>
              <a:rPr sz="1800" dirty="0">
                <a:latin typeface="Calibri"/>
                <a:cs typeface="Calibri"/>
              </a:rPr>
              <a:t>also </a:t>
            </a:r>
            <a:r>
              <a:rPr sz="1800" spc="-5" dirty="0">
                <a:latin typeface="Calibri"/>
                <a:cs typeface="Calibri"/>
              </a:rPr>
              <a:t>show that </a:t>
            </a:r>
            <a:r>
              <a:rPr sz="1800" spc="-10" dirty="0">
                <a:latin typeface="Calibri"/>
                <a:cs typeface="Calibri"/>
              </a:rPr>
              <a:t>real networks are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below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	</a:t>
            </a:r>
            <a:r>
              <a:rPr sz="1800" dirty="0">
                <a:latin typeface="Cambria Math"/>
                <a:cs typeface="Cambria Math"/>
              </a:rPr>
              <a:t>𝑘	= ln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𝑁</a:t>
            </a:r>
          </a:p>
          <a:p>
            <a:pPr marL="12700">
              <a:lnSpc>
                <a:spcPts val="2155"/>
              </a:lnSpc>
            </a:pPr>
            <a:r>
              <a:rPr sz="1800" spc="-5" dirty="0">
                <a:latin typeface="Calibri"/>
                <a:cs typeface="Calibri"/>
              </a:rPr>
              <a:t>threshold.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Calibri"/>
                <a:cs typeface="Calibri"/>
              </a:rPr>
              <a:t>Based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random network </a:t>
            </a:r>
            <a:r>
              <a:rPr sz="1800" spc="-20" dirty="0">
                <a:latin typeface="Calibri"/>
                <a:cs typeface="Calibri"/>
              </a:rPr>
              <a:t>theory, </a:t>
            </a:r>
            <a:r>
              <a:rPr sz="1800" dirty="0">
                <a:latin typeface="Calibri"/>
                <a:cs typeface="Calibri"/>
              </a:rPr>
              <a:t>all these </a:t>
            </a:r>
            <a:r>
              <a:rPr sz="1800" spc="-10" dirty="0">
                <a:latin typeface="Calibri"/>
                <a:cs typeface="Calibri"/>
              </a:rPr>
              <a:t>real networks </a:t>
            </a:r>
            <a:r>
              <a:rPr sz="1800" spc="-5" dirty="0">
                <a:latin typeface="Calibri"/>
                <a:cs typeface="Calibri"/>
              </a:rPr>
              <a:t>should be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fragmented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into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components.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3681" y="743966"/>
            <a:ext cx="1020444" cy="499109"/>
          </a:xfrm>
          <a:custGeom>
            <a:avLst/>
            <a:gdLst/>
            <a:ahLst/>
            <a:cxnLst/>
            <a:rect l="l" t="t" r="r" b="b"/>
            <a:pathLst>
              <a:path w="1020445" h="499109">
                <a:moveTo>
                  <a:pt x="0" y="499110"/>
                </a:moveTo>
                <a:lnTo>
                  <a:pt x="1020330" y="499110"/>
                </a:lnTo>
                <a:lnTo>
                  <a:pt x="1020330" y="0"/>
                </a:lnTo>
                <a:lnTo>
                  <a:pt x="0" y="0"/>
                </a:lnTo>
                <a:lnTo>
                  <a:pt x="0" y="49911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81175"/>
            <a:ext cx="9144012" cy="3983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26271" y="826135"/>
            <a:ext cx="216026" cy="162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-6350" y="737616"/>
          <a:ext cx="9143998" cy="4521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0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0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91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NETWORK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NODES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DIRECTED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𝑵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𝑳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𝒌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Internet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Routers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connections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Undirected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192,244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609,066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6.33</a:t>
                      </a: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WWW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Webpages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URL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links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325,729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1,497,134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4.60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Grid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66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14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plants, 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transformers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Cables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Undirected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4,941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6,594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2.67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Mobile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Phone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Calls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Subscribers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Calls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36,595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91,826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2.51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Email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addresses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Emails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57,194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103,731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1.81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 marR="5524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Science  Co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lla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bo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Scientists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Co-authorship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Undirected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23,133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93,439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8.08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Actor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Network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Actors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Co-acting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Undirected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702,388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29,397,908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83.71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Citation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Network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Papers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Citations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449,673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4,689,479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10.43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E. Coli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Metabolism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Metabolites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Chemical reactions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1,039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5,802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5.58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Protein Interactions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Proteins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Binding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interactions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Undirected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2,018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2,930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2.90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426957" y="533714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6206" y="172338"/>
            <a:ext cx="77704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5" dirty="0"/>
              <a:t>Most </a:t>
            </a:r>
            <a:r>
              <a:rPr sz="3400" spc="-20" dirty="0"/>
              <a:t>Real Networks </a:t>
            </a:r>
            <a:r>
              <a:rPr sz="3400" spc="-15" dirty="0"/>
              <a:t>are </a:t>
            </a:r>
            <a:r>
              <a:rPr sz="3400" spc="-10" dirty="0"/>
              <a:t>Supercritical</a:t>
            </a:r>
            <a:r>
              <a:rPr sz="3400" spc="15" dirty="0"/>
              <a:t> </a:t>
            </a:r>
            <a:r>
              <a:rPr sz="3400" spc="-10" dirty="0"/>
              <a:t>(Cont.)</a:t>
            </a:r>
            <a:endParaRPr sz="3400"/>
          </a:p>
        </p:txBody>
      </p:sp>
      <p:sp>
        <p:nvSpPr>
          <p:cNvPr id="8" name="object 8"/>
          <p:cNvSpPr/>
          <p:nvPr/>
        </p:nvSpPr>
        <p:spPr>
          <a:xfrm>
            <a:off x="5449061" y="5396039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39" h="208914">
                <a:moveTo>
                  <a:pt x="224662" y="0"/>
                </a:moveTo>
                <a:lnTo>
                  <a:pt x="212724" y="4013"/>
                </a:lnTo>
                <a:lnTo>
                  <a:pt x="248538" y="104355"/>
                </a:lnTo>
                <a:lnTo>
                  <a:pt x="212724" y="204597"/>
                </a:lnTo>
                <a:lnTo>
                  <a:pt x="224662" y="208838"/>
                </a:lnTo>
                <a:lnTo>
                  <a:pt x="269239" y="108496"/>
                </a:lnTo>
                <a:lnTo>
                  <a:pt x="269239" y="100228"/>
                </a:lnTo>
                <a:lnTo>
                  <a:pt x="224662" y="0"/>
                </a:lnTo>
                <a:close/>
              </a:path>
              <a:path w="269239" h="208914">
                <a:moveTo>
                  <a:pt x="44449" y="0"/>
                </a:moveTo>
                <a:lnTo>
                  <a:pt x="0" y="100342"/>
                </a:lnTo>
                <a:lnTo>
                  <a:pt x="0" y="108597"/>
                </a:lnTo>
                <a:lnTo>
                  <a:pt x="44449" y="208838"/>
                </a:lnTo>
                <a:lnTo>
                  <a:pt x="56387" y="204812"/>
                </a:lnTo>
                <a:lnTo>
                  <a:pt x="20446" y="104470"/>
                </a:lnTo>
                <a:lnTo>
                  <a:pt x="56387" y="4241"/>
                </a:lnTo>
                <a:lnTo>
                  <a:pt x="444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2709" y="5325567"/>
            <a:ext cx="6276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24780" algn="l"/>
                <a:tab pos="550291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Observation</a:t>
            </a:r>
            <a:r>
              <a:rPr sz="1800" spc="-10" dirty="0">
                <a:latin typeface="Calibri"/>
                <a:cs typeface="Calibri"/>
              </a:rPr>
              <a:t>: Most real networks are supercritical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</a:t>
            </a:r>
            <a:r>
              <a:rPr sz="1800" spc="5" dirty="0">
                <a:latin typeface="Cambria Math"/>
                <a:cs typeface="Cambria Math"/>
              </a:rPr>
              <a:t>1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&lt;	𝑘	&lt; ln</a:t>
            </a:r>
            <a:r>
              <a:rPr sz="1800" spc="-8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𝑁</a:t>
            </a:r>
            <a:r>
              <a:rPr sz="1800" spc="5" dirty="0">
                <a:latin typeface="Calibri"/>
                <a:cs typeface="Calibri"/>
              </a:rPr>
              <a:t>).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200" y="884011"/>
            <a:ext cx="6287770" cy="3505200"/>
          </a:xfrm>
          <a:custGeom>
            <a:avLst/>
            <a:gdLst/>
            <a:ahLst/>
            <a:cxnLst/>
            <a:rect l="l" t="t" r="r" b="b"/>
            <a:pathLst>
              <a:path w="6287770" h="3505200">
                <a:moveTo>
                  <a:pt x="6287641" y="3505108"/>
                </a:moveTo>
                <a:lnTo>
                  <a:pt x="6287641" y="0"/>
                </a:lnTo>
                <a:lnTo>
                  <a:pt x="0" y="0"/>
                </a:lnTo>
                <a:lnTo>
                  <a:pt x="0" y="3505108"/>
                </a:lnTo>
                <a:lnTo>
                  <a:pt x="6287641" y="3505108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69523" y="884011"/>
            <a:ext cx="1829435" cy="261620"/>
          </a:xfrm>
          <a:custGeom>
            <a:avLst/>
            <a:gdLst/>
            <a:ahLst/>
            <a:cxnLst/>
            <a:rect l="l" t="t" r="r" b="b"/>
            <a:pathLst>
              <a:path w="1829434" h="261619">
                <a:moveTo>
                  <a:pt x="0" y="261202"/>
                </a:moveTo>
                <a:lnTo>
                  <a:pt x="1829326" y="261202"/>
                </a:lnTo>
                <a:lnTo>
                  <a:pt x="1829326" y="0"/>
                </a:lnTo>
                <a:lnTo>
                  <a:pt x="0" y="0"/>
                </a:lnTo>
                <a:lnTo>
                  <a:pt x="0" y="261202"/>
                </a:lnTo>
                <a:close/>
              </a:path>
            </a:pathLst>
          </a:custGeom>
          <a:solidFill>
            <a:srgbClr val="629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0200" y="884011"/>
            <a:ext cx="1425575" cy="261620"/>
          </a:xfrm>
          <a:custGeom>
            <a:avLst/>
            <a:gdLst/>
            <a:ahLst/>
            <a:cxnLst/>
            <a:rect l="l" t="t" r="r" b="b"/>
            <a:pathLst>
              <a:path w="1425575" h="261619">
                <a:moveTo>
                  <a:pt x="0" y="261202"/>
                </a:moveTo>
                <a:lnTo>
                  <a:pt x="1425037" y="261202"/>
                </a:lnTo>
                <a:lnTo>
                  <a:pt x="1425037" y="0"/>
                </a:lnTo>
                <a:lnTo>
                  <a:pt x="0" y="0"/>
                </a:lnTo>
                <a:lnTo>
                  <a:pt x="0" y="261202"/>
                </a:lnTo>
                <a:close/>
              </a:path>
            </a:pathLst>
          </a:custGeom>
          <a:solidFill>
            <a:srgbClr val="CA4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5238" y="884011"/>
            <a:ext cx="2884805" cy="261620"/>
          </a:xfrm>
          <a:custGeom>
            <a:avLst/>
            <a:gdLst/>
            <a:ahLst/>
            <a:cxnLst/>
            <a:rect l="l" t="t" r="r" b="b"/>
            <a:pathLst>
              <a:path w="2884804" h="261619">
                <a:moveTo>
                  <a:pt x="0" y="261202"/>
                </a:moveTo>
                <a:lnTo>
                  <a:pt x="2884285" y="261202"/>
                </a:lnTo>
                <a:lnTo>
                  <a:pt x="2884285" y="0"/>
                </a:lnTo>
                <a:lnTo>
                  <a:pt x="0" y="0"/>
                </a:lnTo>
                <a:lnTo>
                  <a:pt x="0" y="261202"/>
                </a:lnTo>
                <a:close/>
              </a:path>
            </a:pathLst>
          </a:custGeom>
          <a:solidFill>
            <a:srgbClr val="91C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0200" y="4030902"/>
            <a:ext cx="6079490" cy="0"/>
          </a:xfrm>
          <a:custGeom>
            <a:avLst/>
            <a:gdLst/>
            <a:ahLst/>
            <a:cxnLst/>
            <a:rect l="l" t="t" r="r" b="b"/>
            <a:pathLst>
              <a:path w="6079490">
                <a:moveTo>
                  <a:pt x="0" y="0"/>
                </a:moveTo>
                <a:lnTo>
                  <a:pt x="0" y="0"/>
                </a:lnTo>
                <a:lnTo>
                  <a:pt x="6079245" y="0"/>
                </a:lnTo>
              </a:path>
            </a:pathLst>
          </a:custGeom>
          <a:ln w="16211">
            <a:solidFill>
              <a:srgbClr val="1111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17283" y="3976861"/>
            <a:ext cx="183515" cy="108585"/>
          </a:xfrm>
          <a:custGeom>
            <a:avLst/>
            <a:gdLst/>
            <a:ahLst/>
            <a:cxnLst/>
            <a:rect l="l" t="t" r="r" b="b"/>
            <a:pathLst>
              <a:path w="183515" h="108585">
                <a:moveTo>
                  <a:pt x="0" y="0"/>
                </a:moveTo>
                <a:lnTo>
                  <a:pt x="0" y="108082"/>
                </a:lnTo>
                <a:lnTo>
                  <a:pt x="183244" y="54041"/>
                </a:lnTo>
                <a:lnTo>
                  <a:pt x="0" y="0"/>
                </a:lnTo>
                <a:close/>
              </a:path>
            </a:pathLst>
          </a:custGeom>
          <a:solidFill>
            <a:srgbClr val="111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83441" y="4030902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0"/>
                </a:lnTo>
                <a:lnTo>
                  <a:pt x="0" y="104481"/>
                </a:lnTo>
              </a:path>
            </a:pathLst>
          </a:custGeom>
          <a:ln w="39540">
            <a:solidFill>
              <a:srgbClr val="1111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41110" y="4030902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0"/>
                </a:lnTo>
                <a:lnTo>
                  <a:pt x="0" y="104481"/>
                </a:lnTo>
              </a:path>
            </a:pathLst>
          </a:custGeom>
          <a:ln w="39540">
            <a:solidFill>
              <a:srgbClr val="1111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17601" y="3506720"/>
            <a:ext cx="1933575" cy="261620"/>
          </a:xfrm>
          <a:custGeom>
            <a:avLst/>
            <a:gdLst/>
            <a:ahLst/>
            <a:cxnLst/>
            <a:rect l="l" t="t" r="r" b="b"/>
            <a:pathLst>
              <a:path w="1933575" h="261620">
                <a:moveTo>
                  <a:pt x="0" y="261202"/>
                </a:moveTo>
                <a:lnTo>
                  <a:pt x="1933524" y="261202"/>
                </a:lnTo>
                <a:lnTo>
                  <a:pt x="1933524" y="0"/>
                </a:lnTo>
                <a:lnTo>
                  <a:pt x="0" y="0"/>
                </a:lnTo>
                <a:lnTo>
                  <a:pt x="0" y="261202"/>
                </a:lnTo>
                <a:close/>
              </a:path>
            </a:pathLst>
          </a:custGeom>
          <a:solidFill>
            <a:srgbClr val="629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22875" y="3506720"/>
            <a:ext cx="260985" cy="261620"/>
          </a:xfrm>
          <a:custGeom>
            <a:avLst/>
            <a:gdLst/>
            <a:ahLst/>
            <a:cxnLst/>
            <a:rect l="l" t="t" r="r" b="b"/>
            <a:pathLst>
              <a:path w="260985" h="261620">
                <a:moveTo>
                  <a:pt x="0" y="261202"/>
                </a:moveTo>
                <a:lnTo>
                  <a:pt x="260565" y="261202"/>
                </a:lnTo>
                <a:lnTo>
                  <a:pt x="260565" y="0"/>
                </a:lnTo>
                <a:lnTo>
                  <a:pt x="0" y="0"/>
                </a:lnTo>
                <a:lnTo>
                  <a:pt x="0" y="261202"/>
                </a:lnTo>
                <a:close/>
              </a:path>
            </a:pathLst>
          </a:custGeom>
          <a:solidFill>
            <a:srgbClr val="CA4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83441" y="3506720"/>
            <a:ext cx="1734185" cy="261620"/>
          </a:xfrm>
          <a:custGeom>
            <a:avLst/>
            <a:gdLst/>
            <a:ahLst/>
            <a:cxnLst/>
            <a:rect l="l" t="t" r="r" b="b"/>
            <a:pathLst>
              <a:path w="1734185" h="261620">
                <a:moveTo>
                  <a:pt x="0" y="261202"/>
                </a:moveTo>
                <a:lnTo>
                  <a:pt x="1734159" y="261202"/>
                </a:lnTo>
                <a:lnTo>
                  <a:pt x="1734159" y="0"/>
                </a:lnTo>
                <a:lnTo>
                  <a:pt x="0" y="0"/>
                </a:lnTo>
                <a:lnTo>
                  <a:pt x="0" y="261202"/>
                </a:lnTo>
                <a:close/>
              </a:path>
            </a:pathLst>
          </a:custGeom>
          <a:solidFill>
            <a:srgbClr val="91C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83441" y="3506720"/>
            <a:ext cx="0" cy="261620"/>
          </a:xfrm>
          <a:custGeom>
            <a:avLst/>
            <a:gdLst/>
            <a:ahLst/>
            <a:cxnLst/>
            <a:rect l="l" t="t" r="r" b="b"/>
            <a:pathLst>
              <a:path h="261620">
                <a:moveTo>
                  <a:pt x="0" y="0"/>
                </a:moveTo>
                <a:lnTo>
                  <a:pt x="0" y="0"/>
                </a:lnTo>
                <a:lnTo>
                  <a:pt x="0" y="261202"/>
                </a:lnTo>
              </a:path>
            </a:pathLst>
          </a:custGeom>
          <a:ln w="39540">
            <a:solidFill>
              <a:srgbClr val="C7CC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53255" y="3570691"/>
            <a:ext cx="132973" cy="133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14180" y="2456580"/>
            <a:ext cx="1036955" cy="263525"/>
          </a:xfrm>
          <a:custGeom>
            <a:avLst/>
            <a:gdLst/>
            <a:ahLst/>
            <a:cxnLst/>
            <a:rect l="l" t="t" r="r" b="b"/>
            <a:pathLst>
              <a:path w="1036954" h="263525">
                <a:moveTo>
                  <a:pt x="0" y="262979"/>
                </a:moveTo>
                <a:lnTo>
                  <a:pt x="1036945" y="262979"/>
                </a:lnTo>
                <a:lnTo>
                  <a:pt x="1036945" y="0"/>
                </a:lnTo>
                <a:lnTo>
                  <a:pt x="0" y="0"/>
                </a:lnTo>
                <a:lnTo>
                  <a:pt x="0" y="262979"/>
                </a:lnTo>
                <a:close/>
              </a:path>
            </a:pathLst>
          </a:custGeom>
          <a:solidFill>
            <a:srgbClr val="629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22875" y="2456580"/>
            <a:ext cx="260985" cy="263525"/>
          </a:xfrm>
          <a:custGeom>
            <a:avLst/>
            <a:gdLst/>
            <a:ahLst/>
            <a:cxnLst/>
            <a:rect l="l" t="t" r="r" b="b"/>
            <a:pathLst>
              <a:path w="260985" h="263525">
                <a:moveTo>
                  <a:pt x="0" y="262979"/>
                </a:moveTo>
                <a:lnTo>
                  <a:pt x="260565" y="262979"/>
                </a:lnTo>
                <a:lnTo>
                  <a:pt x="260565" y="0"/>
                </a:lnTo>
                <a:lnTo>
                  <a:pt x="0" y="0"/>
                </a:lnTo>
                <a:lnTo>
                  <a:pt x="0" y="262979"/>
                </a:lnTo>
                <a:close/>
              </a:path>
            </a:pathLst>
          </a:custGeom>
          <a:solidFill>
            <a:srgbClr val="CA4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83441" y="2456580"/>
            <a:ext cx="2630805" cy="263525"/>
          </a:xfrm>
          <a:custGeom>
            <a:avLst/>
            <a:gdLst/>
            <a:ahLst/>
            <a:cxnLst/>
            <a:rect l="l" t="t" r="r" b="b"/>
            <a:pathLst>
              <a:path w="2630804" h="263525">
                <a:moveTo>
                  <a:pt x="0" y="262979"/>
                </a:moveTo>
                <a:lnTo>
                  <a:pt x="2630738" y="262979"/>
                </a:lnTo>
                <a:lnTo>
                  <a:pt x="2630738" y="0"/>
                </a:lnTo>
                <a:lnTo>
                  <a:pt x="0" y="0"/>
                </a:lnTo>
                <a:lnTo>
                  <a:pt x="0" y="262979"/>
                </a:lnTo>
                <a:close/>
              </a:path>
            </a:pathLst>
          </a:custGeom>
          <a:solidFill>
            <a:srgbClr val="91C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83441" y="2456581"/>
            <a:ext cx="0" cy="263525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0"/>
                </a:moveTo>
                <a:lnTo>
                  <a:pt x="0" y="0"/>
                </a:lnTo>
                <a:lnTo>
                  <a:pt x="0" y="262979"/>
                </a:lnTo>
              </a:path>
            </a:pathLst>
          </a:custGeom>
          <a:ln w="39540">
            <a:solidFill>
              <a:srgbClr val="C7CC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10100" y="2522327"/>
            <a:ext cx="132830" cy="1332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15354" y="1932423"/>
            <a:ext cx="1436370" cy="263525"/>
          </a:xfrm>
          <a:custGeom>
            <a:avLst/>
            <a:gdLst/>
            <a:ahLst/>
            <a:cxnLst/>
            <a:rect l="l" t="t" r="r" b="b"/>
            <a:pathLst>
              <a:path w="1436370" h="263525">
                <a:moveTo>
                  <a:pt x="0" y="262979"/>
                </a:moveTo>
                <a:lnTo>
                  <a:pt x="1435771" y="262979"/>
                </a:lnTo>
                <a:lnTo>
                  <a:pt x="1435771" y="0"/>
                </a:lnTo>
                <a:lnTo>
                  <a:pt x="0" y="0"/>
                </a:lnTo>
                <a:lnTo>
                  <a:pt x="0" y="262979"/>
                </a:lnTo>
                <a:close/>
              </a:path>
            </a:pathLst>
          </a:custGeom>
          <a:solidFill>
            <a:srgbClr val="629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22875" y="1932423"/>
            <a:ext cx="260985" cy="263525"/>
          </a:xfrm>
          <a:custGeom>
            <a:avLst/>
            <a:gdLst/>
            <a:ahLst/>
            <a:cxnLst/>
            <a:rect l="l" t="t" r="r" b="b"/>
            <a:pathLst>
              <a:path w="260985" h="263525">
                <a:moveTo>
                  <a:pt x="0" y="262979"/>
                </a:moveTo>
                <a:lnTo>
                  <a:pt x="260565" y="262979"/>
                </a:lnTo>
                <a:lnTo>
                  <a:pt x="260565" y="0"/>
                </a:lnTo>
                <a:lnTo>
                  <a:pt x="0" y="0"/>
                </a:lnTo>
                <a:lnTo>
                  <a:pt x="0" y="262979"/>
                </a:lnTo>
                <a:close/>
              </a:path>
            </a:pathLst>
          </a:custGeom>
          <a:solidFill>
            <a:srgbClr val="CA4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83441" y="1932423"/>
            <a:ext cx="2232025" cy="263525"/>
          </a:xfrm>
          <a:custGeom>
            <a:avLst/>
            <a:gdLst/>
            <a:ahLst/>
            <a:cxnLst/>
            <a:rect l="l" t="t" r="r" b="b"/>
            <a:pathLst>
              <a:path w="2232025" h="263525">
                <a:moveTo>
                  <a:pt x="0" y="262979"/>
                </a:moveTo>
                <a:lnTo>
                  <a:pt x="2231912" y="262979"/>
                </a:lnTo>
                <a:lnTo>
                  <a:pt x="2231912" y="0"/>
                </a:lnTo>
                <a:lnTo>
                  <a:pt x="0" y="0"/>
                </a:lnTo>
                <a:lnTo>
                  <a:pt x="0" y="262979"/>
                </a:lnTo>
                <a:close/>
              </a:path>
            </a:pathLst>
          </a:custGeom>
          <a:solidFill>
            <a:srgbClr val="91C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83441" y="1932423"/>
            <a:ext cx="0" cy="263525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0"/>
                </a:moveTo>
                <a:lnTo>
                  <a:pt x="0" y="0"/>
                </a:lnTo>
                <a:lnTo>
                  <a:pt x="0" y="262979"/>
                </a:lnTo>
              </a:path>
            </a:pathLst>
          </a:custGeom>
          <a:ln w="39540">
            <a:solidFill>
              <a:srgbClr val="C7CC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95743" y="1996345"/>
            <a:ext cx="132997" cy="1350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74930" y="1408337"/>
            <a:ext cx="476250" cy="262890"/>
          </a:xfrm>
          <a:custGeom>
            <a:avLst/>
            <a:gdLst/>
            <a:ahLst/>
            <a:cxnLst/>
            <a:rect l="l" t="t" r="r" b="b"/>
            <a:pathLst>
              <a:path w="476250" h="262889">
                <a:moveTo>
                  <a:pt x="0" y="262883"/>
                </a:moveTo>
                <a:lnTo>
                  <a:pt x="476195" y="262883"/>
                </a:lnTo>
                <a:lnTo>
                  <a:pt x="476195" y="0"/>
                </a:lnTo>
                <a:lnTo>
                  <a:pt x="0" y="0"/>
                </a:lnTo>
                <a:lnTo>
                  <a:pt x="0" y="262883"/>
                </a:lnTo>
                <a:close/>
              </a:path>
            </a:pathLst>
          </a:custGeom>
          <a:solidFill>
            <a:srgbClr val="629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22875" y="1408337"/>
            <a:ext cx="260985" cy="262890"/>
          </a:xfrm>
          <a:custGeom>
            <a:avLst/>
            <a:gdLst/>
            <a:ahLst/>
            <a:cxnLst/>
            <a:rect l="l" t="t" r="r" b="b"/>
            <a:pathLst>
              <a:path w="260985" h="262889">
                <a:moveTo>
                  <a:pt x="0" y="262883"/>
                </a:moveTo>
                <a:lnTo>
                  <a:pt x="260565" y="262883"/>
                </a:lnTo>
                <a:lnTo>
                  <a:pt x="260565" y="0"/>
                </a:lnTo>
                <a:lnTo>
                  <a:pt x="0" y="0"/>
                </a:lnTo>
                <a:lnTo>
                  <a:pt x="0" y="262883"/>
                </a:lnTo>
                <a:close/>
              </a:path>
            </a:pathLst>
          </a:custGeom>
          <a:solidFill>
            <a:srgbClr val="CA4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83441" y="1408337"/>
            <a:ext cx="3191510" cy="262890"/>
          </a:xfrm>
          <a:custGeom>
            <a:avLst/>
            <a:gdLst/>
            <a:ahLst/>
            <a:cxnLst/>
            <a:rect l="l" t="t" r="r" b="b"/>
            <a:pathLst>
              <a:path w="3191510" h="262889">
                <a:moveTo>
                  <a:pt x="0" y="262883"/>
                </a:moveTo>
                <a:lnTo>
                  <a:pt x="3191489" y="262883"/>
                </a:lnTo>
                <a:lnTo>
                  <a:pt x="3191489" y="0"/>
                </a:lnTo>
                <a:lnTo>
                  <a:pt x="0" y="0"/>
                </a:lnTo>
                <a:lnTo>
                  <a:pt x="0" y="262883"/>
                </a:lnTo>
                <a:close/>
              </a:path>
            </a:pathLst>
          </a:custGeom>
          <a:solidFill>
            <a:srgbClr val="91C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83441" y="1408337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0"/>
                </a:lnTo>
                <a:lnTo>
                  <a:pt x="0" y="262883"/>
                </a:lnTo>
              </a:path>
            </a:pathLst>
          </a:custGeom>
          <a:ln w="39540">
            <a:solidFill>
              <a:srgbClr val="C7CC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53547" y="1472139"/>
            <a:ext cx="134746" cy="1333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0998" y="2982563"/>
            <a:ext cx="927735" cy="261620"/>
          </a:xfrm>
          <a:custGeom>
            <a:avLst/>
            <a:gdLst/>
            <a:ahLst/>
            <a:cxnLst/>
            <a:rect l="l" t="t" r="r" b="b"/>
            <a:pathLst>
              <a:path w="927734" h="261619">
                <a:moveTo>
                  <a:pt x="0" y="261178"/>
                </a:moveTo>
                <a:lnTo>
                  <a:pt x="927239" y="261178"/>
                </a:lnTo>
                <a:lnTo>
                  <a:pt x="927239" y="0"/>
                </a:lnTo>
                <a:lnTo>
                  <a:pt x="0" y="0"/>
                </a:lnTo>
                <a:lnTo>
                  <a:pt x="0" y="261178"/>
                </a:lnTo>
                <a:close/>
              </a:path>
            </a:pathLst>
          </a:custGeom>
          <a:solidFill>
            <a:srgbClr val="629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22875" y="2982563"/>
            <a:ext cx="260985" cy="261620"/>
          </a:xfrm>
          <a:custGeom>
            <a:avLst/>
            <a:gdLst/>
            <a:ahLst/>
            <a:cxnLst/>
            <a:rect l="l" t="t" r="r" b="b"/>
            <a:pathLst>
              <a:path w="260985" h="261619">
                <a:moveTo>
                  <a:pt x="0" y="261178"/>
                </a:moveTo>
                <a:lnTo>
                  <a:pt x="260565" y="261178"/>
                </a:lnTo>
                <a:lnTo>
                  <a:pt x="260565" y="0"/>
                </a:lnTo>
                <a:lnTo>
                  <a:pt x="0" y="0"/>
                </a:lnTo>
                <a:lnTo>
                  <a:pt x="0" y="261178"/>
                </a:lnTo>
                <a:close/>
              </a:path>
            </a:pathLst>
          </a:custGeom>
          <a:solidFill>
            <a:srgbClr val="CA4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83441" y="2982563"/>
            <a:ext cx="3528060" cy="261620"/>
          </a:xfrm>
          <a:custGeom>
            <a:avLst/>
            <a:gdLst/>
            <a:ahLst/>
            <a:cxnLst/>
            <a:rect l="l" t="t" r="r" b="b"/>
            <a:pathLst>
              <a:path w="3528060" h="261619">
                <a:moveTo>
                  <a:pt x="0" y="261178"/>
                </a:moveTo>
                <a:lnTo>
                  <a:pt x="3527556" y="261178"/>
                </a:lnTo>
                <a:lnTo>
                  <a:pt x="3527556" y="0"/>
                </a:lnTo>
                <a:lnTo>
                  <a:pt x="0" y="0"/>
                </a:lnTo>
                <a:lnTo>
                  <a:pt x="0" y="261178"/>
                </a:lnTo>
                <a:close/>
              </a:path>
            </a:pathLst>
          </a:custGeom>
          <a:solidFill>
            <a:srgbClr val="91C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83441" y="2982563"/>
            <a:ext cx="0" cy="261620"/>
          </a:xfrm>
          <a:custGeom>
            <a:avLst/>
            <a:gdLst/>
            <a:ahLst/>
            <a:cxnLst/>
            <a:rect l="l" t="t" r="r" b="b"/>
            <a:pathLst>
              <a:path h="261619">
                <a:moveTo>
                  <a:pt x="0" y="0"/>
                </a:moveTo>
                <a:lnTo>
                  <a:pt x="0" y="0"/>
                </a:lnTo>
                <a:lnTo>
                  <a:pt x="0" y="261178"/>
                </a:lnTo>
              </a:path>
            </a:pathLst>
          </a:custGeom>
          <a:ln w="39540">
            <a:solidFill>
              <a:srgbClr val="C7CC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01070" y="2918648"/>
            <a:ext cx="190676" cy="403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14447" y="3046509"/>
            <a:ext cx="133069" cy="1332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97093" y="952433"/>
            <a:ext cx="131265" cy="1152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58779" y="941629"/>
            <a:ext cx="0" cy="124460"/>
          </a:xfrm>
          <a:custGeom>
            <a:avLst/>
            <a:gdLst/>
            <a:ahLst/>
            <a:cxnLst/>
            <a:rect l="l" t="t" r="r" b="b"/>
            <a:pathLst>
              <a:path h="124459">
                <a:moveTo>
                  <a:pt x="0" y="0"/>
                </a:moveTo>
                <a:lnTo>
                  <a:pt x="0" y="124359"/>
                </a:lnTo>
              </a:path>
            </a:pathLst>
          </a:custGeom>
          <a:ln w="14372">
            <a:solidFill>
              <a:srgbClr val="1111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89439" y="941629"/>
            <a:ext cx="95334" cy="1567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31484" y="950752"/>
            <a:ext cx="150906" cy="1169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02032" y="977641"/>
            <a:ext cx="61594" cy="88900"/>
          </a:xfrm>
          <a:custGeom>
            <a:avLst/>
            <a:gdLst/>
            <a:ahLst/>
            <a:cxnLst/>
            <a:rect l="l" t="t" r="r" b="b"/>
            <a:pathLst>
              <a:path w="61595" h="88900">
                <a:moveTo>
                  <a:pt x="10779" y="1920"/>
                </a:moveTo>
                <a:lnTo>
                  <a:pt x="0" y="1920"/>
                </a:lnTo>
                <a:lnTo>
                  <a:pt x="0" y="88347"/>
                </a:lnTo>
                <a:lnTo>
                  <a:pt x="14372" y="88347"/>
                </a:lnTo>
                <a:lnTo>
                  <a:pt x="14372" y="25207"/>
                </a:lnTo>
                <a:lnTo>
                  <a:pt x="21558" y="18005"/>
                </a:lnTo>
                <a:lnTo>
                  <a:pt x="28744" y="14404"/>
                </a:lnTo>
                <a:lnTo>
                  <a:pt x="58062" y="14404"/>
                </a:lnTo>
                <a:lnTo>
                  <a:pt x="57288" y="12724"/>
                </a:lnTo>
                <a:lnTo>
                  <a:pt x="12695" y="12724"/>
                </a:lnTo>
                <a:lnTo>
                  <a:pt x="10779" y="1920"/>
                </a:lnTo>
                <a:close/>
              </a:path>
              <a:path w="61595" h="88900">
                <a:moveTo>
                  <a:pt x="58062" y="14404"/>
                </a:moveTo>
                <a:lnTo>
                  <a:pt x="43116" y="14404"/>
                </a:lnTo>
                <a:lnTo>
                  <a:pt x="46709" y="23527"/>
                </a:lnTo>
                <a:lnTo>
                  <a:pt x="46709" y="88347"/>
                </a:lnTo>
                <a:lnTo>
                  <a:pt x="61081" y="88347"/>
                </a:lnTo>
                <a:lnTo>
                  <a:pt x="61081" y="30729"/>
                </a:lnTo>
                <a:lnTo>
                  <a:pt x="59498" y="17521"/>
                </a:lnTo>
                <a:lnTo>
                  <a:pt x="58062" y="14404"/>
                </a:lnTo>
                <a:close/>
              </a:path>
              <a:path w="61595" h="88900">
                <a:moveTo>
                  <a:pt x="39523" y="0"/>
                </a:moveTo>
                <a:lnTo>
                  <a:pt x="33343" y="705"/>
                </a:lnTo>
                <a:lnTo>
                  <a:pt x="27456" y="2940"/>
                </a:lnTo>
                <a:lnTo>
                  <a:pt x="20895" y="6887"/>
                </a:lnTo>
                <a:lnTo>
                  <a:pt x="12695" y="12724"/>
                </a:lnTo>
                <a:lnTo>
                  <a:pt x="57288" y="12724"/>
                </a:lnTo>
                <a:lnTo>
                  <a:pt x="55063" y="7892"/>
                </a:lnTo>
                <a:lnTo>
                  <a:pt x="48247" y="1999"/>
                </a:lnTo>
                <a:lnTo>
                  <a:pt x="39523" y="0"/>
                </a:lnTo>
                <a:close/>
              </a:path>
            </a:pathLst>
          </a:custGeom>
          <a:solidFill>
            <a:srgbClr val="111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86588" y="977641"/>
            <a:ext cx="62865" cy="88900"/>
          </a:xfrm>
          <a:custGeom>
            <a:avLst/>
            <a:gdLst/>
            <a:ahLst/>
            <a:cxnLst/>
            <a:rect l="l" t="t" r="r" b="b"/>
            <a:pathLst>
              <a:path w="62865" h="88900">
                <a:moveTo>
                  <a:pt x="12455" y="1920"/>
                </a:moveTo>
                <a:lnTo>
                  <a:pt x="0" y="1920"/>
                </a:lnTo>
                <a:lnTo>
                  <a:pt x="0" y="88347"/>
                </a:lnTo>
                <a:lnTo>
                  <a:pt x="16048" y="88347"/>
                </a:lnTo>
                <a:lnTo>
                  <a:pt x="16048" y="25207"/>
                </a:lnTo>
                <a:lnTo>
                  <a:pt x="23234" y="18005"/>
                </a:lnTo>
                <a:lnTo>
                  <a:pt x="30420" y="14404"/>
                </a:lnTo>
                <a:lnTo>
                  <a:pt x="59653" y="14404"/>
                </a:lnTo>
                <a:lnTo>
                  <a:pt x="58847" y="12724"/>
                </a:lnTo>
                <a:lnTo>
                  <a:pt x="14372" y="12724"/>
                </a:lnTo>
                <a:lnTo>
                  <a:pt x="12455" y="1920"/>
                </a:lnTo>
                <a:close/>
              </a:path>
              <a:path w="62865" h="88900">
                <a:moveTo>
                  <a:pt x="59653" y="14404"/>
                </a:moveTo>
                <a:lnTo>
                  <a:pt x="43116" y="14404"/>
                </a:lnTo>
                <a:lnTo>
                  <a:pt x="46709" y="23527"/>
                </a:lnTo>
                <a:lnTo>
                  <a:pt x="46709" y="88347"/>
                </a:lnTo>
                <a:lnTo>
                  <a:pt x="62758" y="88347"/>
                </a:lnTo>
                <a:lnTo>
                  <a:pt x="62758" y="30729"/>
                </a:lnTo>
                <a:lnTo>
                  <a:pt x="61148" y="17521"/>
                </a:lnTo>
                <a:lnTo>
                  <a:pt x="59653" y="14404"/>
                </a:lnTo>
                <a:close/>
              </a:path>
              <a:path w="62865" h="88900">
                <a:moveTo>
                  <a:pt x="39523" y="0"/>
                </a:moveTo>
                <a:lnTo>
                  <a:pt x="34077" y="705"/>
                </a:lnTo>
                <a:lnTo>
                  <a:pt x="28295" y="2940"/>
                </a:lnTo>
                <a:lnTo>
                  <a:pt x="21838" y="6887"/>
                </a:lnTo>
                <a:lnTo>
                  <a:pt x="14372" y="12724"/>
                </a:lnTo>
                <a:lnTo>
                  <a:pt x="58847" y="12724"/>
                </a:lnTo>
                <a:lnTo>
                  <a:pt x="56530" y="7892"/>
                </a:lnTo>
                <a:lnTo>
                  <a:pt x="49216" y="1999"/>
                </a:lnTo>
                <a:lnTo>
                  <a:pt x="39523" y="0"/>
                </a:lnTo>
                <a:close/>
              </a:path>
            </a:pathLst>
          </a:custGeom>
          <a:solidFill>
            <a:srgbClr val="111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69227" y="941629"/>
            <a:ext cx="337743" cy="1260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37584" y="950752"/>
            <a:ext cx="145541" cy="1169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06481" y="941629"/>
            <a:ext cx="452864" cy="1260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89886" y="941629"/>
            <a:ext cx="0" cy="124460"/>
          </a:xfrm>
          <a:custGeom>
            <a:avLst/>
            <a:gdLst/>
            <a:ahLst/>
            <a:cxnLst/>
            <a:rect l="l" t="t" r="r" b="b"/>
            <a:pathLst>
              <a:path h="124459">
                <a:moveTo>
                  <a:pt x="0" y="0"/>
                </a:moveTo>
                <a:lnTo>
                  <a:pt x="0" y="124359"/>
                </a:lnTo>
              </a:path>
            </a:pathLst>
          </a:custGeom>
          <a:ln w="14372">
            <a:solidFill>
              <a:srgbClr val="1111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74210" y="950752"/>
            <a:ext cx="143720" cy="1169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41406" y="977641"/>
            <a:ext cx="143720" cy="1207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06685" y="943550"/>
            <a:ext cx="273069" cy="1241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99636" y="977641"/>
            <a:ext cx="127432" cy="9002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58567" y="941629"/>
            <a:ext cx="0" cy="124460"/>
          </a:xfrm>
          <a:custGeom>
            <a:avLst/>
            <a:gdLst/>
            <a:ahLst/>
            <a:cxnLst/>
            <a:rect l="l" t="t" r="r" b="b"/>
            <a:pathLst>
              <a:path h="124459">
                <a:moveTo>
                  <a:pt x="0" y="0"/>
                </a:moveTo>
                <a:lnTo>
                  <a:pt x="0" y="124359"/>
                </a:lnTo>
              </a:path>
            </a:pathLst>
          </a:custGeom>
          <a:ln w="16048">
            <a:solidFill>
              <a:srgbClr val="1111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80865" y="1487562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5">
                <a:moveTo>
                  <a:pt x="0" y="0"/>
                </a:moveTo>
                <a:lnTo>
                  <a:pt x="0" y="113315"/>
                </a:lnTo>
              </a:path>
            </a:pathLst>
          </a:custGeom>
          <a:ln w="16173">
            <a:solidFill>
              <a:srgbClr val="1111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12313" y="1487562"/>
            <a:ext cx="195874" cy="1152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29746" y="1512770"/>
            <a:ext cx="115024" cy="881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64532" y="1487562"/>
            <a:ext cx="118593" cy="1152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70981" y="2008047"/>
            <a:ext cx="346817" cy="1152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37584" y="2035079"/>
            <a:ext cx="38100" cy="86995"/>
          </a:xfrm>
          <a:custGeom>
            <a:avLst/>
            <a:gdLst/>
            <a:ahLst/>
            <a:cxnLst/>
            <a:rect l="l" t="t" r="r" b="b"/>
            <a:pathLst>
              <a:path w="38100" h="86994">
                <a:moveTo>
                  <a:pt x="12575" y="0"/>
                </a:moveTo>
                <a:lnTo>
                  <a:pt x="0" y="0"/>
                </a:lnTo>
                <a:lnTo>
                  <a:pt x="0" y="86451"/>
                </a:lnTo>
                <a:lnTo>
                  <a:pt x="14372" y="86451"/>
                </a:lnTo>
                <a:lnTo>
                  <a:pt x="14372" y="25207"/>
                </a:lnTo>
                <a:lnTo>
                  <a:pt x="21558" y="18005"/>
                </a:lnTo>
                <a:lnTo>
                  <a:pt x="26947" y="14404"/>
                </a:lnTo>
                <a:lnTo>
                  <a:pt x="37726" y="14404"/>
                </a:lnTo>
                <a:lnTo>
                  <a:pt x="37726" y="12603"/>
                </a:lnTo>
                <a:lnTo>
                  <a:pt x="14372" y="12603"/>
                </a:lnTo>
                <a:lnTo>
                  <a:pt x="12575" y="0"/>
                </a:lnTo>
                <a:close/>
              </a:path>
              <a:path w="38100" h="86994">
                <a:moveTo>
                  <a:pt x="37726" y="0"/>
                </a:moveTo>
                <a:lnTo>
                  <a:pt x="25151" y="0"/>
                </a:lnTo>
                <a:lnTo>
                  <a:pt x="14372" y="12603"/>
                </a:lnTo>
                <a:lnTo>
                  <a:pt x="37726" y="12603"/>
                </a:lnTo>
                <a:lnTo>
                  <a:pt x="37726" y="0"/>
                </a:lnTo>
                <a:close/>
              </a:path>
            </a:pathLst>
          </a:custGeom>
          <a:solidFill>
            <a:srgbClr val="111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23841" y="2008047"/>
            <a:ext cx="73656" cy="1152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20877" y="1999044"/>
            <a:ext cx="150930" cy="1242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67388" y="2415143"/>
            <a:ext cx="244392" cy="1242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31542" y="2449378"/>
            <a:ext cx="63500" cy="88265"/>
          </a:xfrm>
          <a:custGeom>
            <a:avLst/>
            <a:gdLst/>
            <a:ahLst/>
            <a:cxnLst/>
            <a:rect l="l" t="t" r="r" b="b"/>
            <a:pathLst>
              <a:path w="63500" h="88264">
                <a:moveTo>
                  <a:pt x="12575" y="1800"/>
                </a:moveTo>
                <a:lnTo>
                  <a:pt x="0" y="1800"/>
                </a:lnTo>
                <a:lnTo>
                  <a:pt x="0" y="88251"/>
                </a:lnTo>
                <a:lnTo>
                  <a:pt x="14372" y="88251"/>
                </a:lnTo>
                <a:lnTo>
                  <a:pt x="14372" y="25207"/>
                </a:lnTo>
                <a:lnTo>
                  <a:pt x="23378" y="18005"/>
                </a:lnTo>
                <a:lnTo>
                  <a:pt x="28768" y="14404"/>
                </a:lnTo>
                <a:lnTo>
                  <a:pt x="59431" y="14404"/>
                </a:lnTo>
                <a:lnTo>
                  <a:pt x="58564" y="12603"/>
                </a:lnTo>
                <a:lnTo>
                  <a:pt x="14372" y="12603"/>
                </a:lnTo>
                <a:lnTo>
                  <a:pt x="12575" y="1800"/>
                </a:lnTo>
                <a:close/>
              </a:path>
              <a:path w="63500" h="88264">
                <a:moveTo>
                  <a:pt x="59431" y="14404"/>
                </a:moveTo>
                <a:lnTo>
                  <a:pt x="43140" y="14404"/>
                </a:lnTo>
                <a:lnTo>
                  <a:pt x="46733" y="23407"/>
                </a:lnTo>
                <a:lnTo>
                  <a:pt x="46733" y="88251"/>
                </a:lnTo>
                <a:lnTo>
                  <a:pt x="62901" y="88251"/>
                </a:lnTo>
                <a:lnTo>
                  <a:pt x="62901" y="30609"/>
                </a:lnTo>
                <a:lnTo>
                  <a:pt x="61273" y="18230"/>
                </a:lnTo>
                <a:lnTo>
                  <a:pt x="59431" y="14404"/>
                </a:lnTo>
                <a:close/>
              </a:path>
              <a:path w="63500" h="88264">
                <a:moveTo>
                  <a:pt x="39547" y="0"/>
                </a:moveTo>
                <a:lnTo>
                  <a:pt x="34101" y="703"/>
                </a:lnTo>
                <a:lnTo>
                  <a:pt x="28316" y="2925"/>
                </a:lnTo>
                <a:lnTo>
                  <a:pt x="21852" y="6836"/>
                </a:lnTo>
                <a:lnTo>
                  <a:pt x="14372" y="12603"/>
                </a:lnTo>
                <a:lnTo>
                  <a:pt x="58564" y="12603"/>
                </a:lnTo>
                <a:lnTo>
                  <a:pt x="56614" y="8552"/>
                </a:lnTo>
                <a:lnTo>
                  <a:pt x="49259" y="2250"/>
                </a:lnTo>
                <a:lnTo>
                  <a:pt x="39547" y="0"/>
                </a:lnTo>
                <a:close/>
              </a:path>
            </a:pathLst>
          </a:custGeom>
          <a:solidFill>
            <a:srgbClr val="111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14206" y="2449378"/>
            <a:ext cx="125803" cy="9005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69185" y="2627707"/>
            <a:ext cx="149153" cy="11708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46184" y="2620504"/>
            <a:ext cx="0" cy="122555"/>
          </a:xfrm>
          <a:custGeom>
            <a:avLst/>
            <a:gdLst/>
            <a:ahLst/>
            <a:cxnLst/>
            <a:rect l="l" t="t" r="r" b="b"/>
            <a:pathLst>
              <a:path h="122555">
                <a:moveTo>
                  <a:pt x="0" y="0"/>
                </a:moveTo>
                <a:lnTo>
                  <a:pt x="0" y="122486"/>
                </a:lnTo>
              </a:path>
            </a:pathLst>
          </a:custGeom>
          <a:ln w="16168">
            <a:solidFill>
              <a:srgbClr val="1111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84833" y="2620504"/>
            <a:ext cx="0" cy="122555"/>
          </a:xfrm>
          <a:custGeom>
            <a:avLst/>
            <a:gdLst/>
            <a:ahLst/>
            <a:cxnLst/>
            <a:rect l="l" t="t" r="r" b="b"/>
            <a:pathLst>
              <a:path h="122555">
                <a:moveTo>
                  <a:pt x="0" y="0"/>
                </a:moveTo>
                <a:lnTo>
                  <a:pt x="0" y="122486"/>
                </a:lnTo>
              </a:path>
            </a:pathLst>
          </a:custGeom>
          <a:ln w="14372">
            <a:solidFill>
              <a:srgbClr val="1111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11781" y="2654715"/>
            <a:ext cx="63500" cy="90170"/>
          </a:xfrm>
          <a:custGeom>
            <a:avLst/>
            <a:gdLst/>
            <a:ahLst/>
            <a:cxnLst/>
            <a:rect l="l" t="t" r="r" b="b"/>
            <a:pathLst>
              <a:path w="63500" h="90169">
                <a:moveTo>
                  <a:pt x="26947" y="0"/>
                </a:moveTo>
                <a:lnTo>
                  <a:pt x="15915" y="2985"/>
                </a:lnTo>
                <a:lnTo>
                  <a:pt x="7410" y="11715"/>
                </a:lnTo>
                <a:lnTo>
                  <a:pt x="1936" y="25847"/>
                </a:lnTo>
                <a:lnTo>
                  <a:pt x="0" y="45038"/>
                </a:lnTo>
                <a:lnTo>
                  <a:pt x="1656" y="64229"/>
                </a:lnTo>
                <a:lnTo>
                  <a:pt x="6512" y="78360"/>
                </a:lnTo>
                <a:lnTo>
                  <a:pt x="14400" y="87090"/>
                </a:lnTo>
                <a:lnTo>
                  <a:pt x="25151" y="90076"/>
                </a:lnTo>
                <a:lnTo>
                  <a:pt x="30344" y="89373"/>
                </a:lnTo>
                <a:lnTo>
                  <a:pt x="35708" y="87150"/>
                </a:lnTo>
                <a:lnTo>
                  <a:pt x="42087" y="83239"/>
                </a:lnTo>
                <a:lnTo>
                  <a:pt x="50326" y="77472"/>
                </a:lnTo>
                <a:lnTo>
                  <a:pt x="62901" y="77472"/>
                </a:lnTo>
                <a:lnTo>
                  <a:pt x="62901" y="75671"/>
                </a:lnTo>
                <a:lnTo>
                  <a:pt x="28744" y="75671"/>
                </a:lnTo>
                <a:lnTo>
                  <a:pt x="22709" y="73670"/>
                </a:lnTo>
                <a:lnTo>
                  <a:pt x="18189" y="67782"/>
                </a:lnTo>
                <a:lnTo>
                  <a:pt x="15354" y="58180"/>
                </a:lnTo>
                <a:lnTo>
                  <a:pt x="14372" y="45038"/>
                </a:lnTo>
                <a:lnTo>
                  <a:pt x="15635" y="31899"/>
                </a:lnTo>
                <a:lnTo>
                  <a:pt x="19087" y="22306"/>
                </a:lnTo>
                <a:lnTo>
                  <a:pt x="24224" y="16426"/>
                </a:lnTo>
                <a:lnTo>
                  <a:pt x="30540" y="14428"/>
                </a:lnTo>
                <a:lnTo>
                  <a:pt x="62901" y="14428"/>
                </a:lnTo>
                <a:lnTo>
                  <a:pt x="62901" y="12603"/>
                </a:lnTo>
                <a:lnTo>
                  <a:pt x="50326" y="12603"/>
                </a:lnTo>
                <a:lnTo>
                  <a:pt x="43126" y="6836"/>
                </a:lnTo>
                <a:lnTo>
                  <a:pt x="37280" y="2925"/>
                </a:lnTo>
                <a:lnTo>
                  <a:pt x="32113" y="703"/>
                </a:lnTo>
                <a:lnTo>
                  <a:pt x="26947" y="0"/>
                </a:lnTo>
                <a:close/>
              </a:path>
              <a:path w="63500" h="90169">
                <a:moveTo>
                  <a:pt x="62901" y="77472"/>
                </a:moveTo>
                <a:lnTo>
                  <a:pt x="50326" y="77472"/>
                </a:lnTo>
                <a:lnTo>
                  <a:pt x="52122" y="88275"/>
                </a:lnTo>
                <a:lnTo>
                  <a:pt x="62901" y="88275"/>
                </a:lnTo>
                <a:lnTo>
                  <a:pt x="62901" y="77472"/>
                </a:lnTo>
                <a:close/>
              </a:path>
              <a:path w="63500" h="90169">
                <a:moveTo>
                  <a:pt x="62901" y="14428"/>
                </a:moveTo>
                <a:lnTo>
                  <a:pt x="34133" y="14428"/>
                </a:lnTo>
                <a:lnTo>
                  <a:pt x="41343" y="18029"/>
                </a:lnTo>
                <a:lnTo>
                  <a:pt x="48529" y="25231"/>
                </a:lnTo>
                <a:lnTo>
                  <a:pt x="48529" y="64844"/>
                </a:lnTo>
                <a:lnTo>
                  <a:pt x="41343" y="72046"/>
                </a:lnTo>
                <a:lnTo>
                  <a:pt x="34133" y="75671"/>
                </a:lnTo>
                <a:lnTo>
                  <a:pt x="62901" y="75671"/>
                </a:lnTo>
                <a:lnTo>
                  <a:pt x="62901" y="14428"/>
                </a:lnTo>
                <a:close/>
              </a:path>
              <a:path w="63500" h="90169">
                <a:moveTo>
                  <a:pt x="62901" y="1800"/>
                </a:moveTo>
                <a:lnTo>
                  <a:pt x="52122" y="1800"/>
                </a:lnTo>
                <a:lnTo>
                  <a:pt x="50326" y="12603"/>
                </a:lnTo>
                <a:lnTo>
                  <a:pt x="62901" y="12603"/>
                </a:lnTo>
                <a:lnTo>
                  <a:pt x="62901" y="1800"/>
                </a:lnTo>
                <a:close/>
              </a:path>
            </a:pathLst>
          </a:custGeom>
          <a:solidFill>
            <a:srgbClr val="111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99834" y="2620504"/>
            <a:ext cx="149158" cy="12428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68754" y="2620504"/>
            <a:ext cx="203053" cy="12428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91593" y="2654715"/>
            <a:ext cx="70063" cy="9007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81442" y="2654715"/>
            <a:ext cx="61594" cy="88900"/>
          </a:xfrm>
          <a:custGeom>
            <a:avLst/>
            <a:gdLst/>
            <a:ahLst/>
            <a:cxnLst/>
            <a:rect l="l" t="t" r="r" b="b"/>
            <a:pathLst>
              <a:path w="61594" h="88900">
                <a:moveTo>
                  <a:pt x="12575" y="1800"/>
                </a:moveTo>
                <a:lnTo>
                  <a:pt x="0" y="1800"/>
                </a:lnTo>
                <a:lnTo>
                  <a:pt x="0" y="88275"/>
                </a:lnTo>
                <a:lnTo>
                  <a:pt x="14372" y="88275"/>
                </a:lnTo>
                <a:lnTo>
                  <a:pt x="14372" y="25231"/>
                </a:lnTo>
                <a:lnTo>
                  <a:pt x="21558" y="18029"/>
                </a:lnTo>
                <a:lnTo>
                  <a:pt x="28744" y="14428"/>
                </a:lnTo>
                <a:lnTo>
                  <a:pt x="57724" y="14428"/>
                </a:lnTo>
                <a:lnTo>
                  <a:pt x="56883" y="12603"/>
                </a:lnTo>
                <a:lnTo>
                  <a:pt x="14372" y="12603"/>
                </a:lnTo>
                <a:lnTo>
                  <a:pt x="12575" y="1800"/>
                </a:lnTo>
                <a:close/>
              </a:path>
              <a:path w="61594" h="88900">
                <a:moveTo>
                  <a:pt x="57724" y="14428"/>
                </a:moveTo>
                <a:lnTo>
                  <a:pt x="43116" y="14428"/>
                </a:lnTo>
                <a:lnTo>
                  <a:pt x="46709" y="23431"/>
                </a:lnTo>
                <a:lnTo>
                  <a:pt x="46709" y="88275"/>
                </a:lnTo>
                <a:lnTo>
                  <a:pt x="61081" y="88275"/>
                </a:lnTo>
                <a:lnTo>
                  <a:pt x="61081" y="30633"/>
                </a:lnTo>
                <a:lnTo>
                  <a:pt x="59481" y="18240"/>
                </a:lnTo>
                <a:lnTo>
                  <a:pt x="57724" y="14428"/>
                </a:lnTo>
                <a:close/>
              </a:path>
              <a:path w="61594" h="88900">
                <a:moveTo>
                  <a:pt x="39523" y="0"/>
                </a:moveTo>
                <a:lnTo>
                  <a:pt x="33319" y="703"/>
                </a:lnTo>
                <a:lnTo>
                  <a:pt x="27621" y="2925"/>
                </a:lnTo>
                <a:lnTo>
                  <a:pt x="21586" y="6836"/>
                </a:lnTo>
                <a:lnTo>
                  <a:pt x="14372" y="12603"/>
                </a:lnTo>
                <a:lnTo>
                  <a:pt x="56883" y="12603"/>
                </a:lnTo>
                <a:lnTo>
                  <a:pt x="55018" y="8555"/>
                </a:lnTo>
                <a:lnTo>
                  <a:pt x="48197" y="2251"/>
                </a:lnTo>
                <a:lnTo>
                  <a:pt x="39523" y="0"/>
                </a:lnTo>
                <a:close/>
              </a:path>
            </a:pathLst>
          </a:custGeom>
          <a:solidFill>
            <a:srgbClr val="111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61996" y="3051008"/>
            <a:ext cx="278528" cy="11528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60311" y="3078017"/>
            <a:ext cx="40005" cy="86995"/>
          </a:xfrm>
          <a:custGeom>
            <a:avLst/>
            <a:gdLst/>
            <a:ahLst/>
            <a:cxnLst/>
            <a:rect l="l" t="t" r="r" b="b"/>
            <a:pathLst>
              <a:path w="40005" h="86994">
                <a:moveTo>
                  <a:pt x="12575" y="0"/>
                </a:moveTo>
                <a:lnTo>
                  <a:pt x="0" y="0"/>
                </a:lnTo>
                <a:lnTo>
                  <a:pt x="0" y="86475"/>
                </a:lnTo>
                <a:lnTo>
                  <a:pt x="16168" y="86475"/>
                </a:lnTo>
                <a:lnTo>
                  <a:pt x="16168" y="25231"/>
                </a:lnTo>
                <a:lnTo>
                  <a:pt x="26947" y="14428"/>
                </a:lnTo>
                <a:lnTo>
                  <a:pt x="39523" y="14428"/>
                </a:lnTo>
                <a:lnTo>
                  <a:pt x="39523" y="12627"/>
                </a:lnTo>
                <a:lnTo>
                  <a:pt x="14372" y="12627"/>
                </a:lnTo>
                <a:lnTo>
                  <a:pt x="12575" y="0"/>
                </a:lnTo>
                <a:close/>
              </a:path>
              <a:path w="40005" h="86994">
                <a:moveTo>
                  <a:pt x="39523" y="0"/>
                </a:moveTo>
                <a:lnTo>
                  <a:pt x="25151" y="0"/>
                </a:lnTo>
                <a:lnTo>
                  <a:pt x="14372" y="12627"/>
                </a:lnTo>
                <a:lnTo>
                  <a:pt x="39523" y="12627"/>
                </a:lnTo>
                <a:lnTo>
                  <a:pt x="39523" y="0"/>
                </a:lnTo>
                <a:close/>
              </a:path>
            </a:pathLst>
          </a:custGeom>
          <a:solidFill>
            <a:srgbClr val="111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51957" y="3051008"/>
            <a:ext cx="75477" cy="11348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47196" y="3051008"/>
            <a:ext cx="316281" cy="11528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83239" y="3042005"/>
            <a:ext cx="115000" cy="12248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60200" y="3483313"/>
            <a:ext cx="352209" cy="11528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66329" y="3483313"/>
            <a:ext cx="336043" cy="11528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229320" y="3510346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0"/>
                </a:moveTo>
                <a:lnTo>
                  <a:pt x="0" y="86451"/>
                </a:lnTo>
              </a:path>
            </a:pathLst>
          </a:custGeom>
          <a:ln w="14372">
            <a:solidFill>
              <a:srgbClr val="1111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259860" y="3508545"/>
            <a:ext cx="63500" cy="88265"/>
          </a:xfrm>
          <a:custGeom>
            <a:avLst/>
            <a:gdLst/>
            <a:ahLst/>
            <a:cxnLst/>
            <a:rect l="l" t="t" r="r" b="b"/>
            <a:pathLst>
              <a:path w="63500" h="88264">
                <a:moveTo>
                  <a:pt x="12599" y="1800"/>
                </a:moveTo>
                <a:lnTo>
                  <a:pt x="0" y="1800"/>
                </a:lnTo>
                <a:lnTo>
                  <a:pt x="0" y="88251"/>
                </a:lnTo>
                <a:lnTo>
                  <a:pt x="16192" y="88251"/>
                </a:lnTo>
                <a:lnTo>
                  <a:pt x="16192" y="25207"/>
                </a:lnTo>
                <a:lnTo>
                  <a:pt x="23378" y="18005"/>
                </a:lnTo>
                <a:lnTo>
                  <a:pt x="30564" y="14404"/>
                </a:lnTo>
                <a:lnTo>
                  <a:pt x="59431" y="14404"/>
                </a:lnTo>
                <a:lnTo>
                  <a:pt x="58564" y="12603"/>
                </a:lnTo>
                <a:lnTo>
                  <a:pt x="14396" y="12603"/>
                </a:lnTo>
                <a:lnTo>
                  <a:pt x="12599" y="1800"/>
                </a:lnTo>
                <a:close/>
              </a:path>
              <a:path w="63500" h="88264">
                <a:moveTo>
                  <a:pt x="59431" y="14404"/>
                </a:moveTo>
                <a:lnTo>
                  <a:pt x="44936" y="14404"/>
                </a:lnTo>
                <a:lnTo>
                  <a:pt x="48529" y="23407"/>
                </a:lnTo>
                <a:lnTo>
                  <a:pt x="48529" y="88251"/>
                </a:lnTo>
                <a:lnTo>
                  <a:pt x="62901" y="88251"/>
                </a:lnTo>
                <a:lnTo>
                  <a:pt x="62901" y="30609"/>
                </a:lnTo>
                <a:lnTo>
                  <a:pt x="61273" y="18230"/>
                </a:lnTo>
                <a:lnTo>
                  <a:pt x="59431" y="14404"/>
                </a:lnTo>
                <a:close/>
              </a:path>
              <a:path w="63500" h="88264">
                <a:moveTo>
                  <a:pt x="39547" y="0"/>
                </a:moveTo>
                <a:lnTo>
                  <a:pt x="34101" y="703"/>
                </a:lnTo>
                <a:lnTo>
                  <a:pt x="28318" y="2925"/>
                </a:lnTo>
                <a:lnTo>
                  <a:pt x="21862" y="6836"/>
                </a:lnTo>
                <a:lnTo>
                  <a:pt x="14396" y="12603"/>
                </a:lnTo>
                <a:lnTo>
                  <a:pt x="58564" y="12603"/>
                </a:lnTo>
                <a:lnTo>
                  <a:pt x="56614" y="8552"/>
                </a:lnTo>
                <a:lnTo>
                  <a:pt x="49259" y="2250"/>
                </a:lnTo>
                <a:lnTo>
                  <a:pt x="39547" y="0"/>
                </a:lnTo>
                <a:close/>
              </a:path>
            </a:pathLst>
          </a:custGeom>
          <a:solidFill>
            <a:srgbClr val="111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80865" y="3688674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0"/>
                </a:moveTo>
                <a:lnTo>
                  <a:pt x="0" y="113459"/>
                </a:lnTo>
              </a:path>
            </a:pathLst>
          </a:custGeom>
          <a:ln w="16173">
            <a:solidFill>
              <a:srgbClr val="1111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2313" y="3688674"/>
            <a:ext cx="197671" cy="11526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29746" y="3713882"/>
            <a:ext cx="113228" cy="9005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862736" y="3679647"/>
            <a:ext cx="222815" cy="12428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105336" y="3713882"/>
            <a:ext cx="129372" cy="9005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92599" y="4189422"/>
            <a:ext cx="230192" cy="12428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60087" y="4203831"/>
            <a:ext cx="43180" cy="110489"/>
          </a:xfrm>
          <a:custGeom>
            <a:avLst/>
            <a:gdLst/>
            <a:ahLst/>
            <a:cxnLst/>
            <a:rect l="l" t="t" r="r" b="b"/>
            <a:pathLst>
              <a:path w="43180" h="110489">
                <a:moveTo>
                  <a:pt x="40995" y="10808"/>
                </a:moveTo>
                <a:lnTo>
                  <a:pt x="30540" y="10808"/>
                </a:lnTo>
                <a:lnTo>
                  <a:pt x="10779" y="109877"/>
                </a:lnTo>
                <a:lnTo>
                  <a:pt x="21558" y="109877"/>
                </a:lnTo>
                <a:lnTo>
                  <a:pt x="40995" y="10808"/>
                </a:lnTo>
                <a:close/>
              </a:path>
              <a:path w="43180" h="110489">
                <a:moveTo>
                  <a:pt x="43116" y="0"/>
                </a:moveTo>
                <a:lnTo>
                  <a:pt x="34133" y="0"/>
                </a:lnTo>
                <a:lnTo>
                  <a:pt x="0" y="16212"/>
                </a:lnTo>
                <a:lnTo>
                  <a:pt x="1796" y="23417"/>
                </a:lnTo>
                <a:lnTo>
                  <a:pt x="30540" y="10808"/>
                </a:lnTo>
                <a:lnTo>
                  <a:pt x="40995" y="10808"/>
                </a:lnTo>
                <a:lnTo>
                  <a:pt x="43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87215" y="4203831"/>
            <a:ext cx="131265" cy="11168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8426957" y="533714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title"/>
          </p:nvPr>
        </p:nvSpPr>
        <p:spPr>
          <a:xfrm>
            <a:off x="686206" y="172338"/>
            <a:ext cx="77704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5" dirty="0"/>
              <a:t>Most </a:t>
            </a:r>
            <a:r>
              <a:rPr sz="3400" spc="-20" dirty="0"/>
              <a:t>Real Networks </a:t>
            </a:r>
            <a:r>
              <a:rPr sz="3400" spc="-15" dirty="0"/>
              <a:t>are </a:t>
            </a:r>
            <a:r>
              <a:rPr sz="3400" spc="-10" dirty="0"/>
              <a:t>Supercritical</a:t>
            </a:r>
            <a:r>
              <a:rPr sz="3400" spc="15" dirty="0"/>
              <a:t> </a:t>
            </a:r>
            <a:r>
              <a:rPr sz="3400" spc="-10" dirty="0"/>
              <a:t>(Cont.)</a:t>
            </a:r>
            <a:endParaRPr sz="3400"/>
          </a:p>
        </p:txBody>
      </p:sp>
      <p:sp>
        <p:nvSpPr>
          <p:cNvPr id="89" name="object 89"/>
          <p:cNvSpPr/>
          <p:nvPr/>
        </p:nvSpPr>
        <p:spPr>
          <a:xfrm>
            <a:off x="4342129" y="4475810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39" h="208914">
                <a:moveTo>
                  <a:pt x="224662" y="0"/>
                </a:moveTo>
                <a:lnTo>
                  <a:pt x="212725" y="4013"/>
                </a:lnTo>
                <a:lnTo>
                  <a:pt x="248539" y="104368"/>
                </a:lnTo>
                <a:lnTo>
                  <a:pt x="212725" y="204597"/>
                </a:lnTo>
                <a:lnTo>
                  <a:pt x="224662" y="208838"/>
                </a:lnTo>
                <a:lnTo>
                  <a:pt x="269240" y="108496"/>
                </a:lnTo>
                <a:lnTo>
                  <a:pt x="269240" y="100228"/>
                </a:lnTo>
                <a:lnTo>
                  <a:pt x="224662" y="0"/>
                </a:lnTo>
                <a:close/>
              </a:path>
              <a:path w="269239" h="208914">
                <a:moveTo>
                  <a:pt x="44577" y="0"/>
                </a:moveTo>
                <a:lnTo>
                  <a:pt x="0" y="100342"/>
                </a:lnTo>
                <a:lnTo>
                  <a:pt x="0" y="108610"/>
                </a:lnTo>
                <a:lnTo>
                  <a:pt x="44577" y="208838"/>
                </a:lnTo>
                <a:lnTo>
                  <a:pt x="56387" y="204825"/>
                </a:lnTo>
                <a:lnTo>
                  <a:pt x="20574" y="104470"/>
                </a:lnTo>
                <a:lnTo>
                  <a:pt x="56387" y="4241"/>
                </a:lnTo>
                <a:lnTo>
                  <a:pt x="44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24953" y="5025974"/>
            <a:ext cx="269875" cy="208915"/>
          </a:xfrm>
          <a:custGeom>
            <a:avLst/>
            <a:gdLst/>
            <a:ahLst/>
            <a:cxnLst/>
            <a:rect l="l" t="t" r="r" b="b"/>
            <a:pathLst>
              <a:path w="269875" h="208914">
                <a:moveTo>
                  <a:pt x="224675" y="0"/>
                </a:moveTo>
                <a:lnTo>
                  <a:pt x="212737" y="4013"/>
                </a:lnTo>
                <a:lnTo>
                  <a:pt x="248551" y="104368"/>
                </a:lnTo>
                <a:lnTo>
                  <a:pt x="212737" y="204597"/>
                </a:lnTo>
                <a:lnTo>
                  <a:pt x="224675" y="208838"/>
                </a:lnTo>
                <a:lnTo>
                  <a:pt x="269252" y="108496"/>
                </a:lnTo>
                <a:lnTo>
                  <a:pt x="269252" y="100228"/>
                </a:lnTo>
                <a:lnTo>
                  <a:pt x="224675" y="0"/>
                </a:lnTo>
                <a:close/>
              </a:path>
              <a:path w="269875" h="208914">
                <a:moveTo>
                  <a:pt x="44538" y="0"/>
                </a:moveTo>
                <a:lnTo>
                  <a:pt x="0" y="100342"/>
                </a:lnTo>
                <a:lnTo>
                  <a:pt x="0" y="108610"/>
                </a:lnTo>
                <a:lnTo>
                  <a:pt x="44538" y="208838"/>
                </a:lnTo>
                <a:lnTo>
                  <a:pt x="56362" y="204825"/>
                </a:lnTo>
                <a:lnTo>
                  <a:pt x="20535" y="104470"/>
                </a:lnTo>
                <a:lnTo>
                  <a:pt x="56362" y="4241"/>
                </a:lnTo>
                <a:lnTo>
                  <a:pt x="44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596900" y="4405071"/>
            <a:ext cx="6752590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381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crosses </a:t>
            </a:r>
            <a:r>
              <a:rPr sz="1800" spc="-5" dirty="0">
                <a:latin typeface="Calibri"/>
                <a:cs typeface="Calibri"/>
              </a:rPr>
              <a:t>(X) </a:t>
            </a:r>
            <a:r>
              <a:rPr sz="1800" spc="-10" dirty="0">
                <a:latin typeface="Calibri"/>
                <a:cs typeface="Calibri"/>
              </a:rPr>
              <a:t>indicate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	</a:t>
            </a:r>
            <a:r>
              <a:rPr sz="1800" dirty="0">
                <a:latin typeface="Cambria Math"/>
                <a:cs typeface="Cambria Math"/>
              </a:rPr>
              <a:t>𝑘</a:t>
            </a:r>
            <a:r>
              <a:rPr sz="1800" spc="3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diagram indicates </a:t>
            </a:r>
            <a:r>
              <a:rPr sz="1800" spc="-5" dirty="0">
                <a:latin typeface="Calibri"/>
                <a:cs typeface="Calibri"/>
              </a:rPr>
              <a:t>that most </a:t>
            </a:r>
            <a:r>
              <a:rPr sz="1800" spc="-10" dirty="0">
                <a:latin typeface="Calibri"/>
                <a:cs typeface="Calibri"/>
              </a:rPr>
              <a:t>networks are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supercritical</a:t>
            </a:r>
            <a:r>
              <a:rPr sz="1800" spc="1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regime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  <a:spcBef>
                <a:spcPts val="5"/>
              </a:spcBef>
              <a:tabLst>
                <a:tab pos="596265" algn="l"/>
                <a:tab pos="873760" algn="l"/>
              </a:tabLst>
            </a:pP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&lt;	𝑘	&lt; ln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𝑘</a:t>
            </a:r>
            <a:r>
              <a:rPr sz="1800" spc="10" dirty="0">
                <a:latin typeface="Calibri"/>
                <a:cs typeface="Calibri"/>
              </a:rPr>
              <a:t>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r>
              <a:rPr sz="1800" spc="-5" dirty="0">
                <a:latin typeface="Calibri"/>
                <a:cs typeface="Calibri"/>
              </a:rPr>
              <a:t>Only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actor </a:t>
            </a:r>
            <a:r>
              <a:rPr sz="1800" spc="-10" dirty="0">
                <a:latin typeface="Calibri"/>
                <a:cs typeface="Calibri"/>
              </a:rPr>
              <a:t>network </a:t>
            </a:r>
            <a:r>
              <a:rPr sz="1800" dirty="0">
                <a:latin typeface="Calibri"/>
                <a:cs typeface="Calibri"/>
              </a:rPr>
              <a:t>is in the </a:t>
            </a:r>
            <a:r>
              <a:rPr sz="1800" spc="-10" dirty="0">
                <a:latin typeface="Calibri"/>
                <a:cs typeface="Calibri"/>
              </a:rPr>
              <a:t>connected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regime.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28650" y="887882"/>
            <a:ext cx="4845050" cy="414464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Introduction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random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network</a:t>
            </a:r>
            <a:r>
              <a:rPr sz="280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Number 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links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Degree </a:t>
            </a:r>
            <a:r>
              <a:rPr sz="2800" spc="-10" dirty="0">
                <a:latin typeface="Calibri"/>
                <a:cs typeface="Calibri"/>
              </a:rPr>
              <a:t>distribution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Real networks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Poisson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Evolution </a:t>
            </a:r>
            <a:r>
              <a:rPr sz="2800" spc="-5" dirty="0">
                <a:latin typeface="Calibri"/>
                <a:cs typeface="Calibri"/>
              </a:rPr>
              <a:t>of a </a:t>
            </a:r>
            <a:r>
              <a:rPr sz="2800" spc="-15" dirty="0">
                <a:latin typeface="Calibri"/>
                <a:cs typeface="Calibri"/>
              </a:rPr>
              <a:t>random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Real networks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supercritical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</a:t>
            </a:r>
            <a:r>
              <a:rPr spc="-50" dirty="0"/>
              <a:t>v</a:t>
            </a:r>
            <a:r>
              <a:rPr dirty="0"/>
              <a:t>e</a:t>
            </a:r>
            <a:r>
              <a:rPr spc="25" dirty="0"/>
              <a:t>r</a:t>
            </a:r>
            <a:r>
              <a:rPr dirty="0"/>
              <a:t>v</a:t>
            </a:r>
            <a:r>
              <a:rPr spc="-15" dirty="0"/>
              <a:t>i</a:t>
            </a:r>
            <a:r>
              <a:rPr spc="-30" dirty="0"/>
              <a:t>e</a:t>
            </a:r>
            <a:r>
              <a:rPr dirty="0"/>
              <a:t>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6755" y="5250179"/>
            <a:ext cx="1905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7908" y="5024628"/>
            <a:ext cx="190500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759" y="4445508"/>
            <a:ext cx="188976" cy="19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5759" y="3721608"/>
            <a:ext cx="188976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3708" y="2906267"/>
            <a:ext cx="1905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2323" y="4442459"/>
            <a:ext cx="190500" cy="188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2480" y="3131820"/>
            <a:ext cx="190500" cy="190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67127" y="5024628"/>
            <a:ext cx="188976" cy="190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68651" y="3128772"/>
            <a:ext cx="1905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3848" y="3720084"/>
            <a:ext cx="190500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63445" y="5183885"/>
            <a:ext cx="535305" cy="161925"/>
          </a:xfrm>
          <a:custGeom>
            <a:avLst/>
            <a:gdLst/>
            <a:ahLst/>
            <a:cxnLst/>
            <a:rect l="l" t="t" r="r" b="b"/>
            <a:pathLst>
              <a:path w="535305" h="161925">
                <a:moveTo>
                  <a:pt x="0" y="161924"/>
                </a:moveTo>
                <a:lnTo>
                  <a:pt x="534924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1009" y="3908297"/>
            <a:ext cx="358775" cy="1149350"/>
          </a:xfrm>
          <a:custGeom>
            <a:avLst/>
            <a:gdLst/>
            <a:ahLst/>
            <a:cxnLst/>
            <a:rect l="l" t="t" r="r" b="b"/>
            <a:pathLst>
              <a:path w="358775" h="1149350">
                <a:moveTo>
                  <a:pt x="0" y="0"/>
                </a:moveTo>
                <a:lnTo>
                  <a:pt x="358775" y="114935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9169" y="3003042"/>
            <a:ext cx="500380" cy="225425"/>
          </a:xfrm>
          <a:custGeom>
            <a:avLst/>
            <a:gdLst/>
            <a:ahLst/>
            <a:cxnLst/>
            <a:rect l="l" t="t" r="r" b="b"/>
            <a:pathLst>
              <a:path w="500380" h="225425">
                <a:moveTo>
                  <a:pt x="0" y="225425"/>
                </a:moveTo>
                <a:lnTo>
                  <a:pt x="50012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2377" y="3315461"/>
            <a:ext cx="425450" cy="1132205"/>
          </a:xfrm>
          <a:custGeom>
            <a:avLst/>
            <a:gdLst/>
            <a:ahLst/>
            <a:cxnLst/>
            <a:rect l="l" t="t" r="r" b="b"/>
            <a:pathLst>
              <a:path w="425450" h="1132204">
                <a:moveTo>
                  <a:pt x="425450" y="1131887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32966" y="3065526"/>
            <a:ext cx="628650" cy="1964055"/>
          </a:xfrm>
          <a:custGeom>
            <a:avLst/>
            <a:gdLst/>
            <a:ahLst/>
            <a:cxnLst/>
            <a:rect l="l" t="t" r="r" b="b"/>
            <a:pathLst>
              <a:path w="628650" h="1964054">
                <a:moveTo>
                  <a:pt x="628650" y="1963737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27910" y="3288029"/>
            <a:ext cx="297180" cy="463550"/>
          </a:xfrm>
          <a:custGeom>
            <a:avLst/>
            <a:gdLst/>
            <a:ahLst/>
            <a:cxnLst/>
            <a:rect l="l" t="t" r="r" b="b"/>
            <a:pathLst>
              <a:path w="297180" h="463550">
                <a:moveTo>
                  <a:pt x="296925" y="463550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5018" y="3288029"/>
            <a:ext cx="1675130" cy="1189355"/>
          </a:xfrm>
          <a:custGeom>
            <a:avLst/>
            <a:gdLst/>
            <a:ahLst/>
            <a:cxnLst/>
            <a:rect l="l" t="t" r="r" b="b"/>
            <a:pathLst>
              <a:path w="1675130" h="1189354">
                <a:moveTo>
                  <a:pt x="0" y="1189037"/>
                </a:moveTo>
                <a:lnTo>
                  <a:pt x="167487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0926" y="3225545"/>
            <a:ext cx="1621155" cy="592455"/>
          </a:xfrm>
          <a:custGeom>
            <a:avLst/>
            <a:gdLst/>
            <a:ahLst/>
            <a:cxnLst/>
            <a:rect l="l" t="t" r="r" b="b"/>
            <a:pathLst>
              <a:path w="1621155" h="592454">
                <a:moveTo>
                  <a:pt x="0" y="592074"/>
                </a:moveTo>
                <a:lnTo>
                  <a:pt x="1620774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958720" y="103758"/>
            <a:ext cx="522668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Random </a:t>
            </a:r>
            <a:r>
              <a:rPr lang="en-US" spc="-10" dirty="0"/>
              <a:t>Graph</a:t>
            </a:r>
            <a:r>
              <a:rPr spc="-140" dirty="0"/>
              <a:t> </a:t>
            </a:r>
            <a:r>
              <a:rPr dirty="0"/>
              <a:t>Model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010914" y="3966464"/>
            <a:ext cx="37687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Erdös-Rényi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r>
              <a:rPr sz="1600" b="1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(1960)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Idea: Connect nodes </a:t>
            </a:r>
            <a:r>
              <a:rPr sz="1600" b="1" spc="5" dirty="0">
                <a:latin typeface="Arial"/>
                <a:cs typeface="Arial"/>
              </a:rPr>
              <a:t>with </a:t>
            </a:r>
            <a:r>
              <a:rPr sz="1600" b="1" spc="-5" dirty="0">
                <a:latin typeface="Arial"/>
                <a:cs typeface="Arial"/>
              </a:rPr>
              <a:t>probability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𝒑</a:t>
            </a:r>
            <a:endParaRPr sz="1600" dirty="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79039" y="1959101"/>
            <a:ext cx="995044" cy="481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>
              <a:lnSpc>
                <a:spcPts val="192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Pál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Erdös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sz="1400" dirty="0">
                <a:latin typeface="Arial"/>
                <a:cs typeface="Arial"/>
              </a:rPr>
              <a:t>(191</a:t>
            </a:r>
            <a:r>
              <a:rPr sz="1400" spc="-5" dirty="0">
                <a:latin typeface="Arial"/>
                <a:cs typeface="Arial"/>
              </a:rPr>
              <a:t>3</a:t>
            </a:r>
            <a:r>
              <a:rPr sz="1400" dirty="0">
                <a:latin typeface="Arial"/>
                <a:cs typeface="Arial"/>
              </a:rPr>
              <a:t>-19</a:t>
            </a:r>
            <a:r>
              <a:rPr sz="1400" spc="-15" dirty="0">
                <a:latin typeface="Arial"/>
                <a:cs typeface="Arial"/>
              </a:rPr>
              <a:t>9</a:t>
            </a:r>
            <a:r>
              <a:rPr sz="1400" dirty="0">
                <a:latin typeface="Arial"/>
                <a:cs typeface="Arial"/>
              </a:rPr>
              <a:t>6)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35323" y="1927860"/>
            <a:ext cx="4084320" cy="19857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867015" y="1957577"/>
            <a:ext cx="1219200" cy="481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350" algn="r">
              <a:lnSpc>
                <a:spcPts val="1920"/>
              </a:lnSpc>
              <a:spcBef>
                <a:spcPts val="95"/>
              </a:spcBef>
            </a:pPr>
            <a:r>
              <a:rPr sz="1600" b="1" spc="-15" dirty="0">
                <a:latin typeface="Arial"/>
                <a:cs typeface="Arial"/>
              </a:rPr>
              <a:t>Alfréd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Rényi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ts val="1680"/>
              </a:lnSpc>
            </a:pPr>
            <a:r>
              <a:rPr sz="1400" dirty="0">
                <a:latin typeface="Arial"/>
                <a:cs typeface="Arial"/>
              </a:rPr>
              <a:t>(192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-19</a:t>
            </a:r>
            <a:r>
              <a:rPr sz="1400" spc="-15" dirty="0">
                <a:latin typeface="Arial"/>
                <a:cs typeface="Arial"/>
              </a:rPr>
              <a:t>7</a:t>
            </a:r>
            <a:r>
              <a:rPr sz="1400" dirty="0">
                <a:latin typeface="Arial"/>
                <a:cs typeface="Arial"/>
              </a:rPr>
              <a:t>0)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81976" y="5130076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670418" y="4882388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3127248" y="4955540"/>
            <a:ext cx="5673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Left: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example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random network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mbria Math"/>
                <a:cs typeface="Cambria Math"/>
              </a:rPr>
              <a:t>𝑝 = </a:t>
            </a:r>
            <a:r>
              <a:rPr sz="1950" spc="60" baseline="-38461" dirty="0">
                <a:latin typeface="Cambria Math"/>
                <a:cs typeface="Cambria Math"/>
              </a:rPr>
              <a:t>6 </a:t>
            </a:r>
            <a:r>
              <a:rPr sz="1800" dirty="0">
                <a:latin typeface="Cambria Math"/>
                <a:cs typeface="Cambria Math"/>
              </a:rPr>
              <a:t>, 𝑁 =</a:t>
            </a:r>
            <a:r>
              <a:rPr sz="1800" spc="23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10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8767" y="966342"/>
            <a:ext cx="8025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a sequence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papers </a:t>
            </a:r>
            <a:r>
              <a:rPr sz="1800" spc="-10" dirty="0">
                <a:latin typeface="Arial"/>
                <a:cs typeface="Arial"/>
              </a:rPr>
              <a:t>between </a:t>
            </a:r>
            <a:r>
              <a:rPr sz="1800" spc="-5" dirty="0">
                <a:latin typeface="Arial"/>
                <a:cs typeface="Arial"/>
              </a:rPr>
              <a:t>1959 and 1968, Erdös and </a:t>
            </a:r>
            <a:r>
              <a:rPr sz="1800" spc="-10" dirty="0">
                <a:latin typeface="Arial"/>
                <a:cs typeface="Arial"/>
              </a:rPr>
              <a:t>Rényi </a:t>
            </a:r>
            <a:r>
              <a:rPr sz="1800" spc="-5" dirty="0">
                <a:latin typeface="Arial"/>
                <a:cs typeface="Arial"/>
              </a:rPr>
              <a:t>established  random graph </a:t>
            </a:r>
            <a:r>
              <a:rPr sz="1800" spc="-25" dirty="0">
                <a:latin typeface="Arial"/>
                <a:cs typeface="Arial"/>
              </a:rPr>
              <a:t>theory, </a:t>
            </a:r>
            <a:r>
              <a:rPr sz="1800" spc="-5" dirty="0">
                <a:latin typeface="Arial"/>
                <a:cs typeface="Arial"/>
              </a:rPr>
              <a:t>by combining probability theory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graph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theory.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5156" y="2328417"/>
            <a:ext cx="593090" cy="236220"/>
          </a:xfrm>
          <a:custGeom>
            <a:avLst/>
            <a:gdLst/>
            <a:ahLst/>
            <a:cxnLst/>
            <a:rect l="l" t="t" r="r" b="b"/>
            <a:pathLst>
              <a:path w="593090" h="236219">
                <a:moveTo>
                  <a:pt x="517639" y="0"/>
                </a:moveTo>
                <a:lnTo>
                  <a:pt x="514210" y="9525"/>
                </a:lnTo>
                <a:lnTo>
                  <a:pt x="527850" y="15430"/>
                </a:lnTo>
                <a:lnTo>
                  <a:pt x="539610" y="23622"/>
                </a:lnTo>
                <a:lnTo>
                  <a:pt x="563464" y="61650"/>
                </a:lnTo>
                <a:lnTo>
                  <a:pt x="571233" y="116586"/>
                </a:lnTo>
                <a:lnTo>
                  <a:pt x="570372" y="137423"/>
                </a:lnTo>
                <a:lnTo>
                  <a:pt x="557263" y="188341"/>
                </a:lnTo>
                <a:lnTo>
                  <a:pt x="528045" y="220130"/>
                </a:lnTo>
                <a:lnTo>
                  <a:pt x="514591" y="226060"/>
                </a:lnTo>
                <a:lnTo>
                  <a:pt x="517639" y="235711"/>
                </a:lnTo>
                <a:lnTo>
                  <a:pt x="562627" y="208887"/>
                </a:lnTo>
                <a:lnTo>
                  <a:pt x="587965" y="159480"/>
                </a:lnTo>
                <a:lnTo>
                  <a:pt x="592823" y="117855"/>
                </a:lnTo>
                <a:lnTo>
                  <a:pt x="591606" y="96281"/>
                </a:lnTo>
                <a:lnTo>
                  <a:pt x="581839" y="57991"/>
                </a:lnTo>
                <a:lnTo>
                  <a:pt x="549643" y="15065"/>
                </a:lnTo>
                <a:lnTo>
                  <a:pt x="534689" y="6145"/>
                </a:lnTo>
                <a:lnTo>
                  <a:pt x="517639" y="0"/>
                </a:lnTo>
                <a:close/>
              </a:path>
              <a:path w="593090" h="236219">
                <a:moveTo>
                  <a:pt x="75184" y="0"/>
                </a:moveTo>
                <a:lnTo>
                  <a:pt x="30233" y="26771"/>
                </a:lnTo>
                <a:lnTo>
                  <a:pt x="4865" y="76327"/>
                </a:lnTo>
                <a:lnTo>
                  <a:pt x="0" y="117855"/>
                </a:lnTo>
                <a:lnTo>
                  <a:pt x="1212" y="139501"/>
                </a:lnTo>
                <a:lnTo>
                  <a:pt x="10908" y="177792"/>
                </a:lnTo>
                <a:lnTo>
                  <a:pt x="43030" y="220599"/>
                </a:lnTo>
                <a:lnTo>
                  <a:pt x="75184" y="235711"/>
                </a:lnTo>
                <a:lnTo>
                  <a:pt x="78168" y="226060"/>
                </a:lnTo>
                <a:lnTo>
                  <a:pt x="64735" y="220130"/>
                </a:lnTo>
                <a:lnTo>
                  <a:pt x="53144" y="211867"/>
                </a:lnTo>
                <a:lnTo>
                  <a:pt x="29366" y="173289"/>
                </a:lnTo>
                <a:lnTo>
                  <a:pt x="21501" y="116586"/>
                </a:lnTo>
                <a:lnTo>
                  <a:pt x="22375" y="96512"/>
                </a:lnTo>
                <a:lnTo>
                  <a:pt x="35483" y="46863"/>
                </a:lnTo>
                <a:lnTo>
                  <a:pt x="64949" y="15430"/>
                </a:lnTo>
                <a:lnTo>
                  <a:pt x="78549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4980" y="956309"/>
            <a:ext cx="8067675" cy="444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Definition: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random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graph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random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network </a:t>
            </a:r>
            <a:r>
              <a:rPr sz="2000" dirty="0">
                <a:latin typeface="Calibri"/>
                <a:cs typeface="Calibri"/>
              </a:rPr>
              <a:t>is a </a:t>
            </a:r>
            <a:r>
              <a:rPr sz="2000" spc="-10" dirty="0">
                <a:latin typeface="Calibri"/>
                <a:cs typeface="Calibri"/>
              </a:rPr>
              <a:t>graph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mbria Math"/>
                <a:cs typeface="Cambria Math"/>
              </a:rPr>
              <a:t>𝑁 </a:t>
            </a:r>
            <a:r>
              <a:rPr sz="2000" dirty="0">
                <a:latin typeface="Calibri"/>
                <a:cs typeface="Calibri"/>
              </a:rPr>
              <a:t>nodes</a:t>
            </a:r>
            <a:r>
              <a:rPr sz="2000" spc="-5" dirty="0">
                <a:latin typeface="Calibri"/>
                <a:cs typeface="Calibri"/>
              </a:rPr>
              <a:t> where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each </a:t>
            </a:r>
            <a:r>
              <a:rPr sz="2000" spc="-5" dirty="0">
                <a:latin typeface="Calibri"/>
                <a:cs typeface="Calibri"/>
              </a:rPr>
              <a:t>pair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nodes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connected by probability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𝑝</a:t>
            </a:r>
            <a:r>
              <a:rPr sz="2000" spc="1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20" dirty="0">
                <a:latin typeface="Calibri"/>
                <a:cs typeface="Calibri"/>
              </a:rPr>
              <a:t>Historically, </a:t>
            </a:r>
            <a:r>
              <a:rPr sz="2000" spc="-5" dirty="0">
                <a:latin typeface="Calibri"/>
                <a:cs typeface="Calibri"/>
              </a:rPr>
              <a:t>there </a:t>
            </a:r>
            <a:r>
              <a:rPr sz="2000" spc="-15" dirty="0">
                <a:latin typeface="Calibri"/>
                <a:cs typeface="Calibri"/>
              </a:rPr>
              <a:t>were </a:t>
            </a:r>
            <a:r>
              <a:rPr sz="2000" spc="-10" dirty="0">
                <a:latin typeface="Calibri"/>
                <a:cs typeface="Calibri"/>
              </a:rPr>
              <a:t>two formulations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random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network:</a:t>
            </a:r>
            <a:endParaRPr sz="2000" dirty="0">
              <a:latin typeface="Calibri"/>
              <a:cs typeface="Calibri"/>
            </a:endParaRPr>
          </a:p>
          <a:p>
            <a:pPr marL="355600" marR="349885" indent="-342900">
              <a:lnSpc>
                <a:spcPct val="998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  <a:tab pos="1221105" algn="l"/>
              </a:tabLst>
            </a:pPr>
            <a:r>
              <a:rPr sz="2000" dirty="0">
                <a:latin typeface="Cambria Math"/>
                <a:cs typeface="Cambria Math"/>
              </a:rPr>
              <a:t>𝐺 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𝑁,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𝐿	</a:t>
            </a:r>
            <a:r>
              <a:rPr sz="2000" dirty="0">
                <a:latin typeface="Calibri"/>
                <a:cs typeface="Calibri"/>
              </a:rPr>
              <a:t>model: </a:t>
            </a:r>
            <a:r>
              <a:rPr sz="2000" dirty="0">
                <a:latin typeface="Cambria Math"/>
                <a:cs typeface="Cambria Math"/>
              </a:rPr>
              <a:t>𝑁 </a:t>
            </a:r>
            <a:r>
              <a:rPr sz="2000" dirty="0">
                <a:latin typeface="Calibri"/>
                <a:cs typeface="Calibri"/>
              </a:rPr>
              <a:t>labeled nodes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connected with </a:t>
            </a:r>
            <a:r>
              <a:rPr sz="2000" dirty="0">
                <a:latin typeface="Cambria Math"/>
                <a:cs typeface="Cambria Math"/>
              </a:rPr>
              <a:t>𝐿 </a:t>
            </a:r>
            <a:r>
              <a:rPr sz="2000" spc="-10" dirty="0">
                <a:latin typeface="Calibri"/>
                <a:cs typeface="Calibri"/>
              </a:rPr>
              <a:t>randomly </a:t>
            </a:r>
            <a:r>
              <a:rPr sz="2000" spc="-5" dirty="0">
                <a:latin typeface="Calibri"/>
                <a:cs typeface="Calibri"/>
              </a:rPr>
              <a:t>placed  </a:t>
            </a:r>
            <a:r>
              <a:rPr sz="2000" spc="-10" dirty="0">
                <a:latin typeface="Calibri"/>
                <a:cs typeface="Calibri"/>
              </a:rPr>
              <a:t>links. Erdös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5" dirty="0">
                <a:latin typeface="Calibri"/>
                <a:cs typeface="Calibri"/>
              </a:rPr>
              <a:t>Rényi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definition </a:t>
            </a:r>
            <a:r>
              <a:rPr sz="2000" dirty="0">
                <a:latin typeface="Calibri"/>
                <a:cs typeface="Calibri"/>
              </a:rPr>
              <a:t>in their </a:t>
            </a:r>
            <a:r>
              <a:rPr sz="2000" spc="-5" dirty="0">
                <a:latin typeface="Calibri"/>
                <a:cs typeface="Calibri"/>
              </a:rPr>
              <a:t>string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papers </a:t>
            </a:r>
            <a:r>
              <a:rPr sz="2000" spc="-5" dirty="0">
                <a:latin typeface="Calibri"/>
                <a:cs typeface="Calibri"/>
              </a:rPr>
              <a:t>on  </a:t>
            </a:r>
            <a:r>
              <a:rPr sz="2000" spc="-10" dirty="0">
                <a:latin typeface="Calibri"/>
                <a:cs typeface="Calibri"/>
              </a:rPr>
              <a:t>random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networks.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30" dirty="0">
                <a:latin typeface="Cambria Math"/>
                <a:cs typeface="Cambria Math"/>
              </a:rPr>
              <a:t>𝐺(𝑁, </a:t>
            </a:r>
            <a:r>
              <a:rPr sz="2000" spc="10" dirty="0">
                <a:latin typeface="Cambria Math"/>
                <a:cs typeface="Cambria Math"/>
              </a:rPr>
              <a:t>𝑝) </a:t>
            </a:r>
            <a:r>
              <a:rPr sz="2000" dirty="0">
                <a:latin typeface="Calibri"/>
                <a:cs typeface="Calibri"/>
              </a:rPr>
              <a:t>model: </a:t>
            </a:r>
            <a:r>
              <a:rPr sz="2000" spc="-10" dirty="0">
                <a:latin typeface="Calibri"/>
                <a:cs typeface="Calibri"/>
              </a:rPr>
              <a:t>Each </a:t>
            </a:r>
            <a:r>
              <a:rPr sz="2000" spc="-5" dirty="0">
                <a:latin typeface="Calibri"/>
                <a:cs typeface="Calibri"/>
              </a:rPr>
              <a:t>pair of </a:t>
            </a:r>
            <a:r>
              <a:rPr sz="2000" dirty="0">
                <a:latin typeface="Cambria Math"/>
                <a:cs typeface="Cambria Math"/>
              </a:rPr>
              <a:t>𝑁 </a:t>
            </a:r>
            <a:r>
              <a:rPr sz="2000" dirty="0">
                <a:latin typeface="Calibri"/>
                <a:cs typeface="Calibri"/>
              </a:rPr>
              <a:t>labeled nodes is </a:t>
            </a:r>
            <a:r>
              <a:rPr sz="2000" spc="-5" dirty="0">
                <a:latin typeface="Calibri"/>
                <a:cs typeface="Calibri"/>
              </a:rPr>
              <a:t>connected with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probability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𝑝</a:t>
            </a:r>
            <a:r>
              <a:rPr sz="2000" dirty="0">
                <a:latin typeface="Calibri"/>
                <a:cs typeface="Calibri"/>
              </a:rPr>
              <a:t>, a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spc="-10" dirty="0">
                <a:latin typeface="Calibri"/>
                <a:cs typeface="Calibri"/>
              </a:rPr>
              <a:t>introduced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Gilbert.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 marR="296545">
              <a:lnSpc>
                <a:spcPts val="239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Both </a:t>
            </a:r>
            <a:r>
              <a:rPr sz="2000" dirty="0">
                <a:latin typeface="Cambria Math"/>
                <a:cs typeface="Cambria Math"/>
              </a:rPr>
              <a:t>𝐺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dirty="0">
                <a:latin typeface="Cambria Math"/>
                <a:cs typeface="Cambria Math"/>
              </a:rPr>
              <a:t>𝑁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dirty="0">
                <a:latin typeface="Cambria Math"/>
                <a:cs typeface="Cambria Math"/>
              </a:rPr>
              <a:t>𝐿</a:t>
            </a:r>
            <a:r>
              <a:rPr sz="2000" dirty="0">
                <a:latin typeface="Calibri"/>
                <a:cs typeface="Calibri"/>
              </a:rPr>
              <a:t>)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mbria Math"/>
                <a:cs typeface="Cambria Math"/>
              </a:rPr>
              <a:t>𝐺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5" dirty="0">
                <a:latin typeface="Cambria Math"/>
                <a:cs typeface="Cambria Math"/>
              </a:rPr>
              <a:t>𝑁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" dirty="0">
                <a:latin typeface="Cambria Math"/>
                <a:cs typeface="Cambria Math"/>
              </a:rPr>
              <a:t>𝑝</a:t>
            </a:r>
            <a:r>
              <a:rPr sz="2000" spc="-5" dirty="0">
                <a:latin typeface="Calibri"/>
                <a:cs typeface="Calibri"/>
              </a:rPr>
              <a:t>) model </a:t>
            </a:r>
            <a:r>
              <a:rPr sz="2000" spc="-10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good </a:t>
            </a:r>
            <a:r>
              <a:rPr sz="2000" spc="-5" dirty="0">
                <a:latin typeface="Calibri"/>
                <a:cs typeface="Calibri"/>
              </a:rPr>
              <a:t>descriptions of </a:t>
            </a:r>
            <a:r>
              <a:rPr sz="2000" spc="-10" dirty="0">
                <a:latin typeface="Calibri"/>
                <a:cs typeface="Calibri"/>
              </a:rPr>
              <a:t>random  networks.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395"/>
              </a:lnSpc>
              <a:spcBef>
                <a:spcPts val="530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mbria Math"/>
                <a:cs typeface="Cambria Math"/>
              </a:rPr>
              <a:t>𝐺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5" dirty="0">
                <a:latin typeface="Cambria Math"/>
                <a:cs typeface="Cambria Math"/>
              </a:rPr>
              <a:t>𝑁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" dirty="0">
                <a:latin typeface="Cambria Math"/>
                <a:cs typeface="Cambria Math"/>
              </a:rPr>
              <a:t>𝑝</a:t>
            </a:r>
            <a:r>
              <a:rPr sz="2000" spc="-5" dirty="0">
                <a:latin typeface="Calibri"/>
                <a:cs typeface="Calibri"/>
              </a:rPr>
              <a:t>) model yields </a:t>
            </a:r>
            <a:r>
              <a:rPr sz="2000" spc="-10" dirty="0">
                <a:latin typeface="Calibri"/>
                <a:cs typeface="Calibri"/>
              </a:rPr>
              <a:t>more flexibility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analysis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10" dirty="0">
                <a:latin typeface="Calibri"/>
                <a:cs typeface="Calibri"/>
              </a:rPr>
              <a:t>here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395"/>
              </a:lnSpc>
            </a:pPr>
            <a:r>
              <a:rPr sz="2000" spc="-10" dirty="0">
                <a:latin typeface="Calibri"/>
                <a:cs typeface="Calibri"/>
              </a:rPr>
              <a:t>mostly focus </a:t>
            </a:r>
            <a:r>
              <a:rPr sz="2000" dirty="0">
                <a:latin typeface="Calibri"/>
                <a:cs typeface="Calibri"/>
              </a:rPr>
              <a:t>on this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8458" y="103758"/>
            <a:ext cx="678497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Random </a:t>
            </a:r>
            <a:r>
              <a:rPr lang="en-US" spc="-10" dirty="0"/>
              <a:t>Graph</a:t>
            </a:r>
            <a:r>
              <a:rPr spc="-10" dirty="0"/>
              <a:t> </a:t>
            </a:r>
            <a:r>
              <a:rPr dirty="0"/>
              <a:t>Model</a:t>
            </a:r>
            <a:r>
              <a:rPr spc="-130" dirty="0"/>
              <a:t> </a:t>
            </a:r>
            <a:r>
              <a:rPr spc="-10" dirty="0"/>
              <a:t>(Cont.)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138" y="103758"/>
            <a:ext cx="733742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Random </a:t>
            </a:r>
            <a:r>
              <a:rPr lang="en-US" dirty="0"/>
              <a:t>Graph </a:t>
            </a:r>
            <a:r>
              <a:rPr dirty="0"/>
              <a:t>Model</a:t>
            </a:r>
            <a:r>
              <a:rPr spc="-125" dirty="0"/>
              <a:t> </a:t>
            </a:r>
            <a:r>
              <a:rPr spc="-10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4620895" y="1138047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53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8957" y="889507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612" y="962659"/>
            <a:ext cx="4808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045585" algn="l"/>
              </a:tabLst>
            </a:pPr>
            <a:r>
              <a:rPr sz="1800" spc="-10" dirty="0">
                <a:latin typeface="Calibri"/>
                <a:cs typeface="Calibri"/>
              </a:rPr>
              <a:t>Examples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random networks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mbria Math"/>
                <a:cs typeface="Cambria Math"/>
              </a:rPr>
              <a:t>𝑝</a:t>
            </a:r>
            <a:r>
              <a:rPr sz="1800" spc="2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950" spc="60" baseline="-38461" dirty="0">
                <a:latin typeface="Cambria Math"/>
                <a:cs typeface="Cambria Math"/>
              </a:rPr>
              <a:t>6	</a:t>
            </a:r>
            <a:r>
              <a:rPr sz="1800" dirty="0">
                <a:latin typeface="Cambria Math"/>
                <a:cs typeface="Cambria Math"/>
              </a:rPr>
              <a:t>𝑁 =</a:t>
            </a:r>
            <a:r>
              <a:rPr sz="1800" spc="16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4671" y="4428540"/>
            <a:ext cx="704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𝐿 =</a:t>
            </a:r>
            <a:r>
              <a:rPr sz="1800" spc="16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11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9895" y="4445000"/>
            <a:ext cx="703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𝐿 =</a:t>
            </a:r>
            <a:r>
              <a:rPr sz="1800" spc="15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10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1814" y="4439513"/>
            <a:ext cx="579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𝐿 =</a:t>
            </a:r>
            <a:r>
              <a:rPr sz="1800" spc="1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8</a:t>
            </a:r>
          </a:p>
        </p:txBody>
      </p:sp>
      <p:sp>
        <p:nvSpPr>
          <p:cNvPr id="9" name="object 9"/>
          <p:cNvSpPr/>
          <p:nvPr/>
        </p:nvSpPr>
        <p:spPr>
          <a:xfrm>
            <a:off x="1048435" y="1763266"/>
            <a:ext cx="344552" cy="34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6611" y="1778507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19">
                <a:moveTo>
                  <a:pt x="136397" y="0"/>
                </a:moveTo>
                <a:lnTo>
                  <a:pt x="93283" y="6998"/>
                </a:lnTo>
                <a:lnTo>
                  <a:pt x="55840" y="26481"/>
                </a:lnTo>
                <a:lnTo>
                  <a:pt x="26315" y="56180"/>
                </a:lnTo>
                <a:lnTo>
                  <a:pt x="6953" y="93829"/>
                </a:lnTo>
                <a:lnTo>
                  <a:pt x="0" y="137159"/>
                </a:lnTo>
                <a:lnTo>
                  <a:pt x="6953" y="180490"/>
                </a:lnTo>
                <a:lnTo>
                  <a:pt x="26315" y="218139"/>
                </a:lnTo>
                <a:lnTo>
                  <a:pt x="55840" y="247838"/>
                </a:lnTo>
                <a:lnTo>
                  <a:pt x="93283" y="267321"/>
                </a:lnTo>
                <a:lnTo>
                  <a:pt x="136397" y="274319"/>
                </a:lnTo>
                <a:lnTo>
                  <a:pt x="179502" y="267321"/>
                </a:lnTo>
                <a:lnTo>
                  <a:pt x="216944" y="247838"/>
                </a:lnTo>
                <a:lnTo>
                  <a:pt x="246473" y="218139"/>
                </a:lnTo>
                <a:lnTo>
                  <a:pt x="265840" y="180490"/>
                </a:lnTo>
                <a:lnTo>
                  <a:pt x="272796" y="137159"/>
                </a:lnTo>
                <a:lnTo>
                  <a:pt x="265840" y="93829"/>
                </a:lnTo>
                <a:lnTo>
                  <a:pt x="246473" y="56180"/>
                </a:lnTo>
                <a:lnTo>
                  <a:pt x="216944" y="26481"/>
                </a:lnTo>
                <a:lnTo>
                  <a:pt x="179502" y="6998"/>
                </a:lnTo>
                <a:lnTo>
                  <a:pt x="13639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6611" y="1778507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19">
                <a:moveTo>
                  <a:pt x="0" y="137159"/>
                </a:moveTo>
                <a:lnTo>
                  <a:pt x="6953" y="93829"/>
                </a:lnTo>
                <a:lnTo>
                  <a:pt x="26315" y="56180"/>
                </a:lnTo>
                <a:lnTo>
                  <a:pt x="55840" y="26481"/>
                </a:lnTo>
                <a:lnTo>
                  <a:pt x="93283" y="6998"/>
                </a:lnTo>
                <a:lnTo>
                  <a:pt x="136397" y="0"/>
                </a:lnTo>
                <a:lnTo>
                  <a:pt x="179502" y="6998"/>
                </a:lnTo>
                <a:lnTo>
                  <a:pt x="216944" y="26481"/>
                </a:lnTo>
                <a:lnTo>
                  <a:pt x="246473" y="56180"/>
                </a:lnTo>
                <a:lnTo>
                  <a:pt x="265840" y="93829"/>
                </a:lnTo>
                <a:lnTo>
                  <a:pt x="272796" y="137159"/>
                </a:lnTo>
                <a:lnTo>
                  <a:pt x="265840" y="180490"/>
                </a:lnTo>
                <a:lnTo>
                  <a:pt x="246473" y="218139"/>
                </a:lnTo>
                <a:lnTo>
                  <a:pt x="216944" y="247838"/>
                </a:lnTo>
                <a:lnTo>
                  <a:pt x="179502" y="267321"/>
                </a:lnTo>
                <a:lnTo>
                  <a:pt x="136397" y="274319"/>
                </a:lnTo>
                <a:lnTo>
                  <a:pt x="93283" y="267321"/>
                </a:lnTo>
                <a:lnTo>
                  <a:pt x="55840" y="247838"/>
                </a:lnTo>
                <a:lnTo>
                  <a:pt x="26315" y="218139"/>
                </a:lnTo>
                <a:lnTo>
                  <a:pt x="6953" y="180490"/>
                </a:lnTo>
                <a:lnTo>
                  <a:pt x="0" y="13715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71789" y="1763266"/>
            <a:ext cx="345988" cy="34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09927" y="1778507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19">
                <a:moveTo>
                  <a:pt x="137160" y="0"/>
                </a:moveTo>
                <a:lnTo>
                  <a:pt x="93829" y="6998"/>
                </a:lnTo>
                <a:lnTo>
                  <a:pt x="56180" y="26481"/>
                </a:lnTo>
                <a:lnTo>
                  <a:pt x="26481" y="56180"/>
                </a:lnTo>
                <a:lnTo>
                  <a:pt x="6998" y="93829"/>
                </a:lnTo>
                <a:lnTo>
                  <a:pt x="0" y="137159"/>
                </a:lnTo>
                <a:lnTo>
                  <a:pt x="6998" y="180490"/>
                </a:lnTo>
                <a:lnTo>
                  <a:pt x="26481" y="218139"/>
                </a:lnTo>
                <a:lnTo>
                  <a:pt x="56180" y="247838"/>
                </a:lnTo>
                <a:lnTo>
                  <a:pt x="93829" y="267321"/>
                </a:lnTo>
                <a:lnTo>
                  <a:pt x="137160" y="274319"/>
                </a:lnTo>
                <a:lnTo>
                  <a:pt x="180490" y="267321"/>
                </a:lnTo>
                <a:lnTo>
                  <a:pt x="218139" y="247838"/>
                </a:lnTo>
                <a:lnTo>
                  <a:pt x="247838" y="218139"/>
                </a:lnTo>
                <a:lnTo>
                  <a:pt x="267321" y="180490"/>
                </a:lnTo>
                <a:lnTo>
                  <a:pt x="274320" y="137159"/>
                </a:lnTo>
                <a:lnTo>
                  <a:pt x="267321" y="93829"/>
                </a:lnTo>
                <a:lnTo>
                  <a:pt x="247838" y="56180"/>
                </a:lnTo>
                <a:lnTo>
                  <a:pt x="218139" y="26481"/>
                </a:lnTo>
                <a:lnTo>
                  <a:pt x="180490" y="6998"/>
                </a:lnTo>
                <a:lnTo>
                  <a:pt x="137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9927" y="1778507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19">
                <a:moveTo>
                  <a:pt x="0" y="137159"/>
                </a:moveTo>
                <a:lnTo>
                  <a:pt x="6998" y="93829"/>
                </a:lnTo>
                <a:lnTo>
                  <a:pt x="26481" y="56180"/>
                </a:lnTo>
                <a:lnTo>
                  <a:pt x="56180" y="26481"/>
                </a:lnTo>
                <a:lnTo>
                  <a:pt x="93829" y="6998"/>
                </a:lnTo>
                <a:lnTo>
                  <a:pt x="137160" y="0"/>
                </a:lnTo>
                <a:lnTo>
                  <a:pt x="180490" y="6998"/>
                </a:lnTo>
                <a:lnTo>
                  <a:pt x="218139" y="26481"/>
                </a:lnTo>
                <a:lnTo>
                  <a:pt x="247838" y="56180"/>
                </a:lnTo>
                <a:lnTo>
                  <a:pt x="267321" y="93829"/>
                </a:lnTo>
                <a:lnTo>
                  <a:pt x="274320" y="137159"/>
                </a:lnTo>
                <a:lnTo>
                  <a:pt x="267321" y="180490"/>
                </a:lnTo>
                <a:lnTo>
                  <a:pt x="247838" y="218139"/>
                </a:lnTo>
                <a:lnTo>
                  <a:pt x="218139" y="247838"/>
                </a:lnTo>
                <a:lnTo>
                  <a:pt x="180490" y="267321"/>
                </a:lnTo>
                <a:lnTo>
                  <a:pt x="137160" y="274319"/>
                </a:lnTo>
                <a:lnTo>
                  <a:pt x="93829" y="267321"/>
                </a:lnTo>
                <a:lnTo>
                  <a:pt x="56180" y="247838"/>
                </a:lnTo>
                <a:lnTo>
                  <a:pt x="26481" y="218139"/>
                </a:lnTo>
                <a:lnTo>
                  <a:pt x="6998" y="180490"/>
                </a:lnTo>
                <a:lnTo>
                  <a:pt x="0" y="13715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6992" y="2106104"/>
            <a:ext cx="345988" cy="344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5131" y="2121407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19" h="273050">
                <a:moveTo>
                  <a:pt x="137160" y="0"/>
                </a:moveTo>
                <a:lnTo>
                  <a:pt x="93805" y="6955"/>
                </a:lnTo>
                <a:lnTo>
                  <a:pt x="56153" y="26322"/>
                </a:lnTo>
                <a:lnTo>
                  <a:pt x="26462" y="55851"/>
                </a:lnTo>
                <a:lnTo>
                  <a:pt x="6992" y="93293"/>
                </a:lnTo>
                <a:lnTo>
                  <a:pt x="0" y="136397"/>
                </a:lnTo>
                <a:lnTo>
                  <a:pt x="6992" y="179502"/>
                </a:lnTo>
                <a:lnTo>
                  <a:pt x="26462" y="216944"/>
                </a:lnTo>
                <a:lnTo>
                  <a:pt x="56153" y="246473"/>
                </a:lnTo>
                <a:lnTo>
                  <a:pt x="93805" y="265840"/>
                </a:lnTo>
                <a:lnTo>
                  <a:pt x="137160" y="272795"/>
                </a:lnTo>
                <a:lnTo>
                  <a:pt x="180514" y="265840"/>
                </a:lnTo>
                <a:lnTo>
                  <a:pt x="218166" y="246473"/>
                </a:lnTo>
                <a:lnTo>
                  <a:pt x="247857" y="216944"/>
                </a:lnTo>
                <a:lnTo>
                  <a:pt x="267327" y="179502"/>
                </a:lnTo>
                <a:lnTo>
                  <a:pt x="274320" y="136397"/>
                </a:lnTo>
                <a:lnTo>
                  <a:pt x="267327" y="93293"/>
                </a:lnTo>
                <a:lnTo>
                  <a:pt x="247857" y="55851"/>
                </a:lnTo>
                <a:lnTo>
                  <a:pt x="218166" y="26322"/>
                </a:lnTo>
                <a:lnTo>
                  <a:pt x="180514" y="6955"/>
                </a:lnTo>
                <a:lnTo>
                  <a:pt x="137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5131" y="2121407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19" h="273050">
                <a:moveTo>
                  <a:pt x="0" y="136397"/>
                </a:moveTo>
                <a:lnTo>
                  <a:pt x="6992" y="93293"/>
                </a:lnTo>
                <a:lnTo>
                  <a:pt x="26462" y="55851"/>
                </a:lnTo>
                <a:lnTo>
                  <a:pt x="56153" y="26322"/>
                </a:lnTo>
                <a:lnTo>
                  <a:pt x="93805" y="6955"/>
                </a:lnTo>
                <a:lnTo>
                  <a:pt x="137160" y="0"/>
                </a:lnTo>
                <a:lnTo>
                  <a:pt x="180514" y="6955"/>
                </a:lnTo>
                <a:lnTo>
                  <a:pt x="218166" y="26322"/>
                </a:lnTo>
                <a:lnTo>
                  <a:pt x="247857" y="55851"/>
                </a:lnTo>
                <a:lnTo>
                  <a:pt x="267327" y="93293"/>
                </a:lnTo>
                <a:lnTo>
                  <a:pt x="274320" y="136397"/>
                </a:lnTo>
                <a:lnTo>
                  <a:pt x="267327" y="179502"/>
                </a:lnTo>
                <a:lnTo>
                  <a:pt x="247857" y="216944"/>
                </a:lnTo>
                <a:lnTo>
                  <a:pt x="218166" y="246473"/>
                </a:lnTo>
                <a:lnTo>
                  <a:pt x="180514" y="265840"/>
                </a:lnTo>
                <a:lnTo>
                  <a:pt x="137160" y="272795"/>
                </a:lnTo>
                <a:lnTo>
                  <a:pt x="93805" y="265840"/>
                </a:lnTo>
                <a:lnTo>
                  <a:pt x="56153" y="246473"/>
                </a:lnTo>
                <a:lnTo>
                  <a:pt x="26462" y="216944"/>
                </a:lnTo>
                <a:lnTo>
                  <a:pt x="6992" y="179502"/>
                </a:lnTo>
                <a:lnTo>
                  <a:pt x="0" y="13639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81745" y="2106104"/>
            <a:ext cx="345988" cy="344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19883" y="2121407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19" h="273050">
                <a:moveTo>
                  <a:pt x="137160" y="0"/>
                </a:moveTo>
                <a:lnTo>
                  <a:pt x="93829" y="6955"/>
                </a:lnTo>
                <a:lnTo>
                  <a:pt x="56180" y="26322"/>
                </a:lnTo>
                <a:lnTo>
                  <a:pt x="26481" y="55851"/>
                </a:lnTo>
                <a:lnTo>
                  <a:pt x="6998" y="93293"/>
                </a:lnTo>
                <a:lnTo>
                  <a:pt x="0" y="136397"/>
                </a:lnTo>
                <a:lnTo>
                  <a:pt x="6998" y="179502"/>
                </a:lnTo>
                <a:lnTo>
                  <a:pt x="26481" y="216944"/>
                </a:lnTo>
                <a:lnTo>
                  <a:pt x="56180" y="246473"/>
                </a:lnTo>
                <a:lnTo>
                  <a:pt x="93829" y="265840"/>
                </a:lnTo>
                <a:lnTo>
                  <a:pt x="137160" y="272795"/>
                </a:lnTo>
                <a:lnTo>
                  <a:pt x="180490" y="265840"/>
                </a:lnTo>
                <a:lnTo>
                  <a:pt x="218139" y="246473"/>
                </a:lnTo>
                <a:lnTo>
                  <a:pt x="247838" y="216944"/>
                </a:lnTo>
                <a:lnTo>
                  <a:pt x="267321" y="179502"/>
                </a:lnTo>
                <a:lnTo>
                  <a:pt x="274320" y="136397"/>
                </a:lnTo>
                <a:lnTo>
                  <a:pt x="267321" y="93293"/>
                </a:lnTo>
                <a:lnTo>
                  <a:pt x="247838" y="55851"/>
                </a:lnTo>
                <a:lnTo>
                  <a:pt x="218139" y="26322"/>
                </a:lnTo>
                <a:lnTo>
                  <a:pt x="180490" y="6955"/>
                </a:lnTo>
                <a:lnTo>
                  <a:pt x="137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19883" y="2121407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19" h="273050">
                <a:moveTo>
                  <a:pt x="0" y="136397"/>
                </a:moveTo>
                <a:lnTo>
                  <a:pt x="6998" y="93293"/>
                </a:lnTo>
                <a:lnTo>
                  <a:pt x="26481" y="55851"/>
                </a:lnTo>
                <a:lnTo>
                  <a:pt x="56180" y="26322"/>
                </a:lnTo>
                <a:lnTo>
                  <a:pt x="93829" y="6955"/>
                </a:lnTo>
                <a:lnTo>
                  <a:pt x="137160" y="0"/>
                </a:lnTo>
                <a:lnTo>
                  <a:pt x="180490" y="6955"/>
                </a:lnTo>
                <a:lnTo>
                  <a:pt x="218139" y="26322"/>
                </a:lnTo>
                <a:lnTo>
                  <a:pt x="247838" y="55851"/>
                </a:lnTo>
                <a:lnTo>
                  <a:pt x="267321" y="93293"/>
                </a:lnTo>
                <a:lnTo>
                  <a:pt x="274320" y="136397"/>
                </a:lnTo>
                <a:lnTo>
                  <a:pt x="267321" y="179502"/>
                </a:lnTo>
                <a:lnTo>
                  <a:pt x="247838" y="216944"/>
                </a:lnTo>
                <a:lnTo>
                  <a:pt x="218139" y="246473"/>
                </a:lnTo>
                <a:lnTo>
                  <a:pt x="180490" y="265840"/>
                </a:lnTo>
                <a:lnTo>
                  <a:pt x="137160" y="272795"/>
                </a:lnTo>
                <a:lnTo>
                  <a:pt x="93829" y="265840"/>
                </a:lnTo>
                <a:lnTo>
                  <a:pt x="56180" y="246473"/>
                </a:lnTo>
                <a:lnTo>
                  <a:pt x="26481" y="216944"/>
                </a:lnTo>
                <a:lnTo>
                  <a:pt x="6998" y="179502"/>
                </a:lnTo>
                <a:lnTo>
                  <a:pt x="0" y="13639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3716" y="2535872"/>
            <a:ext cx="345988" cy="344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1856" y="2551176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137159" y="0"/>
                </a:moveTo>
                <a:lnTo>
                  <a:pt x="93805" y="6955"/>
                </a:lnTo>
                <a:lnTo>
                  <a:pt x="56153" y="26322"/>
                </a:lnTo>
                <a:lnTo>
                  <a:pt x="26462" y="55851"/>
                </a:lnTo>
                <a:lnTo>
                  <a:pt x="6992" y="93293"/>
                </a:lnTo>
                <a:lnTo>
                  <a:pt x="0" y="136398"/>
                </a:lnTo>
                <a:lnTo>
                  <a:pt x="6992" y="179502"/>
                </a:lnTo>
                <a:lnTo>
                  <a:pt x="26462" y="216944"/>
                </a:lnTo>
                <a:lnTo>
                  <a:pt x="56153" y="246473"/>
                </a:lnTo>
                <a:lnTo>
                  <a:pt x="93805" y="265840"/>
                </a:lnTo>
                <a:lnTo>
                  <a:pt x="137159" y="272796"/>
                </a:lnTo>
                <a:lnTo>
                  <a:pt x="180514" y="265840"/>
                </a:lnTo>
                <a:lnTo>
                  <a:pt x="218166" y="246473"/>
                </a:lnTo>
                <a:lnTo>
                  <a:pt x="247857" y="216944"/>
                </a:lnTo>
                <a:lnTo>
                  <a:pt x="267327" y="179502"/>
                </a:lnTo>
                <a:lnTo>
                  <a:pt x="274320" y="136398"/>
                </a:lnTo>
                <a:lnTo>
                  <a:pt x="267327" y="93293"/>
                </a:lnTo>
                <a:lnTo>
                  <a:pt x="247857" y="55851"/>
                </a:lnTo>
                <a:lnTo>
                  <a:pt x="218166" y="26322"/>
                </a:lnTo>
                <a:lnTo>
                  <a:pt x="180514" y="6955"/>
                </a:lnTo>
                <a:lnTo>
                  <a:pt x="13715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1856" y="2551176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0" y="136398"/>
                </a:moveTo>
                <a:lnTo>
                  <a:pt x="6992" y="93293"/>
                </a:lnTo>
                <a:lnTo>
                  <a:pt x="26462" y="55851"/>
                </a:lnTo>
                <a:lnTo>
                  <a:pt x="56153" y="26322"/>
                </a:lnTo>
                <a:lnTo>
                  <a:pt x="93805" y="6955"/>
                </a:lnTo>
                <a:lnTo>
                  <a:pt x="137159" y="0"/>
                </a:lnTo>
                <a:lnTo>
                  <a:pt x="180514" y="6955"/>
                </a:lnTo>
                <a:lnTo>
                  <a:pt x="218166" y="26322"/>
                </a:lnTo>
                <a:lnTo>
                  <a:pt x="247857" y="55851"/>
                </a:lnTo>
                <a:lnTo>
                  <a:pt x="267327" y="93293"/>
                </a:lnTo>
                <a:lnTo>
                  <a:pt x="274320" y="136398"/>
                </a:lnTo>
                <a:lnTo>
                  <a:pt x="267327" y="179502"/>
                </a:lnTo>
                <a:lnTo>
                  <a:pt x="247857" y="216944"/>
                </a:lnTo>
                <a:lnTo>
                  <a:pt x="218166" y="246473"/>
                </a:lnTo>
                <a:lnTo>
                  <a:pt x="180514" y="265840"/>
                </a:lnTo>
                <a:lnTo>
                  <a:pt x="137159" y="272796"/>
                </a:lnTo>
                <a:lnTo>
                  <a:pt x="93805" y="265840"/>
                </a:lnTo>
                <a:lnTo>
                  <a:pt x="56153" y="246473"/>
                </a:lnTo>
                <a:lnTo>
                  <a:pt x="26462" y="216944"/>
                </a:lnTo>
                <a:lnTo>
                  <a:pt x="6992" y="179502"/>
                </a:lnTo>
                <a:lnTo>
                  <a:pt x="0" y="13639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41408" y="2535872"/>
            <a:ext cx="345988" cy="344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79548" y="2551176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19" h="273050">
                <a:moveTo>
                  <a:pt x="137159" y="0"/>
                </a:moveTo>
                <a:lnTo>
                  <a:pt x="93829" y="6955"/>
                </a:lnTo>
                <a:lnTo>
                  <a:pt x="56180" y="26322"/>
                </a:lnTo>
                <a:lnTo>
                  <a:pt x="26481" y="55851"/>
                </a:lnTo>
                <a:lnTo>
                  <a:pt x="6998" y="93293"/>
                </a:lnTo>
                <a:lnTo>
                  <a:pt x="0" y="136398"/>
                </a:lnTo>
                <a:lnTo>
                  <a:pt x="6998" y="179502"/>
                </a:lnTo>
                <a:lnTo>
                  <a:pt x="26481" y="216944"/>
                </a:lnTo>
                <a:lnTo>
                  <a:pt x="56180" y="246473"/>
                </a:lnTo>
                <a:lnTo>
                  <a:pt x="93829" y="265840"/>
                </a:lnTo>
                <a:lnTo>
                  <a:pt x="137159" y="272796"/>
                </a:lnTo>
                <a:lnTo>
                  <a:pt x="180490" y="265840"/>
                </a:lnTo>
                <a:lnTo>
                  <a:pt x="218139" y="246473"/>
                </a:lnTo>
                <a:lnTo>
                  <a:pt x="247838" y="216944"/>
                </a:lnTo>
                <a:lnTo>
                  <a:pt x="267321" y="179502"/>
                </a:lnTo>
                <a:lnTo>
                  <a:pt x="274319" y="136398"/>
                </a:lnTo>
                <a:lnTo>
                  <a:pt x="267321" y="93293"/>
                </a:lnTo>
                <a:lnTo>
                  <a:pt x="247838" y="55851"/>
                </a:lnTo>
                <a:lnTo>
                  <a:pt x="218139" y="26322"/>
                </a:lnTo>
                <a:lnTo>
                  <a:pt x="180490" y="6955"/>
                </a:lnTo>
                <a:lnTo>
                  <a:pt x="13715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79548" y="2551176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19" h="273050">
                <a:moveTo>
                  <a:pt x="0" y="136398"/>
                </a:moveTo>
                <a:lnTo>
                  <a:pt x="6998" y="93293"/>
                </a:lnTo>
                <a:lnTo>
                  <a:pt x="26481" y="55851"/>
                </a:lnTo>
                <a:lnTo>
                  <a:pt x="56180" y="26322"/>
                </a:lnTo>
                <a:lnTo>
                  <a:pt x="93829" y="6955"/>
                </a:lnTo>
                <a:lnTo>
                  <a:pt x="137159" y="0"/>
                </a:lnTo>
                <a:lnTo>
                  <a:pt x="180490" y="6955"/>
                </a:lnTo>
                <a:lnTo>
                  <a:pt x="218139" y="26322"/>
                </a:lnTo>
                <a:lnTo>
                  <a:pt x="247838" y="55851"/>
                </a:lnTo>
                <a:lnTo>
                  <a:pt x="267321" y="93293"/>
                </a:lnTo>
                <a:lnTo>
                  <a:pt x="274319" y="136398"/>
                </a:lnTo>
                <a:lnTo>
                  <a:pt x="267321" y="179502"/>
                </a:lnTo>
                <a:lnTo>
                  <a:pt x="247838" y="216944"/>
                </a:lnTo>
                <a:lnTo>
                  <a:pt x="218139" y="246473"/>
                </a:lnTo>
                <a:lnTo>
                  <a:pt x="180490" y="265840"/>
                </a:lnTo>
                <a:lnTo>
                  <a:pt x="137159" y="272796"/>
                </a:lnTo>
                <a:lnTo>
                  <a:pt x="93829" y="265840"/>
                </a:lnTo>
                <a:lnTo>
                  <a:pt x="56180" y="246473"/>
                </a:lnTo>
                <a:lnTo>
                  <a:pt x="26481" y="216944"/>
                </a:lnTo>
                <a:lnTo>
                  <a:pt x="6998" y="179502"/>
                </a:lnTo>
                <a:lnTo>
                  <a:pt x="0" y="13639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3716" y="2996183"/>
            <a:ext cx="345988" cy="34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1856" y="3011423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59" y="0"/>
                </a:moveTo>
                <a:lnTo>
                  <a:pt x="93805" y="6998"/>
                </a:lnTo>
                <a:lnTo>
                  <a:pt x="56153" y="26481"/>
                </a:lnTo>
                <a:lnTo>
                  <a:pt x="26462" y="56180"/>
                </a:lnTo>
                <a:lnTo>
                  <a:pt x="6992" y="93829"/>
                </a:lnTo>
                <a:lnTo>
                  <a:pt x="0" y="137159"/>
                </a:lnTo>
                <a:lnTo>
                  <a:pt x="6992" y="180490"/>
                </a:lnTo>
                <a:lnTo>
                  <a:pt x="26462" y="218139"/>
                </a:lnTo>
                <a:lnTo>
                  <a:pt x="56153" y="247838"/>
                </a:lnTo>
                <a:lnTo>
                  <a:pt x="93805" y="267321"/>
                </a:lnTo>
                <a:lnTo>
                  <a:pt x="137159" y="274319"/>
                </a:lnTo>
                <a:lnTo>
                  <a:pt x="180514" y="267321"/>
                </a:lnTo>
                <a:lnTo>
                  <a:pt x="218166" y="247838"/>
                </a:lnTo>
                <a:lnTo>
                  <a:pt x="247857" y="218139"/>
                </a:lnTo>
                <a:lnTo>
                  <a:pt x="267327" y="180490"/>
                </a:lnTo>
                <a:lnTo>
                  <a:pt x="274320" y="137159"/>
                </a:lnTo>
                <a:lnTo>
                  <a:pt x="267327" y="93829"/>
                </a:lnTo>
                <a:lnTo>
                  <a:pt x="247857" y="56180"/>
                </a:lnTo>
                <a:lnTo>
                  <a:pt x="218166" y="26481"/>
                </a:lnTo>
                <a:lnTo>
                  <a:pt x="180514" y="6998"/>
                </a:lnTo>
                <a:lnTo>
                  <a:pt x="13715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1856" y="3011423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0" y="137159"/>
                </a:moveTo>
                <a:lnTo>
                  <a:pt x="6992" y="93829"/>
                </a:lnTo>
                <a:lnTo>
                  <a:pt x="26462" y="56180"/>
                </a:lnTo>
                <a:lnTo>
                  <a:pt x="56153" y="26481"/>
                </a:lnTo>
                <a:lnTo>
                  <a:pt x="93805" y="6998"/>
                </a:lnTo>
                <a:lnTo>
                  <a:pt x="137159" y="0"/>
                </a:lnTo>
                <a:lnTo>
                  <a:pt x="180514" y="6998"/>
                </a:lnTo>
                <a:lnTo>
                  <a:pt x="218166" y="26481"/>
                </a:lnTo>
                <a:lnTo>
                  <a:pt x="247857" y="56180"/>
                </a:lnTo>
                <a:lnTo>
                  <a:pt x="267327" y="93829"/>
                </a:lnTo>
                <a:lnTo>
                  <a:pt x="274320" y="137159"/>
                </a:lnTo>
                <a:lnTo>
                  <a:pt x="267327" y="180490"/>
                </a:lnTo>
                <a:lnTo>
                  <a:pt x="247857" y="218139"/>
                </a:lnTo>
                <a:lnTo>
                  <a:pt x="218166" y="247838"/>
                </a:lnTo>
                <a:lnTo>
                  <a:pt x="180514" y="267321"/>
                </a:lnTo>
                <a:lnTo>
                  <a:pt x="137159" y="274319"/>
                </a:lnTo>
                <a:lnTo>
                  <a:pt x="93805" y="267321"/>
                </a:lnTo>
                <a:lnTo>
                  <a:pt x="56153" y="247838"/>
                </a:lnTo>
                <a:lnTo>
                  <a:pt x="26462" y="218139"/>
                </a:lnTo>
                <a:lnTo>
                  <a:pt x="6992" y="180490"/>
                </a:lnTo>
                <a:lnTo>
                  <a:pt x="0" y="13715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41408" y="2996183"/>
            <a:ext cx="345988" cy="34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79548" y="3011423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59" y="0"/>
                </a:moveTo>
                <a:lnTo>
                  <a:pt x="93829" y="6998"/>
                </a:lnTo>
                <a:lnTo>
                  <a:pt x="56180" y="26481"/>
                </a:lnTo>
                <a:lnTo>
                  <a:pt x="26481" y="56180"/>
                </a:lnTo>
                <a:lnTo>
                  <a:pt x="6998" y="93829"/>
                </a:lnTo>
                <a:lnTo>
                  <a:pt x="0" y="137159"/>
                </a:lnTo>
                <a:lnTo>
                  <a:pt x="6998" y="180490"/>
                </a:lnTo>
                <a:lnTo>
                  <a:pt x="26481" y="218139"/>
                </a:lnTo>
                <a:lnTo>
                  <a:pt x="56180" y="247838"/>
                </a:lnTo>
                <a:lnTo>
                  <a:pt x="93829" y="267321"/>
                </a:lnTo>
                <a:lnTo>
                  <a:pt x="137159" y="274319"/>
                </a:lnTo>
                <a:lnTo>
                  <a:pt x="180490" y="267321"/>
                </a:lnTo>
                <a:lnTo>
                  <a:pt x="218139" y="247838"/>
                </a:lnTo>
                <a:lnTo>
                  <a:pt x="247838" y="218139"/>
                </a:lnTo>
                <a:lnTo>
                  <a:pt x="267321" y="180490"/>
                </a:lnTo>
                <a:lnTo>
                  <a:pt x="274319" y="137159"/>
                </a:lnTo>
                <a:lnTo>
                  <a:pt x="267321" y="93829"/>
                </a:lnTo>
                <a:lnTo>
                  <a:pt x="247838" y="56180"/>
                </a:lnTo>
                <a:lnTo>
                  <a:pt x="218139" y="26481"/>
                </a:lnTo>
                <a:lnTo>
                  <a:pt x="180490" y="6998"/>
                </a:lnTo>
                <a:lnTo>
                  <a:pt x="13715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79548" y="3011423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0" y="137159"/>
                </a:moveTo>
                <a:lnTo>
                  <a:pt x="6998" y="93829"/>
                </a:lnTo>
                <a:lnTo>
                  <a:pt x="26481" y="56180"/>
                </a:lnTo>
                <a:lnTo>
                  <a:pt x="56180" y="26481"/>
                </a:lnTo>
                <a:lnTo>
                  <a:pt x="93829" y="6998"/>
                </a:lnTo>
                <a:lnTo>
                  <a:pt x="137159" y="0"/>
                </a:lnTo>
                <a:lnTo>
                  <a:pt x="180490" y="6998"/>
                </a:lnTo>
                <a:lnTo>
                  <a:pt x="218139" y="26481"/>
                </a:lnTo>
                <a:lnTo>
                  <a:pt x="247838" y="56180"/>
                </a:lnTo>
                <a:lnTo>
                  <a:pt x="267321" y="93829"/>
                </a:lnTo>
                <a:lnTo>
                  <a:pt x="274319" y="137159"/>
                </a:lnTo>
                <a:lnTo>
                  <a:pt x="267321" y="180490"/>
                </a:lnTo>
                <a:lnTo>
                  <a:pt x="247838" y="218139"/>
                </a:lnTo>
                <a:lnTo>
                  <a:pt x="218139" y="247838"/>
                </a:lnTo>
                <a:lnTo>
                  <a:pt x="180490" y="267321"/>
                </a:lnTo>
                <a:lnTo>
                  <a:pt x="137159" y="274319"/>
                </a:lnTo>
                <a:lnTo>
                  <a:pt x="93829" y="267321"/>
                </a:lnTo>
                <a:lnTo>
                  <a:pt x="56180" y="247838"/>
                </a:lnTo>
                <a:lnTo>
                  <a:pt x="26481" y="218139"/>
                </a:lnTo>
                <a:lnTo>
                  <a:pt x="6998" y="180490"/>
                </a:lnTo>
                <a:lnTo>
                  <a:pt x="0" y="13715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6992" y="3441140"/>
            <a:ext cx="345988" cy="344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5131" y="3456432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19" h="273050">
                <a:moveTo>
                  <a:pt x="137160" y="0"/>
                </a:moveTo>
                <a:lnTo>
                  <a:pt x="93805" y="6955"/>
                </a:lnTo>
                <a:lnTo>
                  <a:pt x="56153" y="26322"/>
                </a:lnTo>
                <a:lnTo>
                  <a:pt x="26462" y="55851"/>
                </a:lnTo>
                <a:lnTo>
                  <a:pt x="6992" y="93293"/>
                </a:lnTo>
                <a:lnTo>
                  <a:pt x="0" y="136398"/>
                </a:lnTo>
                <a:lnTo>
                  <a:pt x="6992" y="179502"/>
                </a:lnTo>
                <a:lnTo>
                  <a:pt x="26462" y="216944"/>
                </a:lnTo>
                <a:lnTo>
                  <a:pt x="56153" y="246473"/>
                </a:lnTo>
                <a:lnTo>
                  <a:pt x="93805" y="265840"/>
                </a:lnTo>
                <a:lnTo>
                  <a:pt x="137160" y="272796"/>
                </a:lnTo>
                <a:lnTo>
                  <a:pt x="180514" y="265840"/>
                </a:lnTo>
                <a:lnTo>
                  <a:pt x="218166" y="246473"/>
                </a:lnTo>
                <a:lnTo>
                  <a:pt x="247857" y="216944"/>
                </a:lnTo>
                <a:lnTo>
                  <a:pt x="267327" y="179502"/>
                </a:lnTo>
                <a:lnTo>
                  <a:pt x="274320" y="136398"/>
                </a:lnTo>
                <a:lnTo>
                  <a:pt x="267327" y="93293"/>
                </a:lnTo>
                <a:lnTo>
                  <a:pt x="247857" y="55851"/>
                </a:lnTo>
                <a:lnTo>
                  <a:pt x="218166" y="26322"/>
                </a:lnTo>
                <a:lnTo>
                  <a:pt x="180514" y="6955"/>
                </a:lnTo>
                <a:lnTo>
                  <a:pt x="137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131" y="3456432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19" h="273050">
                <a:moveTo>
                  <a:pt x="0" y="136398"/>
                </a:moveTo>
                <a:lnTo>
                  <a:pt x="6992" y="93293"/>
                </a:lnTo>
                <a:lnTo>
                  <a:pt x="26462" y="55851"/>
                </a:lnTo>
                <a:lnTo>
                  <a:pt x="56153" y="26322"/>
                </a:lnTo>
                <a:lnTo>
                  <a:pt x="93805" y="6955"/>
                </a:lnTo>
                <a:lnTo>
                  <a:pt x="137160" y="0"/>
                </a:lnTo>
                <a:lnTo>
                  <a:pt x="180514" y="6955"/>
                </a:lnTo>
                <a:lnTo>
                  <a:pt x="218166" y="26322"/>
                </a:lnTo>
                <a:lnTo>
                  <a:pt x="247857" y="55851"/>
                </a:lnTo>
                <a:lnTo>
                  <a:pt x="267327" y="93293"/>
                </a:lnTo>
                <a:lnTo>
                  <a:pt x="274320" y="136398"/>
                </a:lnTo>
                <a:lnTo>
                  <a:pt x="267327" y="179502"/>
                </a:lnTo>
                <a:lnTo>
                  <a:pt x="247857" y="216944"/>
                </a:lnTo>
                <a:lnTo>
                  <a:pt x="218166" y="246473"/>
                </a:lnTo>
                <a:lnTo>
                  <a:pt x="180514" y="265840"/>
                </a:lnTo>
                <a:lnTo>
                  <a:pt x="137160" y="272796"/>
                </a:lnTo>
                <a:lnTo>
                  <a:pt x="93805" y="265840"/>
                </a:lnTo>
                <a:lnTo>
                  <a:pt x="56153" y="246473"/>
                </a:lnTo>
                <a:lnTo>
                  <a:pt x="26462" y="216944"/>
                </a:lnTo>
                <a:lnTo>
                  <a:pt x="6992" y="179502"/>
                </a:lnTo>
                <a:lnTo>
                  <a:pt x="0" y="136398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06091" y="3441140"/>
            <a:ext cx="344564" cy="344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44267" y="3456432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8" y="0"/>
                </a:moveTo>
                <a:lnTo>
                  <a:pt x="93293" y="6955"/>
                </a:lnTo>
                <a:lnTo>
                  <a:pt x="55851" y="26322"/>
                </a:lnTo>
                <a:lnTo>
                  <a:pt x="26322" y="55851"/>
                </a:lnTo>
                <a:lnTo>
                  <a:pt x="6955" y="93293"/>
                </a:lnTo>
                <a:lnTo>
                  <a:pt x="0" y="136398"/>
                </a:lnTo>
                <a:lnTo>
                  <a:pt x="6955" y="179502"/>
                </a:lnTo>
                <a:lnTo>
                  <a:pt x="26322" y="216944"/>
                </a:lnTo>
                <a:lnTo>
                  <a:pt x="55851" y="246473"/>
                </a:lnTo>
                <a:lnTo>
                  <a:pt x="93293" y="265840"/>
                </a:lnTo>
                <a:lnTo>
                  <a:pt x="136398" y="272796"/>
                </a:lnTo>
                <a:lnTo>
                  <a:pt x="179502" y="265840"/>
                </a:lnTo>
                <a:lnTo>
                  <a:pt x="216944" y="246473"/>
                </a:lnTo>
                <a:lnTo>
                  <a:pt x="246473" y="216944"/>
                </a:lnTo>
                <a:lnTo>
                  <a:pt x="265840" y="179502"/>
                </a:lnTo>
                <a:lnTo>
                  <a:pt x="272795" y="136398"/>
                </a:lnTo>
                <a:lnTo>
                  <a:pt x="265840" y="93293"/>
                </a:lnTo>
                <a:lnTo>
                  <a:pt x="246473" y="55851"/>
                </a:lnTo>
                <a:lnTo>
                  <a:pt x="216944" y="26322"/>
                </a:lnTo>
                <a:lnTo>
                  <a:pt x="179502" y="6955"/>
                </a:lnTo>
                <a:lnTo>
                  <a:pt x="1363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44267" y="3456432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136398"/>
                </a:moveTo>
                <a:lnTo>
                  <a:pt x="6955" y="93293"/>
                </a:lnTo>
                <a:lnTo>
                  <a:pt x="26322" y="55851"/>
                </a:lnTo>
                <a:lnTo>
                  <a:pt x="55851" y="26322"/>
                </a:lnTo>
                <a:lnTo>
                  <a:pt x="93293" y="6955"/>
                </a:lnTo>
                <a:lnTo>
                  <a:pt x="136398" y="0"/>
                </a:lnTo>
                <a:lnTo>
                  <a:pt x="179502" y="6955"/>
                </a:lnTo>
                <a:lnTo>
                  <a:pt x="216944" y="26322"/>
                </a:lnTo>
                <a:lnTo>
                  <a:pt x="246473" y="55851"/>
                </a:lnTo>
                <a:lnTo>
                  <a:pt x="265840" y="93293"/>
                </a:lnTo>
                <a:lnTo>
                  <a:pt x="272795" y="136398"/>
                </a:lnTo>
                <a:lnTo>
                  <a:pt x="265840" y="179502"/>
                </a:lnTo>
                <a:lnTo>
                  <a:pt x="246473" y="216944"/>
                </a:lnTo>
                <a:lnTo>
                  <a:pt x="216944" y="246473"/>
                </a:lnTo>
                <a:lnTo>
                  <a:pt x="179502" y="265840"/>
                </a:lnTo>
                <a:lnTo>
                  <a:pt x="136398" y="272796"/>
                </a:lnTo>
                <a:lnTo>
                  <a:pt x="93293" y="265840"/>
                </a:lnTo>
                <a:lnTo>
                  <a:pt x="55851" y="246473"/>
                </a:lnTo>
                <a:lnTo>
                  <a:pt x="26322" y="216944"/>
                </a:lnTo>
                <a:lnTo>
                  <a:pt x="6955" y="179502"/>
                </a:lnTo>
                <a:lnTo>
                  <a:pt x="0" y="13639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48435" y="3780992"/>
            <a:ext cx="344552" cy="344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86611" y="3796284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7" y="0"/>
                </a:moveTo>
                <a:lnTo>
                  <a:pt x="93283" y="6955"/>
                </a:lnTo>
                <a:lnTo>
                  <a:pt x="55840" y="26322"/>
                </a:lnTo>
                <a:lnTo>
                  <a:pt x="26315" y="55851"/>
                </a:lnTo>
                <a:lnTo>
                  <a:pt x="6953" y="93293"/>
                </a:lnTo>
                <a:lnTo>
                  <a:pt x="0" y="136398"/>
                </a:lnTo>
                <a:lnTo>
                  <a:pt x="6953" y="179502"/>
                </a:lnTo>
                <a:lnTo>
                  <a:pt x="26315" y="216944"/>
                </a:lnTo>
                <a:lnTo>
                  <a:pt x="55840" y="246473"/>
                </a:lnTo>
                <a:lnTo>
                  <a:pt x="93283" y="265840"/>
                </a:lnTo>
                <a:lnTo>
                  <a:pt x="136397" y="272796"/>
                </a:lnTo>
                <a:lnTo>
                  <a:pt x="179502" y="265840"/>
                </a:lnTo>
                <a:lnTo>
                  <a:pt x="216944" y="246473"/>
                </a:lnTo>
                <a:lnTo>
                  <a:pt x="246473" y="216944"/>
                </a:lnTo>
                <a:lnTo>
                  <a:pt x="265840" y="179502"/>
                </a:lnTo>
                <a:lnTo>
                  <a:pt x="272796" y="136398"/>
                </a:lnTo>
                <a:lnTo>
                  <a:pt x="265840" y="93293"/>
                </a:lnTo>
                <a:lnTo>
                  <a:pt x="246473" y="55851"/>
                </a:lnTo>
                <a:lnTo>
                  <a:pt x="216944" y="26322"/>
                </a:lnTo>
                <a:lnTo>
                  <a:pt x="179502" y="6955"/>
                </a:lnTo>
                <a:lnTo>
                  <a:pt x="13639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86611" y="3796284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136398"/>
                </a:moveTo>
                <a:lnTo>
                  <a:pt x="6953" y="93293"/>
                </a:lnTo>
                <a:lnTo>
                  <a:pt x="26315" y="55851"/>
                </a:lnTo>
                <a:lnTo>
                  <a:pt x="55840" y="26322"/>
                </a:lnTo>
                <a:lnTo>
                  <a:pt x="93283" y="6955"/>
                </a:lnTo>
                <a:lnTo>
                  <a:pt x="136397" y="0"/>
                </a:lnTo>
                <a:lnTo>
                  <a:pt x="179502" y="6955"/>
                </a:lnTo>
                <a:lnTo>
                  <a:pt x="216944" y="26322"/>
                </a:lnTo>
                <a:lnTo>
                  <a:pt x="246473" y="55851"/>
                </a:lnTo>
                <a:lnTo>
                  <a:pt x="265840" y="93293"/>
                </a:lnTo>
                <a:lnTo>
                  <a:pt x="272796" y="136398"/>
                </a:lnTo>
                <a:lnTo>
                  <a:pt x="265840" y="179502"/>
                </a:lnTo>
                <a:lnTo>
                  <a:pt x="246473" y="216944"/>
                </a:lnTo>
                <a:lnTo>
                  <a:pt x="216944" y="246473"/>
                </a:lnTo>
                <a:lnTo>
                  <a:pt x="179502" y="265840"/>
                </a:lnTo>
                <a:lnTo>
                  <a:pt x="136397" y="272796"/>
                </a:lnTo>
                <a:lnTo>
                  <a:pt x="93283" y="265840"/>
                </a:lnTo>
                <a:lnTo>
                  <a:pt x="55840" y="246473"/>
                </a:lnTo>
                <a:lnTo>
                  <a:pt x="26315" y="216944"/>
                </a:lnTo>
                <a:lnTo>
                  <a:pt x="6953" y="179502"/>
                </a:lnTo>
                <a:lnTo>
                  <a:pt x="0" y="13639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70227" y="3777944"/>
            <a:ext cx="344564" cy="344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08404" y="3793235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7" y="0"/>
                </a:moveTo>
                <a:lnTo>
                  <a:pt x="93293" y="6955"/>
                </a:lnTo>
                <a:lnTo>
                  <a:pt x="55851" y="26322"/>
                </a:lnTo>
                <a:lnTo>
                  <a:pt x="26322" y="55851"/>
                </a:lnTo>
                <a:lnTo>
                  <a:pt x="6955" y="93293"/>
                </a:lnTo>
                <a:lnTo>
                  <a:pt x="0" y="136397"/>
                </a:lnTo>
                <a:lnTo>
                  <a:pt x="6955" y="179502"/>
                </a:lnTo>
                <a:lnTo>
                  <a:pt x="26322" y="216944"/>
                </a:lnTo>
                <a:lnTo>
                  <a:pt x="55851" y="246473"/>
                </a:lnTo>
                <a:lnTo>
                  <a:pt x="93293" y="265840"/>
                </a:lnTo>
                <a:lnTo>
                  <a:pt x="136397" y="272795"/>
                </a:lnTo>
                <a:lnTo>
                  <a:pt x="179502" y="265840"/>
                </a:lnTo>
                <a:lnTo>
                  <a:pt x="216944" y="246473"/>
                </a:lnTo>
                <a:lnTo>
                  <a:pt x="246473" y="216944"/>
                </a:lnTo>
                <a:lnTo>
                  <a:pt x="265840" y="179502"/>
                </a:lnTo>
                <a:lnTo>
                  <a:pt x="272795" y="136397"/>
                </a:lnTo>
                <a:lnTo>
                  <a:pt x="265840" y="93293"/>
                </a:lnTo>
                <a:lnTo>
                  <a:pt x="246473" y="55851"/>
                </a:lnTo>
                <a:lnTo>
                  <a:pt x="216944" y="26322"/>
                </a:lnTo>
                <a:lnTo>
                  <a:pt x="179502" y="6955"/>
                </a:lnTo>
                <a:lnTo>
                  <a:pt x="13639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08404" y="3793235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136397"/>
                </a:moveTo>
                <a:lnTo>
                  <a:pt x="6955" y="93293"/>
                </a:lnTo>
                <a:lnTo>
                  <a:pt x="26322" y="55851"/>
                </a:lnTo>
                <a:lnTo>
                  <a:pt x="55851" y="26322"/>
                </a:lnTo>
                <a:lnTo>
                  <a:pt x="93293" y="6955"/>
                </a:lnTo>
                <a:lnTo>
                  <a:pt x="136397" y="0"/>
                </a:lnTo>
                <a:lnTo>
                  <a:pt x="179502" y="6955"/>
                </a:lnTo>
                <a:lnTo>
                  <a:pt x="216944" y="26322"/>
                </a:lnTo>
                <a:lnTo>
                  <a:pt x="246473" y="55851"/>
                </a:lnTo>
                <a:lnTo>
                  <a:pt x="265840" y="93293"/>
                </a:lnTo>
                <a:lnTo>
                  <a:pt x="272795" y="136397"/>
                </a:lnTo>
                <a:lnTo>
                  <a:pt x="265840" y="179502"/>
                </a:lnTo>
                <a:lnTo>
                  <a:pt x="246473" y="216944"/>
                </a:lnTo>
                <a:lnTo>
                  <a:pt x="216944" y="246473"/>
                </a:lnTo>
                <a:lnTo>
                  <a:pt x="179502" y="265840"/>
                </a:lnTo>
                <a:lnTo>
                  <a:pt x="136397" y="272795"/>
                </a:lnTo>
                <a:lnTo>
                  <a:pt x="93293" y="265840"/>
                </a:lnTo>
                <a:lnTo>
                  <a:pt x="55851" y="246473"/>
                </a:lnTo>
                <a:lnTo>
                  <a:pt x="26322" y="216944"/>
                </a:lnTo>
                <a:lnTo>
                  <a:pt x="6955" y="179502"/>
                </a:lnTo>
                <a:lnTo>
                  <a:pt x="0" y="13639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42155" y="1760168"/>
            <a:ext cx="344552" cy="344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80332" y="1775460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7" y="0"/>
                </a:moveTo>
                <a:lnTo>
                  <a:pt x="93293" y="6955"/>
                </a:lnTo>
                <a:lnTo>
                  <a:pt x="55851" y="26322"/>
                </a:lnTo>
                <a:lnTo>
                  <a:pt x="26322" y="55851"/>
                </a:lnTo>
                <a:lnTo>
                  <a:pt x="6955" y="93293"/>
                </a:lnTo>
                <a:lnTo>
                  <a:pt x="0" y="136398"/>
                </a:lnTo>
                <a:lnTo>
                  <a:pt x="6955" y="179502"/>
                </a:lnTo>
                <a:lnTo>
                  <a:pt x="26322" y="216944"/>
                </a:lnTo>
                <a:lnTo>
                  <a:pt x="55851" y="246473"/>
                </a:lnTo>
                <a:lnTo>
                  <a:pt x="93293" y="265840"/>
                </a:lnTo>
                <a:lnTo>
                  <a:pt x="136397" y="272795"/>
                </a:lnTo>
                <a:lnTo>
                  <a:pt x="179502" y="265840"/>
                </a:lnTo>
                <a:lnTo>
                  <a:pt x="216944" y="246473"/>
                </a:lnTo>
                <a:lnTo>
                  <a:pt x="246473" y="216944"/>
                </a:lnTo>
                <a:lnTo>
                  <a:pt x="265840" y="179502"/>
                </a:lnTo>
                <a:lnTo>
                  <a:pt x="272795" y="136398"/>
                </a:lnTo>
                <a:lnTo>
                  <a:pt x="265840" y="93293"/>
                </a:lnTo>
                <a:lnTo>
                  <a:pt x="246473" y="55851"/>
                </a:lnTo>
                <a:lnTo>
                  <a:pt x="216944" y="26322"/>
                </a:lnTo>
                <a:lnTo>
                  <a:pt x="179502" y="6955"/>
                </a:lnTo>
                <a:lnTo>
                  <a:pt x="13639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80332" y="1775460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136398"/>
                </a:moveTo>
                <a:lnTo>
                  <a:pt x="6955" y="93293"/>
                </a:lnTo>
                <a:lnTo>
                  <a:pt x="26322" y="55851"/>
                </a:lnTo>
                <a:lnTo>
                  <a:pt x="55851" y="26322"/>
                </a:lnTo>
                <a:lnTo>
                  <a:pt x="93293" y="6955"/>
                </a:lnTo>
                <a:lnTo>
                  <a:pt x="136397" y="0"/>
                </a:lnTo>
                <a:lnTo>
                  <a:pt x="179502" y="6955"/>
                </a:lnTo>
                <a:lnTo>
                  <a:pt x="216944" y="26322"/>
                </a:lnTo>
                <a:lnTo>
                  <a:pt x="246473" y="55851"/>
                </a:lnTo>
                <a:lnTo>
                  <a:pt x="265840" y="93293"/>
                </a:lnTo>
                <a:lnTo>
                  <a:pt x="272795" y="136398"/>
                </a:lnTo>
                <a:lnTo>
                  <a:pt x="265840" y="179502"/>
                </a:lnTo>
                <a:lnTo>
                  <a:pt x="246473" y="216944"/>
                </a:lnTo>
                <a:lnTo>
                  <a:pt x="216944" y="246473"/>
                </a:lnTo>
                <a:lnTo>
                  <a:pt x="179502" y="265840"/>
                </a:lnTo>
                <a:lnTo>
                  <a:pt x="136397" y="272795"/>
                </a:lnTo>
                <a:lnTo>
                  <a:pt x="93293" y="265840"/>
                </a:lnTo>
                <a:lnTo>
                  <a:pt x="55851" y="246473"/>
                </a:lnTo>
                <a:lnTo>
                  <a:pt x="26322" y="216944"/>
                </a:lnTo>
                <a:lnTo>
                  <a:pt x="6955" y="179502"/>
                </a:lnTo>
                <a:lnTo>
                  <a:pt x="0" y="13639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65471" y="1760168"/>
            <a:ext cx="344552" cy="344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03647" y="1775460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8" y="0"/>
                </a:moveTo>
                <a:lnTo>
                  <a:pt x="93293" y="6955"/>
                </a:lnTo>
                <a:lnTo>
                  <a:pt x="55851" y="26322"/>
                </a:lnTo>
                <a:lnTo>
                  <a:pt x="26322" y="55851"/>
                </a:lnTo>
                <a:lnTo>
                  <a:pt x="6955" y="93293"/>
                </a:lnTo>
                <a:lnTo>
                  <a:pt x="0" y="136398"/>
                </a:lnTo>
                <a:lnTo>
                  <a:pt x="6955" y="179502"/>
                </a:lnTo>
                <a:lnTo>
                  <a:pt x="26322" y="216944"/>
                </a:lnTo>
                <a:lnTo>
                  <a:pt x="55851" y="246473"/>
                </a:lnTo>
                <a:lnTo>
                  <a:pt x="93293" y="265840"/>
                </a:lnTo>
                <a:lnTo>
                  <a:pt x="136398" y="272795"/>
                </a:lnTo>
                <a:lnTo>
                  <a:pt x="179502" y="265840"/>
                </a:lnTo>
                <a:lnTo>
                  <a:pt x="216944" y="246473"/>
                </a:lnTo>
                <a:lnTo>
                  <a:pt x="246473" y="216944"/>
                </a:lnTo>
                <a:lnTo>
                  <a:pt x="265840" y="179502"/>
                </a:lnTo>
                <a:lnTo>
                  <a:pt x="272796" y="136398"/>
                </a:lnTo>
                <a:lnTo>
                  <a:pt x="265840" y="93293"/>
                </a:lnTo>
                <a:lnTo>
                  <a:pt x="246473" y="55851"/>
                </a:lnTo>
                <a:lnTo>
                  <a:pt x="216944" y="26322"/>
                </a:lnTo>
                <a:lnTo>
                  <a:pt x="179502" y="6955"/>
                </a:lnTo>
                <a:lnTo>
                  <a:pt x="1363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03647" y="1775460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136398"/>
                </a:moveTo>
                <a:lnTo>
                  <a:pt x="6955" y="93293"/>
                </a:lnTo>
                <a:lnTo>
                  <a:pt x="26322" y="55851"/>
                </a:lnTo>
                <a:lnTo>
                  <a:pt x="55851" y="26322"/>
                </a:lnTo>
                <a:lnTo>
                  <a:pt x="93293" y="6955"/>
                </a:lnTo>
                <a:lnTo>
                  <a:pt x="136398" y="0"/>
                </a:lnTo>
                <a:lnTo>
                  <a:pt x="179502" y="6955"/>
                </a:lnTo>
                <a:lnTo>
                  <a:pt x="216944" y="26322"/>
                </a:lnTo>
                <a:lnTo>
                  <a:pt x="246473" y="55851"/>
                </a:lnTo>
                <a:lnTo>
                  <a:pt x="265840" y="93293"/>
                </a:lnTo>
                <a:lnTo>
                  <a:pt x="272796" y="136398"/>
                </a:lnTo>
                <a:lnTo>
                  <a:pt x="265840" y="179502"/>
                </a:lnTo>
                <a:lnTo>
                  <a:pt x="246473" y="216944"/>
                </a:lnTo>
                <a:lnTo>
                  <a:pt x="216944" y="246473"/>
                </a:lnTo>
                <a:lnTo>
                  <a:pt x="179502" y="265840"/>
                </a:lnTo>
                <a:lnTo>
                  <a:pt x="136398" y="272795"/>
                </a:lnTo>
                <a:lnTo>
                  <a:pt x="93293" y="265840"/>
                </a:lnTo>
                <a:lnTo>
                  <a:pt x="55851" y="246473"/>
                </a:lnTo>
                <a:lnTo>
                  <a:pt x="26322" y="216944"/>
                </a:lnTo>
                <a:lnTo>
                  <a:pt x="6955" y="179502"/>
                </a:lnTo>
                <a:lnTo>
                  <a:pt x="0" y="13639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30712" y="2101594"/>
            <a:ext cx="345988" cy="34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68852" y="211683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60" y="0"/>
                </a:moveTo>
                <a:lnTo>
                  <a:pt x="93829" y="6998"/>
                </a:lnTo>
                <a:lnTo>
                  <a:pt x="56180" y="26481"/>
                </a:lnTo>
                <a:lnTo>
                  <a:pt x="26481" y="56180"/>
                </a:lnTo>
                <a:lnTo>
                  <a:pt x="6998" y="93829"/>
                </a:lnTo>
                <a:lnTo>
                  <a:pt x="0" y="137160"/>
                </a:lnTo>
                <a:lnTo>
                  <a:pt x="6998" y="180490"/>
                </a:lnTo>
                <a:lnTo>
                  <a:pt x="26481" y="218139"/>
                </a:lnTo>
                <a:lnTo>
                  <a:pt x="56180" y="247838"/>
                </a:lnTo>
                <a:lnTo>
                  <a:pt x="93829" y="267321"/>
                </a:lnTo>
                <a:lnTo>
                  <a:pt x="137160" y="274319"/>
                </a:lnTo>
                <a:lnTo>
                  <a:pt x="180490" y="267321"/>
                </a:lnTo>
                <a:lnTo>
                  <a:pt x="218139" y="247838"/>
                </a:lnTo>
                <a:lnTo>
                  <a:pt x="247838" y="218139"/>
                </a:lnTo>
                <a:lnTo>
                  <a:pt x="267321" y="180490"/>
                </a:lnTo>
                <a:lnTo>
                  <a:pt x="274320" y="137160"/>
                </a:lnTo>
                <a:lnTo>
                  <a:pt x="267321" y="93829"/>
                </a:lnTo>
                <a:lnTo>
                  <a:pt x="247838" y="56180"/>
                </a:lnTo>
                <a:lnTo>
                  <a:pt x="218139" y="26481"/>
                </a:lnTo>
                <a:lnTo>
                  <a:pt x="180490" y="6998"/>
                </a:lnTo>
                <a:lnTo>
                  <a:pt x="137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68852" y="211683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0" y="137160"/>
                </a:moveTo>
                <a:lnTo>
                  <a:pt x="6998" y="93829"/>
                </a:lnTo>
                <a:lnTo>
                  <a:pt x="26481" y="56180"/>
                </a:lnTo>
                <a:lnTo>
                  <a:pt x="56180" y="26481"/>
                </a:lnTo>
                <a:lnTo>
                  <a:pt x="93829" y="6998"/>
                </a:lnTo>
                <a:lnTo>
                  <a:pt x="137160" y="0"/>
                </a:lnTo>
                <a:lnTo>
                  <a:pt x="180490" y="6998"/>
                </a:lnTo>
                <a:lnTo>
                  <a:pt x="218139" y="26481"/>
                </a:lnTo>
                <a:lnTo>
                  <a:pt x="247838" y="56180"/>
                </a:lnTo>
                <a:lnTo>
                  <a:pt x="267321" y="93829"/>
                </a:lnTo>
                <a:lnTo>
                  <a:pt x="274320" y="137160"/>
                </a:lnTo>
                <a:lnTo>
                  <a:pt x="267321" y="180490"/>
                </a:lnTo>
                <a:lnTo>
                  <a:pt x="247838" y="218139"/>
                </a:lnTo>
                <a:lnTo>
                  <a:pt x="218139" y="247838"/>
                </a:lnTo>
                <a:lnTo>
                  <a:pt x="180490" y="267321"/>
                </a:lnTo>
                <a:lnTo>
                  <a:pt x="137160" y="274319"/>
                </a:lnTo>
                <a:lnTo>
                  <a:pt x="93829" y="267321"/>
                </a:lnTo>
                <a:lnTo>
                  <a:pt x="56180" y="247838"/>
                </a:lnTo>
                <a:lnTo>
                  <a:pt x="26481" y="218139"/>
                </a:lnTo>
                <a:lnTo>
                  <a:pt x="6998" y="180490"/>
                </a:lnTo>
                <a:lnTo>
                  <a:pt x="0" y="13716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75465" y="2101594"/>
            <a:ext cx="345988" cy="34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13603" y="211683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60" y="0"/>
                </a:moveTo>
                <a:lnTo>
                  <a:pt x="93829" y="6998"/>
                </a:lnTo>
                <a:lnTo>
                  <a:pt x="56180" y="26481"/>
                </a:lnTo>
                <a:lnTo>
                  <a:pt x="26481" y="56180"/>
                </a:lnTo>
                <a:lnTo>
                  <a:pt x="6998" y="93829"/>
                </a:lnTo>
                <a:lnTo>
                  <a:pt x="0" y="137160"/>
                </a:lnTo>
                <a:lnTo>
                  <a:pt x="6998" y="180490"/>
                </a:lnTo>
                <a:lnTo>
                  <a:pt x="26481" y="218139"/>
                </a:lnTo>
                <a:lnTo>
                  <a:pt x="56180" y="247838"/>
                </a:lnTo>
                <a:lnTo>
                  <a:pt x="93829" y="267321"/>
                </a:lnTo>
                <a:lnTo>
                  <a:pt x="137160" y="274319"/>
                </a:lnTo>
                <a:lnTo>
                  <a:pt x="180490" y="267321"/>
                </a:lnTo>
                <a:lnTo>
                  <a:pt x="218139" y="247838"/>
                </a:lnTo>
                <a:lnTo>
                  <a:pt x="247838" y="218139"/>
                </a:lnTo>
                <a:lnTo>
                  <a:pt x="267321" y="180490"/>
                </a:lnTo>
                <a:lnTo>
                  <a:pt x="274320" y="137160"/>
                </a:lnTo>
                <a:lnTo>
                  <a:pt x="267321" y="93829"/>
                </a:lnTo>
                <a:lnTo>
                  <a:pt x="247838" y="56180"/>
                </a:lnTo>
                <a:lnTo>
                  <a:pt x="218139" y="26481"/>
                </a:lnTo>
                <a:lnTo>
                  <a:pt x="180490" y="6998"/>
                </a:lnTo>
                <a:lnTo>
                  <a:pt x="137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13603" y="211683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0" y="137160"/>
                </a:moveTo>
                <a:lnTo>
                  <a:pt x="6998" y="93829"/>
                </a:lnTo>
                <a:lnTo>
                  <a:pt x="26481" y="56180"/>
                </a:lnTo>
                <a:lnTo>
                  <a:pt x="56180" y="26481"/>
                </a:lnTo>
                <a:lnTo>
                  <a:pt x="93829" y="6998"/>
                </a:lnTo>
                <a:lnTo>
                  <a:pt x="137160" y="0"/>
                </a:lnTo>
                <a:lnTo>
                  <a:pt x="180490" y="6998"/>
                </a:lnTo>
                <a:lnTo>
                  <a:pt x="218139" y="26481"/>
                </a:lnTo>
                <a:lnTo>
                  <a:pt x="247838" y="56180"/>
                </a:lnTo>
                <a:lnTo>
                  <a:pt x="267321" y="93829"/>
                </a:lnTo>
                <a:lnTo>
                  <a:pt x="274320" y="137160"/>
                </a:lnTo>
                <a:lnTo>
                  <a:pt x="267321" y="180490"/>
                </a:lnTo>
                <a:lnTo>
                  <a:pt x="247838" y="218139"/>
                </a:lnTo>
                <a:lnTo>
                  <a:pt x="218139" y="247838"/>
                </a:lnTo>
                <a:lnTo>
                  <a:pt x="180490" y="267321"/>
                </a:lnTo>
                <a:lnTo>
                  <a:pt x="137160" y="274319"/>
                </a:lnTo>
                <a:lnTo>
                  <a:pt x="93829" y="267321"/>
                </a:lnTo>
                <a:lnTo>
                  <a:pt x="56180" y="247838"/>
                </a:lnTo>
                <a:lnTo>
                  <a:pt x="26481" y="218139"/>
                </a:lnTo>
                <a:lnTo>
                  <a:pt x="6998" y="180490"/>
                </a:lnTo>
                <a:lnTo>
                  <a:pt x="0" y="13716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27436" y="2531363"/>
            <a:ext cx="345988" cy="34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65576" y="254660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60" y="0"/>
                </a:moveTo>
                <a:lnTo>
                  <a:pt x="93829" y="6998"/>
                </a:lnTo>
                <a:lnTo>
                  <a:pt x="56180" y="26481"/>
                </a:lnTo>
                <a:lnTo>
                  <a:pt x="26481" y="56180"/>
                </a:lnTo>
                <a:lnTo>
                  <a:pt x="6998" y="93829"/>
                </a:lnTo>
                <a:lnTo>
                  <a:pt x="0" y="137159"/>
                </a:lnTo>
                <a:lnTo>
                  <a:pt x="6998" y="180490"/>
                </a:lnTo>
                <a:lnTo>
                  <a:pt x="26481" y="218139"/>
                </a:lnTo>
                <a:lnTo>
                  <a:pt x="56180" y="247838"/>
                </a:lnTo>
                <a:lnTo>
                  <a:pt x="93829" y="267321"/>
                </a:lnTo>
                <a:lnTo>
                  <a:pt x="137160" y="274319"/>
                </a:lnTo>
                <a:lnTo>
                  <a:pt x="180490" y="267321"/>
                </a:lnTo>
                <a:lnTo>
                  <a:pt x="218139" y="247838"/>
                </a:lnTo>
                <a:lnTo>
                  <a:pt x="247838" y="218139"/>
                </a:lnTo>
                <a:lnTo>
                  <a:pt x="267321" y="180490"/>
                </a:lnTo>
                <a:lnTo>
                  <a:pt x="274320" y="137159"/>
                </a:lnTo>
                <a:lnTo>
                  <a:pt x="267321" y="93829"/>
                </a:lnTo>
                <a:lnTo>
                  <a:pt x="247838" y="56180"/>
                </a:lnTo>
                <a:lnTo>
                  <a:pt x="218139" y="26481"/>
                </a:lnTo>
                <a:lnTo>
                  <a:pt x="180490" y="6998"/>
                </a:lnTo>
                <a:lnTo>
                  <a:pt x="137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65576" y="254660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0" y="137159"/>
                </a:moveTo>
                <a:lnTo>
                  <a:pt x="6998" y="93829"/>
                </a:lnTo>
                <a:lnTo>
                  <a:pt x="26481" y="56180"/>
                </a:lnTo>
                <a:lnTo>
                  <a:pt x="56180" y="26481"/>
                </a:lnTo>
                <a:lnTo>
                  <a:pt x="93829" y="6998"/>
                </a:lnTo>
                <a:lnTo>
                  <a:pt x="137160" y="0"/>
                </a:lnTo>
                <a:lnTo>
                  <a:pt x="180490" y="6998"/>
                </a:lnTo>
                <a:lnTo>
                  <a:pt x="218139" y="26481"/>
                </a:lnTo>
                <a:lnTo>
                  <a:pt x="247838" y="56180"/>
                </a:lnTo>
                <a:lnTo>
                  <a:pt x="267321" y="93829"/>
                </a:lnTo>
                <a:lnTo>
                  <a:pt x="274320" y="137159"/>
                </a:lnTo>
                <a:lnTo>
                  <a:pt x="267321" y="180490"/>
                </a:lnTo>
                <a:lnTo>
                  <a:pt x="247838" y="218139"/>
                </a:lnTo>
                <a:lnTo>
                  <a:pt x="218139" y="247838"/>
                </a:lnTo>
                <a:lnTo>
                  <a:pt x="180490" y="267321"/>
                </a:lnTo>
                <a:lnTo>
                  <a:pt x="137160" y="274319"/>
                </a:lnTo>
                <a:lnTo>
                  <a:pt x="93829" y="267321"/>
                </a:lnTo>
                <a:lnTo>
                  <a:pt x="56180" y="247838"/>
                </a:lnTo>
                <a:lnTo>
                  <a:pt x="26481" y="218139"/>
                </a:lnTo>
                <a:lnTo>
                  <a:pt x="6998" y="180490"/>
                </a:lnTo>
                <a:lnTo>
                  <a:pt x="0" y="137159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35128" y="2531363"/>
            <a:ext cx="345988" cy="34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73267" y="254660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60" y="0"/>
                </a:moveTo>
                <a:lnTo>
                  <a:pt x="93829" y="6998"/>
                </a:lnTo>
                <a:lnTo>
                  <a:pt x="56180" y="26481"/>
                </a:lnTo>
                <a:lnTo>
                  <a:pt x="26481" y="56180"/>
                </a:lnTo>
                <a:lnTo>
                  <a:pt x="6998" y="93829"/>
                </a:lnTo>
                <a:lnTo>
                  <a:pt x="0" y="137159"/>
                </a:lnTo>
                <a:lnTo>
                  <a:pt x="6998" y="180490"/>
                </a:lnTo>
                <a:lnTo>
                  <a:pt x="26481" y="218139"/>
                </a:lnTo>
                <a:lnTo>
                  <a:pt x="56180" y="247838"/>
                </a:lnTo>
                <a:lnTo>
                  <a:pt x="93829" y="267321"/>
                </a:lnTo>
                <a:lnTo>
                  <a:pt x="137160" y="274319"/>
                </a:lnTo>
                <a:lnTo>
                  <a:pt x="180490" y="267321"/>
                </a:lnTo>
                <a:lnTo>
                  <a:pt x="218139" y="247838"/>
                </a:lnTo>
                <a:lnTo>
                  <a:pt x="247838" y="218139"/>
                </a:lnTo>
                <a:lnTo>
                  <a:pt x="267321" y="180490"/>
                </a:lnTo>
                <a:lnTo>
                  <a:pt x="274320" y="137159"/>
                </a:lnTo>
                <a:lnTo>
                  <a:pt x="267321" y="93829"/>
                </a:lnTo>
                <a:lnTo>
                  <a:pt x="247838" y="56180"/>
                </a:lnTo>
                <a:lnTo>
                  <a:pt x="218139" y="26481"/>
                </a:lnTo>
                <a:lnTo>
                  <a:pt x="180490" y="6998"/>
                </a:lnTo>
                <a:lnTo>
                  <a:pt x="137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73267" y="254660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0" y="137159"/>
                </a:moveTo>
                <a:lnTo>
                  <a:pt x="6998" y="93829"/>
                </a:lnTo>
                <a:lnTo>
                  <a:pt x="26481" y="56180"/>
                </a:lnTo>
                <a:lnTo>
                  <a:pt x="56180" y="26481"/>
                </a:lnTo>
                <a:lnTo>
                  <a:pt x="93829" y="6998"/>
                </a:lnTo>
                <a:lnTo>
                  <a:pt x="137160" y="0"/>
                </a:lnTo>
                <a:lnTo>
                  <a:pt x="180490" y="6998"/>
                </a:lnTo>
                <a:lnTo>
                  <a:pt x="218139" y="26481"/>
                </a:lnTo>
                <a:lnTo>
                  <a:pt x="247838" y="56180"/>
                </a:lnTo>
                <a:lnTo>
                  <a:pt x="267321" y="93829"/>
                </a:lnTo>
                <a:lnTo>
                  <a:pt x="274320" y="137159"/>
                </a:lnTo>
                <a:lnTo>
                  <a:pt x="267321" y="180490"/>
                </a:lnTo>
                <a:lnTo>
                  <a:pt x="247838" y="218139"/>
                </a:lnTo>
                <a:lnTo>
                  <a:pt x="218139" y="247838"/>
                </a:lnTo>
                <a:lnTo>
                  <a:pt x="180490" y="267321"/>
                </a:lnTo>
                <a:lnTo>
                  <a:pt x="137160" y="274319"/>
                </a:lnTo>
                <a:lnTo>
                  <a:pt x="93829" y="267321"/>
                </a:lnTo>
                <a:lnTo>
                  <a:pt x="56180" y="247838"/>
                </a:lnTo>
                <a:lnTo>
                  <a:pt x="26481" y="218139"/>
                </a:lnTo>
                <a:lnTo>
                  <a:pt x="6998" y="180490"/>
                </a:lnTo>
                <a:lnTo>
                  <a:pt x="0" y="137159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27436" y="2991611"/>
            <a:ext cx="345988" cy="34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65576" y="3006851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60" y="0"/>
                </a:moveTo>
                <a:lnTo>
                  <a:pt x="93829" y="6998"/>
                </a:lnTo>
                <a:lnTo>
                  <a:pt x="56180" y="26481"/>
                </a:lnTo>
                <a:lnTo>
                  <a:pt x="26481" y="56180"/>
                </a:lnTo>
                <a:lnTo>
                  <a:pt x="6998" y="93829"/>
                </a:lnTo>
                <a:lnTo>
                  <a:pt x="0" y="137160"/>
                </a:lnTo>
                <a:lnTo>
                  <a:pt x="6998" y="180490"/>
                </a:lnTo>
                <a:lnTo>
                  <a:pt x="26481" y="218139"/>
                </a:lnTo>
                <a:lnTo>
                  <a:pt x="56180" y="247838"/>
                </a:lnTo>
                <a:lnTo>
                  <a:pt x="93829" y="267321"/>
                </a:lnTo>
                <a:lnTo>
                  <a:pt x="137160" y="274320"/>
                </a:lnTo>
                <a:lnTo>
                  <a:pt x="180490" y="267321"/>
                </a:lnTo>
                <a:lnTo>
                  <a:pt x="218139" y="247838"/>
                </a:lnTo>
                <a:lnTo>
                  <a:pt x="247838" y="218139"/>
                </a:lnTo>
                <a:lnTo>
                  <a:pt x="267321" y="180490"/>
                </a:lnTo>
                <a:lnTo>
                  <a:pt x="274320" y="137160"/>
                </a:lnTo>
                <a:lnTo>
                  <a:pt x="267321" y="93829"/>
                </a:lnTo>
                <a:lnTo>
                  <a:pt x="247838" y="56180"/>
                </a:lnTo>
                <a:lnTo>
                  <a:pt x="218139" y="26481"/>
                </a:lnTo>
                <a:lnTo>
                  <a:pt x="180490" y="6998"/>
                </a:lnTo>
                <a:lnTo>
                  <a:pt x="137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65576" y="3006851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0" y="137160"/>
                </a:moveTo>
                <a:lnTo>
                  <a:pt x="6998" y="93829"/>
                </a:lnTo>
                <a:lnTo>
                  <a:pt x="26481" y="56180"/>
                </a:lnTo>
                <a:lnTo>
                  <a:pt x="56180" y="26481"/>
                </a:lnTo>
                <a:lnTo>
                  <a:pt x="93829" y="6998"/>
                </a:lnTo>
                <a:lnTo>
                  <a:pt x="137160" y="0"/>
                </a:lnTo>
                <a:lnTo>
                  <a:pt x="180490" y="6998"/>
                </a:lnTo>
                <a:lnTo>
                  <a:pt x="218139" y="26481"/>
                </a:lnTo>
                <a:lnTo>
                  <a:pt x="247838" y="56180"/>
                </a:lnTo>
                <a:lnTo>
                  <a:pt x="267321" y="93829"/>
                </a:lnTo>
                <a:lnTo>
                  <a:pt x="274320" y="137160"/>
                </a:lnTo>
                <a:lnTo>
                  <a:pt x="267321" y="180490"/>
                </a:lnTo>
                <a:lnTo>
                  <a:pt x="247838" y="218139"/>
                </a:lnTo>
                <a:lnTo>
                  <a:pt x="218139" y="247838"/>
                </a:lnTo>
                <a:lnTo>
                  <a:pt x="180490" y="267321"/>
                </a:lnTo>
                <a:lnTo>
                  <a:pt x="137160" y="274320"/>
                </a:lnTo>
                <a:lnTo>
                  <a:pt x="93829" y="267321"/>
                </a:lnTo>
                <a:lnTo>
                  <a:pt x="56180" y="247838"/>
                </a:lnTo>
                <a:lnTo>
                  <a:pt x="26481" y="218139"/>
                </a:lnTo>
                <a:lnTo>
                  <a:pt x="6998" y="180490"/>
                </a:lnTo>
                <a:lnTo>
                  <a:pt x="0" y="13716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35128" y="2991611"/>
            <a:ext cx="345988" cy="34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73267" y="3006851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60" y="0"/>
                </a:moveTo>
                <a:lnTo>
                  <a:pt x="93829" y="6998"/>
                </a:lnTo>
                <a:lnTo>
                  <a:pt x="56180" y="26481"/>
                </a:lnTo>
                <a:lnTo>
                  <a:pt x="26481" y="56180"/>
                </a:lnTo>
                <a:lnTo>
                  <a:pt x="6998" y="93829"/>
                </a:lnTo>
                <a:lnTo>
                  <a:pt x="0" y="137160"/>
                </a:lnTo>
                <a:lnTo>
                  <a:pt x="6998" y="180490"/>
                </a:lnTo>
                <a:lnTo>
                  <a:pt x="26481" y="218139"/>
                </a:lnTo>
                <a:lnTo>
                  <a:pt x="56180" y="247838"/>
                </a:lnTo>
                <a:lnTo>
                  <a:pt x="93829" y="267321"/>
                </a:lnTo>
                <a:lnTo>
                  <a:pt x="137160" y="274320"/>
                </a:lnTo>
                <a:lnTo>
                  <a:pt x="180490" y="267321"/>
                </a:lnTo>
                <a:lnTo>
                  <a:pt x="218139" y="247838"/>
                </a:lnTo>
                <a:lnTo>
                  <a:pt x="247838" y="218139"/>
                </a:lnTo>
                <a:lnTo>
                  <a:pt x="267321" y="180490"/>
                </a:lnTo>
                <a:lnTo>
                  <a:pt x="274320" y="137160"/>
                </a:lnTo>
                <a:lnTo>
                  <a:pt x="267321" y="93829"/>
                </a:lnTo>
                <a:lnTo>
                  <a:pt x="247838" y="56180"/>
                </a:lnTo>
                <a:lnTo>
                  <a:pt x="218139" y="26481"/>
                </a:lnTo>
                <a:lnTo>
                  <a:pt x="180490" y="6998"/>
                </a:lnTo>
                <a:lnTo>
                  <a:pt x="137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73267" y="3006851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0" y="137160"/>
                </a:moveTo>
                <a:lnTo>
                  <a:pt x="6998" y="93829"/>
                </a:lnTo>
                <a:lnTo>
                  <a:pt x="26481" y="56180"/>
                </a:lnTo>
                <a:lnTo>
                  <a:pt x="56180" y="26481"/>
                </a:lnTo>
                <a:lnTo>
                  <a:pt x="93829" y="6998"/>
                </a:lnTo>
                <a:lnTo>
                  <a:pt x="137160" y="0"/>
                </a:lnTo>
                <a:lnTo>
                  <a:pt x="180490" y="6998"/>
                </a:lnTo>
                <a:lnTo>
                  <a:pt x="218139" y="26481"/>
                </a:lnTo>
                <a:lnTo>
                  <a:pt x="247838" y="56180"/>
                </a:lnTo>
                <a:lnTo>
                  <a:pt x="267321" y="93829"/>
                </a:lnTo>
                <a:lnTo>
                  <a:pt x="274320" y="137160"/>
                </a:lnTo>
                <a:lnTo>
                  <a:pt x="267321" y="180490"/>
                </a:lnTo>
                <a:lnTo>
                  <a:pt x="247838" y="218139"/>
                </a:lnTo>
                <a:lnTo>
                  <a:pt x="218139" y="247838"/>
                </a:lnTo>
                <a:lnTo>
                  <a:pt x="180490" y="267321"/>
                </a:lnTo>
                <a:lnTo>
                  <a:pt x="137160" y="274320"/>
                </a:lnTo>
                <a:lnTo>
                  <a:pt x="93829" y="267321"/>
                </a:lnTo>
                <a:lnTo>
                  <a:pt x="56180" y="247838"/>
                </a:lnTo>
                <a:lnTo>
                  <a:pt x="26481" y="218139"/>
                </a:lnTo>
                <a:lnTo>
                  <a:pt x="6998" y="180490"/>
                </a:lnTo>
                <a:lnTo>
                  <a:pt x="0" y="13716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30712" y="3436618"/>
            <a:ext cx="345988" cy="34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68852" y="3451859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60" y="0"/>
                </a:moveTo>
                <a:lnTo>
                  <a:pt x="93829" y="6998"/>
                </a:lnTo>
                <a:lnTo>
                  <a:pt x="56180" y="26481"/>
                </a:lnTo>
                <a:lnTo>
                  <a:pt x="26481" y="56180"/>
                </a:lnTo>
                <a:lnTo>
                  <a:pt x="6998" y="93829"/>
                </a:lnTo>
                <a:lnTo>
                  <a:pt x="0" y="137159"/>
                </a:lnTo>
                <a:lnTo>
                  <a:pt x="6998" y="180490"/>
                </a:lnTo>
                <a:lnTo>
                  <a:pt x="26481" y="218139"/>
                </a:lnTo>
                <a:lnTo>
                  <a:pt x="56180" y="247838"/>
                </a:lnTo>
                <a:lnTo>
                  <a:pt x="93829" y="267321"/>
                </a:lnTo>
                <a:lnTo>
                  <a:pt x="137160" y="274319"/>
                </a:lnTo>
                <a:lnTo>
                  <a:pt x="180490" y="267321"/>
                </a:lnTo>
                <a:lnTo>
                  <a:pt x="218139" y="247838"/>
                </a:lnTo>
                <a:lnTo>
                  <a:pt x="247838" y="218139"/>
                </a:lnTo>
                <a:lnTo>
                  <a:pt x="267321" y="180490"/>
                </a:lnTo>
                <a:lnTo>
                  <a:pt x="274320" y="137159"/>
                </a:lnTo>
                <a:lnTo>
                  <a:pt x="267321" y="93829"/>
                </a:lnTo>
                <a:lnTo>
                  <a:pt x="247838" y="56180"/>
                </a:lnTo>
                <a:lnTo>
                  <a:pt x="218139" y="26481"/>
                </a:lnTo>
                <a:lnTo>
                  <a:pt x="180490" y="6998"/>
                </a:lnTo>
                <a:lnTo>
                  <a:pt x="137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68852" y="3451859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0" y="137159"/>
                </a:moveTo>
                <a:lnTo>
                  <a:pt x="6998" y="93829"/>
                </a:lnTo>
                <a:lnTo>
                  <a:pt x="26481" y="56180"/>
                </a:lnTo>
                <a:lnTo>
                  <a:pt x="56180" y="26481"/>
                </a:lnTo>
                <a:lnTo>
                  <a:pt x="93829" y="6998"/>
                </a:lnTo>
                <a:lnTo>
                  <a:pt x="137160" y="0"/>
                </a:lnTo>
                <a:lnTo>
                  <a:pt x="180490" y="6998"/>
                </a:lnTo>
                <a:lnTo>
                  <a:pt x="218139" y="26481"/>
                </a:lnTo>
                <a:lnTo>
                  <a:pt x="247838" y="56180"/>
                </a:lnTo>
                <a:lnTo>
                  <a:pt x="267321" y="93829"/>
                </a:lnTo>
                <a:lnTo>
                  <a:pt x="274320" y="137159"/>
                </a:lnTo>
                <a:lnTo>
                  <a:pt x="267321" y="180490"/>
                </a:lnTo>
                <a:lnTo>
                  <a:pt x="247838" y="218139"/>
                </a:lnTo>
                <a:lnTo>
                  <a:pt x="218139" y="247838"/>
                </a:lnTo>
                <a:lnTo>
                  <a:pt x="180490" y="267321"/>
                </a:lnTo>
                <a:lnTo>
                  <a:pt x="137160" y="274319"/>
                </a:lnTo>
                <a:lnTo>
                  <a:pt x="93829" y="267321"/>
                </a:lnTo>
                <a:lnTo>
                  <a:pt x="56180" y="247838"/>
                </a:lnTo>
                <a:lnTo>
                  <a:pt x="26481" y="218139"/>
                </a:lnTo>
                <a:lnTo>
                  <a:pt x="6998" y="180490"/>
                </a:lnTo>
                <a:lnTo>
                  <a:pt x="0" y="137159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99811" y="3436618"/>
            <a:ext cx="344552" cy="34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37988" y="3451859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136398" y="0"/>
                </a:moveTo>
                <a:lnTo>
                  <a:pt x="93293" y="6998"/>
                </a:lnTo>
                <a:lnTo>
                  <a:pt x="55851" y="26481"/>
                </a:lnTo>
                <a:lnTo>
                  <a:pt x="26322" y="56180"/>
                </a:lnTo>
                <a:lnTo>
                  <a:pt x="6955" y="93829"/>
                </a:lnTo>
                <a:lnTo>
                  <a:pt x="0" y="137159"/>
                </a:lnTo>
                <a:lnTo>
                  <a:pt x="6955" y="180490"/>
                </a:lnTo>
                <a:lnTo>
                  <a:pt x="26322" y="218139"/>
                </a:lnTo>
                <a:lnTo>
                  <a:pt x="55851" y="247838"/>
                </a:lnTo>
                <a:lnTo>
                  <a:pt x="93293" y="267321"/>
                </a:lnTo>
                <a:lnTo>
                  <a:pt x="136398" y="274319"/>
                </a:lnTo>
                <a:lnTo>
                  <a:pt x="179502" y="267321"/>
                </a:lnTo>
                <a:lnTo>
                  <a:pt x="216944" y="247838"/>
                </a:lnTo>
                <a:lnTo>
                  <a:pt x="246473" y="218139"/>
                </a:lnTo>
                <a:lnTo>
                  <a:pt x="265840" y="180490"/>
                </a:lnTo>
                <a:lnTo>
                  <a:pt x="272796" y="137159"/>
                </a:lnTo>
                <a:lnTo>
                  <a:pt x="265840" y="93829"/>
                </a:lnTo>
                <a:lnTo>
                  <a:pt x="246473" y="56180"/>
                </a:lnTo>
                <a:lnTo>
                  <a:pt x="216944" y="26481"/>
                </a:lnTo>
                <a:lnTo>
                  <a:pt x="179502" y="6998"/>
                </a:lnTo>
                <a:lnTo>
                  <a:pt x="1363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37988" y="3451859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0" y="137159"/>
                </a:moveTo>
                <a:lnTo>
                  <a:pt x="6955" y="93829"/>
                </a:lnTo>
                <a:lnTo>
                  <a:pt x="26322" y="56180"/>
                </a:lnTo>
                <a:lnTo>
                  <a:pt x="55851" y="26481"/>
                </a:lnTo>
                <a:lnTo>
                  <a:pt x="93293" y="6998"/>
                </a:lnTo>
                <a:lnTo>
                  <a:pt x="136398" y="0"/>
                </a:lnTo>
                <a:lnTo>
                  <a:pt x="179502" y="6998"/>
                </a:lnTo>
                <a:lnTo>
                  <a:pt x="216944" y="26481"/>
                </a:lnTo>
                <a:lnTo>
                  <a:pt x="246473" y="56180"/>
                </a:lnTo>
                <a:lnTo>
                  <a:pt x="265840" y="93829"/>
                </a:lnTo>
                <a:lnTo>
                  <a:pt x="272796" y="137159"/>
                </a:lnTo>
                <a:lnTo>
                  <a:pt x="265840" y="180490"/>
                </a:lnTo>
                <a:lnTo>
                  <a:pt x="246473" y="218139"/>
                </a:lnTo>
                <a:lnTo>
                  <a:pt x="216944" y="247838"/>
                </a:lnTo>
                <a:lnTo>
                  <a:pt x="179502" y="267321"/>
                </a:lnTo>
                <a:lnTo>
                  <a:pt x="136398" y="274319"/>
                </a:lnTo>
                <a:lnTo>
                  <a:pt x="93293" y="267321"/>
                </a:lnTo>
                <a:lnTo>
                  <a:pt x="55851" y="247838"/>
                </a:lnTo>
                <a:lnTo>
                  <a:pt x="26322" y="218139"/>
                </a:lnTo>
                <a:lnTo>
                  <a:pt x="6955" y="180490"/>
                </a:lnTo>
                <a:lnTo>
                  <a:pt x="0" y="13715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42155" y="3776471"/>
            <a:ext cx="344552" cy="34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80332" y="3791711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136397" y="0"/>
                </a:moveTo>
                <a:lnTo>
                  <a:pt x="93293" y="6998"/>
                </a:lnTo>
                <a:lnTo>
                  <a:pt x="55851" y="26481"/>
                </a:lnTo>
                <a:lnTo>
                  <a:pt x="26322" y="56180"/>
                </a:lnTo>
                <a:lnTo>
                  <a:pt x="6955" y="93829"/>
                </a:lnTo>
                <a:lnTo>
                  <a:pt x="0" y="137160"/>
                </a:lnTo>
                <a:lnTo>
                  <a:pt x="6955" y="180490"/>
                </a:lnTo>
                <a:lnTo>
                  <a:pt x="26322" y="218139"/>
                </a:lnTo>
                <a:lnTo>
                  <a:pt x="55851" y="247838"/>
                </a:lnTo>
                <a:lnTo>
                  <a:pt x="93293" y="267321"/>
                </a:lnTo>
                <a:lnTo>
                  <a:pt x="136397" y="274319"/>
                </a:lnTo>
                <a:lnTo>
                  <a:pt x="179502" y="267321"/>
                </a:lnTo>
                <a:lnTo>
                  <a:pt x="216944" y="247838"/>
                </a:lnTo>
                <a:lnTo>
                  <a:pt x="246473" y="218139"/>
                </a:lnTo>
                <a:lnTo>
                  <a:pt x="265840" y="180490"/>
                </a:lnTo>
                <a:lnTo>
                  <a:pt x="272795" y="137160"/>
                </a:lnTo>
                <a:lnTo>
                  <a:pt x="265840" y="93829"/>
                </a:lnTo>
                <a:lnTo>
                  <a:pt x="246473" y="56180"/>
                </a:lnTo>
                <a:lnTo>
                  <a:pt x="216944" y="26481"/>
                </a:lnTo>
                <a:lnTo>
                  <a:pt x="179502" y="6998"/>
                </a:lnTo>
                <a:lnTo>
                  <a:pt x="13639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80332" y="3791711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0" y="137160"/>
                </a:moveTo>
                <a:lnTo>
                  <a:pt x="6955" y="93829"/>
                </a:lnTo>
                <a:lnTo>
                  <a:pt x="26322" y="56180"/>
                </a:lnTo>
                <a:lnTo>
                  <a:pt x="55851" y="26481"/>
                </a:lnTo>
                <a:lnTo>
                  <a:pt x="93293" y="6998"/>
                </a:lnTo>
                <a:lnTo>
                  <a:pt x="136397" y="0"/>
                </a:lnTo>
                <a:lnTo>
                  <a:pt x="179502" y="6998"/>
                </a:lnTo>
                <a:lnTo>
                  <a:pt x="216944" y="26481"/>
                </a:lnTo>
                <a:lnTo>
                  <a:pt x="246473" y="56180"/>
                </a:lnTo>
                <a:lnTo>
                  <a:pt x="265840" y="93829"/>
                </a:lnTo>
                <a:lnTo>
                  <a:pt x="272795" y="137160"/>
                </a:lnTo>
                <a:lnTo>
                  <a:pt x="265840" y="180490"/>
                </a:lnTo>
                <a:lnTo>
                  <a:pt x="246473" y="218139"/>
                </a:lnTo>
                <a:lnTo>
                  <a:pt x="216944" y="247838"/>
                </a:lnTo>
                <a:lnTo>
                  <a:pt x="179502" y="267321"/>
                </a:lnTo>
                <a:lnTo>
                  <a:pt x="136397" y="274319"/>
                </a:lnTo>
                <a:lnTo>
                  <a:pt x="93293" y="267321"/>
                </a:lnTo>
                <a:lnTo>
                  <a:pt x="55851" y="247838"/>
                </a:lnTo>
                <a:lnTo>
                  <a:pt x="26322" y="218139"/>
                </a:lnTo>
                <a:lnTo>
                  <a:pt x="6955" y="180490"/>
                </a:lnTo>
                <a:lnTo>
                  <a:pt x="0" y="13716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763947" y="3773423"/>
            <a:ext cx="344552" cy="34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802123" y="3788664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136398" y="0"/>
                </a:moveTo>
                <a:lnTo>
                  <a:pt x="93293" y="6998"/>
                </a:lnTo>
                <a:lnTo>
                  <a:pt x="55851" y="26481"/>
                </a:lnTo>
                <a:lnTo>
                  <a:pt x="26322" y="56180"/>
                </a:lnTo>
                <a:lnTo>
                  <a:pt x="6955" y="93829"/>
                </a:lnTo>
                <a:lnTo>
                  <a:pt x="0" y="137160"/>
                </a:lnTo>
                <a:lnTo>
                  <a:pt x="6955" y="180490"/>
                </a:lnTo>
                <a:lnTo>
                  <a:pt x="26322" y="218139"/>
                </a:lnTo>
                <a:lnTo>
                  <a:pt x="55851" y="247838"/>
                </a:lnTo>
                <a:lnTo>
                  <a:pt x="93293" y="267321"/>
                </a:lnTo>
                <a:lnTo>
                  <a:pt x="136398" y="274319"/>
                </a:lnTo>
                <a:lnTo>
                  <a:pt x="179502" y="267321"/>
                </a:lnTo>
                <a:lnTo>
                  <a:pt x="216944" y="247838"/>
                </a:lnTo>
                <a:lnTo>
                  <a:pt x="246473" y="218139"/>
                </a:lnTo>
                <a:lnTo>
                  <a:pt x="265840" y="180490"/>
                </a:lnTo>
                <a:lnTo>
                  <a:pt x="272796" y="137160"/>
                </a:lnTo>
                <a:lnTo>
                  <a:pt x="265840" y="93829"/>
                </a:lnTo>
                <a:lnTo>
                  <a:pt x="246473" y="56180"/>
                </a:lnTo>
                <a:lnTo>
                  <a:pt x="216944" y="26481"/>
                </a:lnTo>
                <a:lnTo>
                  <a:pt x="179502" y="6998"/>
                </a:lnTo>
                <a:lnTo>
                  <a:pt x="1363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02123" y="3788664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0" y="137160"/>
                </a:moveTo>
                <a:lnTo>
                  <a:pt x="6955" y="93829"/>
                </a:lnTo>
                <a:lnTo>
                  <a:pt x="26322" y="56180"/>
                </a:lnTo>
                <a:lnTo>
                  <a:pt x="55851" y="26481"/>
                </a:lnTo>
                <a:lnTo>
                  <a:pt x="93293" y="6998"/>
                </a:lnTo>
                <a:lnTo>
                  <a:pt x="136398" y="0"/>
                </a:lnTo>
                <a:lnTo>
                  <a:pt x="179502" y="6998"/>
                </a:lnTo>
                <a:lnTo>
                  <a:pt x="216944" y="26481"/>
                </a:lnTo>
                <a:lnTo>
                  <a:pt x="246473" y="56180"/>
                </a:lnTo>
                <a:lnTo>
                  <a:pt x="265840" y="93829"/>
                </a:lnTo>
                <a:lnTo>
                  <a:pt x="272796" y="137160"/>
                </a:lnTo>
                <a:lnTo>
                  <a:pt x="265840" y="180490"/>
                </a:lnTo>
                <a:lnTo>
                  <a:pt x="246473" y="218139"/>
                </a:lnTo>
                <a:lnTo>
                  <a:pt x="216944" y="247838"/>
                </a:lnTo>
                <a:lnTo>
                  <a:pt x="179502" y="267321"/>
                </a:lnTo>
                <a:lnTo>
                  <a:pt x="136398" y="274319"/>
                </a:lnTo>
                <a:lnTo>
                  <a:pt x="93293" y="267321"/>
                </a:lnTo>
                <a:lnTo>
                  <a:pt x="55851" y="247838"/>
                </a:lnTo>
                <a:lnTo>
                  <a:pt x="26322" y="218139"/>
                </a:lnTo>
                <a:lnTo>
                  <a:pt x="6955" y="180490"/>
                </a:lnTo>
                <a:lnTo>
                  <a:pt x="0" y="13716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083512" y="1763266"/>
            <a:ext cx="345988" cy="34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121652" y="1778507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59" y="0"/>
                </a:moveTo>
                <a:lnTo>
                  <a:pt x="93829" y="6998"/>
                </a:lnTo>
                <a:lnTo>
                  <a:pt x="56180" y="26481"/>
                </a:lnTo>
                <a:lnTo>
                  <a:pt x="26481" y="56180"/>
                </a:lnTo>
                <a:lnTo>
                  <a:pt x="6998" y="93829"/>
                </a:lnTo>
                <a:lnTo>
                  <a:pt x="0" y="137159"/>
                </a:lnTo>
                <a:lnTo>
                  <a:pt x="6998" y="180490"/>
                </a:lnTo>
                <a:lnTo>
                  <a:pt x="26481" y="218139"/>
                </a:lnTo>
                <a:lnTo>
                  <a:pt x="56180" y="247838"/>
                </a:lnTo>
                <a:lnTo>
                  <a:pt x="93829" y="267321"/>
                </a:lnTo>
                <a:lnTo>
                  <a:pt x="137159" y="274319"/>
                </a:lnTo>
                <a:lnTo>
                  <a:pt x="180490" y="267321"/>
                </a:lnTo>
                <a:lnTo>
                  <a:pt x="218139" y="247838"/>
                </a:lnTo>
                <a:lnTo>
                  <a:pt x="247838" y="218139"/>
                </a:lnTo>
                <a:lnTo>
                  <a:pt x="267321" y="180490"/>
                </a:lnTo>
                <a:lnTo>
                  <a:pt x="274320" y="137159"/>
                </a:lnTo>
                <a:lnTo>
                  <a:pt x="267321" y="93829"/>
                </a:lnTo>
                <a:lnTo>
                  <a:pt x="247838" y="56180"/>
                </a:lnTo>
                <a:lnTo>
                  <a:pt x="218139" y="26481"/>
                </a:lnTo>
                <a:lnTo>
                  <a:pt x="180490" y="6998"/>
                </a:lnTo>
                <a:lnTo>
                  <a:pt x="13715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121652" y="1778507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0" y="137159"/>
                </a:moveTo>
                <a:lnTo>
                  <a:pt x="6998" y="93829"/>
                </a:lnTo>
                <a:lnTo>
                  <a:pt x="26481" y="56180"/>
                </a:lnTo>
                <a:lnTo>
                  <a:pt x="56180" y="26481"/>
                </a:lnTo>
                <a:lnTo>
                  <a:pt x="93829" y="6998"/>
                </a:lnTo>
                <a:lnTo>
                  <a:pt x="137159" y="0"/>
                </a:lnTo>
                <a:lnTo>
                  <a:pt x="180490" y="6998"/>
                </a:lnTo>
                <a:lnTo>
                  <a:pt x="218139" y="26481"/>
                </a:lnTo>
                <a:lnTo>
                  <a:pt x="247838" y="56180"/>
                </a:lnTo>
                <a:lnTo>
                  <a:pt x="267321" y="93829"/>
                </a:lnTo>
                <a:lnTo>
                  <a:pt x="274320" y="137159"/>
                </a:lnTo>
                <a:lnTo>
                  <a:pt x="267321" y="180490"/>
                </a:lnTo>
                <a:lnTo>
                  <a:pt x="247838" y="218139"/>
                </a:lnTo>
                <a:lnTo>
                  <a:pt x="218139" y="247838"/>
                </a:lnTo>
                <a:lnTo>
                  <a:pt x="180490" y="267321"/>
                </a:lnTo>
                <a:lnTo>
                  <a:pt x="137159" y="274319"/>
                </a:lnTo>
                <a:lnTo>
                  <a:pt x="93829" y="267321"/>
                </a:lnTo>
                <a:lnTo>
                  <a:pt x="56180" y="247838"/>
                </a:lnTo>
                <a:lnTo>
                  <a:pt x="26481" y="218139"/>
                </a:lnTo>
                <a:lnTo>
                  <a:pt x="6998" y="180490"/>
                </a:lnTo>
                <a:lnTo>
                  <a:pt x="0" y="13715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08315" y="1763266"/>
            <a:ext cx="344552" cy="34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46492" y="1778507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19">
                <a:moveTo>
                  <a:pt x="136398" y="0"/>
                </a:moveTo>
                <a:lnTo>
                  <a:pt x="93293" y="6998"/>
                </a:lnTo>
                <a:lnTo>
                  <a:pt x="55851" y="26481"/>
                </a:lnTo>
                <a:lnTo>
                  <a:pt x="26322" y="56180"/>
                </a:lnTo>
                <a:lnTo>
                  <a:pt x="6955" y="93829"/>
                </a:lnTo>
                <a:lnTo>
                  <a:pt x="0" y="137159"/>
                </a:lnTo>
                <a:lnTo>
                  <a:pt x="6955" y="180490"/>
                </a:lnTo>
                <a:lnTo>
                  <a:pt x="26322" y="218139"/>
                </a:lnTo>
                <a:lnTo>
                  <a:pt x="55851" y="247838"/>
                </a:lnTo>
                <a:lnTo>
                  <a:pt x="93293" y="267321"/>
                </a:lnTo>
                <a:lnTo>
                  <a:pt x="136398" y="274319"/>
                </a:lnTo>
                <a:lnTo>
                  <a:pt x="179502" y="267321"/>
                </a:lnTo>
                <a:lnTo>
                  <a:pt x="216944" y="247838"/>
                </a:lnTo>
                <a:lnTo>
                  <a:pt x="246473" y="218139"/>
                </a:lnTo>
                <a:lnTo>
                  <a:pt x="265840" y="180490"/>
                </a:lnTo>
                <a:lnTo>
                  <a:pt x="272796" y="137159"/>
                </a:lnTo>
                <a:lnTo>
                  <a:pt x="265840" y="93829"/>
                </a:lnTo>
                <a:lnTo>
                  <a:pt x="246473" y="56180"/>
                </a:lnTo>
                <a:lnTo>
                  <a:pt x="216944" y="26481"/>
                </a:lnTo>
                <a:lnTo>
                  <a:pt x="179502" y="6998"/>
                </a:lnTo>
                <a:lnTo>
                  <a:pt x="1363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46492" y="1778507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19">
                <a:moveTo>
                  <a:pt x="0" y="137159"/>
                </a:moveTo>
                <a:lnTo>
                  <a:pt x="6955" y="93829"/>
                </a:lnTo>
                <a:lnTo>
                  <a:pt x="26322" y="56180"/>
                </a:lnTo>
                <a:lnTo>
                  <a:pt x="55851" y="26481"/>
                </a:lnTo>
                <a:lnTo>
                  <a:pt x="93293" y="6998"/>
                </a:lnTo>
                <a:lnTo>
                  <a:pt x="136398" y="0"/>
                </a:lnTo>
                <a:lnTo>
                  <a:pt x="179502" y="6998"/>
                </a:lnTo>
                <a:lnTo>
                  <a:pt x="216944" y="26481"/>
                </a:lnTo>
                <a:lnTo>
                  <a:pt x="246473" y="56180"/>
                </a:lnTo>
                <a:lnTo>
                  <a:pt x="265840" y="93829"/>
                </a:lnTo>
                <a:lnTo>
                  <a:pt x="272796" y="137159"/>
                </a:lnTo>
                <a:lnTo>
                  <a:pt x="265840" y="180490"/>
                </a:lnTo>
                <a:lnTo>
                  <a:pt x="246473" y="218139"/>
                </a:lnTo>
                <a:lnTo>
                  <a:pt x="216944" y="247838"/>
                </a:lnTo>
                <a:lnTo>
                  <a:pt x="179502" y="267321"/>
                </a:lnTo>
                <a:lnTo>
                  <a:pt x="136398" y="274319"/>
                </a:lnTo>
                <a:lnTo>
                  <a:pt x="93293" y="267321"/>
                </a:lnTo>
                <a:lnTo>
                  <a:pt x="55851" y="247838"/>
                </a:lnTo>
                <a:lnTo>
                  <a:pt x="26322" y="218139"/>
                </a:lnTo>
                <a:lnTo>
                  <a:pt x="6955" y="180490"/>
                </a:lnTo>
                <a:lnTo>
                  <a:pt x="0" y="13715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673519" y="2106104"/>
            <a:ext cx="344552" cy="3445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711695" y="212140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8" y="0"/>
                </a:moveTo>
                <a:lnTo>
                  <a:pt x="93293" y="6955"/>
                </a:lnTo>
                <a:lnTo>
                  <a:pt x="55851" y="26322"/>
                </a:lnTo>
                <a:lnTo>
                  <a:pt x="26322" y="55851"/>
                </a:lnTo>
                <a:lnTo>
                  <a:pt x="6955" y="93293"/>
                </a:lnTo>
                <a:lnTo>
                  <a:pt x="0" y="136397"/>
                </a:lnTo>
                <a:lnTo>
                  <a:pt x="6955" y="179502"/>
                </a:lnTo>
                <a:lnTo>
                  <a:pt x="26322" y="216944"/>
                </a:lnTo>
                <a:lnTo>
                  <a:pt x="55851" y="246473"/>
                </a:lnTo>
                <a:lnTo>
                  <a:pt x="93293" y="265840"/>
                </a:lnTo>
                <a:lnTo>
                  <a:pt x="136398" y="272795"/>
                </a:lnTo>
                <a:lnTo>
                  <a:pt x="179502" y="265840"/>
                </a:lnTo>
                <a:lnTo>
                  <a:pt x="216944" y="246473"/>
                </a:lnTo>
                <a:lnTo>
                  <a:pt x="246473" y="216944"/>
                </a:lnTo>
                <a:lnTo>
                  <a:pt x="265840" y="179502"/>
                </a:lnTo>
                <a:lnTo>
                  <a:pt x="272796" y="136397"/>
                </a:lnTo>
                <a:lnTo>
                  <a:pt x="265840" y="93293"/>
                </a:lnTo>
                <a:lnTo>
                  <a:pt x="246473" y="55851"/>
                </a:lnTo>
                <a:lnTo>
                  <a:pt x="216944" y="26322"/>
                </a:lnTo>
                <a:lnTo>
                  <a:pt x="179502" y="6955"/>
                </a:lnTo>
                <a:lnTo>
                  <a:pt x="1363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11695" y="212140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136397"/>
                </a:moveTo>
                <a:lnTo>
                  <a:pt x="6955" y="93293"/>
                </a:lnTo>
                <a:lnTo>
                  <a:pt x="26322" y="55851"/>
                </a:lnTo>
                <a:lnTo>
                  <a:pt x="55851" y="26322"/>
                </a:lnTo>
                <a:lnTo>
                  <a:pt x="93293" y="6955"/>
                </a:lnTo>
                <a:lnTo>
                  <a:pt x="136398" y="0"/>
                </a:lnTo>
                <a:lnTo>
                  <a:pt x="179502" y="6955"/>
                </a:lnTo>
                <a:lnTo>
                  <a:pt x="216944" y="26322"/>
                </a:lnTo>
                <a:lnTo>
                  <a:pt x="246473" y="55851"/>
                </a:lnTo>
                <a:lnTo>
                  <a:pt x="265840" y="93293"/>
                </a:lnTo>
                <a:lnTo>
                  <a:pt x="272796" y="136397"/>
                </a:lnTo>
                <a:lnTo>
                  <a:pt x="265840" y="179502"/>
                </a:lnTo>
                <a:lnTo>
                  <a:pt x="246473" y="216944"/>
                </a:lnTo>
                <a:lnTo>
                  <a:pt x="216944" y="246473"/>
                </a:lnTo>
                <a:lnTo>
                  <a:pt x="179502" y="265840"/>
                </a:lnTo>
                <a:lnTo>
                  <a:pt x="136398" y="272795"/>
                </a:lnTo>
                <a:lnTo>
                  <a:pt x="93293" y="265840"/>
                </a:lnTo>
                <a:lnTo>
                  <a:pt x="55851" y="246473"/>
                </a:lnTo>
                <a:lnTo>
                  <a:pt x="26322" y="216944"/>
                </a:lnTo>
                <a:lnTo>
                  <a:pt x="6955" y="179502"/>
                </a:lnTo>
                <a:lnTo>
                  <a:pt x="0" y="13639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118271" y="2106104"/>
            <a:ext cx="344552" cy="3445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156447" y="212140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8" y="0"/>
                </a:moveTo>
                <a:lnTo>
                  <a:pt x="93293" y="6955"/>
                </a:lnTo>
                <a:lnTo>
                  <a:pt x="55851" y="26322"/>
                </a:lnTo>
                <a:lnTo>
                  <a:pt x="26322" y="55851"/>
                </a:lnTo>
                <a:lnTo>
                  <a:pt x="6955" y="93293"/>
                </a:lnTo>
                <a:lnTo>
                  <a:pt x="0" y="136397"/>
                </a:lnTo>
                <a:lnTo>
                  <a:pt x="6955" y="179502"/>
                </a:lnTo>
                <a:lnTo>
                  <a:pt x="26322" y="216944"/>
                </a:lnTo>
                <a:lnTo>
                  <a:pt x="55851" y="246473"/>
                </a:lnTo>
                <a:lnTo>
                  <a:pt x="93293" y="265840"/>
                </a:lnTo>
                <a:lnTo>
                  <a:pt x="136398" y="272795"/>
                </a:lnTo>
                <a:lnTo>
                  <a:pt x="179502" y="265840"/>
                </a:lnTo>
                <a:lnTo>
                  <a:pt x="216944" y="246473"/>
                </a:lnTo>
                <a:lnTo>
                  <a:pt x="246473" y="216944"/>
                </a:lnTo>
                <a:lnTo>
                  <a:pt x="265840" y="179502"/>
                </a:lnTo>
                <a:lnTo>
                  <a:pt x="272796" y="136397"/>
                </a:lnTo>
                <a:lnTo>
                  <a:pt x="265840" y="93293"/>
                </a:lnTo>
                <a:lnTo>
                  <a:pt x="246473" y="55851"/>
                </a:lnTo>
                <a:lnTo>
                  <a:pt x="216944" y="26322"/>
                </a:lnTo>
                <a:lnTo>
                  <a:pt x="179502" y="6955"/>
                </a:lnTo>
                <a:lnTo>
                  <a:pt x="1363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156447" y="212140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136397"/>
                </a:moveTo>
                <a:lnTo>
                  <a:pt x="6955" y="93293"/>
                </a:lnTo>
                <a:lnTo>
                  <a:pt x="26322" y="55851"/>
                </a:lnTo>
                <a:lnTo>
                  <a:pt x="55851" y="26322"/>
                </a:lnTo>
                <a:lnTo>
                  <a:pt x="93293" y="6955"/>
                </a:lnTo>
                <a:lnTo>
                  <a:pt x="136398" y="0"/>
                </a:lnTo>
                <a:lnTo>
                  <a:pt x="179502" y="6955"/>
                </a:lnTo>
                <a:lnTo>
                  <a:pt x="216944" y="26322"/>
                </a:lnTo>
                <a:lnTo>
                  <a:pt x="246473" y="55851"/>
                </a:lnTo>
                <a:lnTo>
                  <a:pt x="265840" y="93293"/>
                </a:lnTo>
                <a:lnTo>
                  <a:pt x="272796" y="136397"/>
                </a:lnTo>
                <a:lnTo>
                  <a:pt x="265840" y="179502"/>
                </a:lnTo>
                <a:lnTo>
                  <a:pt x="246473" y="216944"/>
                </a:lnTo>
                <a:lnTo>
                  <a:pt x="216944" y="246473"/>
                </a:lnTo>
                <a:lnTo>
                  <a:pt x="179502" y="265840"/>
                </a:lnTo>
                <a:lnTo>
                  <a:pt x="136398" y="272795"/>
                </a:lnTo>
                <a:lnTo>
                  <a:pt x="93293" y="265840"/>
                </a:lnTo>
                <a:lnTo>
                  <a:pt x="55851" y="246473"/>
                </a:lnTo>
                <a:lnTo>
                  <a:pt x="26322" y="216944"/>
                </a:lnTo>
                <a:lnTo>
                  <a:pt x="6955" y="179502"/>
                </a:lnTo>
                <a:lnTo>
                  <a:pt x="0" y="13639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370243" y="2535872"/>
            <a:ext cx="344552" cy="3445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408420" y="2551176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8" y="0"/>
                </a:moveTo>
                <a:lnTo>
                  <a:pt x="93293" y="6955"/>
                </a:lnTo>
                <a:lnTo>
                  <a:pt x="55851" y="26322"/>
                </a:lnTo>
                <a:lnTo>
                  <a:pt x="26322" y="55851"/>
                </a:lnTo>
                <a:lnTo>
                  <a:pt x="6955" y="93293"/>
                </a:lnTo>
                <a:lnTo>
                  <a:pt x="0" y="136398"/>
                </a:lnTo>
                <a:lnTo>
                  <a:pt x="6955" y="179502"/>
                </a:lnTo>
                <a:lnTo>
                  <a:pt x="26322" y="216944"/>
                </a:lnTo>
                <a:lnTo>
                  <a:pt x="55851" y="246473"/>
                </a:lnTo>
                <a:lnTo>
                  <a:pt x="93293" y="265840"/>
                </a:lnTo>
                <a:lnTo>
                  <a:pt x="136398" y="272796"/>
                </a:lnTo>
                <a:lnTo>
                  <a:pt x="179502" y="265840"/>
                </a:lnTo>
                <a:lnTo>
                  <a:pt x="216944" y="246473"/>
                </a:lnTo>
                <a:lnTo>
                  <a:pt x="246473" y="216944"/>
                </a:lnTo>
                <a:lnTo>
                  <a:pt x="265840" y="179502"/>
                </a:lnTo>
                <a:lnTo>
                  <a:pt x="272796" y="136398"/>
                </a:lnTo>
                <a:lnTo>
                  <a:pt x="265840" y="93293"/>
                </a:lnTo>
                <a:lnTo>
                  <a:pt x="246473" y="55851"/>
                </a:lnTo>
                <a:lnTo>
                  <a:pt x="216944" y="26322"/>
                </a:lnTo>
                <a:lnTo>
                  <a:pt x="179502" y="6955"/>
                </a:lnTo>
                <a:lnTo>
                  <a:pt x="1363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408420" y="2551176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136398"/>
                </a:moveTo>
                <a:lnTo>
                  <a:pt x="6955" y="93293"/>
                </a:lnTo>
                <a:lnTo>
                  <a:pt x="26322" y="55851"/>
                </a:lnTo>
                <a:lnTo>
                  <a:pt x="55851" y="26322"/>
                </a:lnTo>
                <a:lnTo>
                  <a:pt x="93293" y="6955"/>
                </a:lnTo>
                <a:lnTo>
                  <a:pt x="136398" y="0"/>
                </a:lnTo>
                <a:lnTo>
                  <a:pt x="179502" y="6955"/>
                </a:lnTo>
                <a:lnTo>
                  <a:pt x="216944" y="26322"/>
                </a:lnTo>
                <a:lnTo>
                  <a:pt x="246473" y="55851"/>
                </a:lnTo>
                <a:lnTo>
                  <a:pt x="265840" y="93293"/>
                </a:lnTo>
                <a:lnTo>
                  <a:pt x="272796" y="136398"/>
                </a:lnTo>
                <a:lnTo>
                  <a:pt x="265840" y="179502"/>
                </a:lnTo>
                <a:lnTo>
                  <a:pt x="246473" y="216944"/>
                </a:lnTo>
                <a:lnTo>
                  <a:pt x="216944" y="246473"/>
                </a:lnTo>
                <a:lnTo>
                  <a:pt x="179502" y="265840"/>
                </a:lnTo>
                <a:lnTo>
                  <a:pt x="136398" y="272796"/>
                </a:lnTo>
                <a:lnTo>
                  <a:pt x="93293" y="265840"/>
                </a:lnTo>
                <a:lnTo>
                  <a:pt x="55851" y="246473"/>
                </a:lnTo>
                <a:lnTo>
                  <a:pt x="26322" y="216944"/>
                </a:lnTo>
                <a:lnTo>
                  <a:pt x="6955" y="179502"/>
                </a:lnTo>
                <a:lnTo>
                  <a:pt x="0" y="13639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477935" y="2535872"/>
            <a:ext cx="344552" cy="3445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516111" y="2551176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8" y="0"/>
                </a:moveTo>
                <a:lnTo>
                  <a:pt x="93293" y="6955"/>
                </a:lnTo>
                <a:lnTo>
                  <a:pt x="55851" y="26322"/>
                </a:lnTo>
                <a:lnTo>
                  <a:pt x="26322" y="55851"/>
                </a:lnTo>
                <a:lnTo>
                  <a:pt x="6955" y="93293"/>
                </a:lnTo>
                <a:lnTo>
                  <a:pt x="0" y="136398"/>
                </a:lnTo>
                <a:lnTo>
                  <a:pt x="6955" y="179502"/>
                </a:lnTo>
                <a:lnTo>
                  <a:pt x="26322" y="216944"/>
                </a:lnTo>
                <a:lnTo>
                  <a:pt x="55851" y="246473"/>
                </a:lnTo>
                <a:lnTo>
                  <a:pt x="93293" y="265840"/>
                </a:lnTo>
                <a:lnTo>
                  <a:pt x="136398" y="272796"/>
                </a:lnTo>
                <a:lnTo>
                  <a:pt x="179502" y="265840"/>
                </a:lnTo>
                <a:lnTo>
                  <a:pt x="216944" y="246473"/>
                </a:lnTo>
                <a:lnTo>
                  <a:pt x="246473" y="216944"/>
                </a:lnTo>
                <a:lnTo>
                  <a:pt x="265840" y="179502"/>
                </a:lnTo>
                <a:lnTo>
                  <a:pt x="272796" y="136398"/>
                </a:lnTo>
                <a:lnTo>
                  <a:pt x="265840" y="93293"/>
                </a:lnTo>
                <a:lnTo>
                  <a:pt x="246473" y="55851"/>
                </a:lnTo>
                <a:lnTo>
                  <a:pt x="216944" y="26322"/>
                </a:lnTo>
                <a:lnTo>
                  <a:pt x="179502" y="6955"/>
                </a:lnTo>
                <a:lnTo>
                  <a:pt x="1363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516111" y="2551176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136398"/>
                </a:moveTo>
                <a:lnTo>
                  <a:pt x="6955" y="93293"/>
                </a:lnTo>
                <a:lnTo>
                  <a:pt x="26322" y="55851"/>
                </a:lnTo>
                <a:lnTo>
                  <a:pt x="55851" y="26322"/>
                </a:lnTo>
                <a:lnTo>
                  <a:pt x="93293" y="6955"/>
                </a:lnTo>
                <a:lnTo>
                  <a:pt x="136398" y="0"/>
                </a:lnTo>
                <a:lnTo>
                  <a:pt x="179502" y="6955"/>
                </a:lnTo>
                <a:lnTo>
                  <a:pt x="216944" y="26322"/>
                </a:lnTo>
                <a:lnTo>
                  <a:pt x="246473" y="55851"/>
                </a:lnTo>
                <a:lnTo>
                  <a:pt x="265840" y="93293"/>
                </a:lnTo>
                <a:lnTo>
                  <a:pt x="272796" y="136398"/>
                </a:lnTo>
                <a:lnTo>
                  <a:pt x="265840" y="179502"/>
                </a:lnTo>
                <a:lnTo>
                  <a:pt x="246473" y="216944"/>
                </a:lnTo>
                <a:lnTo>
                  <a:pt x="216944" y="246473"/>
                </a:lnTo>
                <a:lnTo>
                  <a:pt x="179502" y="265840"/>
                </a:lnTo>
                <a:lnTo>
                  <a:pt x="136398" y="272796"/>
                </a:lnTo>
                <a:lnTo>
                  <a:pt x="93293" y="265840"/>
                </a:lnTo>
                <a:lnTo>
                  <a:pt x="55851" y="246473"/>
                </a:lnTo>
                <a:lnTo>
                  <a:pt x="26322" y="216944"/>
                </a:lnTo>
                <a:lnTo>
                  <a:pt x="6955" y="179502"/>
                </a:lnTo>
                <a:lnTo>
                  <a:pt x="0" y="13639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370243" y="2996183"/>
            <a:ext cx="344552" cy="34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408420" y="3011423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136398" y="0"/>
                </a:moveTo>
                <a:lnTo>
                  <a:pt x="93293" y="6998"/>
                </a:lnTo>
                <a:lnTo>
                  <a:pt x="55851" y="26481"/>
                </a:lnTo>
                <a:lnTo>
                  <a:pt x="26322" y="56180"/>
                </a:lnTo>
                <a:lnTo>
                  <a:pt x="6955" y="93829"/>
                </a:lnTo>
                <a:lnTo>
                  <a:pt x="0" y="137159"/>
                </a:lnTo>
                <a:lnTo>
                  <a:pt x="6955" y="180490"/>
                </a:lnTo>
                <a:lnTo>
                  <a:pt x="26322" y="218139"/>
                </a:lnTo>
                <a:lnTo>
                  <a:pt x="55851" y="247838"/>
                </a:lnTo>
                <a:lnTo>
                  <a:pt x="93293" y="267321"/>
                </a:lnTo>
                <a:lnTo>
                  <a:pt x="136398" y="274319"/>
                </a:lnTo>
                <a:lnTo>
                  <a:pt x="179502" y="267321"/>
                </a:lnTo>
                <a:lnTo>
                  <a:pt x="216944" y="247838"/>
                </a:lnTo>
                <a:lnTo>
                  <a:pt x="246473" y="218139"/>
                </a:lnTo>
                <a:lnTo>
                  <a:pt x="265840" y="180490"/>
                </a:lnTo>
                <a:lnTo>
                  <a:pt x="272796" y="137159"/>
                </a:lnTo>
                <a:lnTo>
                  <a:pt x="265840" y="93829"/>
                </a:lnTo>
                <a:lnTo>
                  <a:pt x="246473" y="56180"/>
                </a:lnTo>
                <a:lnTo>
                  <a:pt x="216944" y="26481"/>
                </a:lnTo>
                <a:lnTo>
                  <a:pt x="179502" y="6998"/>
                </a:lnTo>
                <a:lnTo>
                  <a:pt x="1363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408420" y="3011423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0" y="137159"/>
                </a:moveTo>
                <a:lnTo>
                  <a:pt x="6955" y="93829"/>
                </a:lnTo>
                <a:lnTo>
                  <a:pt x="26322" y="56180"/>
                </a:lnTo>
                <a:lnTo>
                  <a:pt x="55851" y="26481"/>
                </a:lnTo>
                <a:lnTo>
                  <a:pt x="93293" y="6998"/>
                </a:lnTo>
                <a:lnTo>
                  <a:pt x="136398" y="0"/>
                </a:lnTo>
                <a:lnTo>
                  <a:pt x="179502" y="6998"/>
                </a:lnTo>
                <a:lnTo>
                  <a:pt x="216944" y="26481"/>
                </a:lnTo>
                <a:lnTo>
                  <a:pt x="246473" y="56180"/>
                </a:lnTo>
                <a:lnTo>
                  <a:pt x="265840" y="93829"/>
                </a:lnTo>
                <a:lnTo>
                  <a:pt x="272796" y="137159"/>
                </a:lnTo>
                <a:lnTo>
                  <a:pt x="265840" y="180490"/>
                </a:lnTo>
                <a:lnTo>
                  <a:pt x="246473" y="218139"/>
                </a:lnTo>
                <a:lnTo>
                  <a:pt x="216944" y="247838"/>
                </a:lnTo>
                <a:lnTo>
                  <a:pt x="179502" y="267321"/>
                </a:lnTo>
                <a:lnTo>
                  <a:pt x="136398" y="274319"/>
                </a:lnTo>
                <a:lnTo>
                  <a:pt x="93293" y="267321"/>
                </a:lnTo>
                <a:lnTo>
                  <a:pt x="55851" y="247838"/>
                </a:lnTo>
                <a:lnTo>
                  <a:pt x="26322" y="218139"/>
                </a:lnTo>
                <a:lnTo>
                  <a:pt x="6955" y="180490"/>
                </a:lnTo>
                <a:lnTo>
                  <a:pt x="0" y="13715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477935" y="2996183"/>
            <a:ext cx="344552" cy="34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516111" y="3011423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136398" y="0"/>
                </a:moveTo>
                <a:lnTo>
                  <a:pt x="93293" y="6998"/>
                </a:lnTo>
                <a:lnTo>
                  <a:pt x="55851" y="26481"/>
                </a:lnTo>
                <a:lnTo>
                  <a:pt x="26322" y="56180"/>
                </a:lnTo>
                <a:lnTo>
                  <a:pt x="6955" y="93829"/>
                </a:lnTo>
                <a:lnTo>
                  <a:pt x="0" y="137159"/>
                </a:lnTo>
                <a:lnTo>
                  <a:pt x="6955" y="180490"/>
                </a:lnTo>
                <a:lnTo>
                  <a:pt x="26322" y="218139"/>
                </a:lnTo>
                <a:lnTo>
                  <a:pt x="55851" y="247838"/>
                </a:lnTo>
                <a:lnTo>
                  <a:pt x="93293" y="267321"/>
                </a:lnTo>
                <a:lnTo>
                  <a:pt x="136398" y="274319"/>
                </a:lnTo>
                <a:lnTo>
                  <a:pt x="179502" y="267321"/>
                </a:lnTo>
                <a:lnTo>
                  <a:pt x="216944" y="247838"/>
                </a:lnTo>
                <a:lnTo>
                  <a:pt x="246473" y="218139"/>
                </a:lnTo>
                <a:lnTo>
                  <a:pt x="265840" y="180490"/>
                </a:lnTo>
                <a:lnTo>
                  <a:pt x="272796" y="137159"/>
                </a:lnTo>
                <a:lnTo>
                  <a:pt x="265840" y="93829"/>
                </a:lnTo>
                <a:lnTo>
                  <a:pt x="246473" y="56180"/>
                </a:lnTo>
                <a:lnTo>
                  <a:pt x="216944" y="26481"/>
                </a:lnTo>
                <a:lnTo>
                  <a:pt x="179502" y="6998"/>
                </a:lnTo>
                <a:lnTo>
                  <a:pt x="1363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516111" y="3011423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0" y="137159"/>
                </a:moveTo>
                <a:lnTo>
                  <a:pt x="6955" y="93829"/>
                </a:lnTo>
                <a:lnTo>
                  <a:pt x="26322" y="56180"/>
                </a:lnTo>
                <a:lnTo>
                  <a:pt x="55851" y="26481"/>
                </a:lnTo>
                <a:lnTo>
                  <a:pt x="93293" y="6998"/>
                </a:lnTo>
                <a:lnTo>
                  <a:pt x="136398" y="0"/>
                </a:lnTo>
                <a:lnTo>
                  <a:pt x="179502" y="6998"/>
                </a:lnTo>
                <a:lnTo>
                  <a:pt x="216944" y="26481"/>
                </a:lnTo>
                <a:lnTo>
                  <a:pt x="246473" y="56180"/>
                </a:lnTo>
                <a:lnTo>
                  <a:pt x="265840" y="93829"/>
                </a:lnTo>
                <a:lnTo>
                  <a:pt x="272796" y="137159"/>
                </a:lnTo>
                <a:lnTo>
                  <a:pt x="265840" y="180490"/>
                </a:lnTo>
                <a:lnTo>
                  <a:pt x="246473" y="218139"/>
                </a:lnTo>
                <a:lnTo>
                  <a:pt x="216944" y="247838"/>
                </a:lnTo>
                <a:lnTo>
                  <a:pt x="179502" y="267321"/>
                </a:lnTo>
                <a:lnTo>
                  <a:pt x="136398" y="274319"/>
                </a:lnTo>
                <a:lnTo>
                  <a:pt x="93293" y="267321"/>
                </a:lnTo>
                <a:lnTo>
                  <a:pt x="55851" y="247838"/>
                </a:lnTo>
                <a:lnTo>
                  <a:pt x="26322" y="218139"/>
                </a:lnTo>
                <a:lnTo>
                  <a:pt x="6955" y="180490"/>
                </a:lnTo>
                <a:lnTo>
                  <a:pt x="0" y="13715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73519" y="3441140"/>
            <a:ext cx="344552" cy="344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711695" y="3456432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8" y="0"/>
                </a:moveTo>
                <a:lnTo>
                  <a:pt x="93293" y="6955"/>
                </a:lnTo>
                <a:lnTo>
                  <a:pt x="55851" y="26322"/>
                </a:lnTo>
                <a:lnTo>
                  <a:pt x="26322" y="55851"/>
                </a:lnTo>
                <a:lnTo>
                  <a:pt x="6955" y="93293"/>
                </a:lnTo>
                <a:lnTo>
                  <a:pt x="0" y="136398"/>
                </a:lnTo>
                <a:lnTo>
                  <a:pt x="6955" y="179502"/>
                </a:lnTo>
                <a:lnTo>
                  <a:pt x="26322" y="216944"/>
                </a:lnTo>
                <a:lnTo>
                  <a:pt x="55851" y="246473"/>
                </a:lnTo>
                <a:lnTo>
                  <a:pt x="93293" y="265840"/>
                </a:lnTo>
                <a:lnTo>
                  <a:pt x="136398" y="272796"/>
                </a:lnTo>
                <a:lnTo>
                  <a:pt x="179502" y="265840"/>
                </a:lnTo>
                <a:lnTo>
                  <a:pt x="216944" y="246473"/>
                </a:lnTo>
                <a:lnTo>
                  <a:pt x="246473" y="216944"/>
                </a:lnTo>
                <a:lnTo>
                  <a:pt x="265840" y="179502"/>
                </a:lnTo>
                <a:lnTo>
                  <a:pt x="272796" y="136398"/>
                </a:lnTo>
                <a:lnTo>
                  <a:pt x="265840" y="93293"/>
                </a:lnTo>
                <a:lnTo>
                  <a:pt x="246473" y="55851"/>
                </a:lnTo>
                <a:lnTo>
                  <a:pt x="216944" y="26322"/>
                </a:lnTo>
                <a:lnTo>
                  <a:pt x="179502" y="6955"/>
                </a:lnTo>
                <a:lnTo>
                  <a:pt x="1363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711695" y="3456432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136398"/>
                </a:moveTo>
                <a:lnTo>
                  <a:pt x="6955" y="93293"/>
                </a:lnTo>
                <a:lnTo>
                  <a:pt x="26322" y="55851"/>
                </a:lnTo>
                <a:lnTo>
                  <a:pt x="55851" y="26322"/>
                </a:lnTo>
                <a:lnTo>
                  <a:pt x="93293" y="6955"/>
                </a:lnTo>
                <a:lnTo>
                  <a:pt x="136398" y="0"/>
                </a:lnTo>
                <a:lnTo>
                  <a:pt x="179502" y="6955"/>
                </a:lnTo>
                <a:lnTo>
                  <a:pt x="216944" y="26322"/>
                </a:lnTo>
                <a:lnTo>
                  <a:pt x="246473" y="55851"/>
                </a:lnTo>
                <a:lnTo>
                  <a:pt x="265840" y="93293"/>
                </a:lnTo>
                <a:lnTo>
                  <a:pt x="272796" y="136398"/>
                </a:lnTo>
                <a:lnTo>
                  <a:pt x="265840" y="179502"/>
                </a:lnTo>
                <a:lnTo>
                  <a:pt x="246473" y="216944"/>
                </a:lnTo>
                <a:lnTo>
                  <a:pt x="216944" y="246473"/>
                </a:lnTo>
                <a:lnTo>
                  <a:pt x="179502" y="265840"/>
                </a:lnTo>
                <a:lnTo>
                  <a:pt x="136398" y="272796"/>
                </a:lnTo>
                <a:lnTo>
                  <a:pt x="93293" y="265840"/>
                </a:lnTo>
                <a:lnTo>
                  <a:pt x="55851" y="246473"/>
                </a:lnTo>
                <a:lnTo>
                  <a:pt x="26322" y="216944"/>
                </a:lnTo>
                <a:lnTo>
                  <a:pt x="6955" y="179502"/>
                </a:lnTo>
                <a:lnTo>
                  <a:pt x="0" y="13639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141168" y="3441140"/>
            <a:ext cx="345988" cy="344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179307" y="3456432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137160" y="0"/>
                </a:moveTo>
                <a:lnTo>
                  <a:pt x="93829" y="6955"/>
                </a:lnTo>
                <a:lnTo>
                  <a:pt x="56180" y="26322"/>
                </a:lnTo>
                <a:lnTo>
                  <a:pt x="26481" y="55851"/>
                </a:lnTo>
                <a:lnTo>
                  <a:pt x="6998" y="93293"/>
                </a:lnTo>
                <a:lnTo>
                  <a:pt x="0" y="136398"/>
                </a:lnTo>
                <a:lnTo>
                  <a:pt x="6998" y="179502"/>
                </a:lnTo>
                <a:lnTo>
                  <a:pt x="26481" y="216944"/>
                </a:lnTo>
                <a:lnTo>
                  <a:pt x="56180" y="246473"/>
                </a:lnTo>
                <a:lnTo>
                  <a:pt x="93829" y="265840"/>
                </a:lnTo>
                <a:lnTo>
                  <a:pt x="137160" y="272796"/>
                </a:lnTo>
                <a:lnTo>
                  <a:pt x="180490" y="265840"/>
                </a:lnTo>
                <a:lnTo>
                  <a:pt x="218139" y="246473"/>
                </a:lnTo>
                <a:lnTo>
                  <a:pt x="247838" y="216944"/>
                </a:lnTo>
                <a:lnTo>
                  <a:pt x="267321" y="179502"/>
                </a:lnTo>
                <a:lnTo>
                  <a:pt x="274320" y="136398"/>
                </a:lnTo>
                <a:lnTo>
                  <a:pt x="267321" y="93293"/>
                </a:lnTo>
                <a:lnTo>
                  <a:pt x="247838" y="55851"/>
                </a:lnTo>
                <a:lnTo>
                  <a:pt x="218139" y="26322"/>
                </a:lnTo>
                <a:lnTo>
                  <a:pt x="180490" y="6955"/>
                </a:lnTo>
                <a:lnTo>
                  <a:pt x="137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179307" y="3456432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0" y="136398"/>
                </a:moveTo>
                <a:lnTo>
                  <a:pt x="6998" y="93293"/>
                </a:lnTo>
                <a:lnTo>
                  <a:pt x="26481" y="55851"/>
                </a:lnTo>
                <a:lnTo>
                  <a:pt x="56180" y="26322"/>
                </a:lnTo>
                <a:lnTo>
                  <a:pt x="93829" y="6955"/>
                </a:lnTo>
                <a:lnTo>
                  <a:pt x="137160" y="0"/>
                </a:lnTo>
                <a:lnTo>
                  <a:pt x="180490" y="6955"/>
                </a:lnTo>
                <a:lnTo>
                  <a:pt x="218139" y="26322"/>
                </a:lnTo>
                <a:lnTo>
                  <a:pt x="247838" y="55851"/>
                </a:lnTo>
                <a:lnTo>
                  <a:pt x="267321" y="93293"/>
                </a:lnTo>
                <a:lnTo>
                  <a:pt x="274320" y="136398"/>
                </a:lnTo>
                <a:lnTo>
                  <a:pt x="267321" y="179502"/>
                </a:lnTo>
                <a:lnTo>
                  <a:pt x="247838" y="216944"/>
                </a:lnTo>
                <a:lnTo>
                  <a:pt x="218139" y="246473"/>
                </a:lnTo>
                <a:lnTo>
                  <a:pt x="180490" y="265840"/>
                </a:lnTo>
                <a:lnTo>
                  <a:pt x="137160" y="272796"/>
                </a:lnTo>
                <a:lnTo>
                  <a:pt x="93829" y="265840"/>
                </a:lnTo>
                <a:lnTo>
                  <a:pt x="56180" y="246473"/>
                </a:lnTo>
                <a:lnTo>
                  <a:pt x="26481" y="216944"/>
                </a:lnTo>
                <a:lnTo>
                  <a:pt x="6998" y="179502"/>
                </a:lnTo>
                <a:lnTo>
                  <a:pt x="0" y="13639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083512" y="3780992"/>
            <a:ext cx="345988" cy="344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121652" y="3796284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137159" y="0"/>
                </a:moveTo>
                <a:lnTo>
                  <a:pt x="93829" y="6955"/>
                </a:lnTo>
                <a:lnTo>
                  <a:pt x="56180" y="26322"/>
                </a:lnTo>
                <a:lnTo>
                  <a:pt x="26481" y="55851"/>
                </a:lnTo>
                <a:lnTo>
                  <a:pt x="6998" y="93293"/>
                </a:lnTo>
                <a:lnTo>
                  <a:pt x="0" y="136398"/>
                </a:lnTo>
                <a:lnTo>
                  <a:pt x="6998" y="179502"/>
                </a:lnTo>
                <a:lnTo>
                  <a:pt x="26481" y="216944"/>
                </a:lnTo>
                <a:lnTo>
                  <a:pt x="56180" y="246473"/>
                </a:lnTo>
                <a:lnTo>
                  <a:pt x="93829" y="265840"/>
                </a:lnTo>
                <a:lnTo>
                  <a:pt x="137159" y="272796"/>
                </a:lnTo>
                <a:lnTo>
                  <a:pt x="180490" y="265840"/>
                </a:lnTo>
                <a:lnTo>
                  <a:pt x="218139" y="246473"/>
                </a:lnTo>
                <a:lnTo>
                  <a:pt x="247838" y="216944"/>
                </a:lnTo>
                <a:lnTo>
                  <a:pt x="267321" y="179502"/>
                </a:lnTo>
                <a:lnTo>
                  <a:pt x="274320" y="136398"/>
                </a:lnTo>
                <a:lnTo>
                  <a:pt x="267321" y="93293"/>
                </a:lnTo>
                <a:lnTo>
                  <a:pt x="247838" y="55851"/>
                </a:lnTo>
                <a:lnTo>
                  <a:pt x="218139" y="26322"/>
                </a:lnTo>
                <a:lnTo>
                  <a:pt x="180490" y="6955"/>
                </a:lnTo>
                <a:lnTo>
                  <a:pt x="13715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121652" y="3796284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0" y="136398"/>
                </a:moveTo>
                <a:lnTo>
                  <a:pt x="6998" y="93293"/>
                </a:lnTo>
                <a:lnTo>
                  <a:pt x="26481" y="55851"/>
                </a:lnTo>
                <a:lnTo>
                  <a:pt x="56180" y="26322"/>
                </a:lnTo>
                <a:lnTo>
                  <a:pt x="93829" y="6955"/>
                </a:lnTo>
                <a:lnTo>
                  <a:pt x="137159" y="0"/>
                </a:lnTo>
                <a:lnTo>
                  <a:pt x="180490" y="6955"/>
                </a:lnTo>
                <a:lnTo>
                  <a:pt x="218139" y="26322"/>
                </a:lnTo>
                <a:lnTo>
                  <a:pt x="247838" y="55851"/>
                </a:lnTo>
                <a:lnTo>
                  <a:pt x="267321" y="93293"/>
                </a:lnTo>
                <a:lnTo>
                  <a:pt x="274320" y="136398"/>
                </a:lnTo>
                <a:lnTo>
                  <a:pt x="267321" y="179502"/>
                </a:lnTo>
                <a:lnTo>
                  <a:pt x="247838" y="216944"/>
                </a:lnTo>
                <a:lnTo>
                  <a:pt x="218139" y="246473"/>
                </a:lnTo>
                <a:lnTo>
                  <a:pt x="180490" y="265840"/>
                </a:lnTo>
                <a:lnTo>
                  <a:pt x="137159" y="272796"/>
                </a:lnTo>
                <a:lnTo>
                  <a:pt x="93829" y="265840"/>
                </a:lnTo>
                <a:lnTo>
                  <a:pt x="56180" y="246473"/>
                </a:lnTo>
                <a:lnTo>
                  <a:pt x="26481" y="216944"/>
                </a:lnTo>
                <a:lnTo>
                  <a:pt x="6998" y="179502"/>
                </a:lnTo>
                <a:lnTo>
                  <a:pt x="0" y="13639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705304" y="3777944"/>
            <a:ext cx="345988" cy="344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743443" y="3793235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137159" y="0"/>
                </a:moveTo>
                <a:lnTo>
                  <a:pt x="93829" y="6955"/>
                </a:lnTo>
                <a:lnTo>
                  <a:pt x="56180" y="26322"/>
                </a:lnTo>
                <a:lnTo>
                  <a:pt x="26481" y="55851"/>
                </a:lnTo>
                <a:lnTo>
                  <a:pt x="6998" y="93293"/>
                </a:lnTo>
                <a:lnTo>
                  <a:pt x="0" y="136397"/>
                </a:lnTo>
                <a:lnTo>
                  <a:pt x="6998" y="179502"/>
                </a:lnTo>
                <a:lnTo>
                  <a:pt x="26481" y="216944"/>
                </a:lnTo>
                <a:lnTo>
                  <a:pt x="56180" y="246473"/>
                </a:lnTo>
                <a:lnTo>
                  <a:pt x="93829" y="265840"/>
                </a:lnTo>
                <a:lnTo>
                  <a:pt x="137159" y="272795"/>
                </a:lnTo>
                <a:lnTo>
                  <a:pt x="180490" y="265840"/>
                </a:lnTo>
                <a:lnTo>
                  <a:pt x="218139" y="246473"/>
                </a:lnTo>
                <a:lnTo>
                  <a:pt x="247838" y="216944"/>
                </a:lnTo>
                <a:lnTo>
                  <a:pt x="267321" y="179502"/>
                </a:lnTo>
                <a:lnTo>
                  <a:pt x="274320" y="136397"/>
                </a:lnTo>
                <a:lnTo>
                  <a:pt x="267321" y="93293"/>
                </a:lnTo>
                <a:lnTo>
                  <a:pt x="247838" y="55851"/>
                </a:lnTo>
                <a:lnTo>
                  <a:pt x="218139" y="26322"/>
                </a:lnTo>
                <a:lnTo>
                  <a:pt x="180490" y="6955"/>
                </a:lnTo>
                <a:lnTo>
                  <a:pt x="13715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743443" y="3793235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0" y="136397"/>
                </a:moveTo>
                <a:lnTo>
                  <a:pt x="6998" y="93293"/>
                </a:lnTo>
                <a:lnTo>
                  <a:pt x="26481" y="55851"/>
                </a:lnTo>
                <a:lnTo>
                  <a:pt x="56180" y="26322"/>
                </a:lnTo>
                <a:lnTo>
                  <a:pt x="93829" y="6955"/>
                </a:lnTo>
                <a:lnTo>
                  <a:pt x="137159" y="0"/>
                </a:lnTo>
                <a:lnTo>
                  <a:pt x="180490" y="6955"/>
                </a:lnTo>
                <a:lnTo>
                  <a:pt x="218139" y="26322"/>
                </a:lnTo>
                <a:lnTo>
                  <a:pt x="247838" y="55851"/>
                </a:lnTo>
                <a:lnTo>
                  <a:pt x="267321" y="93293"/>
                </a:lnTo>
                <a:lnTo>
                  <a:pt x="274320" y="136397"/>
                </a:lnTo>
                <a:lnTo>
                  <a:pt x="267321" y="179502"/>
                </a:lnTo>
                <a:lnTo>
                  <a:pt x="247838" y="216944"/>
                </a:lnTo>
                <a:lnTo>
                  <a:pt x="218139" y="246473"/>
                </a:lnTo>
                <a:lnTo>
                  <a:pt x="180490" y="265840"/>
                </a:lnTo>
                <a:lnTo>
                  <a:pt x="137159" y="272795"/>
                </a:lnTo>
                <a:lnTo>
                  <a:pt x="93829" y="265840"/>
                </a:lnTo>
                <a:lnTo>
                  <a:pt x="56180" y="246473"/>
                </a:lnTo>
                <a:lnTo>
                  <a:pt x="26481" y="216944"/>
                </a:lnTo>
                <a:lnTo>
                  <a:pt x="6998" y="179502"/>
                </a:lnTo>
                <a:lnTo>
                  <a:pt x="0" y="13639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50213" y="2012442"/>
            <a:ext cx="801370" cy="245745"/>
          </a:xfrm>
          <a:custGeom>
            <a:avLst/>
            <a:gdLst/>
            <a:ahLst/>
            <a:cxnLst/>
            <a:rect l="l" t="t" r="r" b="b"/>
            <a:pathLst>
              <a:path w="801369" h="245744">
                <a:moveTo>
                  <a:pt x="0" y="245491"/>
                </a:moveTo>
                <a:lnTo>
                  <a:pt x="800862" y="0"/>
                </a:lnTo>
              </a:path>
            </a:pathLst>
          </a:custGeom>
          <a:ln w="25907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50213" y="2259329"/>
            <a:ext cx="1171575" cy="0"/>
          </a:xfrm>
          <a:custGeom>
            <a:avLst/>
            <a:gdLst/>
            <a:ahLst/>
            <a:cxnLst/>
            <a:rect l="l" t="t" r="r" b="b"/>
            <a:pathLst>
              <a:path w="1171575">
                <a:moveTo>
                  <a:pt x="0" y="0"/>
                </a:moveTo>
                <a:lnTo>
                  <a:pt x="1171067" y="0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320546" y="2012442"/>
            <a:ext cx="1200785" cy="579120"/>
          </a:xfrm>
          <a:custGeom>
            <a:avLst/>
            <a:gdLst/>
            <a:ahLst/>
            <a:cxnLst/>
            <a:rect l="l" t="t" r="r" b="b"/>
            <a:pathLst>
              <a:path w="1200785" h="579119">
                <a:moveTo>
                  <a:pt x="0" y="0"/>
                </a:moveTo>
                <a:lnTo>
                  <a:pt x="1200277" y="578739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10589" y="2355342"/>
            <a:ext cx="1275080" cy="1141730"/>
          </a:xfrm>
          <a:custGeom>
            <a:avLst/>
            <a:gdLst/>
            <a:ahLst/>
            <a:cxnLst/>
            <a:rect l="l" t="t" r="r" b="b"/>
            <a:pathLst>
              <a:path w="1275080" h="1141729">
                <a:moveTo>
                  <a:pt x="0" y="0"/>
                </a:moveTo>
                <a:lnTo>
                  <a:pt x="1274572" y="1141603"/>
                </a:lnTo>
              </a:path>
            </a:pathLst>
          </a:custGeom>
          <a:ln w="25907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46937" y="2689098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4007" y="0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320546" y="2012442"/>
            <a:ext cx="864235" cy="1483995"/>
          </a:xfrm>
          <a:custGeom>
            <a:avLst/>
            <a:gdLst/>
            <a:ahLst/>
            <a:cxnLst/>
            <a:rect l="l" t="t" r="r" b="b"/>
            <a:pathLst>
              <a:path w="864235" h="1483995">
                <a:moveTo>
                  <a:pt x="0" y="0"/>
                </a:moveTo>
                <a:lnTo>
                  <a:pt x="864235" y="1483868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355342" y="2355342"/>
            <a:ext cx="166370" cy="236854"/>
          </a:xfrm>
          <a:custGeom>
            <a:avLst/>
            <a:gdLst/>
            <a:ahLst/>
            <a:cxnLst/>
            <a:rect l="l" t="t" r="r" b="b"/>
            <a:pathLst>
              <a:path w="166369" h="236855">
                <a:moveTo>
                  <a:pt x="0" y="0"/>
                </a:moveTo>
                <a:lnTo>
                  <a:pt x="165988" y="236474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355342" y="2355342"/>
            <a:ext cx="166370" cy="697230"/>
          </a:xfrm>
          <a:custGeom>
            <a:avLst/>
            <a:gdLst/>
            <a:ahLst/>
            <a:cxnLst/>
            <a:rect l="l" t="t" r="r" b="b"/>
            <a:pathLst>
              <a:path w="166369" h="697230">
                <a:moveTo>
                  <a:pt x="0" y="0"/>
                </a:moveTo>
                <a:lnTo>
                  <a:pt x="165988" y="696976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13053" y="2394966"/>
            <a:ext cx="0" cy="1061720"/>
          </a:xfrm>
          <a:custGeom>
            <a:avLst/>
            <a:gdLst/>
            <a:ahLst/>
            <a:cxnLst/>
            <a:rect l="l" t="t" r="r" b="b"/>
            <a:pathLst>
              <a:path h="1061720">
                <a:moveTo>
                  <a:pt x="0" y="0"/>
                </a:moveTo>
                <a:lnTo>
                  <a:pt x="0" y="1061466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46937" y="2689098"/>
            <a:ext cx="1537970" cy="808355"/>
          </a:xfrm>
          <a:custGeom>
            <a:avLst/>
            <a:gdLst/>
            <a:ahLst/>
            <a:cxnLst/>
            <a:rect l="l" t="t" r="r" b="b"/>
            <a:pathLst>
              <a:path w="1537970" h="808354">
                <a:moveTo>
                  <a:pt x="0" y="0"/>
                </a:moveTo>
                <a:lnTo>
                  <a:pt x="1537970" y="808354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10589" y="3690365"/>
            <a:ext cx="217170" cy="146685"/>
          </a:xfrm>
          <a:custGeom>
            <a:avLst/>
            <a:gdLst/>
            <a:ahLst/>
            <a:cxnLst/>
            <a:rect l="l" t="t" r="r" b="b"/>
            <a:pathLst>
              <a:path w="217169" h="146685">
                <a:moveTo>
                  <a:pt x="0" y="0"/>
                </a:moveTo>
                <a:lnTo>
                  <a:pt x="216839" y="146303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699509" y="2391917"/>
            <a:ext cx="207010" cy="657225"/>
          </a:xfrm>
          <a:custGeom>
            <a:avLst/>
            <a:gdLst/>
            <a:ahLst/>
            <a:cxnLst/>
            <a:rect l="l" t="t" r="r" b="b"/>
            <a:pathLst>
              <a:path w="207010" h="657225">
                <a:moveTo>
                  <a:pt x="206755" y="0"/>
                </a:moveTo>
                <a:lnTo>
                  <a:pt x="0" y="656971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740658" y="2009394"/>
            <a:ext cx="1104265" cy="675640"/>
          </a:xfrm>
          <a:custGeom>
            <a:avLst/>
            <a:gdLst/>
            <a:ahLst/>
            <a:cxnLst/>
            <a:rect l="l" t="t" r="r" b="b"/>
            <a:pathLst>
              <a:path w="1104264" h="675639">
                <a:moveTo>
                  <a:pt x="0" y="675385"/>
                </a:moveTo>
                <a:lnTo>
                  <a:pt x="1104264" y="0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043934" y="2009394"/>
            <a:ext cx="801370" cy="245745"/>
          </a:xfrm>
          <a:custGeom>
            <a:avLst/>
            <a:gdLst/>
            <a:ahLst/>
            <a:cxnLst/>
            <a:rect l="l" t="t" r="r" b="b"/>
            <a:pathLst>
              <a:path w="801370" h="245744">
                <a:moveTo>
                  <a:pt x="0" y="245490"/>
                </a:moveTo>
                <a:lnTo>
                  <a:pt x="800862" y="0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316729" y="2049017"/>
            <a:ext cx="622300" cy="1740535"/>
          </a:xfrm>
          <a:custGeom>
            <a:avLst/>
            <a:gdLst/>
            <a:ahLst/>
            <a:cxnLst/>
            <a:rect l="l" t="t" r="r" b="b"/>
            <a:pathLst>
              <a:path w="622300" h="1740535">
                <a:moveTo>
                  <a:pt x="621919" y="1740408"/>
                </a:moveTo>
                <a:lnTo>
                  <a:pt x="0" y="0"/>
                </a:lnTo>
              </a:path>
            </a:pathLst>
          </a:custGeom>
          <a:ln w="25907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938521" y="2049017"/>
            <a:ext cx="2540" cy="1740535"/>
          </a:xfrm>
          <a:custGeom>
            <a:avLst/>
            <a:gdLst/>
            <a:ahLst/>
            <a:cxnLst/>
            <a:rect l="l" t="t" r="r" b="b"/>
            <a:pathLst>
              <a:path w="2539" h="1740535">
                <a:moveTo>
                  <a:pt x="2158" y="0"/>
                </a:moveTo>
                <a:lnTo>
                  <a:pt x="0" y="1740408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447538" y="2350770"/>
            <a:ext cx="166370" cy="236854"/>
          </a:xfrm>
          <a:custGeom>
            <a:avLst/>
            <a:gdLst/>
            <a:ahLst/>
            <a:cxnLst/>
            <a:rect l="l" t="t" r="r" b="b"/>
            <a:pathLst>
              <a:path w="166370" h="236855">
                <a:moveTo>
                  <a:pt x="0" y="0"/>
                </a:moveTo>
                <a:lnTo>
                  <a:pt x="165988" y="236473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711190" y="2821685"/>
            <a:ext cx="0" cy="187325"/>
          </a:xfrm>
          <a:custGeom>
            <a:avLst/>
            <a:gdLst/>
            <a:ahLst/>
            <a:cxnLst/>
            <a:rect l="l" t="t" r="r" b="b"/>
            <a:pathLst>
              <a:path h="187325">
                <a:moveTo>
                  <a:pt x="0" y="0"/>
                </a:moveTo>
                <a:lnTo>
                  <a:pt x="0" y="186944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740658" y="3144773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>
                <a:moveTo>
                  <a:pt x="0" y="0"/>
                </a:moveTo>
                <a:lnTo>
                  <a:pt x="1834006" y="0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414265" y="2350770"/>
            <a:ext cx="841375" cy="1481455"/>
          </a:xfrm>
          <a:custGeom>
            <a:avLst/>
            <a:gdLst/>
            <a:ahLst/>
            <a:cxnLst/>
            <a:rect l="l" t="t" r="r" b="b"/>
            <a:pathLst>
              <a:path w="841375" h="1481454">
                <a:moveTo>
                  <a:pt x="0" y="1481327"/>
                </a:moveTo>
                <a:lnTo>
                  <a:pt x="840994" y="0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414265" y="2780538"/>
            <a:ext cx="1200785" cy="1051560"/>
          </a:xfrm>
          <a:custGeom>
            <a:avLst/>
            <a:gdLst/>
            <a:ahLst/>
            <a:cxnLst/>
            <a:rect l="l" t="t" r="r" b="b"/>
            <a:pathLst>
              <a:path w="1200785" h="1051560">
                <a:moveTo>
                  <a:pt x="0" y="1051433"/>
                </a:moveTo>
                <a:lnTo>
                  <a:pt x="1200277" y="0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945630" y="2012442"/>
            <a:ext cx="217170" cy="149225"/>
          </a:xfrm>
          <a:custGeom>
            <a:avLst/>
            <a:gdLst/>
            <a:ahLst/>
            <a:cxnLst/>
            <a:rect l="l" t="t" r="r" b="b"/>
            <a:pathLst>
              <a:path w="217170" h="149225">
                <a:moveTo>
                  <a:pt x="0" y="148844"/>
                </a:moveTo>
                <a:lnTo>
                  <a:pt x="216789" y="0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849618" y="2394966"/>
            <a:ext cx="410209" cy="1401445"/>
          </a:xfrm>
          <a:custGeom>
            <a:avLst/>
            <a:gdLst/>
            <a:ahLst/>
            <a:cxnLst/>
            <a:rect l="l" t="t" r="r" b="b"/>
            <a:pathLst>
              <a:path w="410209" h="1401445">
                <a:moveTo>
                  <a:pt x="0" y="0"/>
                </a:moveTo>
                <a:lnTo>
                  <a:pt x="410209" y="1401191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849618" y="2394966"/>
            <a:ext cx="935990" cy="1438275"/>
          </a:xfrm>
          <a:custGeom>
            <a:avLst/>
            <a:gdLst/>
            <a:ahLst/>
            <a:cxnLst/>
            <a:rect l="l" t="t" r="r" b="b"/>
            <a:pathLst>
              <a:path w="935990" h="1438275">
                <a:moveTo>
                  <a:pt x="0" y="0"/>
                </a:moveTo>
                <a:lnTo>
                  <a:pt x="935481" y="1438275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642354" y="2785110"/>
            <a:ext cx="1537970" cy="808355"/>
          </a:xfrm>
          <a:custGeom>
            <a:avLst/>
            <a:gdLst/>
            <a:ahLst/>
            <a:cxnLst/>
            <a:rect l="l" t="t" r="r" b="b"/>
            <a:pathLst>
              <a:path w="1537970" h="808354">
                <a:moveTo>
                  <a:pt x="0" y="0"/>
                </a:moveTo>
                <a:lnTo>
                  <a:pt x="1537970" y="808354"/>
                </a:lnTo>
              </a:path>
            </a:pathLst>
          </a:custGeom>
          <a:ln w="25907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945630" y="2053589"/>
            <a:ext cx="313690" cy="1443990"/>
          </a:xfrm>
          <a:custGeom>
            <a:avLst/>
            <a:gdLst/>
            <a:ahLst/>
            <a:cxnLst/>
            <a:rect l="l" t="t" r="r" b="b"/>
            <a:pathLst>
              <a:path w="313690" h="1443989">
                <a:moveTo>
                  <a:pt x="313563" y="0"/>
                </a:moveTo>
                <a:lnTo>
                  <a:pt x="0" y="1443736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985254" y="3594353"/>
            <a:ext cx="758825" cy="337185"/>
          </a:xfrm>
          <a:custGeom>
            <a:avLst/>
            <a:gdLst/>
            <a:ahLst/>
            <a:cxnLst/>
            <a:rect l="l" t="t" r="r" b="b"/>
            <a:pathLst>
              <a:path w="758825" h="337185">
                <a:moveTo>
                  <a:pt x="0" y="0"/>
                </a:moveTo>
                <a:lnTo>
                  <a:pt x="758571" y="336677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355585" y="3245357"/>
            <a:ext cx="1200785" cy="591185"/>
          </a:xfrm>
          <a:custGeom>
            <a:avLst/>
            <a:gdLst/>
            <a:ahLst/>
            <a:cxnLst/>
            <a:rect l="l" t="t" r="r" b="b"/>
            <a:pathLst>
              <a:path w="1200784" h="591185">
                <a:moveTo>
                  <a:pt x="0" y="590931"/>
                </a:moveTo>
                <a:lnTo>
                  <a:pt x="1200277" y="0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945630" y="2785110"/>
            <a:ext cx="1610995" cy="711835"/>
          </a:xfrm>
          <a:custGeom>
            <a:avLst/>
            <a:gdLst/>
            <a:ahLst/>
            <a:cxnLst/>
            <a:rect l="l" t="t" r="r" b="b"/>
            <a:pathLst>
              <a:path w="1610995" h="711835">
                <a:moveTo>
                  <a:pt x="0" y="711707"/>
                </a:moveTo>
                <a:lnTo>
                  <a:pt x="1610614" y="0"/>
                </a:lnTo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738" y="2101476"/>
            <a:ext cx="2891645" cy="1991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80115" y="2012588"/>
            <a:ext cx="2478662" cy="2085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02128" y="2162167"/>
            <a:ext cx="2463606" cy="1813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4837" y="160781"/>
            <a:ext cx="803465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Random </a:t>
            </a:r>
            <a:r>
              <a:rPr lang="en-US" sz="3700" spc="-15" dirty="0"/>
              <a:t>Graph</a:t>
            </a:r>
            <a:r>
              <a:rPr sz="3700" spc="-15" dirty="0"/>
              <a:t> </a:t>
            </a:r>
            <a:r>
              <a:rPr sz="3700" spc="-5" dirty="0"/>
              <a:t>Model </a:t>
            </a:r>
            <a:r>
              <a:rPr sz="3700" spc="-15" dirty="0"/>
              <a:t>Examples</a:t>
            </a:r>
            <a:r>
              <a:rPr sz="3700" spc="114" dirty="0"/>
              <a:t> </a:t>
            </a:r>
            <a:r>
              <a:rPr sz="3700" spc="-15" dirty="0"/>
              <a:t>(Cont.)</a:t>
            </a:r>
            <a:endParaRPr sz="37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526" rIns="0" bIns="0" rtlCol="0">
            <a:spAutoFit/>
          </a:bodyPr>
          <a:lstStyle/>
          <a:p>
            <a:pPr marL="8081645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81888" y="4759553"/>
            <a:ext cx="441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006FC0"/>
                </a:solidFill>
                <a:latin typeface="Arial"/>
                <a:cs typeface="Arial"/>
              </a:rPr>
              <a:t>Do these examples look like real</a:t>
            </a:r>
            <a:r>
              <a:rPr sz="1800" i="1" spc="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6FC0"/>
                </a:solidFill>
                <a:latin typeface="Arial"/>
                <a:cs typeface="Arial"/>
              </a:rPr>
              <a:t>networks?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1712" y="904747"/>
            <a:ext cx="5163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Examples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random networks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mbria Math"/>
                <a:cs typeface="Cambria Math"/>
              </a:rPr>
              <a:t>𝑝 = 0.03 𝑁 =</a:t>
            </a:r>
            <a:r>
              <a:rPr sz="1800" spc="14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100</a:t>
            </a:r>
            <a:endParaRPr sz="1800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3091</Words>
  <Application>Microsoft Office PowerPoint</Application>
  <PresentationFormat>On-screen Show (16:10)</PresentationFormat>
  <Paragraphs>564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Cambria Math</vt:lpstr>
      <vt:lpstr>Times New Roman</vt:lpstr>
      <vt:lpstr>Wingdings</vt:lpstr>
      <vt:lpstr>Office Theme</vt:lpstr>
      <vt:lpstr>PowerPoint Presentation</vt:lpstr>
      <vt:lpstr>Overview</vt:lpstr>
      <vt:lpstr>Overview</vt:lpstr>
      <vt:lpstr>From a Cocktail Party to Random Networks</vt:lpstr>
      <vt:lpstr>Overview</vt:lpstr>
      <vt:lpstr>Random Graph Model</vt:lpstr>
      <vt:lpstr>Random Graph Model (Cont.)</vt:lpstr>
      <vt:lpstr>Random Graph Model Examples</vt:lpstr>
      <vt:lpstr>Random Graph Model Examples (Cont.)</vt:lpstr>
      <vt:lpstr>Overview</vt:lpstr>
      <vt:lpstr>Random Graph Model Example</vt:lpstr>
      <vt:lpstr>Number of Links in a Random Graph</vt:lpstr>
      <vt:lpstr>Binomial Distribution Review</vt:lpstr>
      <vt:lpstr>Random Graph Model</vt:lpstr>
      <vt:lpstr>Overview</vt:lpstr>
      <vt:lpstr>Degree Distribution of a Random Graph</vt:lpstr>
      <vt:lpstr>Degree Distribution of a Random Graph (Cont.)</vt:lpstr>
      <vt:lpstr>Poisson Degree Distribution</vt:lpstr>
      <vt:lpstr>Binomial Distribution vs. Poisson Distribution</vt:lpstr>
      <vt:lpstr>Binomial Distribution vs. Poisson Distribution (Cont.)</vt:lpstr>
      <vt:lpstr>Comments on Poisson Distribution</vt:lpstr>
      <vt:lpstr>Overview</vt:lpstr>
      <vt:lpstr>Maximum and Minimum Degrees</vt:lpstr>
      <vt:lpstr>No Outliers in a Random Society</vt:lpstr>
      <vt:lpstr>FACING REALITY: Degree Distribution of Real Networks</vt:lpstr>
      <vt:lpstr>Overview</vt:lpstr>
      <vt:lpstr>Evolution of a Random Graph mostly disconnected nodes  increasingly connected network</vt:lpstr>
      <vt:lpstr>Evolution of a Random Graph (Cont.)</vt:lpstr>
      <vt:lpstr>Evolution of a Random Graph (Cont.)</vt:lpstr>
      <vt:lpstr>Evolution of a Random Graph (Cont.) mostly disconnected nodes  increasingly connected network</vt:lpstr>
      <vt:lpstr>Phase Transitions in Complex Systems I: Magnetism</vt:lpstr>
      <vt:lpstr>Phase Transitions in Complex Systems II: Liquid</vt:lpstr>
      <vt:lpstr>Phase Transitions in Random Networks</vt:lpstr>
      <vt:lpstr>Subcritical 𝑘 &lt; 1</vt:lpstr>
      <vt:lpstr>Critical 𝑘 = 1</vt:lpstr>
      <vt:lpstr>III: Supercritical</vt:lpstr>
      <vt:lpstr>Connected 𝑘 &gt; ln 𝑁</vt:lpstr>
      <vt:lpstr>Phase Transitions in Random Graphs</vt:lpstr>
      <vt:lpstr>Remarks</vt:lpstr>
      <vt:lpstr>Overview</vt:lpstr>
      <vt:lpstr>Predictions of Random Graph Theory</vt:lpstr>
      <vt:lpstr>Most Real Networks are Supercritical</vt:lpstr>
      <vt:lpstr>Most Real Networks are Supercritical (Cont.)</vt:lpstr>
      <vt:lpstr>Most Real Networks are Supercritical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Science</dc:title>
  <dc:creator>Albert-László Barabási</dc:creator>
  <cp:lastModifiedBy>James Simons</cp:lastModifiedBy>
  <cp:revision>5</cp:revision>
  <dcterms:created xsi:type="dcterms:W3CDTF">2020-08-23T03:16:48Z</dcterms:created>
  <dcterms:modified xsi:type="dcterms:W3CDTF">2022-08-27T02:34:05Z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2020-08-23T00:00:00Z</vt:filetime>
  </property>
</Properties>
</file>