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08610"/>
          </a:xfrm>
          <a:custGeom>
            <a:avLst/>
            <a:gdLst/>
            <a:ahLst/>
            <a:cxnLst/>
            <a:rect l="l" t="t" r="r" b="b"/>
            <a:pathLst>
              <a:path w="2304415" h="308610">
                <a:moveTo>
                  <a:pt x="2303995" y="0"/>
                </a:moveTo>
                <a:lnTo>
                  <a:pt x="0" y="0"/>
                </a:lnTo>
                <a:lnTo>
                  <a:pt x="0" y="308305"/>
                </a:lnTo>
                <a:lnTo>
                  <a:pt x="2303995" y="308305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399296" y="3276480"/>
            <a:ext cx="215201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fld id="{81D60167-4931-47E6-BA6A-407CBD079E47}" type="slidenum">
              <a:rPr dirty="0" spc="50"/>
              <a:t>#</a:t>
            </a:fld>
            <a:r>
              <a:rPr dirty="0" spc="50"/>
              <a:t>/36)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slide" Target="slide18.xml"/><Relationship Id="rId11" Type="http://schemas.openxmlformats.org/officeDocument/2006/relationships/slide" Target="slide29.xml"/><Relationship Id="rId12" Type="http://schemas.openxmlformats.org/officeDocument/2006/relationships/slide" Target="slide30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Relationship Id="rId8" Type="http://schemas.openxmlformats.org/officeDocument/2006/relationships/image" Target="../media/image2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Relationship Id="rId8" Type="http://schemas.openxmlformats.org/officeDocument/2006/relationships/image" Target="../media/image18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28.xml"/><Relationship Id="rId5" Type="http://schemas.openxmlformats.org/officeDocument/2006/relationships/slide" Target="slide18.xml"/><Relationship Id="rId6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0" y="305092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084" y="1139812"/>
            <a:ext cx="155092" cy="1550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8084" y="1139812"/>
            <a:ext cx="155575" cy="155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65"/>
              </a:spcBef>
            </a:pPr>
            <a:r>
              <a:rPr dirty="0" sz="800" spc="80" b="1">
                <a:solidFill>
                  <a:srgbClr val="FBE6E6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144" y="1145197"/>
            <a:ext cx="2311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Gause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800" spc="50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Experiments</a:t>
            </a:r>
            <a:r>
              <a:rPr dirty="0" sz="800" spc="10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800" spc="50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with</a:t>
            </a:r>
            <a:r>
              <a:rPr dirty="0" sz="800" spc="10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800" spc="7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Two</a:t>
            </a:r>
            <a:r>
              <a:rPr dirty="0" sz="800" spc="10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800" spc="50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Yeast</a:t>
            </a:r>
            <a:r>
              <a:rPr dirty="0" sz="800" spc="10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800" spc="4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Populations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084" y="1557045"/>
            <a:ext cx="155092" cy="1550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8084" y="1557045"/>
            <a:ext cx="155575" cy="155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65"/>
              </a:spcBef>
            </a:pPr>
            <a:r>
              <a:rPr dirty="0" sz="800" spc="80" b="1">
                <a:solidFill>
                  <a:srgbClr val="FBE6E6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1093" y="1728952"/>
            <a:ext cx="63233" cy="632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1093" y="1849145"/>
            <a:ext cx="63233" cy="6323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67144" y="1562430"/>
            <a:ext cx="1588770" cy="387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0489" marR="34925" indent="-98425">
              <a:lnSpc>
                <a:spcPts val="950"/>
              </a:lnSpc>
              <a:spcBef>
                <a:spcPts val="135"/>
              </a:spcBef>
            </a:pPr>
            <a:r>
              <a:rPr dirty="0" sz="800" spc="75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Two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800" spc="30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Species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800" spc="50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Competition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800" spc="35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Model </a:t>
            </a:r>
            <a:r>
              <a:rPr dirty="0" sz="800" spc="-165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  <a:hlinkClick r:id="rId3" action="ppaction://hlinksldjump"/>
              </a:rPr>
              <a:t>Model</a:t>
            </a:r>
            <a:r>
              <a:rPr dirty="0" sz="800" spc="9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800" spc="45">
                <a:latin typeface="Calibri"/>
                <a:cs typeface="Calibri"/>
                <a:hlinkClick r:id="rId3" action="ppaction://hlinksldjump"/>
              </a:rPr>
              <a:t>and</a:t>
            </a:r>
            <a:r>
              <a:rPr dirty="0" sz="800" spc="9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800" spc="60">
                <a:latin typeface="Calibri"/>
                <a:cs typeface="Calibri"/>
                <a:hlinkClick r:id="rId3" action="ppaction://hlinksldjump"/>
              </a:rPr>
              <a:t>Equilibrium</a:t>
            </a:r>
            <a:endParaRPr sz="800">
              <a:latin typeface="Calibri"/>
              <a:cs typeface="Calibri"/>
            </a:endParaRPr>
          </a:p>
          <a:p>
            <a:pPr marL="110489">
              <a:lnSpc>
                <a:spcPts val="915"/>
              </a:lnSpc>
            </a:pPr>
            <a:r>
              <a:rPr dirty="0" sz="800" spc="70">
                <a:latin typeface="Calibri"/>
                <a:cs typeface="Calibri"/>
                <a:hlinkClick r:id="rId10" action="ppaction://hlinksldjump"/>
              </a:rPr>
              <a:t>Fitting</a:t>
            </a:r>
            <a:r>
              <a:rPr dirty="0" sz="800" spc="90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800" spc="25">
                <a:latin typeface="Calibri"/>
                <a:cs typeface="Calibri"/>
                <a:hlinkClick r:id="rId10" action="ppaction://hlinksldjump"/>
              </a:rPr>
              <a:t>the</a:t>
            </a:r>
            <a:r>
              <a:rPr dirty="0" sz="800" spc="9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800" spc="50">
                <a:latin typeface="Calibri"/>
                <a:cs typeface="Calibri"/>
                <a:hlinkClick r:id="rId10" action="ppaction://hlinksldjump"/>
              </a:rPr>
              <a:t>Competition</a:t>
            </a:r>
            <a:r>
              <a:rPr dirty="0" sz="800" spc="9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800" spc="35">
                <a:latin typeface="Calibri"/>
                <a:cs typeface="Calibri"/>
                <a:hlinkClick r:id="rId10" action="ppaction://hlinksldjump"/>
              </a:rPr>
              <a:t>Model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084" y="2214664"/>
            <a:ext cx="155092" cy="1550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8084" y="2214664"/>
            <a:ext cx="155575" cy="155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65"/>
              </a:spcBef>
            </a:pPr>
            <a:r>
              <a:rPr dirty="0" sz="800" spc="80" b="1">
                <a:solidFill>
                  <a:srgbClr val="FBE6E6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1093" y="2386571"/>
            <a:ext cx="63233" cy="632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1093" y="2506776"/>
            <a:ext cx="63233" cy="6323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67144" y="2220048"/>
            <a:ext cx="1870710" cy="387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0489" marR="5080" indent="-98425">
              <a:lnSpc>
                <a:spcPts val="950"/>
              </a:lnSpc>
              <a:spcBef>
                <a:spcPts val="135"/>
              </a:spcBef>
            </a:pPr>
            <a:r>
              <a:rPr dirty="0" sz="800" spc="6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Linear</a:t>
            </a:r>
            <a:r>
              <a:rPr dirty="0" sz="800" spc="9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800" spc="6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Analysis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800" spc="4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and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800" spc="4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Behavior</a:t>
            </a:r>
            <a:r>
              <a:rPr dirty="0" sz="800" spc="9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800" spc="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800" spc="10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800" spc="35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Model </a:t>
            </a:r>
            <a:r>
              <a:rPr dirty="0" sz="800" spc="-17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  <a:hlinkClick r:id="rId11" action="ppaction://hlinksldjump"/>
              </a:rPr>
              <a:t>Equilibria</a:t>
            </a:r>
            <a:endParaRPr sz="800">
              <a:latin typeface="Calibri"/>
              <a:cs typeface="Calibri"/>
            </a:endParaRPr>
          </a:p>
          <a:p>
            <a:pPr marL="110489">
              <a:lnSpc>
                <a:spcPts val="915"/>
              </a:lnSpc>
            </a:pPr>
            <a:r>
              <a:rPr dirty="0" sz="800" spc="50">
                <a:latin typeface="Calibri"/>
                <a:cs typeface="Calibri"/>
                <a:hlinkClick r:id="rId12" action="ppaction://hlinksldjump"/>
              </a:rPr>
              <a:t>Linearization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864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194" y="748385"/>
            <a:ext cx="384492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ts val="1200"/>
              </a:lnSpc>
              <a:spcBef>
                <a:spcPts val="95"/>
              </a:spcBef>
            </a:pPr>
            <a:r>
              <a:rPr dirty="0" sz="1000" spc="35">
                <a:latin typeface="Calibri"/>
                <a:cs typeface="Calibri"/>
              </a:rPr>
              <a:t>Continuing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1000" spc="19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00B233"/>
                </a:solidFill>
                <a:latin typeface="Calibri"/>
                <a:cs typeface="Calibri"/>
              </a:rPr>
              <a:t>model</a:t>
            </a:r>
            <a:r>
              <a:rPr dirty="0" sz="1000" spc="45">
                <a:latin typeface="Calibri"/>
                <a:cs typeface="Calibri"/>
              </a:rPr>
              <a:t>: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If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ts val="1200"/>
              </a:lnSpc>
            </a:pPr>
            <a:r>
              <a:rPr dirty="0" sz="1000" spc="25" i="1">
                <a:latin typeface="Calibri"/>
                <a:cs typeface="Calibri"/>
              </a:rPr>
              <a:t>a</a:t>
            </a:r>
            <a:r>
              <a:rPr dirty="0" baseline="-11904" sz="1050" spc="37">
                <a:latin typeface="Calibri"/>
                <a:cs typeface="Calibri"/>
              </a:rPr>
              <a:t>1</a:t>
            </a:r>
            <a:r>
              <a:rPr dirty="0" baseline="-11904" sz="1050" spc="172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110" i="1">
                <a:latin typeface="Calibri"/>
                <a:cs typeface="Calibri"/>
              </a:rPr>
              <a:t>a</a:t>
            </a:r>
            <a:r>
              <a:rPr dirty="0" baseline="-11904" sz="1050" spc="165">
                <a:latin typeface="Calibri"/>
                <a:cs typeface="Calibri"/>
              </a:rPr>
              <a:t>2</a:t>
            </a:r>
            <a:r>
              <a:rPr dirty="0" sz="1000" spc="110" i="1">
                <a:latin typeface="Calibri"/>
                <a:cs typeface="Calibri"/>
              </a:rPr>
              <a:t>X</a:t>
            </a:r>
            <a:r>
              <a:rPr dirty="0" baseline="-11904" sz="1050" spc="165" i="1">
                <a:latin typeface="Calibri"/>
                <a:cs typeface="Calibri"/>
              </a:rPr>
              <a:t>e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55" i="1">
                <a:latin typeface="Arial"/>
                <a:cs typeface="Arial"/>
              </a:rPr>
              <a:t> </a:t>
            </a:r>
            <a:r>
              <a:rPr dirty="0" sz="1000" spc="55" i="1">
                <a:latin typeface="Calibri"/>
                <a:cs typeface="Calibri"/>
              </a:rPr>
              <a:t>a</a:t>
            </a:r>
            <a:r>
              <a:rPr dirty="0" baseline="-11904" sz="1050" spc="82">
                <a:latin typeface="Calibri"/>
                <a:cs typeface="Calibri"/>
              </a:rPr>
              <a:t>3</a:t>
            </a:r>
            <a:r>
              <a:rPr dirty="0" sz="1000" spc="55" i="1">
                <a:latin typeface="Calibri"/>
                <a:cs typeface="Calibri"/>
              </a:rPr>
              <a:t>Y</a:t>
            </a:r>
            <a:r>
              <a:rPr dirty="0" baseline="-11904" sz="1050" spc="82" i="1">
                <a:latin typeface="Calibri"/>
                <a:cs typeface="Calibri"/>
              </a:rPr>
              <a:t>e</a:t>
            </a:r>
            <a:r>
              <a:rPr dirty="0" baseline="-11904" sz="1050" spc="254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from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first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equation,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from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second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052042"/>
            <a:ext cx="37045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10">
                <a:latin typeface="Calibri"/>
                <a:cs typeface="Calibri"/>
              </a:rPr>
              <a:t>equation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either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competitive</a:t>
            </a:r>
            <a:r>
              <a:rPr dirty="0" sz="1000" spc="19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B233"/>
                </a:solidFill>
                <a:latin typeface="Calibri"/>
                <a:cs typeface="Calibri"/>
              </a:rPr>
              <a:t>exclusion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000" spc="40">
                <a:latin typeface="Calibri"/>
                <a:cs typeface="Calibri"/>
              </a:rPr>
              <a:t>(with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160" i="1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winning):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178" y="1488567"/>
            <a:ext cx="2578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15" algn="l"/>
              </a:tabLst>
            </a:pPr>
            <a:r>
              <a:rPr dirty="0" sz="700" spc="40" i="1">
                <a:latin typeface="Calibri"/>
                <a:cs typeface="Calibri"/>
              </a:rPr>
              <a:t>e</a:t>
            </a:r>
            <a:r>
              <a:rPr dirty="0" sz="700" spc="40" i="1">
                <a:latin typeface="Calibri"/>
                <a:cs typeface="Calibri"/>
              </a:rPr>
              <a:t>	</a:t>
            </a:r>
            <a:r>
              <a:rPr dirty="0" sz="700" spc="40" i="1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8152" y="1431620"/>
            <a:ext cx="600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305" i="1">
                <a:latin typeface="Calibri"/>
                <a:cs typeface="Calibri"/>
              </a:rPr>
              <a:t> 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6756" y="1346035"/>
            <a:ext cx="92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634" y="1402969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1356" y="1518412"/>
            <a:ext cx="193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a</a:t>
            </a:r>
            <a:r>
              <a:rPr dirty="0" baseline="-11904" sz="1050" spc="37">
                <a:latin typeface="Calibri"/>
                <a:cs typeface="Calibri"/>
              </a:rPr>
              <a:t>2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8438" y="1253223"/>
            <a:ext cx="485775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79095" algn="l"/>
              </a:tabLst>
            </a:pP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5580" y="1431620"/>
            <a:ext cx="294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>
                <a:latin typeface="Calibri"/>
                <a:cs typeface="Calibri"/>
              </a:rPr>
              <a:t>  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728254"/>
            <a:ext cx="3740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where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</a:t>
            </a:r>
            <a:r>
              <a:rPr dirty="0" baseline="-11904" sz="1050" spc="345" i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70" b="1">
                <a:latin typeface="Calibri"/>
                <a:cs typeface="Calibri"/>
              </a:rPr>
              <a:t>nonzero</a:t>
            </a:r>
            <a:r>
              <a:rPr dirty="0" sz="1000" spc="160" b="1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equilibrium</a:t>
            </a:r>
            <a:r>
              <a:rPr dirty="0" sz="1000" spc="75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6408" y="2132444"/>
            <a:ext cx="2578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15" algn="l"/>
              </a:tabLst>
            </a:pPr>
            <a:r>
              <a:rPr dirty="0" sz="700" spc="40" i="1">
                <a:latin typeface="Calibri"/>
                <a:cs typeface="Calibri"/>
              </a:rPr>
              <a:t>e</a:t>
            </a:r>
            <a:r>
              <a:rPr dirty="0" sz="700" spc="40" i="1">
                <a:latin typeface="Calibri"/>
                <a:cs typeface="Calibri"/>
              </a:rPr>
              <a:t>	</a:t>
            </a:r>
            <a:r>
              <a:rPr dirty="0" sz="700" spc="40" i="1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2382" y="2075497"/>
            <a:ext cx="600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305" i="1">
                <a:latin typeface="Calibri"/>
                <a:cs typeface="Calibri"/>
              </a:rPr>
              <a:t> 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0974" y="1989912"/>
            <a:ext cx="593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sz="1000" spc="1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u="sng" sz="1000" spc="19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1000" spc="-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7864" y="2046846"/>
            <a:ext cx="5765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955" algn="l"/>
              </a:tabLst>
            </a:pP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700" spc="70">
                <a:latin typeface="Calibri"/>
                <a:cs typeface="Calibri"/>
              </a:rPr>
              <a:t>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sz="700" spc="40">
                <a:latin typeface="Calibri"/>
                <a:cs typeface="Calibri"/>
              </a:rPr>
              <a:t>	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dirty="0" sz="700" spc="195">
                <a:latin typeface="Calibri"/>
                <a:cs typeface="Calibri"/>
              </a:rPr>
              <a:t>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1627" y="1989912"/>
            <a:ext cx="593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sz="1000" spc="1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dirty="0" sz="1000" i="1">
                <a:latin typeface="Calibri"/>
                <a:cs typeface="Calibri"/>
              </a:rPr>
              <a:t>  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u="sng" sz="1000" spc="19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1000" spc="-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5" i="1">
                <a:latin typeface="Calibri"/>
                <a:cs typeface="Calibri"/>
              </a:rPr>
              <a:t> </a:t>
            </a:r>
            <a:r>
              <a:rPr dirty="0" u="sng" sz="1000" spc="-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8506" y="2046846"/>
            <a:ext cx="5765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955" algn="l"/>
              </a:tabLst>
            </a:pP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700" spc="70">
                <a:latin typeface="Calibri"/>
                <a:cs typeface="Calibri"/>
              </a:rPr>
              <a:t>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sz="700" spc="40">
                <a:latin typeface="Calibri"/>
                <a:cs typeface="Calibri"/>
              </a:rPr>
              <a:t>	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sz="700" spc="195">
                <a:latin typeface="Calibri"/>
                <a:cs typeface="Calibri"/>
              </a:rPr>
              <a:t>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2874" y="2162289"/>
            <a:ext cx="143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-9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2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67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-9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3</a:t>
            </a:r>
            <a:r>
              <a:rPr dirty="0" baseline="-11904" sz="1050">
                <a:latin typeface="Calibri"/>
                <a:cs typeface="Calibri"/>
              </a:rPr>
              <a:t>    </a:t>
            </a:r>
            <a:r>
              <a:rPr dirty="0" baseline="-11904" sz="1050" spc="-89">
                <a:latin typeface="Calibri"/>
                <a:cs typeface="Calibri"/>
              </a:rPr>
              <a:t> </a:t>
            </a: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35">
                <a:latin typeface="Calibri"/>
                <a:cs typeface="Calibri"/>
              </a:rPr>
              <a:t>2</a:t>
            </a:r>
            <a:r>
              <a:rPr dirty="0" sz="1000" spc="-9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2</a:t>
            </a:r>
            <a:r>
              <a:rPr dirty="0" baseline="-11904" sz="1050">
                <a:latin typeface="Calibri"/>
                <a:cs typeface="Calibri"/>
              </a:rPr>
              <a:t> </a:t>
            </a:r>
            <a:r>
              <a:rPr dirty="0" baseline="-11904" sz="1050" spc="-67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35">
                <a:latin typeface="Calibri"/>
                <a:cs typeface="Calibri"/>
              </a:rPr>
              <a:t>3</a:t>
            </a:r>
            <a:r>
              <a:rPr dirty="0" sz="1000" spc="-9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3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2655" y="1897100"/>
            <a:ext cx="1577340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470660" algn="l"/>
              </a:tabLst>
            </a:pP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0215" y="2075497"/>
            <a:ext cx="885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6930" algn="l"/>
              </a:tabLst>
            </a:pP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25" i="1">
                <a:latin typeface="Calibri"/>
                <a:cs typeface="Calibri"/>
              </a:rPr>
              <a:t>	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894" y="2422740"/>
            <a:ext cx="3860165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dirty="0" sz="1000" spc="50">
                <a:latin typeface="Calibri"/>
                <a:cs typeface="Calibri"/>
              </a:rPr>
              <a:t>If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</a:t>
            </a:r>
            <a:r>
              <a:rPr dirty="0" baseline="-11904" sz="1050" spc="262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Y</a:t>
            </a:r>
            <a:r>
              <a:rPr dirty="0" baseline="-11904" sz="1050" spc="97" i="1">
                <a:latin typeface="Calibri"/>
                <a:cs typeface="Calibri"/>
              </a:rPr>
              <a:t>e</a:t>
            </a:r>
            <a:r>
              <a:rPr dirty="0" baseline="-11904" sz="1050" spc="254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55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obtain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0" b="1" i="1">
                <a:solidFill>
                  <a:srgbClr val="0000FF"/>
                </a:solidFill>
                <a:latin typeface="Calibri"/>
                <a:cs typeface="Calibri"/>
              </a:rPr>
              <a:t>cooperative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equilibrium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neither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going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extinct.</a:t>
            </a:r>
            <a:endParaRPr sz="1000">
              <a:latin typeface="Calibri"/>
              <a:cs typeface="Calibri"/>
            </a:endParaRPr>
          </a:p>
          <a:p>
            <a:pPr marL="38100" marR="376555">
              <a:lnSpc>
                <a:spcPct val="100000"/>
              </a:lnSpc>
              <a:spcBef>
                <a:spcPts val="595"/>
              </a:spcBef>
            </a:pPr>
            <a:r>
              <a:rPr dirty="0" sz="1000" spc="85" b="1">
                <a:latin typeface="Calibri"/>
                <a:cs typeface="Calibri"/>
              </a:rPr>
              <a:t>Note:</a:t>
            </a:r>
            <a:r>
              <a:rPr dirty="0" sz="1000" spc="220" b="1">
                <a:latin typeface="Calibri"/>
                <a:cs typeface="Calibri"/>
              </a:rPr>
              <a:t> </a:t>
            </a: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last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could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negative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</a:t>
            </a:r>
            <a:r>
              <a:rPr dirty="0" baseline="-11904" sz="1050" spc="345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Y</a:t>
            </a:r>
            <a:r>
              <a:rPr dirty="0" baseline="-11904" sz="1050" spc="97" i="1">
                <a:latin typeface="Calibri"/>
                <a:cs typeface="Calibri"/>
              </a:rPr>
              <a:t>e</a:t>
            </a:r>
            <a:r>
              <a:rPr dirty="0" sz="1000" spc="65">
                <a:latin typeface="Calibri"/>
                <a:cs typeface="Calibri"/>
              </a:rPr>
              <a:t>,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depending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values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8" name="object 2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11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348742"/>
            <a:ext cx="4608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Maple</a:t>
            </a:r>
            <a:r>
              <a:rPr dirty="0" sz="11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Equilibrium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711606"/>
            <a:ext cx="2186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b="1">
                <a:solidFill>
                  <a:srgbClr val="DF0D0D"/>
                </a:solidFill>
                <a:latin typeface="Calibri"/>
                <a:cs typeface="Calibri"/>
              </a:rPr>
              <a:t>Maple</a:t>
            </a:r>
            <a:r>
              <a:rPr dirty="0" sz="800" spc="10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can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readily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be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used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find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45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338" y="933765"/>
            <a:ext cx="3499253" cy="9300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1870138"/>
            <a:ext cx="375285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60">
                <a:latin typeface="Calibri"/>
                <a:cs typeface="Calibri"/>
              </a:rPr>
              <a:t>Later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we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find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numerical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values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parameters,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10">
                <a:latin typeface="Calibri"/>
                <a:cs typeface="Calibri"/>
              </a:rPr>
              <a:t>so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105" b="1">
                <a:solidFill>
                  <a:srgbClr val="DF0D0D"/>
                </a:solidFill>
                <a:latin typeface="Calibri"/>
                <a:cs typeface="Calibri"/>
              </a:rPr>
              <a:t>Maple</a:t>
            </a:r>
            <a:r>
              <a:rPr dirty="0" sz="800" spc="11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easily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finds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all </a:t>
            </a:r>
            <a:r>
              <a:rPr dirty="0" sz="800" spc="-16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equilibria: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338" y="2212504"/>
            <a:ext cx="3499177" cy="7353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3030080"/>
            <a:ext cx="30670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90" b="1">
                <a:solidFill>
                  <a:srgbClr val="DF0D0D"/>
                </a:solidFill>
                <a:latin typeface="Calibri"/>
                <a:cs typeface="Calibri"/>
              </a:rPr>
              <a:t>Note</a:t>
            </a:r>
            <a:r>
              <a:rPr dirty="0" sz="800" spc="90">
                <a:latin typeface="Calibri"/>
                <a:cs typeface="Calibri"/>
              </a:rPr>
              <a:t>: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B233"/>
                </a:solidFill>
                <a:latin typeface="Calibri"/>
                <a:cs typeface="Calibri"/>
              </a:rPr>
              <a:t>positive</a:t>
            </a:r>
            <a:r>
              <a:rPr dirty="0" sz="800" spc="15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r>
              <a:rPr dirty="0" sz="8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is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close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late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data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points.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12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194" y="752259"/>
            <a:ext cx="3822065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95"/>
              </a:spcBef>
            </a:pPr>
            <a:r>
              <a:rPr dirty="0" sz="1000" spc="100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B233"/>
                </a:solidFill>
                <a:latin typeface="Calibri"/>
                <a:cs typeface="Calibri"/>
              </a:rPr>
              <a:t>analysis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shows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always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dirty="0" sz="1000" spc="11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two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competitive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00FF"/>
                </a:solidFill>
                <a:latin typeface="Calibri"/>
                <a:cs typeface="Calibri"/>
              </a:rPr>
              <a:t>exclusion </a:t>
            </a:r>
            <a:r>
              <a:rPr dirty="0" sz="1000" spc="20">
                <a:latin typeface="Calibri"/>
                <a:cs typeface="Calibri"/>
              </a:rPr>
              <a:t>equilibria </a:t>
            </a:r>
            <a:r>
              <a:rPr dirty="0" sz="1000" spc="30">
                <a:latin typeface="Calibri"/>
                <a:cs typeface="Calibri"/>
              </a:rPr>
              <a:t>with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latter </a:t>
            </a:r>
            <a:r>
              <a:rPr dirty="0" sz="1000" spc="15">
                <a:latin typeface="Calibri"/>
                <a:cs typeface="Calibri"/>
              </a:rPr>
              <a:t>going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one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species.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  <a:tabLst>
                <a:tab pos="1379855" algn="l"/>
              </a:tabLst>
            </a:pPr>
            <a:r>
              <a:rPr dirty="0" sz="1000" spc="30">
                <a:latin typeface="Calibri"/>
                <a:cs typeface="Calibri"/>
              </a:rPr>
              <a:t>Provided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5">
                <a:latin typeface="Calibri"/>
                <a:cs typeface="Calibri"/>
              </a:rPr>
              <a:t>2</a:t>
            </a:r>
            <a:r>
              <a:rPr dirty="0" sz="1000" spc="10" i="1">
                <a:latin typeface="Calibri"/>
                <a:cs typeface="Calibri"/>
              </a:rPr>
              <a:t>b</a:t>
            </a:r>
            <a:r>
              <a:rPr dirty="0" baseline="-11904" sz="1050" spc="15">
                <a:latin typeface="Calibri"/>
                <a:cs typeface="Calibri"/>
              </a:rPr>
              <a:t>2</a:t>
            </a:r>
            <a:r>
              <a:rPr dirty="0" baseline="-11904" sz="1050" spc="179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50" i="1">
                <a:latin typeface="Arial"/>
                <a:cs typeface="Arial"/>
              </a:rPr>
              <a:t> </a:t>
            </a:r>
            <a:r>
              <a:rPr dirty="0" sz="1000" spc="10" i="1">
                <a:latin typeface="Calibri"/>
                <a:cs typeface="Calibri"/>
              </a:rPr>
              <a:t>a</a:t>
            </a:r>
            <a:r>
              <a:rPr dirty="0" baseline="-11904" sz="1050" spc="15">
                <a:latin typeface="Calibri"/>
                <a:cs typeface="Calibri"/>
              </a:rPr>
              <a:t>3</a:t>
            </a:r>
            <a:r>
              <a:rPr dirty="0" sz="1000" spc="10" i="1">
                <a:latin typeface="Calibri"/>
                <a:cs typeface="Calibri"/>
              </a:rPr>
              <a:t>b</a:t>
            </a:r>
            <a:r>
              <a:rPr dirty="0" baseline="-11904" sz="1050" spc="15">
                <a:latin typeface="Calibri"/>
                <a:cs typeface="Calibri"/>
              </a:rPr>
              <a:t>3  </a:t>
            </a:r>
            <a:r>
              <a:rPr dirty="0" sz="1000" spc="-250">
                <a:latin typeface="Calibri"/>
                <a:cs typeface="Calibri"/>
              </a:rPr>
              <a:t>=</a:t>
            </a:r>
            <a:r>
              <a:rPr dirty="0" sz="1000" spc="-250" i="1">
                <a:latin typeface="Arial"/>
                <a:cs typeface="Arial"/>
              </a:rPr>
              <a:t>/	</a:t>
            </a:r>
            <a:r>
              <a:rPr dirty="0" sz="1000" spc="5">
                <a:latin typeface="Calibri"/>
                <a:cs typeface="Calibri"/>
              </a:rPr>
              <a:t>0,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there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another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435493"/>
            <a:ext cx="3919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Calibri"/>
                <a:cs typeface="Calibri"/>
              </a:rPr>
              <a:t>satisfies: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1.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 </a:t>
            </a:r>
            <a:r>
              <a:rPr dirty="0" sz="1000" spc="225" i="1">
                <a:latin typeface="Arial"/>
                <a:cs typeface="Arial"/>
              </a:rPr>
              <a:t>≤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Y</a:t>
            </a:r>
            <a:r>
              <a:rPr dirty="0" baseline="-11904" sz="1050" spc="97" i="1">
                <a:latin typeface="Calibri"/>
                <a:cs typeface="Calibri"/>
              </a:rPr>
              <a:t>e</a:t>
            </a:r>
            <a:r>
              <a:rPr dirty="0" baseline="-11904" sz="1050" spc="254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2.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Y</a:t>
            </a:r>
            <a:r>
              <a:rPr dirty="0" baseline="-11904" sz="1050" spc="97" i="1">
                <a:latin typeface="Calibri"/>
                <a:cs typeface="Calibri"/>
              </a:rPr>
              <a:t>e</a:t>
            </a:r>
            <a:r>
              <a:rPr dirty="0" baseline="-11904" sz="1050" spc="254" i="1">
                <a:latin typeface="Calibri"/>
                <a:cs typeface="Calibri"/>
              </a:rPr>
              <a:t> </a:t>
            </a:r>
            <a:r>
              <a:rPr dirty="0" sz="1000" spc="225" i="1">
                <a:latin typeface="Arial"/>
                <a:cs typeface="Arial"/>
              </a:rPr>
              <a:t>≤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3.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170" i="1">
                <a:latin typeface="Calibri"/>
                <a:cs typeface="Calibri"/>
              </a:rPr>
              <a:t>X</a:t>
            </a:r>
            <a:r>
              <a:rPr dirty="0" baseline="-11904" sz="1050" spc="254" i="1">
                <a:latin typeface="Calibri"/>
                <a:cs typeface="Calibri"/>
              </a:rPr>
              <a:t>e</a:t>
            </a:r>
            <a:r>
              <a:rPr dirty="0" baseline="-11904" sz="1050" spc="247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55" i="1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1511409"/>
            <a:ext cx="3862070" cy="108839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65" i="1">
                <a:latin typeface="Calibri"/>
                <a:cs typeface="Calibri"/>
              </a:rPr>
              <a:t>Y</a:t>
            </a:r>
            <a:r>
              <a:rPr dirty="0" baseline="-11904" sz="1050" spc="97" i="1">
                <a:latin typeface="Calibri"/>
                <a:cs typeface="Calibri"/>
              </a:rPr>
              <a:t>e</a:t>
            </a:r>
            <a:r>
              <a:rPr dirty="0" baseline="-11904" sz="1050" spc="217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&gt;</a:t>
            </a:r>
            <a:r>
              <a:rPr dirty="0" sz="1000" spc="35" i="1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dirty="0" sz="1000" spc="-5">
                <a:latin typeface="Calibri"/>
                <a:cs typeface="Calibri"/>
              </a:rPr>
              <a:t>We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concentrate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our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studies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Case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3,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where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exists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positive </a:t>
            </a:r>
            <a:r>
              <a:rPr dirty="0" sz="1000" spc="-2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00B233"/>
                </a:solidFill>
                <a:latin typeface="Calibri"/>
                <a:cs typeface="Calibri"/>
              </a:rPr>
              <a:t>cooperative</a:t>
            </a:r>
            <a:r>
              <a:rPr dirty="0" sz="1000" spc="18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r>
              <a:rPr dirty="0" sz="1000" spc="7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214629">
              <a:lnSpc>
                <a:spcPts val="1789"/>
              </a:lnSpc>
              <a:spcBef>
                <a:spcPts val="100"/>
              </a:spcBef>
            </a:pPr>
            <a:r>
              <a:rPr dirty="0" sz="1000" spc="55">
                <a:latin typeface="Calibri"/>
                <a:cs typeface="Calibri"/>
              </a:rPr>
              <a:t>Finding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B233"/>
                </a:solidFill>
                <a:latin typeface="Calibri"/>
                <a:cs typeface="Calibri"/>
              </a:rPr>
              <a:t>equilibia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can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done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geometrically</a:t>
            </a:r>
            <a:r>
              <a:rPr dirty="0" sz="1000" spc="114" b="1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using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1000" spc="80">
                <a:latin typeface="Calibri"/>
                <a:cs typeface="Calibri"/>
              </a:rPr>
              <a:t>.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00" b="1" i="1">
                <a:solidFill>
                  <a:srgbClr val="00B233"/>
                </a:solidFill>
                <a:latin typeface="Calibri"/>
                <a:cs typeface="Calibri"/>
              </a:rPr>
              <a:t>Nullclines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simply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curves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where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6778" y="2867228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94078" y="2653482"/>
            <a:ext cx="196215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 marR="5080" indent="-34925">
              <a:lnSpc>
                <a:spcPct val="113100"/>
              </a:lnSpc>
              <a:spcBef>
                <a:spcPts val="100"/>
              </a:spcBef>
            </a:pPr>
            <a:r>
              <a:rPr dirty="0" sz="1000" spc="110" i="1">
                <a:latin typeface="Calibri"/>
                <a:cs typeface="Calibri"/>
              </a:rPr>
              <a:t>dX  </a:t>
            </a:r>
            <a:r>
              <a:rPr dirty="0" sz="1000" spc="10" i="1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5015" y="2759633"/>
            <a:ext cx="679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2280" algn="l"/>
              </a:tabLst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2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9659" y="2867228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45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46959" y="2653482"/>
            <a:ext cx="172085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" marR="5080" indent="-31750">
              <a:lnSpc>
                <a:spcPct val="113100"/>
              </a:lnSpc>
              <a:spcBef>
                <a:spcPts val="100"/>
              </a:spcBef>
            </a:pPr>
            <a:r>
              <a:rPr dirty="0" sz="1000" spc="55" i="1">
                <a:latin typeface="Calibri"/>
                <a:cs typeface="Calibri"/>
              </a:rPr>
              <a:t>d</a:t>
            </a:r>
            <a:r>
              <a:rPr dirty="0" sz="1000" spc="55" i="1">
                <a:latin typeface="Calibri"/>
                <a:cs typeface="Calibri"/>
              </a:rPr>
              <a:t>Y  </a:t>
            </a:r>
            <a:r>
              <a:rPr dirty="0" sz="1000" spc="10" i="1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1749" y="2759633"/>
            <a:ext cx="25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</a:t>
            </a:r>
            <a:r>
              <a:rPr dirty="0" sz="1000" spc="5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13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234" y="1241615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2245" y="124161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1CA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9194" y="840714"/>
            <a:ext cx="3747135" cy="127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800" spc="50">
                <a:latin typeface="Calibri"/>
                <a:cs typeface="Calibri"/>
              </a:rPr>
              <a:t>For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4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0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40">
                <a:latin typeface="Calibri"/>
                <a:cs typeface="Calibri"/>
              </a:rPr>
              <a:t>,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satisfy: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346710">
              <a:lnSpc>
                <a:spcPts val="760"/>
              </a:lnSpc>
              <a:tabLst>
                <a:tab pos="2212975" algn="l"/>
              </a:tabLst>
            </a:pPr>
            <a:r>
              <a:rPr dirty="0" sz="800" spc="40" i="1">
                <a:solidFill>
                  <a:srgbClr val="0000FF"/>
                </a:solidFill>
                <a:latin typeface="Verdana"/>
                <a:cs typeface="Verdana"/>
              </a:rPr>
              <a:t>dX	</a:t>
            </a:r>
            <a:r>
              <a:rPr dirty="0" sz="800" spc="-15" i="1">
                <a:solidFill>
                  <a:srgbClr val="1CAC00"/>
                </a:solidFill>
                <a:latin typeface="Verdana"/>
                <a:cs typeface="Verdana"/>
              </a:rPr>
              <a:t>dY</a:t>
            </a:r>
            <a:endParaRPr sz="800">
              <a:latin typeface="Verdana"/>
              <a:cs typeface="Verdana"/>
            </a:endParaRPr>
          </a:p>
          <a:p>
            <a:pPr marL="543560">
              <a:lnSpc>
                <a:spcPts val="575"/>
              </a:lnSpc>
              <a:tabLst>
                <a:tab pos="2405380" algn="l"/>
              </a:tabLst>
            </a:pP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0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89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baseline="-9259" sz="9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-9259" sz="900" spc="-5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157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157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sz="800" spc="-5" i="1">
                <a:solidFill>
                  <a:srgbClr val="0000FF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    </a:t>
            </a:r>
            <a:r>
              <a:rPr dirty="0" sz="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(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89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baseline="-9259" sz="90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baseline="-9259" sz="900" spc="-52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157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157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sz="800" spc="204" i="1">
                <a:solidFill>
                  <a:srgbClr val="1CAC00"/>
                </a:solidFill>
                <a:latin typeface="Verdana"/>
                <a:cs typeface="Verdana"/>
              </a:rPr>
              <a:t>X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)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marL="375285">
              <a:lnSpc>
                <a:spcPts val="780"/>
              </a:lnSpc>
              <a:tabLst>
                <a:tab pos="2239645" algn="l"/>
              </a:tabLst>
            </a:pPr>
            <a:r>
              <a:rPr dirty="0" sz="800" spc="-40" i="1">
                <a:solidFill>
                  <a:srgbClr val="0000FF"/>
                </a:solidFill>
                <a:latin typeface="Verdana"/>
                <a:cs typeface="Verdana"/>
              </a:rPr>
              <a:t>dt	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Verdana"/>
              <a:cs typeface="Verdana"/>
            </a:endParaRPr>
          </a:p>
          <a:p>
            <a:pPr marL="50800" marR="46990">
              <a:lnSpc>
                <a:spcPts val="950"/>
              </a:lnSpc>
              <a:spcBef>
                <a:spcPts val="5"/>
              </a:spcBef>
            </a:pP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2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sz="800" spc="35">
                <a:solidFill>
                  <a:srgbClr val="0000FF"/>
                </a:solidFill>
                <a:latin typeface="Calibri"/>
                <a:cs typeface="Calibri"/>
              </a:rPr>
              <a:t>first </a:t>
            </a:r>
            <a:r>
              <a:rPr dirty="0" sz="800" spc="3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dirty="0" sz="800" spc="35">
                <a:latin typeface="Calibri"/>
                <a:cs typeface="Calibri"/>
              </a:rPr>
              <a:t>has </a:t>
            </a:r>
            <a:r>
              <a:rPr dirty="0" sz="800" spc="30">
                <a:latin typeface="Calibri"/>
                <a:cs typeface="Calibri"/>
              </a:rPr>
              <a:t>solutions </a:t>
            </a:r>
            <a:r>
              <a:rPr dirty="0" sz="800" spc="45">
                <a:latin typeface="Calibri"/>
                <a:cs typeface="Calibri"/>
              </a:rPr>
              <a:t>only </a:t>
            </a:r>
            <a:r>
              <a:rPr dirty="0" sz="800" spc="25">
                <a:latin typeface="Calibri"/>
                <a:cs typeface="Calibri"/>
              </a:rPr>
              <a:t>flowing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in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 </a:t>
            </a:r>
            <a:r>
              <a:rPr dirty="0" sz="800" spc="35">
                <a:solidFill>
                  <a:srgbClr val="1CAC00"/>
                </a:solidFill>
                <a:latin typeface="Calibri"/>
                <a:cs typeface="Calibri"/>
              </a:rPr>
              <a:t>-direction </a:t>
            </a:r>
            <a:r>
              <a:rPr dirty="0" sz="800" spc="45">
                <a:latin typeface="Calibri"/>
                <a:cs typeface="Calibri"/>
              </a:rPr>
              <a:t>and </a:t>
            </a:r>
            <a:r>
              <a:rPr dirty="0" sz="800" spc="25">
                <a:latin typeface="Calibri"/>
                <a:cs typeface="Calibri"/>
              </a:rPr>
              <a:t>the </a:t>
            </a:r>
            <a:r>
              <a:rPr dirty="0" sz="800" spc="-170">
                <a:latin typeface="Calibri"/>
                <a:cs typeface="Calibri"/>
              </a:rPr>
              <a:t> </a:t>
            </a:r>
            <a:r>
              <a:rPr dirty="0" sz="800" spc="20">
                <a:solidFill>
                  <a:srgbClr val="1CAC00"/>
                </a:solidFill>
                <a:latin typeface="Calibri"/>
                <a:cs typeface="Calibri"/>
              </a:rPr>
              <a:t>second</a:t>
            </a:r>
            <a:r>
              <a:rPr dirty="0" sz="800" spc="10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solidFill>
                  <a:srgbClr val="1CAC00"/>
                </a:solidFill>
                <a:latin typeface="Calibri"/>
                <a:cs typeface="Calibri"/>
              </a:rPr>
              <a:t>equation</a:t>
            </a:r>
            <a:r>
              <a:rPr dirty="0" sz="800" spc="10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has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solutions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only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flowing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in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-direction</a:t>
            </a:r>
            <a:r>
              <a:rPr dirty="0" sz="800" spc="5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dirty="0" sz="800" spc="75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occur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curves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intersect.</a:t>
            </a:r>
            <a:endParaRPr sz="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for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5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only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straight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lines: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169693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8995" y="2121535"/>
            <a:ext cx="33242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u="sng" baseline="32407" sz="900" spc="142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</a:rPr>
              <a:t>dX</a:t>
            </a:r>
            <a:r>
              <a:rPr dirty="0" baseline="32407" sz="900" spc="284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has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1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or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0000FF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0000FF"/>
                </a:solidFill>
                <a:latin typeface="Calibri"/>
                <a:cs typeface="Calibri"/>
              </a:rPr>
              <a:t>-axis</a:t>
            </a:r>
            <a:r>
              <a:rPr dirty="0" sz="800" spc="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preventing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solutions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in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6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latin typeface="Calibri"/>
                <a:cs typeface="Calibri"/>
              </a:rPr>
              <a:t>from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2186533"/>
            <a:ext cx="924560" cy="202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1780">
              <a:lnSpc>
                <a:spcPts val="575"/>
              </a:lnSpc>
              <a:spcBef>
                <a:spcPts val="95"/>
              </a:spcBef>
            </a:pPr>
            <a:r>
              <a:rPr dirty="0" sz="600" spc="25" i="1">
                <a:solidFill>
                  <a:srgbClr val="0000FF"/>
                </a:solidFill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815"/>
              </a:lnSpc>
            </a:pPr>
            <a:r>
              <a:rPr dirty="0" sz="800" spc="35">
                <a:latin typeface="Calibri"/>
                <a:cs typeface="Calibri"/>
              </a:rPr>
              <a:t>becoming</a:t>
            </a:r>
            <a:r>
              <a:rPr dirty="0" sz="800" spc="6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negative.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448052"/>
            <a:ext cx="63233" cy="6323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8995" y="2399893"/>
            <a:ext cx="33121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u="sng" baseline="32407" sz="900" spc="75" i="1">
                <a:solidFill>
                  <a:srgbClr val="1CAC00"/>
                </a:solidFill>
                <a:uFill>
                  <a:solidFill>
                    <a:srgbClr val="1CAC00"/>
                  </a:solidFill>
                </a:uFill>
                <a:latin typeface="Verdana"/>
                <a:cs typeface="Verdana"/>
              </a:rPr>
              <a:t>dY</a:t>
            </a:r>
            <a:r>
              <a:rPr dirty="0" baseline="32407" sz="900" spc="442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10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has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14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10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or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75" i="1">
                <a:solidFill>
                  <a:srgbClr val="1CAC00"/>
                </a:solidFill>
                <a:latin typeface="Verdana"/>
                <a:cs typeface="Verdana"/>
              </a:rPr>
              <a:t>X</a:t>
            </a:r>
            <a:r>
              <a:rPr dirty="0" sz="800" spc="75">
                <a:solidFill>
                  <a:srgbClr val="1CAC00"/>
                </a:solidFill>
                <a:latin typeface="Calibri"/>
                <a:cs typeface="Calibri"/>
              </a:rPr>
              <a:t>-axis</a:t>
            </a:r>
            <a:r>
              <a:rPr dirty="0" sz="800" spc="10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preventing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solutions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in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19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latin typeface="Calibri"/>
                <a:cs typeface="Calibri"/>
              </a:rPr>
              <a:t>from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726410"/>
            <a:ext cx="63233" cy="6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4395" y="2464892"/>
            <a:ext cx="3414395" cy="48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0510">
              <a:lnSpc>
                <a:spcPts val="575"/>
              </a:lnSpc>
              <a:spcBef>
                <a:spcPts val="95"/>
              </a:spcBef>
            </a:pPr>
            <a:r>
              <a:rPr dirty="0" sz="600" spc="25" i="1">
                <a:solidFill>
                  <a:srgbClr val="1CAC00"/>
                </a:solidFill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815"/>
              </a:lnSpc>
            </a:pPr>
            <a:r>
              <a:rPr dirty="0" sz="800" spc="35">
                <a:latin typeface="Calibri"/>
                <a:cs typeface="Calibri"/>
              </a:rPr>
              <a:t>becoming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negative.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950"/>
              </a:lnSpc>
              <a:spcBef>
                <a:spcPts val="32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other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0" b="1" i="1">
                <a:solidFill>
                  <a:srgbClr val="00B233"/>
                </a:solidFill>
                <a:latin typeface="Calibri"/>
                <a:cs typeface="Calibri"/>
              </a:rPr>
              <a:t>two</a:t>
            </a:r>
            <a:r>
              <a:rPr dirty="0" sz="800" spc="15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straight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lines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negative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slopes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passing </a:t>
            </a:r>
            <a:r>
              <a:rPr dirty="0" sz="800" spc="-16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through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positive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quadrant,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1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i="1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dirty="0" sz="800" spc="-5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14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i="1">
                <a:solidFill>
                  <a:srgbClr val="1CAC00"/>
                </a:solidFill>
                <a:latin typeface="Verdana"/>
                <a:cs typeface="Verdana"/>
              </a:rPr>
              <a:t>&gt;</a:t>
            </a:r>
            <a:r>
              <a:rPr dirty="0" sz="800" spc="-5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1CAC00"/>
                </a:solidFill>
                <a:latin typeface="Calibri"/>
                <a:cs typeface="Calibri"/>
              </a:rPr>
              <a:t>0.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14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23087"/>
            <a:ext cx="22625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b="1">
                <a:solidFill>
                  <a:srgbClr val="DF0D0D"/>
                </a:solidFill>
                <a:latin typeface="Calibri"/>
                <a:cs typeface="Calibri"/>
              </a:rPr>
              <a:t>Example</a:t>
            </a:r>
            <a:r>
              <a:rPr dirty="0" sz="800" spc="13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50" b="1">
                <a:solidFill>
                  <a:srgbClr val="DF0D0D"/>
                </a:solidFill>
                <a:latin typeface="Calibri"/>
                <a:cs typeface="Calibri"/>
              </a:rPr>
              <a:t>1</a:t>
            </a:r>
            <a:r>
              <a:rPr dirty="0" sz="800" spc="50">
                <a:latin typeface="Calibri"/>
                <a:cs typeface="Calibri"/>
              </a:rPr>
              <a:t>: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Consider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4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0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4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123988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6761" y="139119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99921" y="940028"/>
            <a:ext cx="169545" cy="5854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1275" indent="-29209">
              <a:lnSpc>
                <a:spcPct val="100000"/>
              </a:lnSpc>
              <a:spcBef>
                <a:spcPts val="290"/>
              </a:spcBef>
            </a:pPr>
            <a:r>
              <a:rPr dirty="0" sz="800" spc="40" i="1">
                <a:latin typeface="Verdana"/>
                <a:cs typeface="Verdana"/>
              </a:rPr>
              <a:t>dX</a:t>
            </a:r>
            <a:endParaRPr sz="800">
              <a:latin typeface="Verdana"/>
              <a:cs typeface="Verdana"/>
            </a:endParaRPr>
          </a:p>
          <a:p>
            <a:pPr marL="16510" marR="20955" indent="24130">
              <a:lnSpc>
                <a:spcPct val="100000"/>
              </a:lnSpc>
              <a:spcBef>
                <a:spcPts val="195"/>
              </a:spcBef>
            </a:pPr>
            <a:r>
              <a:rPr dirty="0" sz="800" spc="-35" i="1">
                <a:latin typeface="Verdana"/>
                <a:cs typeface="Verdana"/>
              </a:rPr>
              <a:t>dt  </a:t>
            </a:r>
            <a:r>
              <a:rPr dirty="0" sz="800" spc="-20" i="1">
                <a:latin typeface="Verdana"/>
                <a:cs typeface="Verdana"/>
              </a:rPr>
              <a:t>d</a:t>
            </a:r>
            <a:r>
              <a:rPr dirty="0" sz="800" spc="-5" i="1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  <a:p>
            <a:pPr marL="43180">
              <a:lnSpc>
                <a:spcPct val="100000"/>
              </a:lnSpc>
              <a:spcBef>
                <a:spcPts val="180"/>
              </a:spcBef>
            </a:pPr>
            <a:r>
              <a:rPr dirty="0" sz="800" spc="-40" i="1"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3316" y="1018616"/>
            <a:ext cx="1512570" cy="43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56870">
              <a:lnSpc>
                <a:spcPts val="425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65"/>
              </a:lnSpc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1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-3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01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i="1">
                <a:latin typeface="Verdana"/>
                <a:cs typeface="Verdana"/>
              </a:rPr>
              <a:t> </a:t>
            </a:r>
            <a:r>
              <a:rPr dirty="0" sz="800" spc="100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02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204" i="1">
                <a:latin typeface="Verdana"/>
                <a:cs typeface="Verdana"/>
              </a:rPr>
              <a:t>X</a:t>
            </a:r>
            <a:r>
              <a:rPr dirty="0" sz="800" spc="40" i="1">
                <a:latin typeface="Verdana"/>
                <a:cs typeface="Verdana"/>
              </a:rPr>
              <a:t>Y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algn="ctr" marL="316865">
              <a:lnSpc>
                <a:spcPts val="425"/>
              </a:lnSpc>
              <a:spcBef>
                <a:spcPts val="101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65"/>
              </a:lnSpc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2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9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03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i="1">
                <a:latin typeface="Verdana"/>
                <a:cs typeface="Verdana"/>
              </a:rPr>
              <a:t>  </a:t>
            </a:r>
            <a:r>
              <a:rPr dirty="0" sz="800" spc="-5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04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204" i="1">
                <a:latin typeface="Verdana"/>
                <a:cs typeface="Verdana"/>
              </a:rPr>
              <a:t>X</a:t>
            </a:r>
            <a:r>
              <a:rPr dirty="0" sz="800" spc="40" i="1">
                <a:latin typeface="Verdana"/>
                <a:cs typeface="Verdana"/>
              </a:rPr>
              <a:t>Y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748409"/>
            <a:ext cx="63233" cy="632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7421" y="1765249"/>
            <a:ext cx="11048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i="1"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95" y="1700250"/>
            <a:ext cx="146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u="sng" baseline="32407" sz="900" spc="14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dX</a:t>
            </a:r>
            <a:r>
              <a:rPr dirty="0" baseline="32407" sz="900" spc="262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5114" y="1900564"/>
            <a:ext cx="110658" cy="11065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5114" y="1885416"/>
            <a:ext cx="1111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484" y="1852079"/>
            <a:ext cx="407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8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114" y="2052392"/>
            <a:ext cx="110658" cy="11065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1408" y="2037245"/>
            <a:ext cx="781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1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484" y="2003907"/>
            <a:ext cx="2454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70" i="1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02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80" i="1">
                <a:latin typeface="Calibri"/>
                <a:cs typeface="Calibri"/>
              </a:rPr>
              <a:t>X</a:t>
            </a:r>
            <a:r>
              <a:rPr dirty="0" sz="1000" spc="2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267165"/>
            <a:ext cx="63233" cy="6323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516354" y="2284006"/>
            <a:ext cx="11048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i="1"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995" y="2219007"/>
            <a:ext cx="14668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u="sng" baseline="32407" sz="900" spc="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dY</a:t>
            </a:r>
            <a:r>
              <a:rPr dirty="0" baseline="32407" sz="900" spc="419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9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114" y="2419321"/>
            <a:ext cx="110658" cy="11065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35114" y="2404173"/>
            <a:ext cx="1111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484" y="2370836"/>
            <a:ext cx="394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spc="21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114" y="2571150"/>
            <a:ext cx="110658" cy="11065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51408" y="2556002"/>
            <a:ext cx="781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1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95397" y="2510802"/>
            <a:ext cx="12636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1261" y="2510802"/>
            <a:ext cx="76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93961" y="263025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4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20606" y="2604249"/>
            <a:ext cx="3365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050" algn="l"/>
              </a:tabLst>
            </a:pPr>
            <a:r>
              <a:rPr dirty="0" sz="700" spc="40">
                <a:latin typeface="Calibri"/>
                <a:cs typeface="Calibri"/>
              </a:rPr>
              <a:t>3</a:t>
            </a:r>
            <a:r>
              <a:rPr dirty="0" sz="700" spc="40">
                <a:latin typeface="Calibri"/>
                <a:cs typeface="Calibri"/>
              </a:rPr>
              <a:t>	</a:t>
            </a:r>
            <a:r>
              <a:rPr dirty="0" sz="700" spc="40"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1484" y="2522664"/>
            <a:ext cx="24206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0414" algn="l"/>
              </a:tabLst>
            </a:pP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i="1">
                <a:latin typeface="Calibri"/>
                <a:cs typeface="Calibri"/>
              </a:rPr>
              <a:t>.</a:t>
            </a:r>
            <a:r>
              <a:rPr dirty="0" sz="1000">
                <a:latin typeface="Calibri"/>
                <a:cs typeface="Calibri"/>
              </a:rPr>
              <a:t>2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55" i="1">
                <a:latin typeface="Arial"/>
                <a:cs typeface="Arial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03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spc="220" i="1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55" i="1">
                <a:latin typeface="Arial"/>
                <a:cs typeface="Arial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04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13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spc="27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	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495" i="1">
                <a:latin typeface="Arial"/>
                <a:cs typeface="Arial"/>
              </a:rPr>
              <a:t> </a:t>
            </a:r>
            <a:r>
              <a:rPr dirty="0" sz="1000" spc="200" i="1">
                <a:latin typeface="Calibri"/>
                <a:cs typeface="Calibri"/>
              </a:rPr>
              <a:t>X</a:t>
            </a:r>
            <a:r>
              <a:rPr dirty="0" sz="1000" spc="2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56395" y="2839262"/>
            <a:ext cx="11404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dirty="0" sz="600" spc="25" i="1">
                <a:latin typeface="Verdana"/>
                <a:cs typeface="Verdana"/>
              </a:rPr>
              <a:t>dt</a:t>
            </a:r>
            <a:r>
              <a:rPr dirty="0" sz="600" spc="25" i="1">
                <a:latin typeface="Verdana"/>
                <a:cs typeface="Verdana"/>
              </a:rPr>
              <a:t>	</a:t>
            </a:r>
            <a:r>
              <a:rPr dirty="0" sz="600" spc="25" i="1"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894" y="2774276"/>
            <a:ext cx="396430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75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occur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at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intersections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a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nullcline</a:t>
            </a:r>
            <a:r>
              <a:rPr dirty="0" sz="800" spc="7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u="sng" baseline="32407" sz="900" spc="14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dX</a:t>
            </a:r>
            <a:r>
              <a:rPr dirty="0" baseline="32407" sz="900" spc="284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one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u="sng" baseline="32407" sz="900" spc="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dY</a:t>
            </a:r>
            <a:r>
              <a:rPr dirty="0" baseline="32407" sz="900" spc="442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0.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3173" y="2976765"/>
            <a:ext cx="1187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6376" y="305784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57134" y="2911360"/>
            <a:ext cx="348615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6385" algn="l"/>
              </a:tabLst>
            </a:pPr>
            <a:r>
              <a:rPr dirty="0" sz="800" spc="130">
                <a:latin typeface="Lucida Sans Unicode"/>
                <a:cs typeface="Lucida Sans Unicode"/>
              </a:rPr>
              <a:t> </a:t>
            </a:r>
            <a:r>
              <a:rPr dirty="0" sz="800" spc="130">
                <a:latin typeface="Lucida Sans Unicode"/>
                <a:cs typeface="Lucida Sans Unicode"/>
              </a:rPr>
              <a:t>	</a:t>
            </a:r>
            <a:r>
              <a:rPr dirty="0" sz="800" spc="13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7294" y="2992844"/>
            <a:ext cx="25609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5285" algn="l"/>
              </a:tabLst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8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65" b="1" i="1">
                <a:solidFill>
                  <a:srgbClr val="00B233"/>
                </a:solidFill>
                <a:latin typeface="Calibri"/>
                <a:cs typeface="Calibri"/>
              </a:rPr>
              <a:t>4</a:t>
            </a:r>
            <a:r>
              <a:rPr dirty="0" sz="8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3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20" b="1" i="1">
                <a:solidFill>
                  <a:srgbClr val="00B233"/>
                </a:solidFill>
                <a:latin typeface="Calibri"/>
                <a:cs typeface="Calibri"/>
              </a:rPr>
              <a:t>e</a:t>
            </a:r>
            <a:r>
              <a:rPr dirty="0" sz="800" spc="35" b="1" i="1">
                <a:solidFill>
                  <a:srgbClr val="00B233"/>
                </a:solidFill>
                <a:latin typeface="Calibri"/>
                <a:cs typeface="Calibri"/>
              </a:rPr>
              <a:t>q</a:t>
            </a:r>
            <a:r>
              <a:rPr dirty="0" sz="800" spc="30" b="1" i="1">
                <a:solidFill>
                  <a:srgbClr val="00B233"/>
                </a:solidFill>
                <a:latin typeface="Calibri"/>
                <a:cs typeface="Calibri"/>
              </a:rPr>
              <a:t>u</a:t>
            </a:r>
            <a:r>
              <a:rPr dirty="0" sz="800" spc="65" b="1" i="1">
                <a:solidFill>
                  <a:srgbClr val="00B233"/>
                </a:solidFill>
                <a:latin typeface="Calibri"/>
                <a:cs typeface="Calibri"/>
              </a:rPr>
              <a:t>ilibria</a:t>
            </a:r>
            <a:r>
              <a:rPr dirty="0" sz="8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8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0),</a:t>
            </a:r>
            <a:r>
              <a:rPr dirty="0" sz="800">
                <a:latin typeface="Calibri"/>
                <a:cs typeface="Calibri"/>
              </a:rPr>
              <a:t>   </a:t>
            </a:r>
            <a:r>
              <a:rPr dirty="0" sz="800" spc="-5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i="1">
                <a:latin typeface="Verdana"/>
                <a:cs typeface="Verdana"/>
              </a:rPr>
              <a:t>	</a:t>
            </a:r>
            <a:r>
              <a:rPr dirty="0" sz="800" spc="35">
                <a:latin typeface="Calibri"/>
                <a:cs typeface="Calibri"/>
              </a:rPr>
              <a:t>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(10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0),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(2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4).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41" name="object 4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15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01103"/>
            <a:ext cx="3684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figure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below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was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generated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pplane8</a:t>
            </a:r>
            <a:r>
              <a:rPr dirty="0" sz="1000" spc="-320">
                <a:latin typeface="Courier New"/>
                <a:cs typeface="Courier New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shows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that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20" b="1">
                <a:solidFill>
                  <a:srgbClr val="DF0D0D"/>
                </a:solidFill>
                <a:latin typeface="Calibri"/>
                <a:cs typeface="Calibri"/>
              </a:rPr>
              <a:t>Example</a:t>
            </a:r>
            <a:r>
              <a:rPr dirty="0" sz="8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80" b="1">
                <a:solidFill>
                  <a:srgbClr val="DF0D0D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46607"/>
            <a:ext cx="37179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latin typeface="Calibri"/>
                <a:cs typeface="Calibri"/>
              </a:rPr>
              <a:t>exhibits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DF0D0D"/>
                </a:solidFill>
                <a:latin typeface="Calibri"/>
                <a:cs typeface="Calibri"/>
              </a:rPr>
              <a:t>competitive</a:t>
            </a:r>
            <a:r>
              <a:rPr dirty="0" sz="800" spc="16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65" b="1" i="1">
                <a:solidFill>
                  <a:srgbClr val="DF0D0D"/>
                </a:solidFill>
                <a:latin typeface="Calibri"/>
                <a:cs typeface="Calibri"/>
              </a:rPr>
              <a:t>exclusion</a:t>
            </a:r>
            <a:r>
              <a:rPr dirty="0" sz="800" spc="11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all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solutions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going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either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9445" y="1004760"/>
            <a:ext cx="2317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Verdana"/>
                <a:cs typeface="Verdana"/>
              </a:rPr>
              <a:t>e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2932" y="950722"/>
            <a:ext cx="1187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6135" y="1031798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6892" y="885329"/>
            <a:ext cx="348615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6385" algn="l"/>
              </a:tabLst>
            </a:pPr>
            <a:r>
              <a:rPr dirty="0" sz="800" spc="130">
                <a:latin typeface="Lucida Sans Unicode"/>
                <a:cs typeface="Lucida Sans Unicode"/>
              </a:rPr>
              <a:t> </a:t>
            </a:r>
            <a:r>
              <a:rPr dirty="0" sz="800" spc="130">
                <a:latin typeface="Lucida Sans Unicode"/>
                <a:cs typeface="Lucida Sans Unicode"/>
              </a:rPr>
              <a:t>	</a:t>
            </a:r>
            <a:r>
              <a:rPr dirty="0" sz="800" spc="13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7858" y="1004760"/>
            <a:ext cx="2317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Verdana"/>
                <a:cs typeface="Verdana"/>
              </a:rPr>
              <a:t>e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966812"/>
            <a:ext cx="2876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0870" algn="l"/>
              </a:tabLst>
            </a:pPr>
            <a:r>
              <a:rPr dirty="0" sz="800" spc="40" b="1" i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800" spc="45" b="1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800" spc="-5" b="1" i="1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800" spc="65" b="1" i="1">
                <a:solidFill>
                  <a:srgbClr val="0000FF"/>
                </a:solidFill>
                <a:latin typeface="Calibri"/>
                <a:cs typeface="Calibri"/>
              </a:rPr>
              <a:t>acity</a:t>
            </a:r>
            <a:r>
              <a:rPr dirty="0" sz="80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3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20" b="1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800" spc="60" b="1" i="1">
                <a:solidFill>
                  <a:srgbClr val="0000FF"/>
                </a:solidFill>
                <a:latin typeface="Calibri"/>
                <a:cs typeface="Calibri"/>
              </a:rPr>
              <a:t>quilibria</a:t>
            </a:r>
            <a:r>
              <a:rPr dirty="0" sz="800" spc="35">
                <a:latin typeface="Calibri"/>
                <a:cs typeface="Calibri"/>
              </a:rPr>
              <a:t>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</a:t>
            </a:r>
            <a:r>
              <a:rPr dirty="0" sz="800" spc="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i="1">
                <a:latin typeface="Verdana"/>
                <a:cs typeface="Verdana"/>
              </a:rPr>
              <a:t>	</a:t>
            </a:r>
            <a:r>
              <a:rPr dirty="0" sz="800" spc="25">
                <a:latin typeface="Calibri"/>
                <a:cs typeface="Calibri"/>
              </a:rPr>
              <a:t>or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(10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0).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6660" y="1209000"/>
            <a:ext cx="2410530" cy="193247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16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49897"/>
            <a:ext cx="22625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b="1">
                <a:solidFill>
                  <a:srgbClr val="DF0D0D"/>
                </a:solidFill>
                <a:latin typeface="Calibri"/>
                <a:cs typeface="Calibri"/>
              </a:rPr>
              <a:t>Example</a:t>
            </a:r>
            <a:r>
              <a:rPr dirty="0" sz="800" spc="13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50" b="1">
                <a:solidFill>
                  <a:srgbClr val="DF0D0D"/>
                </a:solidFill>
                <a:latin typeface="Calibri"/>
                <a:cs typeface="Calibri"/>
              </a:rPr>
              <a:t>2</a:t>
            </a:r>
            <a:r>
              <a:rPr dirty="0" sz="800" spc="50">
                <a:latin typeface="Calibri"/>
                <a:cs typeface="Calibri"/>
              </a:rPr>
              <a:t>: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Consider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4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0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4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15079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6761" y="141800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99921" y="966863"/>
            <a:ext cx="169545" cy="5854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1275" indent="-29209">
              <a:lnSpc>
                <a:spcPct val="100000"/>
              </a:lnSpc>
              <a:spcBef>
                <a:spcPts val="290"/>
              </a:spcBef>
            </a:pPr>
            <a:r>
              <a:rPr dirty="0" sz="800" spc="40" i="1">
                <a:latin typeface="Verdana"/>
                <a:cs typeface="Verdana"/>
              </a:rPr>
              <a:t>dX</a:t>
            </a:r>
            <a:endParaRPr sz="800">
              <a:latin typeface="Verdana"/>
              <a:cs typeface="Verdana"/>
            </a:endParaRPr>
          </a:p>
          <a:p>
            <a:pPr marL="16510" marR="20955" indent="24130">
              <a:lnSpc>
                <a:spcPct val="100000"/>
              </a:lnSpc>
              <a:spcBef>
                <a:spcPts val="195"/>
              </a:spcBef>
            </a:pPr>
            <a:r>
              <a:rPr dirty="0" sz="800" spc="-35" i="1">
                <a:latin typeface="Verdana"/>
                <a:cs typeface="Verdana"/>
              </a:rPr>
              <a:t>dt  </a:t>
            </a:r>
            <a:r>
              <a:rPr dirty="0" sz="800" spc="-20" i="1">
                <a:latin typeface="Verdana"/>
                <a:cs typeface="Verdana"/>
              </a:rPr>
              <a:t>d</a:t>
            </a:r>
            <a:r>
              <a:rPr dirty="0" sz="800" spc="-5" i="1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  <a:p>
            <a:pPr marL="43180">
              <a:lnSpc>
                <a:spcPct val="100000"/>
              </a:lnSpc>
              <a:spcBef>
                <a:spcPts val="180"/>
              </a:spcBef>
            </a:pPr>
            <a:r>
              <a:rPr dirty="0" sz="800" spc="-40" i="1"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3316" y="1045438"/>
            <a:ext cx="1512570" cy="43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56870">
              <a:lnSpc>
                <a:spcPts val="425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65"/>
              </a:lnSpc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1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-3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02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i="1">
                <a:latin typeface="Verdana"/>
                <a:cs typeface="Verdana"/>
              </a:rPr>
              <a:t> </a:t>
            </a:r>
            <a:r>
              <a:rPr dirty="0" sz="800" spc="100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01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204" i="1">
                <a:latin typeface="Verdana"/>
                <a:cs typeface="Verdana"/>
              </a:rPr>
              <a:t>X</a:t>
            </a:r>
            <a:r>
              <a:rPr dirty="0" sz="800" spc="40" i="1">
                <a:latin typeface="Verdana"/>
                <a:cs typeface="Verdana"/>
              </a:rPr>
              <a:t>Y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algn="ctr" marL="316865">
              <a:lnSpc>
                <a:spcPts val="425"/>
              </a:lnSpc>
              <a:spcBef>
                <a:spcPts val="101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65"/>
              </a:lnSpc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2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9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04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i="1">
                <a:latin typeface="Verdana"/>
                <a:cs typeface="Verdana"/>
              </a:rPr>
              <a:t>  </a:t>
            </a:r>
            <a:r>
              <a:rPr dirty="0" sz="800" spc="-5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03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204" i="1">
                <a:latin typeface="Verdana"/>
                <a:cs typeface="Verdana"/>
              </a:rPr>
              <a:t>X</a:t>
            </a:r>
            <a:r>
              <a:rPr dirty="0" sz="800" spc="40" i="1">
                <a:latin typeface="Verdana"/>
                <a:cs typeface="Verdana"/>
              </a:rPr>
              <a:t>Y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775218"/>
            <a:ext cx="63233" cy="632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17421" y="1792059"/>
            <a:ext cx="11048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i="1"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95" y="1727060"/>
            <a:ext cx="146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u="sng" baseline="32407" sz="900" spc="14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dX</a:t>
            </a:r>
            <a:r>
              <a:rPr dirty="0" baseline="32407" sz="900" spc="262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5114" y="1927374"/>
            <a:ext cx="111125" cy="262890"/>
            <a:chOff x="735114" y="1927374"/>
            <a:chExt cx="111125" cy="26289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114" y="1927374"/>
              <a:ext cx="110658" cy="1106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114" y="2079215"/>
              <a:ext cx="110658" cy="11065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5114" y="1912226"/>
            <a:ext cx="1111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484" y="1878888"/>
            <a:ext cx="407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8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408" y="2064054"/>
            <a:ext cx="781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1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484" y="2030717"/>
            <a:ext cx="2419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02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spc="70" i="1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01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10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380" i="1">
                <a:latin typeface="Calibri"/>
                <a:cs typeface="Calibri"/>
              </a:rPr>
              <a:t>X</a:t>
            </a:r>
            <a:r>
              <a:rPr dirty="0" sz="1000" spc="2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293975"/>
            <a:ext cx="63233" cy="632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516354" y="2310815"/>
            <a:ext cx="11048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i="1">
                <a:latin typeface="Verdana"/>
                <a:cs typeface="Verdana"/>
              </a:rPr>
              <a:t>dt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995" y="2245817"/>
            <a:ext cx="14668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800" spc="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where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u="sng" baseline="32407" sz="900" spc="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dY</a:t>
            </a:r>
            <a:r>
              <a:rPr dirty="0" baseline="32407" sz="900" spc="419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9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114" y="2446131"/>
            <a:ext cx="110658" cy="11065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35114" y="2430983"/>
            <a:ext cx="1111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484" y="2397645"/>
            <a:ext cx="394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spc="21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114" y="2597959"/>
            <a:ext cx="110658" cy="11065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51408" y="2582811"/>
            <a:ext cx="781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1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484" y="2549474"/>
            <a:ext cx="2518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04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03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05" i="1">
                <a:latin typeface="Calibri"/>
                <a:cs typeface="Calibri"/>
              </a:rPr>
              <a:t>X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-10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75</a:t>
            </a:r>
            <a:r>
              <a:rPr dirty="0" sz="1000" spc="-65">
                <a:latin typeface="Calibri"/>
                <a:cs typeface="Calibri"/>
              </a:rPr>
              <a:t> </a:t>
            </a:r>
            <a:r>
              <a:rPr dirty="0" sz="1000" spc="380" i="1">
                <a:latin typeface="Calibri"/>
                <a:cs typeface="Calibri"/>
              </a:rPr>
              <a:t>X</a:t>
            </a:r>
            <a:r>
              <a:rPr dirty="0" sz="1000" spc="2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494" y="2770898"/>
            <a:ext cx="4015104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ts val="735"/>
              </a:lnSpc>
              <a:spcBef>
                <a:spcPts val="95"/>
              </a:spcBef>
            </a:pPr>
            <a:r>
              <a:rPr dirty="0" sz="800" spc="75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occur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at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intersections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a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70" b="1" i="1">
                <a:solidFill>
                  <a:srgbClr val="00B233"/>
                </a:solidFill>
                <a:latin typeface="Calibri"/>
                <a:cs typeface="Calibri"/>
              </a:rPr>
              <a:t>nullcline</a:t>
            </a:r>
            <a:r>
              <a:rPr dirty="0" sz="800" spc="7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u="sng" baseline="32407" sz="900" spc="14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dX</a:t>
            </a:r>
            <a:r>
              <a:rPr dirty="0" baseline="32407" sz="900" spc="284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7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one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u="sng" baseline="32407" sz="900" spc="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dY</a:t>
            </a:r>
            <a:r>
              <a:rPr dirty="0" baseline="32407" sz="900" spc="442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0.</a:t>
            </a:r>
            <a:endParaRPr sz="800">
              <a:latin typeface="Calibri"/>
              <a:cs typeface="Calibri"/>
            </a:endParaRPr>
          </a:p>
          <a:p>
            <a:pPr marL="2572385">
              <a:lnSpc>
                <a:spcPts val="495"/>
              </a:lnSpc>
              <a:tabLst>
                <a:tab pos="3602354" algn="l"/>
              </a:tabLst>
            </a:pPr>
            <a:r>
              <a:rPr dirty="0" sz="600" spc="25" i="1">
                <a:latin typeface="Verdana"/>
                <a:cs typeface="Verdana"/>
              </a:rPr>
              <a:t>dt	dt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310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8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65" b="1" i="1">
                <a:solidFill>
                  <a:srgbClr val="00B233"/>
                </a:solidFill>
                <a:latin typeface="Calibri"/>
                <a:cs typeface="Calibri"/>
              </a:rPr>
              <a:t>4</a:t>
            </a:r>
            <a:r>
              <a:rPr dirty="0" sz="8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3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20" b="1" i="1">
                <a:solidFill>
                  <a:srgbClr val="00B233"/>
                </a:solidFill>
                <a:latin typeface="Calibri"/>
                <a:cs typeface="Calibri"/>
              </a:rPr>
              <a:t>e</a:t>
            </a:r>
            <a:r>
              <a:rPr dirty="0" sz="800" spc="35" b="1" i="1">
                <a:solidFill>
                  <a:srgbClr val="00B233"/>
                </a:solidFill>
                <a:latin typeface="Calibri"/>
                <a:cs typeface="Calibri"/>
              </a:rPr>
              <a:t>q</a:t>
            </a:r>
            <a:r>
              <a:rPr dirty="0" sz="800" spc="30" b="1" i="1">
                <a:solidFill>
                  <a:srgbClr val="00B233"/>
                </a:solidFill>
                <a:latin typeface="Calibri"/>
                <a:cs typeface="Calibri"/>
              </a:rPr>
              <a:t>u</a:t>
            </a:r>
            <a:r>
              <a:rPr dirty="0" sz="800" spc="65" b="1" i="1">
                <a:solidFill>
                  <a:srgbClr val="00B233"/>
                </a:solidFill>
                <a:latin typeface="Calibri"/>
                <a:cs typeface="Calibri"/>
              </a:rPr>
              <a:t>ilibria</a:t>
            </a:r>
            <a:r>
              <a:rPr dirty="0" sz="8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-8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are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0),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5),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(5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0),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(4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2).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33" name="object 3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17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601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Nullclines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351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705040"/>
            <a:ext cx="3801745" cy="4254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8100" marR="30480">
              <a:lnSpc>
                <a:spcPct val="102299"/>
              </a:lnSpc>
              <a:spcBef>
                <a:spcPts val="6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figure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below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was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generated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pplane8</a:t>
            </a:r>
            <a:r>
              <a:rPr dirty="0" sz="1000" spc="-315">
                <a:latin typeface="Courier New"/>
                <a:cs typeface="Courier New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shows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that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120" b="1">
                <a:solidFill>
                  <a:srgbClr val="DF0D0D"/>
                </a:solidFill>
                <a:latin typeface="Calibri"/>
                <a:cs typeface="Calibri"/>
              </a:rPr>
              <a:t>Example</a:t>
            </a:r>
            <a:r>
              <a:rPr dirty="0" sz="8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80" b="1">
                <a:solidFill>
                  <a:srgbClr val="DF0D0D"/>
                </a:solidFill>
                <a:latin typeface="Calibri"/>
                <a:cs typeface="Calibri"/>
              </a:rPr>
              <a:t>2 </a:t>
            </a:r>
            <a:r>
              <a:rPr dirty="0" sz="800" spc="8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exhibits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DF0D0D"/>
                </a:solidFill>
                <a:latin typeface="Calibri"/>
                <a:cs typeface="Calibri"/>
              </a:rPr>
              <a:t>cooperation</a:t>
            </a:r>
            <a:r>
              <a:rPr dirty="0" sz="800" spc="10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all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solutions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going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toward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65" b="1" i="1">
                <a:solidFill>
                  <a:srgbClr val="0000FF"/>
                </a:solidFill>
                <a:latin typeface="Calibri"/>
                <a:cs typeface="Calibri"/>
              </a:rPr>
              <a:t>nonzero</a:t>
            </a:r>
            <a:r>
              <a:rPr dirty="0" sz="800" spc="15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equilibrium</a:t>
            </a:r>
            <a:r>
              <a:rPr dirty="0" sz="800" spc="55">
                <a:latin typeface="Calibri"/>
                <a:cs typeface="Calibri"/>
              </a:rPr>
              <a:t>, </a:t>
            </a:r>
            <a:r>
              <a:rPr dirty="0" sz="800" spc="-170">
                <a:latin typeface="Calibri"/>
                <a:cs typeface="Calibri"/>
              </a:rPr>
              <a:t> </a:t>
            </a:r>
            <a:r>
              <a:rPr dirty="0" baseline="6944" sz="1200" spc="75">
                <a:latin typeface="Calibri"/>
                <a:cs typeface="Calibri"/>
              </a:rPr>
              <a:t>(</a:t>
            </a:r>
            <a:r>
              <a:rPr dirty="0" baseline="6944" sz="1200" spc="75" i="1">
                <a:latin typeface="Verdana"/>
                <a:cs typeface="Verdana"/>
              </a:rPr>
              <a:t>X</a:t>
            </a:r>
            <a:r>
              <a:rPr dirty="0" sz="600" spc="50" i="1">
                <a:latin typeface="Verdana"/>
                <a:cs typeface="Verdana"/>
              </a:rPr>
              <a:t>e</a:t>
            </a:r>
            <a:r>
              <a:rPr dirty="0" baseline="6944" sz="1200" spc="75" i="1">
                <a:latin typeface="Verdana"/>
                <a:cs typeface="Verdana"/>
              </a:rPr>
              <a:t>,</a:t>
            </a:r>
            <a:r>
              <a:rPr dirty="0" baseline="6944" sz="1200" spc="-225" i="1">
                <a:latin typeface="Verdana"/>
                <a:cs typeface="Verdana"/>
              </a:rPr>
              <a:t> </a:t>
            </a:r>
            <a:r>
              <a:rPr dirty="0" baseline="6944" sz="1200" spc="60" i="1">
                <a:latin typeface="Verdana"/>
                <a:cs typeface="Verdana"/>
              </a:rPr>
              <a:t>Y</a:t>
            </a:r>
            <a:r>
              <a:rPr dirty="0" sz="600" spc="40" i="1">
                <a:latin typeface="Verdana"/>
                <a:cs typeface="Verdana"/>
              </a:rPr>
              <a:t>e</a:t>
            </a:r>
            <a:r>
              <a:rPr dirty="0" baseline="6944" sz="1200" spc="60">
                <a:latin typeface="Calibri"/>
                <a:cs typeface="Calibri"/>
              </a:rPr>
              <a:t>)</a:t>
            </a:r>
            <a:r>
              <a:rPr dirty="0" baseline="6944" sz="1200" spc="75">
                <a:latin typeface="Calibri"/>
                <a:cs typeface="Calibri"/>
              </a:rPr>
              <a:t> </a:t>
            </a:r>
            <a:r>
              <a:rPr dirty="0" baseline="6944" sz="1200" spc="382">
                <a:latin typeface="Calibri"/>
                <a:cs typeface="Calibri"/>
              </a:rPr>
              <a:t>=</a:t>
            </a:r>
            <a:r>
              <a:rPr dirty="0" baseline="6944" sz="1200" spc="75">
                <a:latin typeface="Calibri"/>
                <a:cs typeface="Calibri"/>
              </a:rPr>
              <a:t> </a:t>
            </a:r>
            <a:r>
              <a:rPr dirty="0" baseline="6944" sz="1200" spc="22">
                <a:latin typeface="Calibri"/>
                <a:cs typeface="Calibri"/>
              </a:rPr>
              <a:t>(2</a:t>
            </a:r>
            <a:r>
              <a:rPr dirty="0" baseline="6944" sz="1200" spc="22" i="1">
                <a:latin typeface="Verdana"/>
                <a:cs typeface="Verdana"/>
              </a:rPr>
              <a:t>,</a:t>
            </a:r>
            <a:r>
              <a:rPr dirty="0" baseline="6944" sz="1200" spc="-209" i="1">
                <a:latin typeface="Verdana"/>
                <a:cs typeface="Verdana"/>
              </a:rPr>
              <a:t> </a:t>
            </a:r>
            <a:r>
              <a:rPr dirty="0" baseline="6944" sz="1200" spc="67">
                <a:latin typeface="Calibri"/>
                <a:cs typeface="Calibri"/>
              </a:rPr>
              <a:t>4).</a:t>
            </a:r>
            <a:endParaRPr baseline="6944"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6660" y="1198520"/>
            <a:ext cx="2410542" cy="19370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18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00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301813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681378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060955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288705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668282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810806"/>
            <a:ext cx="3866515" cy="2113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95"/>
              </a:spcBef>
            </a:pPr>
            <a:r>
              <a:rPr dirty="0" sz="1000" spc="95" b="1" i="1">
                <a:solidFill>
                  <a:srgbClr val="0000FF"/>
                </a:solidFill>
                <a:latin typeface="Calibri"/>
                <a:cs typeface="Calibri"/>
              </a:rPr>
              <a:t>Fitting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55">
                <a:latin typeface="Calibri"/>
                <a:cs typeface="Calibri"/>
              </a:rPr>
              <a:t>: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Need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find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0000FF"/>
                </a:solidFill>
                <a:latin typeface="Calibri"/>
                <a:cs typeface="Calibri"/>
              </a:rPr>
              <a:t>mixed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culture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dirty="0" sz="1000" spc="4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89560" marR="45085">
              <a:lnSpc>
                <a:spcPct val="100000"/>
              </a:lnSpc>
              <a:spcBef>
                <a:spcPts val="890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examples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above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show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varying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behavior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depending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specific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system.</a:t>
            </a:r>
            <a:endParaRPr sz="1000">
              <a:latin typeface="Calibri"/>
              <a:cs typeface="Calibri"/>
            </a:endParaRPr>
          </a:p>
          <a:p>
            <a:pPr marL="289560" marR="41275">
              <a:lnSpc>
                <a:spcPct val="100000"/>
              </a:lnSpc>
              <a:spcBef>
                <a:spcPts val="585"/>
              </a:spcBef>
            </a:pPr>
            <a:r>
              <a:rPr dirty="0" sz="1000" spc="35">
                <a:latin typeface="Calibri"/>
                <a:cs typeface="Calibri"/>
              </a:rPr>
              <a:t>Unlike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monocultures,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only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required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curve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fitting,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system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185" b="1">
                <a:solidFill>
                  <a:srgbClr val="0000FF"/>
                </a:solidFill>
                <a:latin typeface="Calibri"/>
                <a:cs typeface="Calibri"/>
              </a:rPr>
              <a:t>ODEs</a:t>
            </a:r>
            <a:r>
              <a:rPr dirty="0" sz="1000" spc="10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doesn’t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exact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solution.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90"/>
              </a:spcBef>
            </a:pPr>
            <a:r>
              <a:rPr dirty="0" sz="1000" spc="30">
                <a:latin typeface="Calibri"/>
                <a:cs typeface="Calibri"/>
              </a:rPr>
              <a:t>Must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fit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using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numerical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29" b="1" i="1">
                <a:solidFill>
                  <a:srgbClr val="0000FF"/>
                </a:solidFill>
                <a:latin typeface="Calibri"/>
                <a:cs typeface="Calibri"/>
              </a:rPr>
              <a:t>ODE</a:t>
            </a:r>
            <a:r>
              <a:rPr dirty="0" sz="1000" spc="18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solver</a:t>
            </a:r>
            <a:r>
              <a:rPr dirty="0" sz="1000" spc="6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200"/>
              </a:lnSpc>
              <a:spcBef>
                <a:spcPts val="5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0" b="1" i="1">
                <a:solidFill>
                  <a:srgbClr val="0000FF"/>
                </a:solidFill>
                <a:latin typeface="Calibri"/>
                <a:cs typeface="Calibri"/>
              </a:rPr>
              <a:t>yeast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dirty="0" sz="1000" spc="1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unknown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200"/>
              </a:lnSpc>
            </a:pPr>
            <a:r>
              <a:rPr dirty="0" sz="1000" spc="65" b="1">
                <a:solidFill>
                  <a:srgbClr val="00B233"/>
                </a:solidFill>
                <a:latin typeface="Calibri"/>
                <a:cs typeface="Calibri"/>
              </a:rPr>
              <a:t>2</a:t>
            </a:r>
            <a:r>
              <a:rPr dirty="0" sz="1000" spc="9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unknown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conditions.</a:t>
            </a:r>
            <a:endParaRPr sz="1000">
              <a:latin typeface="Calibri"/>
              <a:cs typeface="Calibri"/>
            </a:endParaRPr>
          </a:p>
          <a:p>
            <a:pPr marL="289560" marR="452120">
              <a:lnSpc>
                <a:spcPct val="100000"/>
              </a:lnSpc>
              <a:spcBef>
                <a:spcPts val="590"/>
              </a:spcBef>
            </a:pPr>
            <a:r>
              <a:rPr dirty="0" sz="1000">
                <a:latin typeface="Calibri"/>
                <a:cs typeface="Calibri"/>
              </a:rPr>
              <a:t>Need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known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information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reduce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number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fit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numerically.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19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00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063942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595348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974926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569591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73595" y="990473"/>
            <a:ext cx="3766820" cy="1835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3500" marR="130175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absence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5">
                <a:latin typeface="Calibri"/>
                <a:cs typeface="Calibri"/>
              </a:rPr>
              <a:t>the other </a:t>
            </a:r>
            <a:r>
              <a:rPr dirty="0" sz="1000" spc="10">
                <a:latin typeface="Calibri"/>
                <a:cs typeface="Calibri"/>
              </a:rPr>
              <a:t>yeast </a:t>
            </a:r>
            <a:r>
              <a:rPr dirty="0" sz="1000">
                <a:latin typeface="Calibri"/>
                <a:cs typeface="Calibri"/>
              </a:rPr>
              <a:t>species </a:t>
            </a:r>
            <a:r>
              <a:rPr dirty="0" sz="1000" spc="20">
                <a:latin typeface="Calibri"/>
                <a:cs typeface="Calibri"/>
              </a:rPr>
              <a:t>and assuming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same 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experimental conditions,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dirty="0" sz="1000" spc="15">
                <a:latin typeface="Calibri"/>
                <a:cs typeface="Calibri"/>
              </a:rPr>
              <a:t>should </a:t>
            </a:r>
            <a:r>
              <a:rPr dirty="0" sz="1000" spc="20">
                <a:latin typeface="Calibri"/>
                <a:cs typeface="Calibri"/>
              </a:rPr>
              <a:t>match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00B233"/>
                </a:solidFill>
                <a:latin typeface="Calibri"/>
                <a:cs typeface="Calibri"/>
              </a:rPr>
              <a:t>monoculture</a:t>
            </a:r>
            <a:r>
              <a:rPr dirty="0" sz="1000" spc="18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logistic</a:t>
            </a:r>
            <a:r>
              <a:rPr dirty="0" sz="1000" spc="18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B233"/>
                </a:solidFill>
                <a:latin typeface="Calibri"/>
                <a:cs typeface="Calibri"/>
              </a:rPr>
              <a:t>models</a:t>
            </a:r>
            <a:r>
              <a:rPr dirty="0" sz="1000" spc="5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algn="just" marL="63500">
              <a:lnSpc>
                <a:spcPts val="1200"/>
              </a:lnSpc>
              <a:spcBef>
                <a:spcPts val="585"/>
              </a:spcBef>
            </a:pP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assumption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implies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rate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constants,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6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000" spc="40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6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1000" spc="40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15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sz="1000" spc="10">
                <a:latin typeface="Calibri"/>
                <a:cs typeface="Calibri"/>
              </a:rPr>
              <a:t>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algn="just" marL="63500">
              <a:lnSpc>
                <a:spcPts val="1200"/>
              </a:lnSpc>
            </a:pPr>
            <a:r>
              <a:rPr dirty="0" sz="1000" spc="10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15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r>
              <a:rPr dirty="0" sz="1000" spc="10">
                <a:latin typeface="Calibri"/>
                <a:cs typeface="Calibri"/>
              </a:rPr>
              <a:t>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come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from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fitting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logistic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growth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  <a:p>
            <a:pPr algn="just" marL="63500">
              <a:lnSpc>
                <a:spcPct val="100000"/>
              </a:lnSpc>
              <a:spcBef>
                <a:spcPts val="590"/>
              </a:spcBef>
            </a:pPr>
            <a:r>
              <a:rPr dirty="0" sz="1000" spc="55">
                <a:latin typeface="Calibri"/>
                <a:cs typeface="Calibri"/>
              </a:rPr>
              <a:t>Thus,</a:t>
            </a:r>
            <a:r>
              <a:rPr dirty="0" sz="1000" spc="80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just" marL="63500">
              <a:lnSpc>
                <a:spcPct val="100000"/>
              </a:lnSpc>
              <a:spcBef>
                <a:spcPts val="5"/>
              </a:spcBef>
            </a:pPr>
            <a:r>
              <a:rPr dirty="0" sz="1000" spc="25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37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baseline="-11904" sz="105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25864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1000" spc="24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3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baseline="-11904" sz="105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020298</a:t>
            </a:r>
            <a:r>
              <a:rPr dirty="0" sz="1000" spc="-5" i="1">
                <a:latin typeface="Calibri"/>
                <a:cs typeface="Calibri"/>
              </a:rPr>
              <a:t>,</a:t>
            </a:r>
            <a:r>
              <a:rPr dirty="0" sz="1000" spc="355" i="1">
                <a:latin typeface="Calibri"/>
                <a:cs typeface="Calibri"/>
              </a:rPr>
              <a:t> </a:t>
            </a:r>
            <a:r>
              <a:rPr dirty="0" sz="1000" spc="360" i="1"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-37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baseline="-11904" sz="1050" spc="254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057442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,</a:t>
            </a:r>
            <a:r>
              <a:rPr dirty="0" sz="1000" spc="35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36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-37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r>
              <a:rPr dirty="0" baseline="-11904" sz="1050" spc="254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5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0097687</a:t>
            </a:r>
            <a:r>
              <a:rPr dirty="0" sz="1000" spc="-5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algn="just" marL="63500">
              <a:lnSpc>
                <a:spcPts val="1200"/>
              </a:lnSpc>
            </a:pPr>
            <a:r>
              <a:rPr dirty="0" sz="1000" spc="55">
                <a:latin typeface="Calibri"/>
                <a:cs typeface="Calibri"/>
              </a:rPr>
              <a:t>Thus,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search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reduces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conditions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algn="just" marL="63500">
              <a:lnSpc>
                <a:spcPts val="1200"/>
              </a:lnSpc>
            </a:pPr>
            <a:r>
              <a:rPr dirty="0" sz="1000" spc="25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37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baseline="-11904" sz="1050" spc="6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15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sz="1000" spc="10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only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5" b="1">
                <a:latin typeface="Calibri"/>
                <a:cs typeface="Calibri"/>
              </a:rPr>
              <a:t>4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20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1079119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1306868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1534617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914194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965" y="2141575"/>
            <a:ext cx="50939" cy="509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965" y="2293404"/>
            <a:ext cx="50939" cy="509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2508859"/>
            <a:ext cx="63233" cy="632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2888437"/>
            <a:ext cx="63233" cy="6323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0" y="348742"/>
            <a:ext cx="4608195" cy="2795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alibri"/>
              <a:cs typeface="Calibri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Review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5"/>
              </a:spcBef>
            </a:pPr>
            <a:r>
              <a:rPr dirty="0" sz="1000" spc="45">
                <a:latin typeface="Calibri"/>
                <a:cs typeface="Calibri"/>
              </a:rPr>
              <a:t>Examined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from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Gause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cultures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yeast</a:t>
            </a:r>
            <a:endParaRPr sz="10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590"/>
              </a:spcBef>
            </a:pPr>
            <a:r>
              <a:rPr dirty="0" sz="1000" spc="229" b="1" i="1">
                <a:solidFill>
                  <a:srgbClr val="0000FF"/>
                </a:solidFill>
                <a:latin typeface="Calibri"/>
                <a:cs typeface="Calibri"/>
              </a:rPr>
              <a:t>ODE</a:t>
            </a:r>
            <a:r>
              <a:rPr dirty="0" sz="1000" spc="17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r>
              <a:rPr dirty="0" sz="1000" spc="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readily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solved</a:t>
            </a:r>
            <a:endParaRPr sz="1000">
              <a:latin typeface="Calibri"/>
              <a:cs typeface="Calibri"/>
            </a:endParaRPr>
          </a:p>
          <a:p>
            <a:pPr marL="636905" marR="730250">
              <a:lnSpc>
                <a:spcPct val="100000"/>
              </a:lnSpc>
              <a:spcBef>
                <a:spcPts val="595"/>
              </a:spcBef>
            </a:pPr>
            <a:r>
              <a:rPr dirty="0" sz="1000" spc="15">
                <a:latin typeface="Calibri"/>
                <a:cs typeface="Calibri"/>
              </a:rPr>
              <a:t>Monocultures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yeast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fit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well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logistic </a:t>
            </a:r>
            <a:r>
              <a:rPr dirty="0" sz="1000" spc="-2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dirty="0" sz="1000" spc="18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590"/>
              </a:spcBef>
            </a:pPr>
            <a:r>
              <a:rPr dirty="0" sz="1000" spc="75" b="1" i="1">
                <a:solidFill>
                  <a:srgbClr val="0000FF"/>
                </a:solidFill>
                <a:latin typeface="Calibri"/>
                <a:cs typeface="Calibri"/>
              </a:rPr>
              <a:t>Qualitative</a:t>
            </a:r>
            <a:r>
              <a:rPr dirty="0" sz="1000" spc="16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analysis</a:t>
            </a:r>
            <a:r>
              <a:rPr dirty="0" sz="1000" spc="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performed</a:t>
            </a:r>
            <a:endParaRPr sz="1000">
              <a:latin typeface="Calibri"/>
              <a:cs typeface="Calibri"/>
            </a:endParaRPr>
          </a:p>
          <a:p>
            <a:pPr marL="913765" marR="352425">
              <a:lnSpc>
                <a:spcPct val="100000"/>
              </a:lnSpc>
              <a:spcBef>
                <a:spcPts val="490"/>
              </a:spcBef>
            </a:pPr>
            <a:r>
              <a:rPr dirty="0" sz="1000" spc="90" b="1" i="1">
                <a:solidFill>
                  <a:srgbClr val="00B233"/>
                </a:solidFill>
                <a:latin typeface="Calibri"/>
                <a:cs typeface="Calibri"/>
              </a:rPr>
              <a:t>Equilibria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found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80" b="1" i="1">
                <a:solidFill>
                  <a:srgbClr val="DF0D0D"/>
                </a:solidFill>
                <a:latin typeface="Calibri"/>
                <a:cs typeface="Calibri"/>
              </a:rPr>
              <a:t>extinction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carrying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dirty="0" sz="1000" spc="65">
                <a:latin typeface="Calibri"/>
                <a:cs typeface="Calibri"/>
              </a:rPr>
              <a:t>)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Model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linearized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stability</a:t>
            </a:r>
            <a:r>
              <a:rPr dirty="0" sz="1000" spc="10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determined</a:t>
            </a:r>
            <a:endParaRPr sz="1000">
              <a:latin typeface="Calibri"/>
              <a:cs typeface="Calibri"/>
            </a:endParaRPr>
          </a:p>
          <a:p>
            <a:pPr marL="636905" marR="626745">
              <a:lnSpc>
                <a:spcPct val="100000"/>
              </a:lnSpc>
              <a:spcBef>
                <a:spcPts val="590"/>
              </a:spcBef>
            </a:pPr>
            <a:r>
              <a:rPr dirty="0" sz="1000" spc="30">
                <a:latin typeface="Calibri"/>
                <a:cs typeface="Calibri"/>
              </a:rPr>
              <a:t>Created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phase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portraits</a:t>
            </a:r>
            <a:r>
              <a:rPr dirty="0" sz="1000" spc="65">
                <a:latin typeface="Calibri"/>
                <a:cs typeface="Calibri"/>
              </a:rPr>
              <a:t>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showing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behavior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1D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  <a:p>
            <a:pPr marL="636905" marR="929640">
              <a:lnSpc>
                <a:spcPct val="100000"/>
              </a:lnSpc>
              <a:spcBef>
                <a:spcPts val="590"/>
              </a:spcBef>
            </a:pPr>
            <a:r>
              <a:rPr dirty="0" sz="1000" spc="35">
                <a:latin typeface="Calibri"/>
                <a:cs typeface="Calibri"/>
              </a:rPr>
              <a:t>Remains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study </a:t>
            </a:r>
            <a:r>
              <a:rPr dirty="0" sz="1000" spc="25">
                <a:latin typeface="Calibri"/>
                <a:cs typeface="Calibri"/>
              </a:rPr>
              <a:t>mixed </a:t>
            </a:r>
            <a:r>
              <a:rPr dirty="0" sz="1000" spc="20">
                <a:latin typeface="Calibri"/>
                <a:cs typeface="Calibri"/>
              </a:rPr>
              <a:t>culture </a:t>
            </a:r>
            <a:r>
              <a:rPr dirty="0" sz="1000" spc="30">
                <a:latin typeface="Calibri"/>
                <a:cs typeface="Calibri"/>
              </a:rPr>
              <a:t>with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35" b="1" i="1">
                <a:solidFill>
                  <a:srgbClr val="DF0D0D"/>
                </a:solidFill>
                <a:latin typeface="Calibri"/>
                <a:cs typeface="Calibri"/>
              </a:rPr>
              <a:t>two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species </a:t>
            </a:r>
            <a:r>
              <a:rPr dirty="0" sz="1000" spc="-21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competing</a:t>
            </a:r>
            <a:r>
              <a:rPr dirty="0" sz="1000" spc="10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same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resource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00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058875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438452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666201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045779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577185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395" y="985418"/>
            <a:ext cx="3636645" cy="184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05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Since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system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ODEs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does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not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have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exact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45">
                <a:latin typeface="Calibri"/>
                <a:cs typeface="Calibri"/>
              </a:rPr>
              <a:t>we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employ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29" b="1">
                <a:solidFill>
                  <a:srgbClr val="0000FF"/>
                </a:solidFill>
                <a:latin typeface="Calibri"/>
                <a:cs typeface="Calibri"/>
              </a:rPr>
              <a:t>ODE</a:t>
            </a:r>
            <a:r>
              <a:rPr dirty="0" sz="1000" spc="1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0000FF"/>
                </a:solidFill>
                <a:latin typeface="Calibri"/>
                <a:cs typeface="Calibri"/>
              </a:rPr>
              <a:t>solver</a:t>
            </a:r>
            <a:r>
              <a:rPr dirty="0" sz="1000" spc="5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Runge-Kutta-Fehlberg</a:t>
            </a:r>
            <a:r>
              <a:rPr dirty="0" sz="1000" spc="130">
                <a:latin typeface="Calibri"/>
                <a:cs typeface="Calibri"/>
              </a:rPr>
              <a:t> </a:t>
            </a:r>
            <a:r>
              <a:rPr dirty="0" sz="1000" spc="229" b="1">
                <a:solidFill>
                  <a:srgbClr val="0000FF"/>
                </a:solidFill>
                <a:latin typeface="Calibri"/>
                <a:cs typeface="Calibri"/>
              </a:rPr>
              <a:t>ODE</a:t>
            </a:r>
            <a:r>
              <a:rPr dirty="0" sz="1000" spc="1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0000FF"/>
                </a:solidFill>
                <a:latin typeface="Calibri"/>
                <a:cs typeface="Calibri"/>
              </a:rPr>
              <a:t>solver</a:t>
            </a:r>
            <a:r>
              <a:rPr dirty="0" sz="1000" spc="5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solver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fairly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accurately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solves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system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range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interest.</a:t>
            </a:r>
            <a:endParaRPr sz="10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spcBef>
                <a:spcPts val="590"/>
              </a:spcBef>
            </a:pPr>
            <a:r>
              <a:rPr dirty="0" sz="1000" spc="-5">
                <a:latin typeface="Calibri"/>
                <a:cs typeface="Calibri"/>
              </a:rPr>
              <a:t>We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need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times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recorded;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however,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there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quirk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ODE23</a:t>
            </a:r>
            <a:r>
              <a:rPr dirty="0" sz="1000" spc="-270">
                <a:latin typeface="Courier New"/>
                <a:cs typeface="Courier New"/>
              </a:rPr>
              <a:t> </a:t>
            </a:r>
            <a:r>
              <a:rPr dirty="0" sz="1000" spc="5">
                <a:latin typeface="Calibri"/>
                <a:cs typeface="Calibri"/>
              </a:rPr>
              <a:t>solver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unable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handle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two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points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recorded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same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time.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85"/>
              </a:spcBef>
            </a:pP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requires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adjustments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sum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square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errors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program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account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repeated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point.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21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00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08924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316990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848396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227973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759379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4594" y="750074"/>
            <a:ext cx="3916679" cy="2265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Outline</a:t>
            </a:r>
            <a:r>
              <a:rPr dirty="0" sz="1000" spc="13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30" b="1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dirty="0" sz="1000" spc="13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14" b="1">
                <a:solidFill>
                  <a:srgbClr val="DF0D0D"/>
                </a:solidFill>
                <a:latin typeface="Calibri"/>
                <a:cs typeface="Calibri"/>
              </a:rPr>
              <a:t>Program</a:t>
            </a:r>
            <a:endParaRPr sz="10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890"/>
              </a:spcBef>
            </a:pPr>
            <a:r>
              <a:rPr dirty="0" sz="1000" spc="50">
                <a:latin typeface="Calibri"/>
                <a:cs typeface="Calibri"/>
              </a:rPr>
              <a:t>Load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from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experiments.</a:t>
            </a:r>
            <a:endParaRPr sz="1000">
              <a:latin typeface="Calibri"/>
              <a:cs typeface="Calibri"/>
            </a:endParaRPr>
          </a:p>
          <a:p>
            <a:pPr marL="302260" marR="59690">
              <a:lnSpc>
                <a:spcPct val="100000"/>
              </a:lnSpc>
              <a:spcBef>
                <a:spcPts val="595"/>
              </a:spcBef>
            </a:pPr>
            <a:r>
              <a:rPr dirty="0" sz="1000" spc="25">
                <a:latin typeface="Calibri"/>
                <a:cs typeface="Calibri"/>
              </a:rPr>
              <a:t>Simulate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dirty="0" sz="1000" spc="30">
                <a:latin typeface="Calibri"/>
                <a:cs typeface="Calibri"/>
              </a:rPr>
              <a:t>with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reasonable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conditions,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recording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values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matching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experimental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times.</a:t>
            </a:r>
            <a:endParaRPr sz="1000">
              <a:latin typeface="Calibri"/>
              <a:cs typeface="Calibri"/>
            </a:endParaRPr>
          </a:p>
          <a:p>
            <a:pPr marL="302260" marR="43180">
              <a:lnSpc>
                <a:spcPct val="100000"/>
              </a:lnSpc>
              <a:spcBef>
                <a:spcPts val="585"/>
              </a:spcBef>
            </a:pPr>
            <a:r>
              <a:rPr dirty="0" sz="1000" spc="30">
                <a:latin typeface="Calibri"/>
                <a:cs typeface="Calibri"/>
              </a:rPr>
              <a:t>Compute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5" b="1" i="1">
                <a:solidFill>
                  <a:srgbClr val="00B233"/>
                </a:solidFill>
                <a:latin typeface="Calibri"/>
                <a:cs typeface="Calibri"/>
              </a:rPr>
              <a:t>sum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B233"/>
                </a:solidFill>
                <a:latin typeface="Calibri"/>
                <a:cs typeface="Calibri"/>
              </a:rPr>
              <a:t>of</a:t>
            </a:r>
            <a:r>
              <a:rPr dirty="0" sz="1000" spc="18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square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95" b="1" i="1">
                <a:solidFill>
                  <a:srgbClr val="00B233"/>
                </a:solidFill>
                <a:latin typeface="Calibri"/>
                <a:cs typeface="Calibri"/>
              </a:rPr>
              <a:t>errors</a:t>
            </a:r>
            <a:r>
              <a:rPr dirty="0" sz="10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between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experimental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simulated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  <a:p>
            <a:pPr algn="just" marL="302260" marR="51435">
              <a:lnSpc>
                <a:spcPct val="100000"/>
              </a:lnSpc>
              <a:spcBef>
                <a:spcPts val="590"/>
              </a:spcBef>
            </a:pPr>
            <a:r>
              <a:rPr dirty="0" sz="1000" spc="15">
                <a:latin typeface="Calibri"/>
                <a:cs typeface="Calibri"/>
              </a:rPr>
              <a:t>Use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MatLab </a:t>
            </a:r>
            <a:r>
              <a:rPr dirty="0" sz="1000" spc="20">
                <a:latin typeface="Calibri"/>
                <a:cs typeface="Calibri"/>
              </a:rPr>
              <a:t>program </a:t>
            </a:r>
            <a:r>
              <a:rPr dirty="0" sz="1000" spc="-5">
                <a:latin typeface="Courier New"/>
                <a:cs typeface="Courier New"/>
              </a:rPr>
              <a:t>fminsearch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15">
                <a:latin typeface="Calibri"/>
                <a:cs typeface="Calibri"/>
              </a:rPr>
              <a:t>find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least </a:t>
            </a:r>
            <a:r>
              <a:rPr dirty="0" sz="1000" spc="105" b="1" i="1">
                <a:solidFill>
                  <a:srgbClr val="DF0D0D"/>
                </a:solidFill>
                <a:latin typeface="Calibri"/>
                <a:cs typeface="Calibri"/>
              </a:rPr>
              <a:t>sum </a:t>
            </a:r>
            <a:r>
              <a:rPr dirty="0" sz="1000" spc="11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of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square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5" b="1" i="1">
                <a:solidFill>
                  <a:srgbClr val="DF0D0D"/>
                </a:solidFill>
                <a:latin typeface="Calibri"/>
                <a:cs typeface="Calibri"/>
              </a:rPr>
              <a:t>errors </a:t>
            </a:r>
            <a:r>
              <a:rPr dirty="0" sz="1000" spc="35">
                <a:latin typeface="Calibri"/>
                <a:cs typeface="Calibri"/>
              </a:rPr>
              <a:t>by </a:t>
            </a:r>
            <a:r>
              <a:rPr dirty="0" sz="1000" spc="20">
                <a:latin typeface="Calibri"/>
                <a:cs typeface="Calibri"/>
              </a:rPr>
              <a:t>changing </a:t>
            </a:r>
            <a:r>
              <a:rPr dirty="0" sz="1000" spc="5">
                <a:latin typeface="Calibri"/>
                <a:cs typeface="Calibri"/>
              </a:rPr>
              <a:t>the  </a:t>
            </a:r>
            <a:r>
              <a:rPr dirty="0" sz="1000" spc="15">
                <a:latin typeface="Calibri"/>
                <a:cs typeface="Calibri"/>
              </a:rPr>
              <a:t>unknown </a:t>
            </a:r>
            <a:r>
              <a:rPr dirty="0" sz="1000" spc="10">
                <a:latin typeface="Calibri"/>
                <a:cs typeface="Calibri"/>
              </a:rPr>
              <a:t>parameters </a:t>
            </a:r>
            <a:r>
              <a:rPr dirty="0" sz="1000" spc="25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37">
                <a:solidFill>
                  <a:srgbClr val="0000FF"/>
                </a:solidFill>
                <a:latin typeface="Calibri"/>
                <a:cs typeface="Calibri"/>
              </a:rPr>
              <a:t>3 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-37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baseline="-11904" sz="1050" spc="142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conditions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3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(0)</a:t>
            </a:r>
            <a:r>
              <a:rPr dirty="0" sz="1000" spc="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1CAC00"/>
                </a:solidFill>
                <a:latin typeface="Calibri"/>
                <a:cs typeface="Calibri"/>
              </a:rPr>
              <a:t>(0)</a:t>
            </a:r>
            <a:r>
              <a:rPr dirty="0" sz="1000" spc="4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algn="just" marL="302260" marR="149225">
              <a:lnSpc>
                <a:spcPct val="100000"/>
              </a:lnSpc>
              <a:spcBef>
                <a:spcPts val="585"/>
              </a:spcBef>
            </a:pPr>
            <a:r>
              <a:rPr dirty="0" sz="1000" spc="95" b="1" i="1">
                <a:solidFill>
                  <a:srgbClr val="DF0D0D"/>
                </a:solidFill>
                <a:latin typeface="Calibri"/>
                <a:cs typeface="Calibri"/>
              </a:rPr>
              <a:t>Complications </a:t>
            </a:r>
            <a:r>
              <a:rPr dirty="0" sz="1000">
                <a:latin typeface="Calibri"/>
                <a:cs typeface="Calibri"/>
              </a:rPr>
              <a:t>are </a:t>
            </a:r>
            <a:r>
              <a:rPr dirty="0" sz="1000" spc="15">
                <a:latin typeface="Calibri"/>
                <a:cs typeface="Calibri"/>
              </a:rPr>
              <a:t>introduced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20">
                <a:latin typeface="Calibri"/>
                <a:cs typeface="Calibri"/>
              </a:rPr>
              <a:t>program </a:t>
            </a:r>
            <a:r>
              <a:rPr dirty="0" sz="1000" spc="10">
                <a:latin typeface="Calibri"/>
                <a:cs typeface="Calibri"/>
              </a:rPr>
              <a:t>to manage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repeated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t</a:t>
            </a:r>
            <a:r>
              <a:rPr dirty="0" sz="1000" spc="50" i="1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18.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22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4405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322445" algn="l"/>
              </a:tabLst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dirty="0" sz="1100" spc="7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etition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910005"/>
            <a:ext cx="2517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primary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script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following: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506" y="1368082"/>
            <a:ext cx="3969385" cy="9163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85"/>
              </a:spcBef>
            </a:pPr>
            <a:r>
              <a:rPr dirty="0" sz="600" spc="60">
                <a:latin typeface="Calibri"/>
                <a:cs typeface="Calibri"/>
              </a:rPr>
              <a:t>1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load</a:t>
            </a:r>
            <a:r>
              <a:rPr dirty="0" sz="900" spc="-6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yeast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2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global</a:t>
            </a:r>
            <a:r>
              <a:rPr dirty="0" sz="900" spc="-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A1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A2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B1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B2;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3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A1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0.25864;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A2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0.020298;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4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B1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0.057442;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B2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0.0097687;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dirty="0" sz="600" spc="60">
                <a:latin typeface="Calibri"/>
                <a:cs typeface="Calibri"/>
              </a:rPr>
              <a:t>5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p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[0.4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0.63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0.057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0.0048];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6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p1</a:t>
            </a:r>
            <a:r>
              <a:rPr dirty="0" sz="900" spc="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fminsearch(@leastcomp2,p,[],tdmix,scdmix,skdmix)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408059"/>
            <a:ext cx="379539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script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downloads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sets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up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00B233"/>
                </a:solidFill>
                <a:latin typeface="Calibri"/>
                <a:cs typeface="Calibri"/>
              </a:rPr>
              <a:t>Global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5" b="1">
                <a:solidFill>
                  <a:srgbClr val="00B233"/>
                </a:solidFill>
                <a:latin typeface="Calibri"/>
                <a:cs typeface="Calibri"/>
              </a:rPr>
              <a:t>variables</a:t>
            </a:r>
            <a:r>
              <a:rPr dirty="0" sz="1000" spc="110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from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0000FF"/>
                </a:solidFill>
                <a:latin typeface="Calibri"/>
                <a:cs typeface="Calibri"/>
              </a:rPr>
              <a:t>monoculture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r>
              <a:rPr dirty="0" sz="1000" spc="55">
                <a:latin typeface="Calibri"/>
                <a:cs typeface="Calibri"/>
              </a:rPr>
              <a:t>, </a:t>
            </a:r>
            <a:r>
              <a:rPr dirty="0" sz="1000" spc="10">
                <a:latin typeface="Calibri"/>
                <a:cs typeface="Calibri"/>
              </a:rPr>
              <a:t>gives</a:t>
            </a:r>
            <a:r>
              <a:rPr dirty="0" sz="1000" spc="15">
                <a:latin typeface="Calibri"/>
                <a:cs typeface="Calibri"/>
              </a:rPr>
              <a:t> a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good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 </a:t>
            </a:r>
            <a:r>
              <a:rPr dirty="0" sz="1000">
                <a:latin typeface="Calibri"/>
                <a:cs typeface="Calibri"/>
              </a:rPr>
              <a:t>guess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5">
                <a:latin typeface="Calibri"/>
                <a:cs typeface="Calibri"/>
              </a:rPr>
              <a:t> the </a:t>
            </a:r>
            <a:r>
              <a:rPr dirty="0" sz="1000" spc="10">
                <a:latin typeface="Calibri"/>
                <a:cs typeface="Calibri"/>
              </a:rPr>
              <a:t> parameters,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calls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fminsearch</a:t>
            </a:r>
            <a:r>
              <a:rPr dirty="0" sz="1000" spc="-270">
                <a:latin typeface="Courier New"/>
                <a:cs typeface="Courier New"/>
              </a:rPr>
              <a:t> </a:t>
            </a:r>
            <a:r>
              <a:rPr dirty="0" sz="1000" spc="15">
                <a:latin typeface="Calibri"/>
                <a:cs typeface="Calibri"/>
              </a:rPr>
              <a:t>routine.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23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6979" y="883437"/>
            <a:ext cx="3974465" cy="2034539"/>
            <a:chOff x="316979" y="883437"/>
            <a:chExt cx="3974465" cy="2034539"/>
          </a:xfrm>
        </p:grpSpPr>
        <p:sp>
          <p:nvSpPr>
            <p:cNvPr id="6" name="object 6"/>
            <p:cNvSpPr/>
            <p:nvPr/>
          </p:nvSpPr>
          <p:spPr>
            <a:xfrm>
              <a:off x="319506" y="88343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979" y="88596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9994" y="885964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47997" y="88596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8485" y="88343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9506" y="9264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8485" y="9264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9506" y="106563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8485" y="106563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9506" y="12048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88485" y="12048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9506" y="1343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88485" y="1343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9506" y="14831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88485" y="14831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9506" y="16223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88485" y="16223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9506" y="17615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88485" y="17615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9506" y="19006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88485" y="19006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9506" y="20398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88485" y="20398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9506" y="21790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88485" y="21790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9506" y="23182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88485" y="23182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9506" y="24574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88485" y="24574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9506" y="25965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88485" y="25965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9506" y="27357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88485" y="27357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9506" y="287494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6979" y="29154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9994" y="2915437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47997" y="29154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88485" y="287494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42062" y="348742"/>
            <a:ext cx="4483100" cy="2943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4347845" algn="l"/>
              </a:tabLst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dirty="0" sz="11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  <a:spcBef>
                <a:spcPts val="985"/>
              </a:spcBef>
            </a:pPr>
            <a:r>
              <a:rPr dirty="0" sz="1000" spc="55">
                <a:latin typeface="Calibri"/>
                <a:cs typeface="Calibri"/>
              </a:rPr>
              <a:t>Primary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program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computes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sum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square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errors</a:t>
            </a:r>
            <a:r>
              <a:rPr dirty="0" sz="1000" spc="8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819"/>
              </a:spcBef>
            </a:pPr>
            <a:r>
              <a:rPr dirty="0" sz="600" spc="60">
                <a:latin typeface="Calibri"/>
                <a:cs typeface="Calibri"/>
              </a:rPr>
              <a:t>1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dirty="0" sz="90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J</a:t>
            </a:r>
            <a:r>
              <a:rPr dirty="0" sz="90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leastcomp2(p,tdata,xdata,ydata)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2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global</a:t>
            </a:r>
            <a:r>
              <a:rPr dirty="0" sz="900" spc="-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A1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A2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B1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B2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3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[td,M]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reduct(tdata);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4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n1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length</a:t>
            </a:r>
            <a:r>
              <a:rPr dirty="0" sz="900" spc="-5">
                <a:latin typeface="Courier New"/>
                <a:cs typeface="Courier New"/>
              </a:rPr>
              <a:t>(td);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0"/>
              </a:spcBef>
            </a:pPr>
            <a:r>
              <a:rPr dirty="0" sz="600" spc="60">
                <a:latin typeface="Calibri"/>
                <a:cs typeface="Calibri"/>
              </a:rPr>
              <a:t>5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[t,y]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218A21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ode23</a:t>
            </a:r>
            <a:r>
              <a:rPr dirty="0" sz="900" spc="-5">
                <a:latin typeface="Courier New"/>
                <a:cs typeface="Courier New"/>
              </a:rPr>
              <a:t>(@compet,td,[p(1),p(2)],[],A1,A2,p(3),B1,B2,p(4));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6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xd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 [xdata(1:M),xdata(M+2:n1+1)];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7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yd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 [ydata(1:M),ydata(M+2:n1+1)];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8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errx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y(:,1)-xd(1:n1)';</a:t>
            </a:r>
            <a:endParaRPr sz="9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0"/>
              </a:spcBef>
            </a:pPr>
            <a:r>
              <a:rPr dirty="0" sz="600" spc="60">
                <a:latin typeface="Calibri"/>
                <a:cs typeface="Calibri"/>
              </a:rPr>
              <a:t>9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erry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y(:,2)-yd(1:n1)';</a:t>
            </a:r>
            <a:endParaRPr sz="900">
              <a:latin typeface="Courier New"/>
              <a:cs typeface="Courier New"/>
            </a:endParaRPr>
          </a:p>
          <a:p>
            <a:pPr marL="22669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10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J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errx'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errx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+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erry'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erry;</a:t>
            </a:r>
            <a:endParaRPr sz="900">
              <a:latin typeface="Courier New"/>
              <a:cs typeface="Courier New"/>
            </a:endParaRPr>
          </a:p>
          <a:p>
            <a:pPr marL="22669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11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J 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J +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(y(M,1)-xdata(M+1))ˆ2 +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218A21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Courier New"/>
                <a:cs typeface="Courier New"/>
              </a:rPr>
              <a:t>(y(M,2)-ydata(M+1))ˆ2;</a:t>
            </a:r>
            <a:endParaRPr sz="900">
              <a:latin typeface="Courier New"/>
              <a:cs typeface="Courier New"/>
            </a:endParaRPr>
          </a:p>
          <a:p>
            <a:pPr marL="22669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12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17804" marR="382270">
              <a:lnSpc>
                <a:spcPct val="100000"/>
              </a:lnSpc>
            </a:pPr>
            <a:r>
              <a:rPr dirty="0" sz="1000" spc="55">
                <a:latin typeface="Calibri"/>
                <a:cs typeface="Calibri"/>
              </a:rPr>
              <a:t>Data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sets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unique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values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each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would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remove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lines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3,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4,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6,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7,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11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simplify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lines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8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9.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46" name="object 4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24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4405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322445" algn="l"/>
              </a:tabLst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dirty="0" sz="1100" spc="7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etition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788543"/>
            <a:ext cx="30321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function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506" y="1170698"/>
            <a:ext cx="3969385" cy="9163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85"/>
              </a:spcBef>
            </a:pPr>
            <a:r>
              <a:rPr dirty="0" sz="600" spc="60">
                <a:latin typeface="Calibri"/>
                <a:cs typeface="Calibri"/>
              </a:rPr>
              <a:t>1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dirty="0" sz="90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dydt</a:t>
            </a:r>
            <a:r>
              <a:rPr dirty="0" sz="900" spc="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compet(t,y,a1,a2,a3,b1,b2,b3)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2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% Competition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Model for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Two Species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3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tmp1 = a1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y(1) - a2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y(1)ˆ2 - a3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y(1)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y(2);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4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tmp2 = b1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y(2) - b2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y(2)ˆ2 - b3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y(1)</a:t>
            </a: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y(2);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dirty="0" sz="600" spc="60">
                <a:latin typeface="Calibri"/>
                <a:cs typeface="Calibri"/>
              </a:rPr>
              <a:t>5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dydt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[tmp1;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tmp2];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6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210689"/>
            <a:ext cx="3830954" cy="861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75">
                <a:latin typeface="Calibri"/>
                <a:cs typeface="Calibri"/>
              </a:rPr>
              <a:t>This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system</a:t>
            </a:r>
            <a:r>
              <a:rPr dirty="0" sz="1000" spc="17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1000" spc="18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ODEs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inserted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into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000" spc="40">
                <a:latin typeface="Calibri"/>
                <a:cs typeface="Calibri"/>
              </a:rPr>
              <a:t>Runge-Kutta-Fehlberg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ODE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solver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appropriate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parameters.</a:t>
            </a:r>
            <a:endParaRPr sz="1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spcBef>
                <a:spcPts val="595"/>
              </a:spcBef>
            </a:pPr>
            <a:r>
              <a:rPr dirty="0" sz="1000" spc="65">
                <a:latin typeface="Calibri"/>
                <a:cs typeface="Calibri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ODE23 </a:t>
            </a:r>
            <a:r>
              <a:rPr dirty="0" sz="1000" spc="5">
                <a:latin typeface="Calibri"/>
                <a:cs typeface="Calibri"/>
              </a:rPr>
              <a:t>solver</a:t>
            </a:r>
            <a:r>
              <a:rPr dirty="0" sz="1000" spc="10">
                <a:latin typeface="Calibri"/>
                <a:cs typeface="Calibri"/>
              </a:rPr>
              <a:t> finds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simulated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times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corresponding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experimental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sum </a:t>
            </a:r>
            <a:r>
              <a:rPr dirty="0" sz="1000" spc="-2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1000" spc="18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square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00FF"/>
                </a:solidFill>
                <a:latin typeface="Calibri"/>
                <a:cs typeface="Calibri"/>
              </a:rPr>
              <a:t>errors</a:t>
            </a:r>
            <a:r>
              <a:rPr dirty="0" sz="1000" spc="8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25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4405630" cy="530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322445" algn="l"/>
              </a:tabLst>
            </a:pP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dirty="0" sz="1100" spc="7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etition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</a:pP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dirty="0" sz="1000" spc="10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function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sorts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finds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repeated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06" y="946696"/>
            <a:ext cx="3969385" cy="20300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85"/>
              </a:spcBef>
            </a:pPr>
            <a:r>
              <a:rPr dirty="0" sz="600" spc="60">
                <a:latin typeface="Calibri"/>
                <a:cs typeface="Calibri"/>
              </a:rPr>
              <a:t>1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dirty="0" sz="90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[td,i]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reduct(tdata)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2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% Data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reduction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- Repeat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t-values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3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% Finds index and removes</a:t>
            </a:r>
            <a:r>
              <a:rPr dirty="0" sz="900" spc="-1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1CAC00"/>
                </a:solidFill>
                <a:latin typeface="Courier New"/>
                <a:cs typeface="Courier New"/>
              </a:rPr>
              <a:t>time for ODE23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4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n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length</a:t>
            </a:r>
            <a:r>
              <a:rPr dirty="0" sz="900" spc="-5">
                <a:latin typeface="Courier New"/>
                <a:cs typeface="Courier New"/>
              </a:rPr>
              <a:t>(tdata);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dirty="0" sz="600" spc="60">
                <a:latin typeface="Calibri"/>
                <a:cs typeface="Calibri"/>
              </a:rPr>
              <a:t>5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temp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dirty="0" sz="900" spc="-5">
                <a:latin typeface="Courier New"/>
                <a:cs typeface="Courier New"/>
              </a:rPr>
              <a:t>(tdata);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6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td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[temp(1)];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i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[];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7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dirty="0" sz="9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k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1:n-1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  <a:tabLst>
                <a:tab pos="529590" algn="l"/>
              </a:tabLst>
            </a:pPr>
            <a:r>
              <a:rPr dirty="0" sz="600" spc="60">
                <a:latin typeface="Calibri"/>
                <a:cs typeface="Calibri"/>
              </a:rPr>
              <a:t>8	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900" spc="-3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(temp(k)==temp(k+1))</a:t>
            </a:r>
            <a:endParaRPr sz="9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  <a:tabLst>
                <a:tab pos="802640" algn="l"/>
              </a:tabLst>
            </a:pPr>
            <a:r>
              <a:rPr dirty="0" sz="600" spc="60">
                <a:latin typeface="Calibri"/>
                <a:cs typeface="Calibri"/>
              </a:rPr>
              <a:t>9	</a:t>
            </a:r>
            <a:r>
              <a:rPr dirty="0" sz="900" spc="-5">
                <a:latin typeface="Courier New"/>
                <a:cs typeface="Courier New"/>
              </a:rPr>
              <a:t>i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[i,k];</a:t>
            </a:r>
            <a:endParaRPr sz="9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15"/>
              </a:spcBef>
              <a:tabLst>
                <a:tab pos="529590" algn="l"/>
              </a:tabLst>
            </a:pPr>
            <a:r>
              <a:rPr dirty="0" sz="600" spc="60">
                <a:latin typeface="Calibri"/>
                <a:cs typeface="Calibri"/>
              </a:rPr>
              <a:t>10	</a:t>
            </a:r>
            <a:r>
              <a:rPr dirty="0" sz="900" spc="-5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20"/>
              </a:spcBef>
              <a:tabLst>
                <a:tab pos="802640" algn="l"/>
              </a:tabLst>
            </a:pPr>
            <a:r>
              <a:rPr dirty="0" sz="600" spc="60">
                <a:latin typeface="Calibri"/>
                <a:cs typeface="Calibri"/>
              </a:rPr>
              <a:t>11	</a:t>
            </a:r>
            <a:r>
              <a:rPr dirty="0" sz="900" spc="-5">
                <a:latin typeface="Courier New"/>
                <a:cs typeface="Courier New"/>
              </a:rPr>
              <a:t>td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=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[td,temp(k+1)];</a:t>
            </a:r>
            <a:endParaRPr sz="9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15"/>
              </a:spcBef>
              <a:tabLst>
                <a:tab pos="529590" algn="l"/>
              </a:tabLst>
            </a:pPr>
            <a:r>
              <a:rPr dirty="0" sz="600" spc="60">
                <a:latin typeface="Calibri"/>
                <a:cs typeface="Calibri"/>
              </a:rPr>
              <a:t>12	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13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15"/>
              </a:spcBef>
            </a:pPr>
            <a:r>
              <a:rPr dirty="0" sz="600" spc="60">
                <a:latin typeface="Calibri"/>
                <a:cs typeface="Calibri"/>
              </a:rPr>
              <a:t>14   </a:t>
            </a:r>
            <a:r>
              <a:rPr dirty="0" sz="600" spc="170"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3024187"/>
            <a:ext cx="29362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code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substantially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simpler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without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quirk!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26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662" y="348742"/>
            <a:ext cx="4506595" cy="2105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373245" algn="l"/>
              </a:tabLst>
            </a:pP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1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Calibri"/>
                <a:cs typeface="Calibri"/>
              </a:rPr>
              <a:t>Parameters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43204" marR="904875">
              <a:lnSpc>
                <a:spcPct val="100000"/>
              </a:lnSpc>
              <a:spcBef>
                <a:spcPts val="965"/>
              </a:spcBef>
            </a:pPr>
            <a:r>
              <a:rPr dirty="0" sz="1000" spc="65">
                <a:latin typeface="Calibri"/>
                <a:cs typeface="Calibri"/>
              </a:rPr>
              <a:t>The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MatLab </a:t>
            </a:r>
            <a:r>
              <a:rPr dirty="0" sz="1000" spc="-5">
                <a:latin typeface="Calibri"/>
                <a:cs typeface="Calibri"/>
              </a:rPr>
              <a:t>code</a:t>
            </a:r>
            <a:r>
              <a:rPr dirty="0" sz="1000">
                <a:latin typeface="Calibri"/>
                <a:cs typeface="Calibri"/>
              </a:rPr>
              <a:t> above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gives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best </a:t>
            </a:r>
            <a:r>
              <a:rPr dirty="0" sz="1000" spc="30">
                <a:latin typeface="Calibri"/>
                <a:cs typeface="Calibri"/>
              </a:rPr>
              <a:t>fitting </a:t>
            </a: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interspecies </a:t>
            </a:r>
            <a:r>
              <a:rPr dirty="0" sz="1000" spc="-21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20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parameters</a:t>
            </a:r>
            <a:r>
              <a:rPr dirty="0" sz="1000" spc="12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204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2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algn="ctr" marR="123825">
              <a:lnSpc>
                <a:spcPct val="100000"/>
              </a:lnSpc>
            </a:pPr>
            <a:r>
              <a:rPr dirty="0" sz="1000" spc="25" i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baseline="-11904" sz="1050" spc="37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baseline="-11904" sz="1050" spc="24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057011</a:t>
            </a:r>
            <a:r>
              <a:rPr dirty="0" sz="1000" spc="5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 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1CAC00"/>
                </a:solidFill>
                <a:latin typeface="Calibri"/>
                <a:cs typeface="Calibri"/>
              </a:rPr>
              <a:t>b</a:t>
            </a:r>
            <a:r>
              <a:rPr dirty="0" baseline="-11904" sz="1050" spc="-37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baseline="-11904" sz="1050" spc="247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-1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0047576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</a:pP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conditions: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alibri"/>
              <a:cs typeface="Calibri"/>
            </a:endParaRPr>
          </a:p>
          <a:p>
            <a:pPr algn="ctr" marR="123825">
              <a:lnSpc>
                <a:spcPct val="100000"/>
              </a:lnSpc>
            </a:pPr>
            <a:r>
              <a:rPr dirty="0" sz="1000" spc="13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(0)</a:t>
            </a:r>
            <a:r>
              <a:rPr dirty="0" sz="10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0000FF"/>
                </a:solidFill>
                <a:latin typeface="Calibri"/>
                <a:cs typeface="Calibri"/>
              </a:rPr>
              <a:t>41095</a:t>
            </a:r>
            <a:r>
              <a:rPr dirty="0" sz="1000" spc="5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  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1CAC00"/>
                </a:solidFill>
                <a:latin typeface="Calibri"/>
                <a:cs typeface="Calibri"/>
              </a:rPr>
              <a:t>(0) 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5">
                <a:solidFill>
                  <a:srgbClr val="1CAC00"/>
                </a:solidFill>
                <a:latin typeface="Calibri"/>
                <a:cs typeface="Calibri"/>
              </a:rPr>
              <a:t>62578</a:t>
            </a:r>
            <a:r>
              <a:rPr dirty="0" sz="1000" spc="-5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least</a:t>
            </a:r>
            <a:r>
              <a:rPr dirty="0" sz="1000" spc="18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5" b="1" i="1">
                <a:solidFill>
                  <a:srgbClr val="DF0D0D"/>
                </a:solidFill>
                <a:latin typeface="Calibri"/>
                <a:cs typeface="Calibri"/>
              </a:rPr>
              <a:t>sum</a:t>
            </a:r>
            <a:r>
              <a:rPr dirty="0" sz="1000" spc="18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dirty="0" sz="1000" spc="18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square</a:t>
            </a:r>
            <a:r>
              <a:rPr dirty="0" sz="1000" spc="18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5" b="1" i="1">
                <a:solidFill>
                  <a:srgbClr val="DF0D0D"/>
                </a:solidFill>
                <a:latin typeface="Calibri"/>
                <a:cs typeface="Calibri"/>
              </a:rPr>
              <a:t>errors</a:t>
            </a:r>
            <a:r>
              <a:rPr dirty="0" sz="1000" spc="10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5" b="1">
                <a:latin typeface="Calibri"/>
                <a:cs typeface="Calibri"/>
              </a:rPr>
              <a:t>19.312</a:t>
            </a:r>
            <a:r>
              <a:rPr dirty="0" sz="1000" spc="5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43204" marR="618490">
              <a:lnSpc>
                <a:spcPct val="100000"/>
              </a:lnSpc>
              <a:spcBef>
                <a:spcPts val="58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Gause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00B233"/>
                </a:solidFill>
                <a:latin typeface="Calibri"/>
                <a:cs typeface="Calibri"/>
              </a:rPr>
              <a:t>mixed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B233"/>
                </a:solidFill>
                <a:latin typeface="Calibri"/>
                <a:cs typeface="Calibri"/>
              </a:rPr>
              <a:t>culture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B233"/>
                </a:solidFill>
                <a:latin typeface="Calibri"/>
                <a:cs typeface="Calibri"/>
              </a:rPr>
              <a:t>data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best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fit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competition </a:t>
            </a:r>
            <a:r>
              <a:rPr dirty="0" sz="1000" spc="-21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45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059" y="2482209"/>
            <a:ext cx="196215" cy="713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8415" marR="5080" indent="-6350">
              <a:lnSpc>
                <a:spcPct val="112799"/>
              </a:lnSpc>
              <a:spcBef>
                <a:spcPts val="105"/>
              </a:spcBef>
            </a:pPr>
            <a:r>
              <a:rPr dirty="0" u="sng" sz="1000" spc="12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dX </a:t>
            </a:r>
            <a:r>
              <a:rPr dirty="0" sz="1000" spc="6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0000FF"/>
                </a:solidFill>
                <a:latin typeface="Calibri"/>
                <a:cs typeface="Calibri"/>
              </a:rPr>
              <a:t>dt </a:t>
            </a:r>
            <a:r>
              <a:rPr dirty="0" sz="1000" spc="1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000" spc="70" i="1">
                <a:solidFill>
                  <a:srgbClr val="1CAC00"/>
                </a:solidFill>
                <a:uFill>
                  <a:solidFill>
                    <a:srgbClr val="1CAC00"/>
                  </a:solidFill>
                </a:uFill>
                <a:latin typeface="Calibri"/>
                <a:cs typeface="Calibri"/>
              </a:rPr>
              <a:t>dY </a:t>
            </a:r>
            <a:r>
              <a:rPr dirty="0" sz="1000" spc="-21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1CAC00"/>
                </a:solidFill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385" y="2574086"/>
            <a:ext cx="2694940" cy="535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8630">
              <a:lnSpc>
                <a:spcPts val="475"/>
              </a:lnSpc>
              <a:spcBef>
                <a:spcPts val="95"/>
              </a:spcBef>
            </a:pPr>
            <a:r>
              <a:rPr dirty="0" sz="700" spc="4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ts val="835"/>
              </a:lnSpc>
            </a:pP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25864</a:t>
            </a:r>
            <a:r>
              <a:rPr dirty="0" sz="10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spc="7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020298</a:t>
            </a:r>
            <a:r>
              <a:rPr dirty="0" sz="10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i="1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dirty="0" sz="1000" spc="6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057011</a:t>
            </a:r>
            <a:r>
              <a:rPr dirty="0" sz="10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38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spc="90" i="1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z="10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algn="ctr" marL="668655">
              <a:lnSpc>
                <a:spcPts val="475"/>
              </a:lnSpc>
              <a:spcBef>
                <a:spcPts val="1395"/>
              </a:spcBef>
            </a:pPr>
            <a:r>
              <a:rPr dirty="0" sz="700" spc="4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ts val="835"/>
              </a:lnSpc>
            </a:pP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   </a:t>
            </a:r>
            <a:r>
              <a:rPr dirty="0" sz="1000" spc="9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057442</a:t>
            </a:r>
            <a:r>
              <a:rPr dirty="0" sz="1000" spc="-6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0097687</a:t>
            </a:r>
            <a:r>
              <a:rPr dirty="0" sz="1000" spc="-6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i="1">
                <a:solidFill>
                  <a:srgbClr val="1CAC00"/>
                </a:solidFill>
                <a:latin typeface="Calibri"/>
                <a:cs typeface="Calibri"/>
              </a:rPr>
              <a:t>   </a:t>
            </a:r>
            <a:r>
              <a:rPr dirty="0" sz="1000" spc="-1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0047576</a:t>
            </a:r>
            <a:r>
              <a:rPr dirty="0" sz="1000" spc="-6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380" i="1">
                <a:solidFill>
                  <a:srgbClr val="1CAC00"/>
                </a:solidFill>
                <a:latin typeface="Calibri"/>
                <a:cs typeface="Calibri"/>
              </a:rPr>
              <a:t>X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spc="-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27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4404995" cy="550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322445" algn="l"/>
              </a:tabLst>
            </a:pP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dirty="0" sz="1100" spc="7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etition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100" spc="25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4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arameters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92405" marR="541655">
              <a:lnSpc>
                <a:spcPts val="950"/>
              </a:lnSpc>
              <a:spcBef>
                <a:spcPts val="95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best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fitting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5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is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readily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simulated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compared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 </a:t>
            </a:r>
            <a:r>
              <a:rPr dirty="0" sz="800" spc="-16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Gause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60" b="1" i="1">
                <a:solidFill>
                  <a:srgbClr val="00B233"/>
                </a:solidFill>
                <a:latin typeface="Calibri"/>
                <a:cs typeface="Calibri"/>
              </a:rPr>
              <a:t>mixed</a:t>
            </a:r>
            <a:r>
              <a:rPr dirty="0" sz="800" spc="14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B233"/>
                </a:solidFill>
                <a:latin typeface="Calibri"/>
                <a:cs typeface="Calibri"/>
              </a:rPr>
              <a:t>culture</a:t>
            </a:r>
            <a:r>
              <a:rPr dirty="0" sz="800" spc="14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 b="1" i="1">
                <a:solidFill>
                  <a:srgbClr val="00B233"/>
                </a:solidFill>
                <a:latin typeface="Calibri"/>
                <a:cs typeface="Calibri"/>
              </a:rPr>
              <a:t>data</a:t>
            </a:r>
            <a:r>
              <a:rPr dirty="0" sz="800" spc="35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0409" y="1064586"/>
            <a:ext cx="2527300" cy="2098675"/>
            <a:chOff x="1040409" y="1064586"/>
            <a:chExt cx="2527300" cy="2098675"/>
          </a:xfrm>
        </p:grpSpPr>
        <p:sp>
          <p:nvSpPr>
            <p:cNvPr id="7" name="object 7"/>
            <p:cNvSpPr/>
            <p:nvPr/>
          </p:nvSpPr>
          <p:spPr>
            <a:xfrm>
              <a:off x="1040409" y="1064586"/>
              <a:ext cx="2527300" cy="2098675"/>
            </a:xfrm>
            <a:custGeom>
              <a:avLst/>
              <a:gdLst/>
              <a:ahLst/>
              <a:cxnLst/>
              <a:rect l="l" t="t" r="r" b="b"/>
              <a:pathLst>
                <a:path w="2527300" h="2098675">
                  <a:moveTo>
                    <a:pt x="2527234" y="0"/>
                  </a:moveTo>
                  <a:lnTo>
                    <a:pt x="0" y="0"/>
                  </a:lnTo>
                  <a:lnTo>
                    <a:pt x="0" y="2098081"/>
                  </a:lnTo>
                  <a:lnTo>
                    <a:pt x="2527234" y="2098081"/>
                  </a:lnTo>
                  <a:lnTo>
                    <a:pt x="2527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144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1085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91026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0967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0909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80850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10791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40733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0674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00615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1144" y="1159954"/>
              <a:ext cx="2299970" cy="1817370"/>
            </a:xfrm>
            <a:custGeom>
              <a:avLst/>
              <a:gdLst/>
              <a:ahLst/>
              <a:cxnLst/>
              <a:rect l="l" t="t" r="r" b="b"/>
              <a:pathLst>
                <a:path w="2299970" h="1817370">
                  <a:moveTo>
                    <a:pt x="2299412" y="1817277"/>
                  </a:moveTo>
                  <a:lnTo>
                    <a:pt x="2299412" y="0"/>
                  </a:lnTo>
                </a:path>
                <a:path w="2299970" h="1817370">
                  <a:moveTo>
                    <a:pt x="2299412" y="1817277"/>
                  </a:moveTo>
                  <a:lnTo>
                    <a:pt x="0" y="1817277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1144" y="2674349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31144" y="2371474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31144" y="2068592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31144" y="1765711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31144" y="1462835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31144" y="1159954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22994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31144" y="2977231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0" y="0"/>
                  </a:moveTo>
                  <a:lnTo>
                    <a:pt x="229941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31144" y="1159954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0" y="0"/>
                  </a:moveTo>
                  <a:lnTo>
                    <a:pt x="229941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31144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61085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1026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20967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50909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80850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10791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40733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70674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00615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30556" y="295423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229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31144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61085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91026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20967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840733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070674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300615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30556" y="1159954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w="0" h="23494">
                  <a:moveTo>
                    <a:pt x="0" y="0"/>
                  </a:moveTo>
                  <a:lnTo>
                    <a:pt x="0" y="22994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212600" y="2987843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42541" y="2987843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53939" y="2987843"/>
            <a:ext cx="1923414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9870" algn="l"/>
                <a:tab pos="459740" algn="l"/>
                <a:tab pos="689610" algn="l"/>
                <a:tab pos="919480" algn="l"/>
                <a:tab pos="1149350" algn="l"/>
                <a:tab pos="1379220" algn="l"/>
                <a:tab pos="1609090" algn="l"/>
                <a:tab pos="1838960" algn="l"/>
              </a:tabLst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15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20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25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30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35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40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45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50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29556" y="1158366"/>
            <a:ext cx="2303145" cy="2003425"/>
            <a:chOff x="1229556" y="1158366"/>
            <a:chExt cx="2303145" cy="2003425"/>
          </a:xfrm>
        </p:grpSpPr>
        <p:sp>
          <p:nvSpPr>
            <p:cNvPr id="50" name="object 50"/>
            <p:cNvSpPr/>
            <p:nvPr/>
          </p:nvSpPr>
          <p:spPr>
            <a:xfrm>
              <a:off x="2297737" y="3100928"/>
              <a:ext cx="21590" cy="44450"/>
            </a:xfrm>
            <a:custGeom>
              <a:avLst/>
              <a:gdLst/>
              <a:ahLst/>
              <a:cxnLst/>
              <a:rect l="l" t="t" r="r" b="b"/>
              <a:pathLst>
                <a:path w="21589" h="44450">
                  <a:moveTo>
                    <a:pt x="14792" y="0"/>
                  </a:moveTo>
                  <a:lnTo>
                    <a:pt x="13573" y="0"/>
                  </a:lnTo>
                  <a:lnTo>
                    <a:pt x="12969" y="221"/>
                  </a:lnTo>
                  <a:lnTo>
                    <a:pt x="11867" y="1105"/>
                  </a:lnTo>
                  <a:lnTo>
                    <a:pt x="11507" y="1628"/>
                  </a:lnTo>
                  <a:lnTo>
                    <a:pt x="11343" y="2236"/>
                  </a:lnTo>
                  <a:lnTo>
                    <a:pt x="8524" y="13415"/>
                  </a:lnTo>
                  <a:lnTo>
                    <a:pt x="524" y="13415"/>
                  </a:lnTo>
                  <a:lnTo>
                    <a:pt x="222" y="13938"/>
                  </a:lnTo>
                  <a:lnTo>
                    <a:pt x="0" y="14983"/>
                  </a:lnTo>
                  <a:lnTo>
                    <a:pt x="0" y="15592"/>
                  </a:lnTo>
                  <a:lnTo>
                    <a:pt x="249" y="15894"/>
                  </a:lnTo>
                  <a:lnTo>
                    <a:pt x="7947" y="15894"/>
                  </a:lnTo>
                  <a:lnTo>
                    <a:pt x="2977" y="35599"/>
                  </a:lnTo>
                  <a:lnTo>
                    <a:pt x="2871" y="36205"/>
                  </a:lnTo>
                  <a:lnTo>
                    <a:pt x="2813" y="36867"/>
                  </a:lnTo>
                  <a:lnTo>
                    <a:pt x="2813" y="37585"/>
                  </a:lnTo>
                  <a:lnTo>
                    <a:pt x="2813" y="39408"/>
                  </a:lnTo>
                  <a:lnTo>
                    <a:pt x="3438" y="40913"/>
                  </a:lnTo>
                  <a:lnTo>
                    <a:pt x="5918" y="43287"/>
                  </a:lnTo>
                  <a:lnTo>
                    <a:pt x="7449" y="43879"/>
                  </a:lnTo>
                  <a:lnTo>
                    <a:pt x="11756" y="43879"/>
                  </a:lnTo>
                  <a:lnTo>
                    <a:pt x="13960" y="42830"/>
                  </a:lnTo>
                  <a:lnTo>
                    <a:pt x="17828" y="38634"/>
                  </a:lnTo>
                  <a:lnTo>
                    <a:pt x="19290" y="36205"/>
                  </a:lnTo>
                  <a:lnTo>
                    <a:pt x="20281" y="33448"/>
                  </a:lnTo>
                  <a:lnTo>
                    <a:pt x="20366" y="33308"/>
                  </a:lnTo>
                  <a:lnTo>
                    <a:pt x="20366" y="33032"/>
                  </a:lnTo>
                  <a:lnTo>
                    <a:pt x="20307" y="32894"/>
                  </a:lnTo>
                  <a:lnTo>
                    <a:pt x="20090" y="32676"/>
                  </a:lnTo>
                  <a:lnTo>
                    <a:pt x="19921" y="32620"/>
                  </a:lnTo>
                  <a:lnTo>
                    <a:pt x="18713" y="32620"/>
                  </a:lnTo>
                  <a:lnTo>
                    <a:pt x="18548" y="32759"/>
                  </a:lnTo>
                  <a:lnTo>
                    <a:pt x="18379" y="33034"/>
                  </a:lnTo>
                  <a:lnTo>
                    <a:pt x="17547" y="35294"/>
                  </a:lnTo>
                  <a:lnTo>
                    <a:pt x="16350" y="37364"/>
                  </a:lnTo>
                  <a:lnTo>
                    <a:pt x="13203" y="41118"/>
                  </a:lnTo>
                  <a:lnTo>
                    <a:pt x="11428" y="42058"/>
                  </a:lnTo>
                  <a:lnTo>
                    <a:pt x="8058" y="42058"/>
                  </a:lnTo>
                  <a:lnTo>
                    <a:pt x="7369" y="41091"/>
                  </a:lnTo>
                  <a:lnTo>
                    <a:pt x="7369" y="38218"/>
                  </a:lnTo>
                  <a:lnTo>
                    <a:pt x="7534" y="37087"/>
                  </a:lnTo>
                  <a:lnTo>
                    <a:pt x="12832" y="15894"/>
                  </a:lnTo>
                  <a:lnTo>
                    <a:pt x="20583" y="15894"/>
                  </a:lnTo>
                  <a:lnTo>
                    <a:pt x="20752" y="15799"/>
                  </a:lnTo>
                  <a:lnTo>
                    <a:pt x="20970" y="15414"/>
                  </a:lnTo>
                  <a:lnTo>
                    <a:pt x="21054" y="15180"/>
                  </a:lnTo>
                  <a:lnTo>
                    <a:pt x="21166" y="14627"/>
                  </a:lnTo>
                  <a:lnTo>
                    <a:pt x="21224" y="14435"/>
                  </a:lnTo>
                  <a:lnTo>
                    <a:pt x="21277" y="13717"/>
                  </a:lnTo>
                  <a:lnTo>
                    <a:pt x="21028" y="13415"/>
                  </a:lnTo>
                  <a:lnTo>
                    <a:pt x="13409" y="13415"/>
                  </a:lnTo>
                  <a:lnTo>
                    <a:pt x="16223" y="2485"/>
                  </a:lnTo>
                  <a:lnTo>
                    <a:pt x="16297" y="2197"/>
                  </a:lnTo>
                  <a:lnTo>
                    <a:pt x="16307" y="1353"/>
                  </a:lnTo>
                  <a:lnTo>
                    <a:pt x="16101" y="898"/>
                  </a:lnTo>
                  <a:lnTo>
                    <a:pt x="15274" y="180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1519" y="3092403"/>
              <a:ext cx="106769" cy="6887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31144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530556" y="1159954"/>
              <a:ext cx="0" cy="1817370"/>
            </a:xfrm>
            <a:custGeom>
              <a:avLst/>
              <a:gdLst/>
              <a:ahLst/>
              <a:cxnLst/>
              <a:rect l="l" t="t" r="r" b="b"/>
              <a:pathLst>
                <a:path w="0" h="1817370">
                  <a:moveTo>
                    <a:pt x="0" y="18172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231144" y="297723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231144" y="26743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31144" y="237147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231144" y="20685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231144" y="176571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31144" y="146283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231144" y="11599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 h="0">
                  <a:moveTo>
                    <a:pt x="0" y="0"/>
                  </a:moveTo>
                  <a:lnTo>
                    <a:pt x="22993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507562" y="297723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507562" y="26743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07562" y="237147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507562" y="20685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507562" y="176571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507562" y="146283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507562" y="11599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 h="0">
                  <a:moveTo>
                    <a:pt x="229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170744" y="2924795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70744" y="2621914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70744" y="2319037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70744" y="2016156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70744" y="1713275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33657" y="1410399"/>
            <a:ext cx="8382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33657" y="1107517"/>
            <a:ext cx="8382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12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40928" y="1068698"/>
            <a:ext cx="2493645" cy="1882139"/>
            <a:chOff x="1040928" y="1068698"/>
            <a:chExt cx="2493645" cy="1882139"/>
          </a:xfrm>
        </p:grpSpPr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928" y="1902664"/>
              <a:ext cx="68876" cy="33827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9584" y="1068698"/>
              <a:ext cx="462531" cy="11425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231144" y="1617044"/>
              <a:ext cx="2299970" cy="1298575"/>
            </a:xfrm>
            <a:custGeom>
              <a:avLst/>
              <a:gdLst/>
              <a:ahLst/>
              <a:cxnLst/>
              <a:rect l="l" t="t" r="r" b="b"/>
              <a:pathLst>
                <a:path w="2299970" h="1298575">
                  <a:moveTo>
                    <a:pt x="0" y="1297954"/>
                  </a:moveTo>
                  <a:lnTo>
                    <a:pt x="86842" y="1267516"/>
                  </a:lnTo>
                  <a:lnTo>
                    <a:pt x="159856" y="1232236"/>
                  </a:lnTo>
                  <a:lnTo>
                    <a:pt x="239059" y="1181400"/>
                  </a:lnTo>
                  <a:lnTo>
                    <a:pt x="329224" y="1104692"/>
                  </a:lnTo>
                  <a:lnTo>
                    <a:pt x="446059" y="972895"/>
                  </a:lnTo>
                  <a:lnTo>
                    <a:pt x="556966" y="817817"/>
                  </a:lnTo>
                  <a:lnTo>
                    <a:pt x="667868" y="647300"/>
                  </a:lnTo>
                  <a:lnTo>
                    <a:pt x="773068" y="489239"/>
                  </a:lnTo>
                  <a:lnTo>
                    <a:pt x="889258" y="337346"/>
                  </a:lnTo>
                  <a:lnTo>
                    <a:pt x="1039255" y="191561"/>
                  </a:lnTo>
                  <a:lnTo>
                    <a:pt x="1269196" y="65882"/>
                  </a:lnTo>
                  <a:lnTo>
                    <a:pt x="1499137" y="17182"/>
                  </a:lnTo>
                  <a:lnTo>
                    <a:pt x="1729078" y="2320"/>
                  </a:lnTo>
                  <a:lnTo>
                    <a:pt x="1959020" y="0"/>
                  </a:lnTo>
                  <a:lnTo>
                    <a:pt x="2188961" y="2060"/>
                  </a:lnTo>
                  <a:lnTo>
                    <a:pt x="2299412" y="3708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231144" y="2771737"/>
              <a:ext cx="2299970" cy="111125"/>
            </a:xfrm>
            <a:custGeom>
              <a:avLst/>
              <a:gdLst/>
              <a:ahLst/>
              <a:cxnLst/>
              <a:rect l="l" t="t" r="r" b="b"/>
              <a:pathLst>
                <a:path w="2299970" h="111125">
                  <a:moveTo>
                    <a:pt x="0" y="110725"/>
                  </a:moveTo>
                  <a:lnTo>
                    <a:pt x="86842" y="101607"/>
                  </a:lnTo>
                  <a:lnTo>
                    <a:pt x="159856" y="93554"/>
                  </a:lnTo>
                  <a:lnTo>
                    <a:pt x="239059" y="84499"/>
                  </a:lnTo>
                  <a:lnTo>
                    <a:pt x="329224" y="73973"/>
                  </a:lnTo>
                  <a:lnTo>
                    <a:pt x="446059" y="60446"/>
                  </a:lnTo>
                  <a:lnTo>
                    <a:pt x="556966" y="48372"/>
                  </a:lnTo>
                  <a:lnTo>
                    <a:pt x="667868" y="37701"/>
                  </a:lnTo>
                  <a:lnTo>
                    <a:pt x="773068" y="29272"/>
                  </a:lnTo>
                  <a:lnTo>
                    <a:pt x="889258" y="21997"/>
                  </a:lnTo>
                  <a:lnTo>
                    <a:pt x="1039255" y="15395"/>
                  </a:lnTo>
                  <a:lnTo>
                    <a:pt x="1269196" y="9404"/>
                  </a:lnTo>
                  <a:lnTo>
                    <a:pt x="1499137" y="6198"/>
                  </a:lnTo>
                  <a:lnTo>
                    <a:pt x="1729078" y="4106"/>
                  </a:lnTo>
                  <a:lnTo>
                    <a:pt x="1959020" y="2387"/>
                  </a:lnTo>
                  <a:lnTo>
                    <a:pt x="2188961" y="774"/>
                  </a:lnTo>
                  <a:lnTo>
                    <a:pt x="2299412" y="0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212600" y="290189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4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4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281582" y="281936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4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2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4" y="31789"/>
                  </a:lnTo>
                  <a:lnTo>
                    <a:pt x="31789" y="24672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626494" y="249225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672482" y="235444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20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20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040389" y="224843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040389" y="208336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270330" y="202733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8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8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385300" y="145791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454283" y="152455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960154" y="13579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144107" y="185771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305065" y="146245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8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8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374048" y="17017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212600" y="291477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4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4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281582" y="290265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4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4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2521" y="2806303"/>
              <a:ext cx="85724" cy="9274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040389" y="273607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4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4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040389" y="277393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2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2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270330" y="273758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4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4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960154" y="279210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144107" y="269972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4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4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305065" y="281330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4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4"/>
                  </a:lnTo>
                  <a:lnTo>
                    <a:pt x="0" y="15894"/>
                  </a:lnTo>
                  <a:lnTo>
                    <a:pt x="0" y="24673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3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374048" y="268003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789" y="15894"/>
                  </a:moveTo>
                  <a:lnTo>
                    <a:pt x="31789" y="7115"/>
                  </a:lnTo>
                  <a:lnTo>
                    <a:pt x="24673" y="0"/>
                  </a:lnTo>
                  <a:lnTo>
                    <a:pt x="15894" y="0"/>
                  </a:lnTo>
                  <a:lnTo>
                    <a:pt x="7115" y="0"/>
                  </a:lnTo>
                  <a:lnTo>
                    <a:pt x="0" y="7115"/>
                  </a:lnTo>
                  <a:lnTo>
                    <a:pt x="0" y="15894"/>
                  </a:lnTo>
                  <a:lnTo>
                    <a:pt x="0" y="24674"/>
                  </a:lnTo>
                  <a:lnTo>
                    <a:pt x="7115" y="31789"/>
                  </a:lnTo>
                  <a:lnTo>
                    <a:pt x="15894" y="31789"/>
                  </a:lnTo>
                  <a:lnTo>
                    <a:pt x="24673" y="31789"/>
                  </a:lnTo>
                  <a:lnTo>
                    <a:pt x="31789" y="24674"/>
                  </a:lnTo>
                  <a:lnTo>
                    <a:pt x="31789" y="15894"/>
                  </a:lnTo>
                </a:path>
              </a:pathLst>
            </a:custGeom>
            <a:ln w="794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8315" y="1504034"/>
              <a:ext cx="393978" cy="5397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1327" y="2670123"/>
              <a:ext cx="431463" cy="156230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06" name="object 10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28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305092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815873"/>
            <a:ext cx="18980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Analysis: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9564" y="1234351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72108" y="1185100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172" y="1128991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259" y="1145743"/>
            <a:ext cx="27133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dirty="0" sz="800" spc="3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25" i="1">
                <a:solidFill>
                  <a:srgbClr val="0000FF"/>
                </a:solidFill>
                <a:latin typeface="Verdana"/>
                <a:cs typeface="Verdana"/>
              </a:rPr>
              <a:t>f</a:t>
            </a:r>
            <a:r>
              <a:rPr dirty="0" sz="800" spc="13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800" spc="45" i="1">
                <a:solidFill>
                  <a:srgbClr val="0000FF"/>
                </a:solidFill>
                <a:latin typeface="Verdana"/>
                <a:cs typeface="Verdana"/>
              </a:rPr>
              <a:t>X,</a:t>
            </a:r>
            <a:r>
              <a:rPr dirty="0" sz="800" spc="4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8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25864</a:t>
            </a:r>
            <a:r>
              <a:rPr dirty="0" sz="8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020298</a:t>
            </a:r>
            <a:r>
              <a:rPr dirty="0" sz="8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38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057011</a:t>
            </a:r>
            <a:r>
              <a:rPr dirty="0" sz="8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00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100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717" y="1527708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1CA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6864" y="1050416"/>
            <a:ext cx="169545" cy="61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510" marR="5080" indent="-4445">
              <a:lnSpc>
                <a:spcPct val="120200"/>
              </a:lnSpc>
              <a:spcBef>
                <a:spcPts val="95"/>
              </a:spcBef>
            </a:pPr>
            <a:r>
              <a:rPr dirty="0" sz="800" spc="30" i="1">
                <a:solidFill>
                  <a:srgbClr val="0000FF"/>
                </a:solidFill>
                <a:latin typeface="Verdana"/>
                <a:cs typeface="Verdana"/>
              </a:rPr>
              <a:t>dX  </a:t>
            </a:r>
            <a:r>
              <a:rPr dirty="0" sz="800" spc="-40" i="1">
                <a:solidFill>
                  <a:srgbClr val="0000FF"/>
                </a:solidFill>
                <a:latin typeface="Verdana"/>
                <a:cs typeface="Verdana"/>
              </a:rPr>
              <a:t>dt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-15" i="1">
                <a:solidFill>
                  <a:srgbClr val="1CAC00"/>
                </a:solidFill>
                <a:latin typeface="Verdana"/>
                <a:cs typeface="Verdana"/>
              </a:rPr>
              <a:t>dY </a:t>
            </a:r>
            <a:r>
              <a:rPr dirty="0" sz="800" spc="-27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2108" y="1478458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8386" y="1422349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259" y="1439100"/>
            <a:ext cx="28784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 </a:t>
            </a:r>
            <a:r>
              <a:rPr dirty="0" sz="800" spc="38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25" i="1">
                <a:solidFill>
                  <a:srgbClr val="1CAC00"/>
                </a:solidFill>
                <a:latin typeface="Verdana"/>
                <a:cs typeface="Verdana"/>
              </a:rPr>
              <a:t>f</a:t>
            </a:r>
            <a:r>
              <a:rPr dirty="0" sz="800" spc="13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75">
                <a:solidFill>
                  <a:srgbClr val="1CAC00"/>
                </a:solidFill>
                <a:latin typeface="Calibri"/>
                <a:cs typeface="Calibri"/>
              </a:rPr>
              <a:t>(</a:t>
            </a:r>
            <a:r>
              <a:rPr dirty="0" sz="800" spc="7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75" i="1">
                <a:latin typeface="Verdana"/>
                <a:cs typeface="Verdana"/>
              </a:rPr>
              <a:t>,</a:t>
            </a:r>
            <a:r>
              <a:rPr dirty="0" sz="800" spc="-140" i="1">
                <a:latin typeface="Verdana"/>
                <a:cs typeface="Verdana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)</a:t>
            </a:r>
            <a:r>
              <a:rPr dirty="0" sz="800" spc="5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057442</a:t>
            </a:r>
            <a:r>
              <a:rPr dirty="0" sz="800" spc="-4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10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0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0097687</a:t>
            </a:r>
            <a:r>
              <a:rPr dirty="0" sz="800" spc="-4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52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0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0047576</a:t>
            </a:r>
            <a:r>
              <a:rPr dirty="0" sz="800" spc="-4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00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100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081834"/>
            <a:ext cx="63233" cy="632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309584"/>
            <a:ext cx="63233" cy="632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537320"/>
            <a:ext cx="63233" cy="632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765069"/>
            <a:ext cx="63233" cy="6323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4395" y="1641449"/>
            <a:ext cx="3018155" cy="1227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8330">
              <a:lnSpc>
                <a:spcPct val="100000"/>
              </a:lnSpc>
              <a:spcBef>
                <a:spcPts val="95"/>
              </a:spcBef>
              <a:tabLst>
                <a:tab pos="1553210" algn="l"/>
                <a:tab pos="1941830" algn="l"/>
              </a:tabLst>
            </a:pPr>
            <a:r>
              <a:rPr dirty="0" sz="800" spc="20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60">
                <a:solidFill>
                  <a:srgbClr val="0000FF"/>
                </a:solidFill>
                <a:latin typeface="Calibri"/>
                <a:cs typeface="Calibri"/>
              </a:rPr>
              <a:t>(0)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-60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41095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1CAC00"/>
                </a:solidFill>
                <a:latin typeface="Calibri"/>
                <a:cs typeface="Calibri"/>
              </a:rPr>
              <a:t>(0)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-60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62578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40">
                <a:latin typeface="Calibri"/>
                <a:cs typeface="Calibri"/>
              </a:rPr>
              <a:t>Begin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finding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all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1000" spc="6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689610">
              <a:lnSpc>
                <a:spcPct val="149400"/>
              </a:lnSpc>
            </a:pPr>
            <a:r>
              <a:rPr dirty="0" sz="1000" spc="40">
                <a:latin typeface="Calibri"/>
                <a:cs typeface="Calibri"/>
              </a:rPr>
              <a:t>Draw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1000" spc="10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study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behavior.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Linearize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each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1000" spc="6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000" spc="20">
                <a:latin typeface="Calibri"/>
                <a:cs typeface="Calibri"/>
              </a:rPr>
              <a:t>Interpret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results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simulate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long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term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behavior.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2" name="object 2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29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2700" y="305092"/>
            <a:ext cx="4633595" cy="796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35"/>
              </a:spcBef>
            </a:pP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Equilibria</a:t>
            </a:r>
            <a:r>
              <a:rPr dirty="0" sz="1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372110">
              <a:lnSpc>
                <a:spcPts val="1200"/>
              </a:lnSpc>
            </a:pPr>
            <a:r>
              <a:rPr dirty="0" sz="1000" spc="95" b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0" b="1">
                <a:solidFill>
                  <a:srgbClr val="00B233"/>
                </a:solidFill>
                <a:latin typeface="Calibri"/>
                <a:cs typeface="Calibri"/>
              </a:rPr>
              <a:t>for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00B233"/>
                </a:solidFill>
                <a:latin typeface="Calibri"/>
                <a:cs typeface="Calibri"/>
              </a:rPr>
              <a:t>Model:</a:t>
            </a:r>
            <a:r>
              <a:rPr dirty="0" sz="1000" spc="210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Let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equilibria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  <a:p>
            <a:pPr marL="372110">
              <a:lnSpc>
                <a:spcPts val="1200"/>
              </a:lnSpc>
            </a:pPr>
            <a:r>
              <a:rPr dirty="0" sz="1000" spc="80" i="1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r>
              <a:rPr dirty="0" sz="1000" spc="10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0" i="1">
                <a:solidFill>
                  <a:srgbClr val="1CAC00"/>
                </a:solidFill>
                <a:latin typeface="Calibri"/>
                <a:cs typeface="Calibri"/>
              </a:rPr>
              <a:t>S.</a:t>
            </a:r>
            <a:r>
              <a:rPr dirty="0" sz="1000" spc="12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kephir</a:t>
            </a:r>
            <a:r>
              <a:rPr dirty="0" sz="1000" spc="10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7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254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baseline="-11904" sz="1050" spc="337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9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65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respectively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052" y="1292364"/>
            <a:ext cx="2115820" cy="3422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85"/>
              </a:spcBef>
            </a:pPr>
            <a:r>
              <a:rPr dirty="0" baseline="6944" sz="1200" spc="4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600" spc="30" i="1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dirty="0" baseline="6944" sz="1200" spc="44">
                <a:latin typeface="Calibri"/>
                <a:cs typeface="Calibri"/>
              </a:rPr>
              <a:t>(0</a:t>
            </a:r>
            <a:r>
              <a:rPr dirty="0" baseline="6944" sz="1200" spc="44" i="1">
                <a:latin typeface="Verdana"/>
                <a:cs typeface="Verdana"/>
              </a:rPr>
              <a:t>.</a:t>
            </a:r>
            <a:r>
              <a:rPr dirty="0" baseline="6944" sz="1200" spc="44">
                <a:latin typeface="Calibri"/>
                <a:cs typeface="Calibri"/>
              </a:rPr>
              <a:t>25864</a:t>
            </a:r>
            <a:r>
              <a:rPr dirty="0" baseline="6944" sz="1200" spc="-7">
                <a:latin typeface="Calibri"/>
                <a:cs typeface="Calibri"/>
              </a:rPr>
              <a:t> </a:t>
            </a:r>
            <a:r>
              <a:rPr dirty="0" baseline="6944" sz="1200" spc="284" i="1">
                <a:latin typeface="Arial"/>
                <a:cs typeface="Arial"/>
              </a:rPr>
              <a:t>−</a:t>
            </a:r>
            <a:r>
              <a:rPr dirty="0" baseline="6944" sz="1200" spc="-67" i="1">
                <a:latin typeface="Arial"/>
                <a:cs typeface="Arial"/>
              </a:rPr>
              <a:t> </a:t>
            </a:r>
            <a:r>
              <a:rPr dirty="0" baseline="6944" sz="1200" spc="30">
                <a:latin typeface="Calibri"/>
                <a:cs typeface="Calibri"/>
              </a:rPr>
              <a:t>0</a:t>
            </a:r>
            <a:r>
              <a:rPr dirty="0" baseline="6944" sz="1200" spc="30" i="1">
                <a:latin typeface="Verdana"/>
                <a:cs typeface="Verdana"/>
              </a:rPr>
              <a:t>.</a:t>
            </a:r>
            <a:r>
              <a:rPr dirty="0" baseline="6944" sz="1200" spc="30">
                <a:latin typeface="Calibri"/>
                <a:cs typeface="Calibri"/>
              </a:rPr>
              <a:t>020298</a:t>
            </a:r>
            <a:r>
              <a:rPr dirty="0" baseline="6944" sz="1200" spc="30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600" spc="20" i="1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dirty="0" sz="600" spc="1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baseline="6944" sz="1200" spc="284" i="1">
                <a:latin typeface="Arial"/>
                <a:cs typeface="Arial"/>
              </a:rPr>
              <a:t>−</a:t>
            </a:r>
            <a:r>
              <a:rPr dirty="0" baseline="6944" sz="1200" spc="-60" i="1">
                <a:latin typeface="Arial"/>
                <a:cs typeface="Arial"/>
              </a:rPr>
              <a:t> </a:t>
            </a:r>
            <a:r>
              <a:rPr dirty="0" baseline="6944" sz="1200" spc="22">
                <a:latin typeface="Calibri"/>
                <a:cs typeface="Calibri"/>
              </a:rPr>
              <a:t>0</a:t>
            </a:r>
            <a:r>
              <a:rPr dirty="0" baseline="6944" sz="1200" spc="22" i="1">
                <a:latin typeface="Verdana"/>
                <a:cs typeface="Verdana"/>
              </a:rPr>
              <a:t>.</a:t>
            </a:r>
            <a:r>
              <a:rPr dirty="0" baseline="6944" sz="1200" spc="22">
                <a:latin typeface="Calibri"/>
                <a:cs typeface="Calibri"/>
              </a:rPr>
              <a:t>057011</a:t>
            </a:r>
            <a:r>
              <a:rPr dirty="0" baseline="6944" sz="1200" spc="22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600" spc="15" i="1">
                <a:solidFill>
                  <a:srgbClr val="1CAC00"/>
                </a:solidFill>
                <a:latin typeface="Verdana"/>
                <a:cs typeface="Verdana"/>
              </a:rPr>
              <a:t>e</a:t>
            </a:r>
            <a:r>
              <a:rPr dirty="0" baseline="6944" sz="1200" spc="22">
                <a:latin typeface="Calibri"/>
                <a:cs typeface="Calibri"/>
              </a:rPr>
              <a:t>)</a:t>
            </a:r>
            <a:endParaRPr baseline="6944" sz="1200">
              <a:latin typeface="Calibri"/>
              <a:cs typeface="Calibri"/>
            </a:endParaRPr>
          </a:p>
          <a:p>
            <a:pPr algn="r" marR="30480">
              <a:lnSpc>
                <a:spcPct val="100000"/>
              </a:lnSpc>
              <a:spcBef>
                <a:spcPts val="285"/>
              </a:spcBef>
            </a:pPr>
            <a:r>
              <a:rPr dirty="0" baseline="6944" sz="1200" spc="22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600" spc="15" i="1">
                <a:solidFill>
                  <a:srgbClr val="1CAC00"/>
                </a:solidFill>
                <a:latin typeface="Verdana"/>
                <a:cs typeface="Verdana"/>
              </a:rPr>
              <a:t>e</a:t>
            </a:r>
            <a:r>
              <a:rPr dirty="0" baseline="6944" sz="1200" spc="22">
                <a:latin typeface="Calibri"/>
                <a:cs typeface="Calibri"/>
              </a:rPr>
              <a:t>(0</a:t>
            </a:r>
            <a:r>
              <a:rPr dirty="0" baseline="6944" sz="1200" spc="22" i="1">
                <a:latin typeface="Verdana"/>
                <a:cs typeface="Verdana"/>
              </a:rPr>
              <a:t>.</a:t>
            </a:r>
            <a:r>
              <a:rPr dirty="0" baseline="6944" sz="1200" spc="22">
                <a:latin typeface="Calibri"/>
                <a:cs typeface="Calibri"/>
              </a:rPr>
              <a:t>057442</a:t>
            </a:r>
            <a:r>
              <a:rPr dirty="0" baseline="6944" sz="1200" spc="-15">
                <a:latin typeface="Calibri"/>
                <a:cs typeface="Calibri"/>
              </a:rPr>
              <a:t> </a:t>
            </a:r>
            <a:r>
              <a:rPr dirty="0" baseline="6944" sz="1200" spc="284" i="1">
                <a:latin typeface="Arial"/>
                <a:cs typeface="Arial"/>
              </a:rPr>
              <a:t>−</a:t>
            </a:r>
            <a:r>
              <a:rPr dirty="0" baseline="6944" sz="1200" spc="-67" i="1">
                <a:latin typeface="Arial"/>
                <a:cs typeface="Arial"/>
              </a:rPr>
              <a:t> </a:t>
            </a:r>
            <a:r>
              <a:rPr dirty="0" baseline="6944" sz="1200" spc="7">
                <a:latin typeface="Calibri"/>
                <a:cs typeface="Calibri"/>
              </a:rPr>
              <a:t>0</a:t>
            </a:r>
            <a:r>
              <a:rPr dirty="0" baseline="6944" sz="1200" spc="7" i="1">
                <a:latin typeface="Verdana"/>
                <a:cs typeface="Verdana"/>
              </a:rPr>
              <a:t>.</a:t>
            </a:r>
            <a:r>
              <a:rPr dirty="0" baseline="6944" sz="1200" spc="7">
                <a:latin typeface="Calibri"/>
                <a:cs typeface="Calibri"/>
              </a:rPr>
              <a:t>0097687</a:t>
            </a:r>
            <a:r>
              <a:rPr dirty="0" baseline="6944" sz="1200" spc="7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600" spc="5" i="1">
                <a:solidFill>
                  <a:srgbClr val="1CAC00"/>
                </a:solidFill>
                <a:latin typeface="Verdana"/>
                <a:cs typeface="Verdana"/>
              </a:rPr>
              <a:t>e</a:t>
            </a:r>
            <a:r>
              <a:rPr dirty="0" sz="600" spc="1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baseline="6944" sz="1200" spc="284" i="1">
                <a:latin typeface="Arial"/>
                <a:cs typeface="Arial"/>
              </a:rPr>
              <a:t>−</a:t>
            </a:r>
            <a:r>
              <a:rPr dirty="0" baseline="6944" sz="1200" spc="-67" i="1">
                <a:latin typeface="Arial"/>
                <a:cs typeface="Arial"/>
              </a:rPr>
              <a:t> </a:t>
            </a:r>
            <a:r>
              <a:rPr dirty="0" baseline="6944" sz="1200" spc="44">
                <a:latin typeface="Calibri"/>
                <a:cs typeface="Calibri"/>
              </a:rPr>
              <a:t>0</a:t>
            </a:r>
            <a:r>
              <a:rPr dirty="0" baseline="6944" sz="1200" spc="44" i="1">
                <a:latin typeface="Verdana"/>
                <a:cs typeface="Verdana"/>
              </a:rPr>
              <a:t>.</a:t>
            </a:r>
            <a:r>
              <a:rPr dirty="0" baseline="6944" sz="1200" spc="44">
                <a:latin typeface="Calibri"/>
                <a:cs typeface="Calibri"/>
              </a:rPr>
              <a:t>0047576</a:t>
            </a:r>
            <a:r>
              <a:rPr dirty="0" baseline="6944" sz="1200" spc="4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600" spc="30" i="1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dirty="0" baseline="6944" sz="1200" spc="44">
                <a:latin typeface="Calibri"/>
                <a:cs typeface="Calibri"/>
              </a:rPr>
              <a:t>)</a:t>
            </a:r>
            <a:endParaRPr baseline="6944"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191" y="1279715"/>
            <a:ext cx="289560" cy="3422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883892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263470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491219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870797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995" y="1810423"/>
            <a:ext cx="3361690" cy="1164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21209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Calibri"/>
                <a:cs typeface="Calibri"/>
              </a:rPr>
              <a:t>Must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solve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above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equations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simultaneously,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giving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4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equilibria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000" spc="105" b="1">
                <a:latin typeface="Calibri"/>
                <a:cs typeface="Calibri"/>
              </a:rPr>
              <a:t>Extinction</a:t>
            </a:r>
            <a:r>
              <a:rPr dirty="0" sz="1000" spc="150" b="1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equilibrium</a:t>
            </a:r>
            <a:r>
              <a:rPr dirty="0" sz="1000" spc="75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8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(</a:t>
            </a:r>
            <a:r>
              <a:rPr dirty="0" sz="1000" spc="3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3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dirty="0" sz="1000" spc="120" b="1">
                <a:latin typeface="Calibri"/>
                <a:cs typeface="Calibri"/>
              </a:rPr>
              <a:t>Carrying</a:t>
            </a:r>
            <a:r>
              <a:rPr dirty="0" sz="1000" spc="150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capacity</a:t>
            </a:r>
            <a:r>
              <a:rPr dirty="0" sz="1000" spc="160" b="1">
                <a:latin typeface="Calibri"/>
                <a:cs typeface="Calibri"/>
              </a:rPr>
              <a:t> </a:t>
            </a:r>
            <a:r>
              <a:rPr dirty="0" sz="1000" spc="70" b="1">
                <a:latin typeface="Calibri"/>
                <a:cs typeface="Calibri"/>
              </a:rPr>
              <a:t>equilibria</a:t>
            </a:r>
            <a:r>
              <a:rPr dirty="0" sz="1000" spc="70">
                <a:latin typeface="Calibri"/>
                <a:cs typeface="Calibri"/>
              </a:rPr>
              <a:t>,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8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(</a:t>
            </a:r>
            <a:r>
              <a:rPr dirty="0" sz="1000" spc="10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r>
              <a:rPr dirty="0" sz="1000" spc="1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10">
                <a:solidFill>
                  <a:srgbClr val="0000FF"/>
                </a:solidFill>
                <a:latin typeface="Calibri"/>
                <a:cs typeface="Calibri"/>
              </a:rPr>
              <a:t>742</a:t>
            </a:r>
            <a:r>
              <a:rPr dirty="0" sz="1000" spc="1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35">
                <a:latin typeface="Calibri"/>
                <a:cs typeface="Calibri"/>
              </a:rPr>
              <a:t>)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8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65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(</a:t>
            </a:r>
            <a:r>
              <a:rPr dirty="0" sz="1000" spc="3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1CAC00"/>
                </a:solidFill>
                <a:latin typeface="Calibri"/>
                <a:cs typeface="Calibri"/>
              </a:rPr>
              <a:t>5</a:t>
            </a:r>
            <a:r>
              <a:rPr dirty="0" sz="1000" spc="5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5">
                <a:solidFill>
                  <a:srgbClr val="1CAC00"/>
                </a:solidFill>
                <a:latin typeface="Calibri"/>
                <a:cs typeface="Calibri"/>
              </a:rPr>
              <a:t>8802</a:t>
            </a:r>
            <a:r>
              <a:rPr dirty="0" sz="1000" spc="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000" spc="165" b="1">
                <a:latin typeface="Calibri"/>
                <a:cs typeface="Calibri"/>
              </a:rPr>
              <a:t>C</a:t>
            </a:r>
            <a:r>
              <a:rPr dirty="0" sz="1000" spc="195" b="1">
                <a:latin typeface="Calibri"/>
                <a:cs typeface="Calibri"/>
              </a:rPr>
              <a:t>o</a:t>
            </a:r>
            <a:r>
              <a:rPr dirty="0" sz="1000" spc="65" b="1">
                <a:latin typeface="Calibri"/>
                <a:cs typeface="Calibri"/>
              </a:rPr>
              <a:t>existence</a:t>
            </a:r>
            <a:r>
              <a:rPr dirty="0" sz="1000" b="1">
                <a:latin typeface="Calibri"/>
                <a:cs typeface="Calibri"/>
              </a:rPr>
              <a:t> </a:t>
            </a:r>
            <a:r>
              <a:rPr dirty="0" sz="1000" spc="-75" b="1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equilibriu</a:t>
            </a:r>
            <a:r>
              <a:rPr dirty="0" sz="1000" spc="160" b="1">
                <a:latin typeface="Calibri"/>
                <a:cs typeface="Calibri"/>
              </a:rPr>
              <a:t>m</a:t>
            </a:r>
            <a:r>
              <a:rPr dirty="0" sz="1000" spc="25">
                <a:latin typeface="Calibri"/>
                <a:cs typeface="Calibri"/>
              </a:rPr>
              <a:t>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2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000" spc="-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257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88482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30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0" y="348742"/>
            <a:ext cx="4608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Monoculture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Yeast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Experiments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812419"/>
            <a:ext cx="3357245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0" b="1">
                <a:solidFill>
                  <a:srgbClr val="0000FF"/>
                </a:solidFill>
                <a:latin typeface="Calibri"/>
                <a:cs typeface="Calibri"/>
              </a:rPr>
              <a:t>Monoculture</a:t>
            </a:r>
            <a:r>
              <a:rPr dirty="0" sz="800" spc="1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05" b="1">
                <a:solidFill>
                  <a:srgbClr val="0000FF"/>
                </a:solidFill>
                <a:latin typeface="Calibri"/>
                <a:cs typeface="Calibri"/>
              </a:rPr>
              <a:t>Yeast</a:t>
            </a:r>
            <a:r>
              <a:rPr dirty="0" sz="800" spc="1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10" b="1">
                <a:solidFill>
                  <a:srgbClr val="0000FF"/>
                </a:solidFill>
                <a:latin typeface="Calibri"/>
                <a:cs typeface="Calibri"/>
              </a:rPr>
              <a:t>Experiments</a:t>
            </a:r>
            <a:r>
              <a:rPr dirty="0" sz="800" spc="1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best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fitting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dirty="0" sz="800" spc="15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40">
                <a:latin typeface="Calibri"/>
                <a:cs typeface="Calibri"/>
              </a:rPr>
              <a:t>Below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is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a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table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combining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two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experimental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studies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85" i="1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dirty="0" sz="800" spc="12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0" i="1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7466" y="1230706"/>
          <a:ext cx="2971800" cy="40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317500"/>
                <a:gridCol w="317500"/>
                <a:gridCol w="363855"/>
                <a:gridCol w="363855"/>
                <a:gridCol w="363855"/>
                <a:gridCol w="363855"/>
                <a:gridCol w="317500"/>
              </a:tblGrid>
              <a:tr h="93624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1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600" spc="6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9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(hr)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106279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8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0.37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1.63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6.2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8.87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10.66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10.97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106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1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600" spc="6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9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(hr)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25.5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38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45.5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93624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8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13.27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12.77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12.87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12.7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39024" y="1845614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455" y="0"/>
                </a:lnTo>
              </a:path>
            </a:pathLst>
          </a:custGeom>
          <a:ln w="455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9126" y="1686509"/>
            <a:ext cx="93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8461" y="1832826"/>
            <a:ext cx="14039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8225" algn="l"/>
              </a:tabLst>
            </a:pPr>
            <a:r>
              <a:rPr dirty="0" sz="800" spc="-40" i="1">
                <a:solidFill>
                  <a:srgbClr val="0000FF"/>
                </a:solidFill>
                <a:latin typeface="Verdana"/>
                <a:cs typeface="Verdana"/>
              </a:rPr>
              <a:t>dt</a:t>
            </a:r>
            <a:r>
              <a:rPr dirty="0" sz="800" spc="-40" i="1">
                <a:solidFill>
                  <a:srgbClr val="0000FF"/>
                </a:solidFill>
                <a:latin typeface="Verdana"/>
                <a:cs typeface="Verdana"/>
              </a:rPr>
              <a:t>	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r>
              <a:rPr dirty="0" sz="800" spc="-60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7421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614779"/>
            <a:ext cx="2299970" cy="28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835">
              <a:lnSpc>
                <a:spcPts val="880"/>
              </a:lnSpc>
              <a:spcBef>
                <a:spcPts val="95"/>
              </a:spcBef>
              <a:tabLst>
                <a:tab pos="374015" algn="l"/>
              </a:tabLst>
            </a:pP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algn="r" marR="5080">
              <a:lnSpc>
                <a:spcPts val="200"/>
              </a:lnSpc>
              <a:tabLst>
                <a:tab pos="647065" algn="l"/>
              </a:tabLst>
            </a:pPr>
            <a:r>
              <a:rPr dirty="0" sz="800" spc="37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370">
                <a:solidFill>
                  <a:srgbClr val="0000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37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  <a:p>
            <a:pPr algn="ctr" marR="584200">
              <a:lnSpc>
                <a:spcPts val="440"/>
              </a:lnSpc>
            </a:pPr>
            <a:r>
              <a:rPr dirty="0" sz="800" spc="-5" i="1">
                <a:solidFill>
                  <a:srgbClr val="0000FF"/>
                </a:solidFill>
                <a:latin typeface="Verdana"/>
                <a:cs typeface="Verdana"/>
              </a:rPr>
              <a:t>dP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760"/>
              </a:lnSpc>
              <a:tabLst>
                <a:tab pos="974725" algn="l"/>
              </a:tabLst>
            </a:pPr>
            <a:r>
              <a:rPr dirty="0" sz="800" spc="55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dirty="0" sz="8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z="800" spc="4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800" spc="25">
                <a:solidFill>
                  <a:srgbClr val="0000FF"/>
                </a:solidFill>
                <a:latin typeface="Calibri"/>
                <a:cs typeface="Calibri"/>
              </a:rPr>
              <a:t>del: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800" spc="-60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25864</a:t>
            </a:r>
            <a:r>
              <a:rPr dirty="0" sz="8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50" i="1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dirty="0" sz="800" i="1">
                <a:solidFill>
                  <a:srgbClr val="0000FF"/>
                </a:solidFill>
                <a:latin typeface="Verdana"/>
                <a:cs typeface="Verdana"/>
              </a:rPr>
              <a:t>  </a:t>
            </a:r>
            <a:r>
              <a:rPr dirty="0" sz="800" spc="3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9212" y="1756994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 i="1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0301" y="1796351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2088" y="1756994"/>
            <a:ext cx="6184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dirty="0" sz="800" spc="31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800" spc="-5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2343</a:t>
            </a:r>
            <a:r>
              <a:rPr dirty="0" sz="800" spc="-5" i="1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2087930"/>
            <a:ext cx="30784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>
                <a:latin typeface="Calibri"/>
                <a:cs typeface="Calibri"/>
              </a:rPr>
              <a:t>Below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is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a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table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combining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two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experimental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studies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85" i="1">
                <a:solidFill>
                  <a:srgbClr val="1CAC00"/>
                </a:solidFill>
                <a:latin typeface="Calibri"/>
                <a:cs typeface="Calibri"/>
              </a:rPr>
              <a:t>S.</a:t>
            </a:r>
            <a:r>
              <a:rPr dirty="0" sz="800" spc="12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40" i="1">
                <a:solidFill>
                  <a:srgbClr val="1CAC00"/>
                </a:solidFill>
                <a:latin typeface="Calibri"/>
                <a:cs typeface="Calibri"/>
              </a:rPr>
              <a:t>kephir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7466" y="2310104"/>
          <a:ext cx="3593465" cy="19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317500"/>
                <a:gridCol w="244475"/>
                <a:gridCol w="271144"/>
                <a:gridCol w="317500"/>
                <a:gridCol w="317500"/>
                <a:gridCol w="317500"/>
                <a:gridCol w="317500"/>
                <a:gridCol w="317500"/>
                <a:gridCol w="290829"/>
                <a:gridCol w="317500"/>
              </a:tblGrid>
              <a:tr h="93624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11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600" spc="65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9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(hr)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25.5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45.5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66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87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135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</a:tr>
              <a:tr h="93637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8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1.27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2.33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2.73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4.56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4.87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5.67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5.8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6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5.83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1CAC00"/>
                      </a:solidFill>
                      <a:prstDash val="solid"/>
                    </a:lnL>
                    <a:lnR w="6350">
                      <a:solidFill>
                        <a:srgbClr val="1CAC00"/>
                      </a:solidFill>
                      <a:prstDash val="solid"/>
                    </a:lnR>
                    <a:lnT w="6350">
                      <a:solidFill>
                        <a:srgbClr val="1CAC00"/>
                      </a:solidFill>
                      <a:prstDash val="solid"/>
                    </a:lnT>
                    <a:lnB w="6350">
                      <a:solidFill>
                        <a:srgbClr val="1CAC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139024" y="2712453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455" y="0"/>
                </a:lnTo>
              </a:path>
            </a:pathLst>
          </a:custGeom>
          <a:ln w="4559">
            <a:solidFill>
              <a:srgbClr val="1CA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6012" y="2553360"/>
            <a:ext cx="93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solidFill>
                  <a:srgbClr val="1CAC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8461" y="2699664"/>
            <a:ext cx="14039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2200" algn="l"/>
              </a:tabLst>
            </a:pP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dt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	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5</a:t>
            </a:r>
            <a:r>
              <a:rPr dirty="0" sz="800" spc="-60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8802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481630"/>
            <a:ext cx="2299970" cy="28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835">
              <a:lnSpc>
                <a:spcPts val="880"/>
              </a:lnSpc>
              <a:spcBef>
                <a:spcPts val="95"/>
              </a:spcBef>
              <a:tabLst>
                <a:tab pos="320675" algn="l"/>
              </a:tabLst>
            </a:pPr>
            <a:r>
              <a:rPr dirty="0" u="sng" sz="800" spc="-5">
                <a:solidFill>
                  <a:srgbClr val="1CAC00"/>
                </a:solidFill>
                <a:uFill>
                  <a:solidFill>
                    <a:srgbClr val="1CAC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1CAC00"/>
                </a:solidFill>
                <a:uFill>
                  <a:solidFill>
                    <a:srgbClr val="1CAC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algn="r" marR="5080">
              <a:lnSpc>
                <a:spcPts val="200"/>
              </a:lnSpc>
              <a:tabLst>
                <a:tab pos="593090" algn="l"/>
              </a:tabLst>
            </a:pPr>
            <a:r>
              <a:rPr dirty="0" sz="800" spc="370">
                <a:solidFill>
                  <a:srgbClr val="1CAC00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370">
                <a:solidFill>
                  <a:srgbClr val="1CAC00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370">
                <a:solidFill>
                  <a:srgbClr val="1CAC00"/>
                </a:solidFill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  <a:p>
            <a:pPr algn="ctr" marR="584200">
              <a:lnSpc>
                <a:spcPts val="440"/>
              </a:lnSpc>
            </a:pP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dP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755"/>
              </a:lnSpc>
              <a:tabLst>
                <a:tab pos="974725" algn="l"/>
              </a:tabLst>
            </a:pPr>
            <a:r>
              <a:rPr dirty="0" sz="800" spc="55">
                <a:solidFill>
                  <a:srgbClr val="1CAC00"/>
                </a:solidFill>
                <a:latin typeface="Calibri"/>
                <a:cs typeface="Calibri"/>
              </a:rPr>
              <a:t>Logistic</a:t>
            </a:r>
            <a:r>
              <a:rPr dirty="0" sz="800" spc="10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solidFill>
                  <a:srgbClr val="1CAC00"/>
                </a:solidFill>
                <a:latin typeface="Calibri"/>
                <a:cs typeface="Calibri"/>
              </a:rPr>
              <a:t>model:	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4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5">
                <a:solidFill>
                  <a:srgbClr val="1CAC00"/>
                </a:solidFill>
                <a:latin typeface="Calibri"/>
                <a:cs typeface="Calibri"/>
              </a:rPr>
              <a:t>057442</a:t>
            </a:r>
            <a:r>
              <a:rPr dirty="0" sz="800" spc="-4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50" i="1">
                <a:solidFill>
                  <a:srgbClr val="1CAC00"/>
                </a:solidFill>
                <a:latin typeface="Verdana"/>
                <a:cs typeface="Verdana"/>
              </a:rPr>
              <a:t>P </a:t>
            </a:r>
            <a:r>
              <a:rPr dirty="0" sz="800" spc="24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sz="800" spc="-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0301" y="266320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9212" y="2623845"/>
            <a:ext cx="9353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955" algn="l"/>
              </a:tabLst>
            </a:pPr>
            <a:r>
              <a:rPr dirty="0" sz="800" spc="-60" i="1">
                <a:solidFill>
                  <a:srgbClr val="1CAC00"/>
                </a:solidFill>
                <a:latin typeface="Verdana"/>
                <a:cs typeface="Verdana"/>
              </a:rPr>
              <a:t>,	</a:t>
            </a:r>
            <a:r>
              <a:rPr dirty="0" sz="800" spc="50" i="1">
                <a:solidFill>
                  <a:srgbClr val="1CAC00"/>
                </a:solidFill>
                <a:latin typeface="Verdana"/>
                <a:cs typeface="Verdana"/>
              </a:rPr>
              <a:t>P</a:t>
            </a:r>
            <a:r>
              <a:rPr dirty="0" sz="800" spc="32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 spc="4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r>
              <a:rPr dirty="0" sz="800" spc="-5">
                <a:solidFill>
                  <a:srgbClr val="1CAC00"/>
                </a:solidFill>
                <a:latin typeface="Calibri"/>
                <a:cs typeface="Calibri"/>
              </a:rPr>
              <a:t>67807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2878861"/>
            <a:ext cx="33788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latin typeface="Calibri"/>
                <a:cs typeface="Calibri"/>
              </a:rPr>
              <a:t>These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models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show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that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85" i="1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dirty="0" sz="800" spc="13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0" i="1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r>
              <a:rPr dirty="0" sz="800" spc="1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grows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much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faster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than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85" i="1">
                <a:solidFill>
                  <a:srgbClr val="1CAC00"/>
                </a:solidFill>
                <a:latin typeface="Calibri"/>
                <a:cs typeface="Calibri"/>
              </a:rPr>
              <a:t>S.</a:t>
            </a:r>
            <a:r>
              <a:rPr dirty="0" sz="800" spc="13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40" i="1">
                <a:solidFill>
                  <a:srgbClr val="1CAC00"/>
                </a:solidFill>
                <a:latin typeface="Calibri"/>
                <a:cs typeface="Calibri"/>
              </a:rPr>
              <a:t>kephir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6" name="object 2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4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305092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FFFFFF"/>
                </a:solidFill>
                <a:latin typeface="Calibri"/>
                <a:cs typeface="Calibri"/>
              </a:rPr>
              <a:t>Linearization</a:t>
            </a:r>
            <a:r>
              <a:rPr dirty="0" sz="1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722795"/>
            <a:ext cx="396430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Linearization</a:t>
            </a:r>
            <a:r>
              <a:rPr dirty="0" sz="1000" spc="15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30" b="1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dirty="0" sz="1000" spc="15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15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Model:</a:t>
            </a:r>
            <a:r>
              <a:rPr dirty="0" sz="1000" spc="21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With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equilibria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7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254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baseline="-11904" sz="1050" spc="33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9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65">
                <a:latin typeface="Calibri"/>
                <a:cs typeface="Calibri"/>
              </a:rPr>
              <a:t>,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let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z="1000" spc="5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1000" spc="7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70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254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baseline="-11904" sz="1050" spc="33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275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sz="1000" spc="215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10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1000" spc="-60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9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882" y="1221308"/>
            <a:ext cx="83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45" i="1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171" y="1373136"/>
            <a:ext cx="79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0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r>
              <a:rPr dirty="0" sz="1000" spc="50">
                <a:solidFill>
                  <a:srgbClr val="1CAC00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481" y="1120089"/>
            <a:ext cx="410845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04165" algn="l"/>
              </a:tabLst>
            </a:pP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415">
                <a:latin typeface="Lucida Sans Unicode"/>
                <a:cs typeface="Lucida Sans Unicode"/>
              </a:rPr>
              <a:t>	</a:t>
            </a:r>
            <a:r>
              <a:rPr dirty="0" sz="1000" spc="415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5864" y="1298486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7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7385" y="1190066"/>
            <a:ext cx="385445" cy="198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65"/>
              </a:lnSpc>
              <a:spcBef>
                <a:spcPts val="95"/>
              </a:spcBef>
            </a:pPr>
            <a:r>
              <a:rPr dirty="0" u="sng" sz="500" spc="2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1</a:t>
            </a:r>
            <a:r>
              <a:rPr dirty="0" sz="500" spc="20">
                <a:solidFill>
                  <a:srgbClr val="0000FF"/>
                </a:solidFill>
                <a:latin typeface="Lucida Sans Unicode"/>
                <a:cs typeface="Lucida Sans Unicode"/>
              </a:rPr>
              <a:t>    </a:t>
            </a:r>
            <a:r>
              <a:rPr dirty="0" sz="500" spc="14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dirty="0" u="sng" sz="500" spc="35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dirty="0" sz="500" spc="35" i="1">
                <a:solidFill>
                  <a:srgbClr val="0000FF"/>
                </a:solidFill>
                <a:latin typeface="Verdana"/>
                <a:cs typeface="Verdana"/>
              </a:rPr>
              <a:t>  </a:t>
            </a:r>
            <a:r>
              <a:rPr dirty="0" sz="500" spc="3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u="sng" sz="500" spc="35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dirty="0" u="sng" sz="500" spc="-13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500">
              <a:latin typeface="Verdana"/>
              <a:cs typeface="Verdana"/>
            </a:endParaRPr>
          </a:p>
          <a:p>
            <a:pPr marL="97790">
              <a:lnSpc>
                <a:spcPts val="805"/>
              </a:lnSpc>
            </a:pPr>
            <a:r>
              <a:rPr dirty="0" sz="700" spc="100" i="1">
                <a:latin typeface="Calibri"/>
                <a:cs typeface="Calibri"/>
              </a:rPr>
              <a:t>∂</a:t>
            </a:r>
            <a:r>
              <a:rPr dirty="0" sz="700" spc="100" i="1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8571" y="1152106"/>
            <a:ext cx="7994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dirty="0" u="sng" sz="700" spc="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700" spc="17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dirty="0" sz="7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700" spc="7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70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700" spc="285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dirty="0" sz="7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700" spc="7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700" spc="6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700" spc="125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dirty="0" sz="70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700" spc="70" i="1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u="sng" sz="70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	</a:t>
            </a:r>
            <a:r>
              <a:rPr dirty="0" u="sng" sz="700" spc="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700" spc="17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964" y="1257096"/>
            <a:ext cx="1358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0" i="1">
                <a:latin typeface="Calibri"/>
                <a:cs typeface="Calibri"/>
              </a:rPr>
              <a:t>∂</a:t>
            </a:r>
            <a:r>
              <a:rPr dirty="0" sz="700" spc="85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8571" y="1417053"/>
            <a:ext cx="5340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3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700" spc="13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dirty="0" u="sng" sz="700" spc="204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1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700" spc="19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dirty="0" u="sng" sz="700" spc="204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700" spc="9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dirty="0" u="sng" sz="700" spc="204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7385" y="1455013"/>
            <a:ext cx="379095" cy="198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65"/>
              </a:lnSpc>
              <a:spcBef>
                <a:spcPts val="95"/>
              </a:spcBef>
              <a:tabLst>
                <a:tab pos="184150" algn="l"/>
              </a:tabLst>
            </a:pPr>
            <a:r>
              <a:rPr dirty="0" sz="500" spc="20">
                <a:solidFill>
                  <a:srgbClr val="1CAC00"/>
                </a:solidFill>
                <a:latin typeface="Lucida Sans Unicode"/>
                <a:cs typeface="Lucida Sans Unicode"/>
              </a:rPr>
              <a:t>2	</a:t>
            </a:r>
            <a:r>
              <a:rPr dirty="0" sz="500" spc="35" i="1">
                <a:solidFill>
                  <a:srgbClr val="0000FF"/>
                </a:solidFill>
                <a:latin typeface="Verdana"/>
                <a:cs typeface="Verdana"/>
              </a:rPr>
              <a:t>e  </a:t>
            </a:r>
            <a:r>
              <a:rPr dirty="0" sz="500" spc="7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500" spc="35" i="1">
                <a:solidFill>
                  <a:srgbClr val="1CAC00"/>
                </a:solidFill>
                <a:latin typeface="Verdana"/>
                <a:cs typeface="Verdana"/>
              </a:rPr>
              <a:t>e</a:t>
            </a:r>
            <a:endParaRPr sz="500">
              <a:latin typeface="Verdana"/>
              <a:cs typeface="Verdana"/>
            </a:endParaRPr>
          </a:p>
          <a:p>
            <a:pPr marL="97790">
              <a:lnSpc>
                <a:spcPts val="805"/>
              </a:lnSpc>
            </a:pPr>
            <a:r>
              <a:rPr dirty="0" sz="700" spc="100" i="1">
                <a:latin typeface="Calibri"/>
                <a:cs typeface="Calibri"/>
              </a:rPr>
              <a:t>∂</a:t>
            </a:r>
            <a:r>
              <a:rPr dirty="0" sz="700" spc="100" i="1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2369" y="1455013"/>
            <a:ext cx="37909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" algn="l"/>
              </a:tabLst>
            </a:pPr>
            <a:r>
              <a:rPr dirty="0" sz="500" spc="20">
                <a:solidFill>
                  <a:srgbClr val="1CAC00"/>
                </a:solidFill>
                <a:latin typeface="Lucida Sans Unicode"/>
                <a:cs typeface="Lucida Sans Unicode"/>
              </a:rPr>
              <a:t>2	</a:t>
            </a:r>
            <a:r>
              <a:rPr dirty="0" sz="500" spc="35" i="1">
                <a:solidFill>
                  <a:srgbClr val="0000FF"/>
                </a:solidFill>
                <a:latin typeface="Verdana"/>
                <a:cs typeface="Verdana"/>
              </a:rPr>
              <a:t>e  </a:t>
            </a:r>
            <a:r>
              <a:rPr dirty="0" sz="500" spc="7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500" spc="35" i="1">
                <a:solidFill>
                  <a:srgbClr val="1CAC00"/>
                </a:solidFill>
                <a:latin typeface="Verdana"/>
                <a:cs typeface="Verdana"/>
              </a:rPr>
              <a:t>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3556" y="1417053"/>
            <a:ext cx="5340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 spc="13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∂</a:t>
            </a:r>
            <a:r>
              <a:rPr dirty="0" u="sng" sz="700" spc="13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dirty="0" u="sng" sz="700" spc="204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1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700" spc="19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dirty="0" u="sng" sz="700" spc="204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700" spc="9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dirty="0" u="sng" sz="700" spc="204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964" y="1522044"/>
            <a:ext cx="1358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90" i="1">
                <a:latin typeface="Calibri"/>
                <a:cs typeface="Calibri"/>
              </a:rPr>
              <a:t>∂</a:t>
            </a:r>
            <a:r>
              <a:rPr dirty="0" sz="700" spc="85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9417" y="1044168"/>
            <a:ext cx="1577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2880" algn="l"/>
              </a:tabLst>
            </a:pPr>
            <a:r>
              <a:rPr dirty="0" sz="1000" spc="-130">
                <a:latin typeface="Lucida Sans Unicode"/>
                <a:cs typeface="Lucida Sans Unicode"/>
              </a:rPr>
              <a:t></a:t>
            </a:r>
            <a:r>
              <a:rPr dirty="0" sz="1000" spc="-130">
                <a:latin typeface="Lucida Sans Unicode"/>
                <a:cs typeface="Lucida Sans Unicode"/>
              </a:rPr>
              <a:t>	</a:t>
            </a:r>
            <a:r>
              <a:rPr dirty="0" sz="1000" spc="-130">
                <a:latin typeface="Lucida Sans Unicode"/>
                <a:cs typeface="Lucida Sans Unicode"/>
              </a:rPr>
              <a:t>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9417" y="1271917"/>
            <a:ext cx="1577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2880" algn="l"/>
              </a:tabLst>
            </a:pPr>
            <a:r>
              <a:rPr dirty="0" sz="1000" spc="-130">
                <a:latin typeface="Lucida Sans Unicode"/>
                <a:cs typeface="Lucida Sans Unicode"/>
              </a:rPr>
              <a:t></a:t>
            </a:r>
            <a:r>
              <a:rPr dirty="0" sz="1000" spc="-130">
                <a:latin typeface="Lucida Sans Unicode"/>
                <a:cs typeface="Lucida Sans Unicode"/>
              </a:rPr>
              <a:t>	</a:t>
            </a:r>
            <a:r>
              <a:rPr dirty="0" sz="1000" spc="-130">
                <a:latin typeface="Lucida Sans Unicode"/>
                <a:cs typeface="Lucida Sans Unicode"/>
              </a:rPr>
              <a:t>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8281" y="1221308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i="1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1570" y="1373136"/>
            <a:ext cx="86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969" y="1126794"/>
            <a:ext cx="1071245" cy="1778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95"/>
              </a:spcBef>
              <a:tabLst>
                <a:tab pos="647065" algn="l"/>
                <a:tab pos="939165" algn="l"/>
              </a:tabLst>
            </a:pPr>
            <a:r>
              <a:rPr dirty="0" u="sng" sz="500" spc="2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1</a:t>
            </a:r>
            <a:r>
              <a:rPr dirty="0" u="sng" sz="500" spc="-11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baseline="7936" sz="1050" spc="142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baseline="7936" sz="1050" spc="427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dirty="0" u="sng" sz="500" spc="8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dirty="0" u="sng" baseline="7936" sz="1050" spc="89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baseline="7936" sz="1050" spc="187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dirty="0" u="sng" sz="500" spc="80" i="1">
                <a:solidFill>
                  <a:srgbClr val="1CAC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dirty="0" u="sng" baseline="7936" sz="1050" spc="142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dirty="0" baseline="7936" sz="1050">
                <a:latin typeface="Calibri"/>
                <a:cs typeface="Calibri"/>
              </a:rPr>
              <a:t>	</a:t>
            </a:r>
            <a:r>
              <a:rPr dirty="0" baseline="2777" sz="1500" spc="622">
                <a:latin typeface="Lucida Sans Unicode"/>
                <a:cs typeface="Lucida Sans Unicode"/>
              </a:rPr>
              <a:t> </a:t>
            </a:r>
            <a:r>
              <a:rPr dirty="0" baseline="2777" sz="1500">
                <a:latin typeface="Lucida Sans Unicode"/>
                <a:cs typeface="Lucida Sans Unicode"/>
              </a:rPr>
              <a:t>	</a:t>
            </a:r>
            <a:r>
              <a:rPr dirty="0" baseline="2777" sz="1500" spc="622">
                <a:latin typeface="Lucida Sans Unicode"/>
                <a:cs typeface="Lucida Sans Unicode"/>
              </a:rPr>
              <a:t> </a:t>
            </a:r>
            <a:endParaRPr baseline="2777" sz="15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1671040"/>
            <a:ext cx="1255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Calibri"/>
                <a:cs typeface="Calibri"/>
              </a:rPr>
              <a:t>so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linear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system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542" y="2092934"/>
            <a:ext cx="79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0" i="1">
                <a:solidFill>
                  <a:srgbClr val="1CAC00"/>
                </a:solidFill>
                <a:latin typeface="Calibri"/>
                <a:cs typeface="Calibri"/>
              </a:rPr>
              <a:t>v</a:t>
            </a:r>
            <a:r>
              <a:rPr dirty="0" sz="1000" spc="50">
                <a:solidFill>
                  <a:srgbClr val="1CAC00"/>
                </a:solidFill>
                <a:latin typeface="Calibri"/>
                <a:cs typeface="Calibri"/>
              </a:rPr>
              <a:t>˙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2572" y="2092934"/>
            <a:ext cx="309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30" i="1">
                <a:latin typeface="Calibri"/>
                <a:cs typeface="Calibri"/>
              </a:rPr>
              <a:t>b</a:t>
            </a:r>
            <a:r>
              <a:rPr dirty="0" baseline="-11904" sz="1050" spc="44">
                <a:latin typeface="Calibri"/>
                <a:cs typeface="Calibri"/>
              </a:rPr>
              <a:t>3</a:t>
            </a:r>
            <a:r>
              <a:rPr dirty="0" sz="1000" spc="30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44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endParaRPr baseline="-11904"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3721" y="2092934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90" i="1">
                <a:latin typeface="Calibri"/>
                <a:cs typeface="Calibri"/>
              </a:rPr>
              <a:t>b</a:t>
            </a:r>
            <a:r>
              <a:rPr dirty="0" baseline="-11904" sz="1050" spc="60">
                <a:latin typeface="Calibri"/>
                <a:cs typeface="Calibri"/>
              </a:rPr>
              <a:t>1</a:t>
            </a:r>
            <a:r>
              <a:rPr dirty="0" baseline="-11904" sz="1050" spc="60">
                <a:latin typeface="Calibri"/>
                <a:cs typeface="Calibri"/>
              </a:rPr>
              <a:t> </a:t>
            </a:r>
            <a:r>
              <a:rPr dirty="0" baseline="-11904" sz="1050" spc="-67">
                <a:latin typeface="Calibri"/>
                <a:cs typeface="Calibri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5973" y="1839887"/>
            <a:ext cx="22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415">
                <a:latin typeface="Lucida Sans Unicode"/>
                <a:cs typeface="Lucida Sans Unicode"/>
              </a:rPr>
              <a:t> </a:t>
            </a:r>
            <a:r>
              <a:rPr dirty="0" sz="1000" spc="-155">
                <a:latin typeface="Lucida Sans Unicode"/>
                <a:cs typeface="Lucida Sans Unicode"/>
              </a:rPr>
              <a:t> </a:t>
            </a:r>
            <a:r>
              <a:rPr dirty="0" baseline="-77777" sz="1500" spc="37" i="1">
                <a:latin typeface="Calibri"/>
                <a:cs typeface="Calibri"/>
              </a:rPr>
              <a:t>,</a:t>
            </a:r>
            <a:endParaRPr baseline="-77777" sz="15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28256" y="1982275"/>
          <a:ext cx="353441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920239"/>
                <a:gridCol w="1127760"/>
              </a:tblGrid>
              <a:tr h="630028">
                <a:tc>
                  <a:txBody>
                    <a:bodyPr/>
                    <a:lstStyle/>
                    <a:p>
                      <a:pPr marL="236220">
                        <a:lnSpc>
                          <a:spcPts val="969"/>
                        </a:lnSpc>
                      </a:pPr>
                      <a:r>
                        <a:rPr dirty="0" baseline="44444" sz="15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44444" sz="15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44444" sz="1500" spc="-202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5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000" spc="-1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˙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where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969"/>
                        </a:lnSpc>
                      </a:pPr>
                      <a:r>
                        <a:rPr dirty="0" baseline="44444" sz="15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44444" sz="15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33333" sz="1500" spc="412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baseline="44444" sz="1500" spc="412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44444" sz="1500" spc="1117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3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11904" sz="105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19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-6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8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8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12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8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baseline="-11904" sz="1050" spc="127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11904" sz="1050" spc="157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19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-6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82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000" spc="55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baseline="-11904" sz="1050" spc="82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baseline="-11904"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69"/>
                        </a:lnSpc>
                        <a:tabLst>
                          <a:tab pos="752475" algn="l"/>
                        </a:tabLst>
                      </a:pPr>
                      <a:r>
                        <a:rPr dirty="0" sz="1000" spc="110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165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000" spc="11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baseline="-11904" sz="1050" spc="16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dirty="0" sz="1000" spc="5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ts val="1200"/>
                        </a:lnSpc>
                        <a:tabLst>
                          <a:tab pos="1026160" algn="l"/>
                        </a:tabLst>
                      </a:pPr>
                      <a:r>
                        <a:rPr dirty="0" sz="1000" spc="30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baseline="-11904" sz="1050" spc="44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3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baseline="-11904" sz="1050" spc="44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11904" sz="1050" spc="172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19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-5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85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baseline="-11904" sz="1050" spc="12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000" spc="8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baseline="-11904" sz="1050" spc="127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dirty="0" sz="1000" spc="35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90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959485" algn="l"/>
                        </a:tabLst>
                      </a:pPr>
                      <a:r>
                        <a:rPr dirty="0" sz="1000" spc="2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3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11904" sz="105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5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25864	</a:t>
                      </a:r>
                      <a:r>
                        <a:rPr dirty="0" sz="1000" spc="2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-11904" sz="1050" spc="17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5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020298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4381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10285" algn="l"/>
                        </a:tabLst>
                      </a:pPr>
                      <a:r>
                        <a:rPr dirty="0" sz="1000" spc="-25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baseline="-11904" sz="1050" spc="-3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11904" sz="1050" spc="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5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057442	</a:t>
                      </a:r>
                      <a:r>
                        <a:rPr dirty="0" sz="1000" spc="-25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baseline="-11904" sz="105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-11904" sz="1050" spc="2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10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0097687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25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11904" sz="1050" spc="3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baseline="-11904" sz="1050" spc="202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5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057011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25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baseline="-11904" sz="1050" spc="-3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baseline="-11904" sz="10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27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000" spc="-10" i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0047576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</a:tbl>
          </a:graphicData>
        </a:graphic>
      </p:graphicFrame>
      <p:grpSp>
        <p:nvGrpSpPr>
          <p:cNvPr id="30" name="object 30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31" name="object 3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31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2700" y="305092"/>
            <a:ext cx="4633595" cy="879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35"/>
              </a:spcBef>
            </a:pPr>
            <a:r>
              <a:rPr dirty="0" sz="1400" spc="8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Stability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372110" marR="699135">
              <a:lnSpc>
                <a:spcPct val="100000"/>
              </a:lnSpc>
              <a:spcBef>
                <a:spcPts val="900"/>
              </a:spcBef>
            </a:pPr>
            <a:r>
              <a:rPr dirty="0" sz="1000" spc="110" b="1">
                <a:solidFill>
                  <a:srgbClr val="DF0D0D"/>
                </a:solidFill>
                <a:latin typeface="Calibri"/>
                <a:cs typeface="Calibri"/>
              </a:rPr>
              <a:t>Local</a:t>
            </a:r>
            <a:r>
              <a:rPr dirty="0" sz="10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Stability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30" b="1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dirty="0" sz="10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Model:</a:t>
            </a:r>
            <a:r>
              <a:rPr dirty="0" sz="1000" spc="204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equilibrium,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8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65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(</a:t>
            </a:r>
            <a:r>
              <a:rPr dirty="0" sz="1000" spc="3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3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949" y="1250289"/>
            <a:ext cx="7493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240" marR="5080" indent="-3175">
              <a:lnSpc>
                <a:spcPts val="950"/>
              </a:lnSpc>
              <a:spcBef>
                <a:spcPts val="135"/>
              </a:spcBef>
            </a:pPr>
            <a:r>
              <a:rPr dirty="0" sz="800" spc="-36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˙  </a:t>
            </a:r>
            <a:r>
              <a:rPr dirty="0" sz="800" spc="-35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˙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1518" y="1311655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518" y="1169441"/>
            <a:ext cx="59563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0035" algn="l"/>
                <a:tab pos="50292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7473" y="1250289"/>
            <a:ext cx="127635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955"/>
              </a:lnSpc>
              <a:spcBef>
                <a:spcPts val="95"/>
              </a:spcBef>
              <a:tabLst>
                <a:tab pos="654685" algn="l"/>
                <a:tab pos="1187450" algn="l"/>
              </a:tabLst>
            </a:pP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25864</a:t>
            </a:r>
            <a:r>
              <a:rPr dirty="0" sz="800" spc="15">
                <a:latin typeface="Calibri"/>
                <a:cs typeface="Calibri"/>
              </a:rPr>
              <a:t>	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15">
                <a:latin typeface="Calibri"/>
                <a:cs typeface="Calibri"/>
              </a:rPr>
              <a:t>	</a:t>
            </a:r>
            <a:r>
              <a:rPr dirty="0" sz="800" spc="-2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endParaRPr sz="800">
              <a:latin typeface="Verdana"/>
              <a:cs typeface="Verdana"/>
            </a:endParaRPr>
          </a:p>
          <a:p>
            <a:pPr algn="r" marR="11430">
              <a:lnSpc>
                <a:spcPts val="955"/>
              </a:lnSpc>
              <a:tabLst>
                <a:tab pos="329565" algn="l"/>
                <a:tab pos="1041400" algn="l"/>
              </a:tabLst>
            </a:pPr>
            <a:r>
              <a:rPr dirty="0" sz="800" spc="15">
                <a:latin typeface="Calibri"/>
                <a:cs typeface="Calibri"/>
              </a:rPr>
              <a:t>0	</a:t>
            </a:r>
            <a:r>
              <a:rPr dirty="0" sz="800" spc="5">
                <a:latin typeface="Calibri"/>
                <a:cs typeface="Calibri"/>
              </a:rPr>
              <a:t>0</a:t>
            </a:r>
            <a:r>
              <a:rPr dirty="0" sz="800" spc="5" i="1">
                <a:latin typeface="Verdana"/>
                <a:cs typeface="Verdana"/>
              </a:rPr>
              <a:t>.</a:t>
            </a:r>
            <a:r>
              <a:rPr dirty="0" sz="800" spc="5">
                <a:latin typeface="Calibri"/>
                <a:cs typeface="Calibri"/>
              </a:rPr>
              <a:t>057442	</a:t>
            </a:r>
            <a:r>
              <a:rPr dirty="0" sz="800" spc="-6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6075" y="1169441"/>
            <a:ext cx="46990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7719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-114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8215" y="1311655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94" y="1558937"/>
            <a:ext cx="3577590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010">
              <a:lnSpc>
                <a:spcPts val="1200"/>
              </a:lnSpc>
              <a:spcBef>
                <a:spcPts val="95"/>
              </a:spcBef>
            </a:pP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eigenvalues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1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25864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2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057442,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so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dirty="0" sz="1000" spc="80" b="1">
                <a:latin typeface="Calibri"/>
                <a:cs typeface="Calibri"/>
              </a:rPr>
              <a:t>equilibrium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DF0D0D"/>
                </a:solidFill>
                <a:latin typeface="Calibri"/>
                <a:cs typeface="Calibri"/>
              </a:rPr>
              <a:t>Node</a:t>
            </a:r>
            <a:endParaRPr sz="1000">
              <a:latin typeface="Calibri"/>
              <a:cs typeface="Calibri"/>
            </a:endParaRPr>
          </a:p>
          <a:p>
            <a:pPr marL="38100" marR="2351405">
              <a:lnSpc>
                <a:spcPct val="100000"/>
              </a:lnSpc>
              <a:spcBef>
                <a:spcPts val="595"/>
              </a:spcBef>
            </a:pPr>
            <a:r>
              <a:rPr dirty="0" sz="1000" spc="95">
                <a:latin typeface="Calibri"/>
                <a:cs typeface="Calibri"/>
              </a:rPr>
              <a:t>At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equilibrium,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2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000" spc="-15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742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977" y="2253069"/>
            <a:ext cx="59563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0035" algn="l"/>
                <a:tab pos="50292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6125" y="2333917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6408" y="2333917"/>
            <a:ext cx="198120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502920" algn="l"/>
                <a:tab pos="1161415" algn="l"/>
              </a:tabLst>
            </a:pPr>
            <a:r>
              <a:rPr dirty="0" sz="800" spc="-155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r>
              <a:rPr dirty="0" sz="800" spc="-155">
                <a:solidFill>
                  <a:srgbClr val="0000FF"/>
                </a:solidFill>
                <a:latin typeface="Calibri"/>
                <a:cs typeface="Calibri"/>
              </a:rPr>
              <a:t>˙	</a:t>
            </a:r>
            <a:r>
              <a:rPr dirty="0" sz="800" spc="30" i="1">
                <a:latin typeface="Arial"/>
                <a:cs typeface="Arial"/>
              </a:rPr>
              <a:t>−</a:t>
            </a:r>
            <a:r>
              <a:rPr dirty="0" sz="800" spc="30">
                <a:latin typeface="Calibri"/>
                <a:cs typeface="Calibri"/>
              </a:rPr>
              <a:t>0</a:t>
            </a:r>
            <a:r>
              <a:rPr dirty="0" sz="800" spc="30" i="1">
                <a:latin typeface="Verdana"/>
                <a:cs typeface="Verdana"/>
              </a:rPr>
              <a:t>.</a:t>
            </a:r>
            <a:r>
              <a:rPr dirty="0" sz="800" spc="30">
                <a:latin typeface="Calibri"/>
                <a:cs typeface="Calibri"/>
              </a:rPr>
              <a:t>25863	</a:t>
            </a:r>
            <a:r>
              <a:rPr dirty="0" sz="800" spc="5">
                <a:latin typeface="Calibri"/>
                <a:cs typeface="Calibri"/>
              </a:rPr>
              <a:t>0</a:t>
            </a:r>
            <a:r>
              <a:rPr dirty="0" sz="800" spc="5" i="1">
                <a:latin typeface="Verdana"/>
                <a:cs typeface="Verdana"/>
              </a:rPr>
              <a:t>.</a:t>
            </a:r>
            <a:r>
              <a:rPr dirty="0" sz="800" spc="5">
                <a:latin typeface="Calibri"/>
                <a:cs typeface="Calibri"/>
              </a:rPr>
              <a:t>72643</a:t>
            </a:r>
            <a:endParaRPr sz="800">
              <a:latin typeface="Calibri"/>
              <a:cs typeface="Calibri"/>
            </a:endParaRPr>
          </a:p>
          <a:p>
            <a:pPr marL="15240">
              <a:lnSpc>
                <a:spcPts val="955"/>
              </a:lnSpc>
              <a:tabLst>
                <a:tab pos="694055" algn="l"/>
                <a:tab pos="1065530" algn="l"/>
                <a:tab pos="1915160" algn="l"/>
              </a:tabLst>
            </a:pPr>
            <a:r>
              <a:rPr dirty="0" sz="800" spc="-35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r>
              <a:rPr dirty="0" sz="800" spc="50">
                <a:solidFill>
                  <a:srgbClr val="1CAC00"/>
                </a:solidFill>
                <a:latin typeface="Calibri"/>
                <a:cs typeface="Calibri"/>
              </a:rPr>
              <a:t>˙</a:t>
            </a:r>
            <a:r>
              <a:rPr dirty="0" sz="800">
                <a:solidFill>
                  <a:srgbClr val="1CAC00"/>
                </a:solidFill>
                <a:latin typeface="Calibri"/>
                <a:cs typeface="Calibri"/>
              </a:rPr>
              <a:t>	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0031793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6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6603" y="2253069"/>
            <a:ext cx="46990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7719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-114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0977" y="2395283"/>
            <a:ext cx="19431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9920" algn="l"/>
              </a:tabLst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	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606" y="2642565"/>
            <a:ext cx="383794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>
              <a:lnSpc>
                <a:spcPts val="1200"/>
              </a:lnSpc>
              <a:spcBef>
                <a:spcPts val="95"/>
              </a:spcBef>
            </a:pP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eigenvalues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1</a:t>
            </a:r>
            <a:r>
              <a:rPr dirty="0" baseline="-11904" sz="1050" spc="247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0" i="1">
                <a:latin typeface="Arial"/>
                <a:cs typeface="Arial"/>
              </a:rPr>
              <a:t>−</a:t>
            </a:r>
            <a:r>
              <a:rPr dirty="0" sz="1000" spc="2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25863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2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5" i="1">
                <a:latin typeface="Arial"/>
                <a:cs typeface="Arial"/>
              </a:rPr>
              <a:t>−</a:t>
            </a:r>
            <a:r>
              <a:rPr dirty="0" sz="1000" spc="15">
                <a:latin typeface="Calibri"/>
                <a:cs typeface="Calibri"/>
              </a:rPr>
              <a:t>0</a:t>
            </a:r>
            <a:r>
              <a:rPr dirty="0" sz="1000" spc="15" i="1">
                <a:latin typeface="Calibri"/>
                <a:cs typeface="Calibri"/>
              </a:rPr>
              <a:t>.</a:t>
            </a:r>
            <a:r>
              <a:rPr dirty="0" sz="1000" spc="15">
                <a:latin typeface="Calibri"/>
                <a:cs typeface="Calibri"/>
              </a:rPr>
              <a:t>0031793,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so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endParaRPr sz="1000">
              <a:latin typeface="Calibri"/>
              <a:cs typeface="Calibri"/>
            </a:endParaRPr>
          </a:p>
          <a:p>
            <a:pPr marL="25400">
              <a:lnSpc>
                <a:spcPts val="1200"/>
              </a:lnSpc>
            </a:pPr>
            <a:r>
              <a:rPr dirty="0" sz="1000" spc="80" b="1">
                <a:latin typeface="Calibri"/>
                <a:cs typeface="Calibri"/>
              </a:rPr>
              <a:t>equilibrium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Stable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DF0D0D"/>
                </a:solidFill>
                <a:latin typeface="Calibri"/>
                <a:cs typeface="Calibri"/>
              </a:rPr>
              <a:t>Node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32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2700" y="305092"/>
            <a:ext cx="4633595" cy="8763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35"/>
              </a:spcBef>
            </a:pPr>
            <a:r>
              <a:rPr dirty="0" sz="1400" spc="8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Stability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372110" marR="699135">
              <a:lnSpc>
                <a:spcPct val="100000"/>
              </a:lnSpc>
              <a:spcBef>
                <a:spcPts val="880"/>
              </a:spcBef>
            </a:pPr>
            <a:r>
              <a:rPr dirty="0" sz="1000" spc="110" b="1">
                <a:solidFill>
                  <a:srgbClr val="DF0D0D"/>
                </a:solidFill>
                <a:latin typeface="Calibri"/>
                <a:cs typeface="Calibri"/>
              </a:rPr>
              <a:t>Local</a:t>
            </a:r>
            <a:r>
              <a:rPr dirty="0" sz="10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Stability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30" b="1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dirty="0" sz="1000" spc="145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Model:</a:t>
            </a:r>
            <a:r>
              <a:rPr dirty="0" sz="1000" spc="204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equilibrium,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(</a:t>
            </a:r>
            <a:r>
              <a:rPr dirty="0" sz="1000" spc="12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8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125" i="1">
                <a:latin typeface="Calibri"/>
                <a:cs typeface="Calibri"/>
              </a:rPr>
              <a:t>,</a:t>
            </a:r>
            <a:r>
              <a:rPr dirty="0" sz="1000" spc="-65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(</a:t>
            </a:r>
            <a:r>
              <a:rPr dirty="0" sz="1000" spc="3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30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1CAC00"/>
                </a:solidFill>
                <a:latin typeface="Calibri"/>
                <a:cs typeface="Calibri"/>
              </a:rPr>
              <a:t>5</a:t>
            </a:r>
            <a:r>
              <a:rPr dirty="0" sz="1000" spc="5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5">
                <a:solidFill>
                  <a:srgbClr val="1CAC00"/>
                </a:solidFill>
                <a:latin typeface="Calibri"/>
                <a:cs typeface="Calibri"/>
              </a:rPr>
              <a:t>8802</a:t>
            </a:r>
            <a:r>
              <a:rPr dirty="0" sz="1000" spc="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977" y="1308849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977" y="1166634"/>
            <a:ext cx="59563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0035" algn="l"/>
                <a:tab pos="50292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6408" y="1247482"/>
            <a:ext cx="140462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502920" algn="l"/>
                <a:tab pos="1337310" algn="l"/>
              </a:tabLst>
            </a:pPr>
            <a:r>
              <a:rPr dirty="0" sz="800" spc="-36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˙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076596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15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  <a:p>
            <a:pPr marL="15240">
              <a:lnSpc>
                <a:spcPts val="955"/>
              </a:lnSpc>
            </a:pPr>
            <a:r>
              <a:rPr dirty="0" sz="800" spc="-150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r>
              <a:rPr dirty="0" sz="800" spc="-150">
                <a:solidFill>
                  <a:srgbClr val="1CAC00"/>
                </a:solidFill>
                <a:latin typeface="Calibri"/>
                <a:cs typeface="Calibri"/>
              </a:rPr>
              <a:t>˙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6125" y="1247482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8754" y="1367675"/>
            <a:ext cx="1448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  <a:tab pos="1383030" algn="l"/>
              </a:tabLst>
            </a:pP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027976</a:t>
            </a:r>
            <a:r>
              <a:rPr dirty="0" sz="800" spc="15">
                <a:latin typeface="Calibri"/>
                <a:cs typeface="Calibri"/>
              </a:rPr>
              <a:t>	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057442</a:t>
            </a:r>
            <a:r>
              <a:rPr dirty="0" sz="800" spc="15">
                <a:latin typeface="Calibri"/>
                <a:cs typeface="Calibri"/>
              </a:rPr>
              <a:t>	</a:t>
            </a:r>
            <a:r>
              <a:rPr dirty="0" sz="800" spc="-6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6603" y="1166634"/>
            <a:ext cx="46990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7719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-114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8756" y="1308849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070" y="1556131"/>
            <a:ext cx="3795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eigenvalues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1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5" i="1">
                <a:latin typeface="Arial"/>
                <a:cs typeface="Arial"/>
              </a:rPr>
              <a:t>−</a:t>
            </a:r>
            <a:r>
              <a:rPr dirty="0" sz="1000" spc="15">
                <a:latin typeface="Calibri"/>
                <a:cs typeface="Calibri"/>
              </a:rPr>
              <a:t>0</a:t>
            </a:r>
            <a:r>
              <a:rPr dirty="0" sz="1000" spc="15" i="1">
                <a:latin typeface="Calibri"/>
                <a:cs typeface="Calibri"/>
              </a:rPr>
              <a:t>.</a:t>
            </a:r>
            <a:r>
              <a:rPr dirty="0" sz="1000" spc="15">
                <a:latin typeface="Calibri"/>
                <a:cs typeface="Calibri"/>
              </a:rPr>
              <a:t>076596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2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5" i="1">
                <a:latin typeface="Arial"/>
                <a:cs typeface="Arial"/>
              </a:rPr>
              <a:t>−</a:t>
            </a:r>
            <a:r>
              <a:rPr dirty="0" sz="1000" spc="15">
                <a:latin typeface="Calibri"/>
                <a:cs typeface="Calibri"/>
              </a:rPr>
              <a:t>0</a:t>
            </a:r>
            <a:r>
              <a:rPr dirty="0" sz="1000" spc="15" i="1">
                <a:latin typeface="Calibri"/>
                <a:cs typeface="Calibri"/>
              </a:rPr>
              <a:t>.</a:t>
            </a:r>
            <a:r>
              <a:rPr dirty="0" sz="1000" spc="15">
                <a:latin typeface="Calibri"/>
                <a:cs typeface="Calibri"/>
              </a:rPr>
              <a:t>057442,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so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1632046"/>
            <a:ext cx="1863725" cy="6330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 sz="1000" spc="80" b="1">
                <a:latin typeface="Calibri"/>
                <a:cs typeface="Calibri"/>
              </a:rPr>
              <a:t>equilibrium</a:t>
            </a:r>
            <a:r>
              <a:rPr dirty="0" sz="1000" spc="105" b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Stable</a:t>
            </a:r>
            <a:r>
              <a:rPr dirty="0" sz="1000" spc="15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DF0D0D"/>
                </a:solidFill>
                <a:latin typeface="Calibri"/>
                <a:cs typeface="Calibri"/>
              </a:rPr>
              <a:t>Node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90"/>
              </a:spcBef>
            </a:pPr>
            <a:r>
              <a:rPr dirty="0" sz="1000" spc="95">
                <a:latin typeface="Calibri"/>
                <a:cs typeface="Calibri"/>
              </a:rPr>
              <a:t>At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305" i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-11904" sz="1050" spc="127" i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85" i="1">
                <a:solidFill>
                  <a:srgbClr val="1CAC00"/>
                </a:solidFill>
                <a:latin typeface="Calibri"/>
                <a:cs typeface="Calibri"/>
              </a:rPr>
              <a:t>Y</a:t>
            </a:r>
            <a:r>
              <a:rPr dirty="0" baseline="-11904" sz="1050" spc="127" i="1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dirty="0" sz="1000" spc="80">
                <a:latin typeface="Calibri"/>
                <a:cs typeface="Calibri"/>
              </a:rPr>
              <a:t>)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(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000" spc="-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</a:rPr>
              <a:t>257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dirty="0" sz="1000" spc="20" i="1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dirty="0" sz="1000" spc="-10">
                <a:solidFill>
                  <a:srgbClr val="1CAC00"/>
                </a:solidFill>
                <a:latin typeface="Calibri"/>
                <a:cs typeface="Calibri"/>
              </a:rPr>
              <a:t>88482</a:t>
            </a:r>
            <a:r>
              <a:rPr dirty="0" sz="1000" spc="8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2027" y="2250249"/>
            <a:ext cx="59563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80035" algn="l"/>
                <a:tab pos="50292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4457" y="2331097"/>
            <a:ext cx="201168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514984" algn="l"/>
                <a:tab pos="1184910" algn="l"/>
                <a:tab pos="1936114" algn="l"/>
              </a:tabLst>
            </a:pPr>
            <a:r>
              <a:rPr dirty="0" sz="800" spc="-36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r>
              <a:rPr dirty="0" sz="800" spc="50">
                <a:solidFill>
                  <a:srgbClr val="0000FF"/>
                </a:solidFill>
                <a:latin typeface="Calibri"/>
                <a:cs typeface="Calibri"/>
              </a:rPr>
              <a:t>˙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20820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 spc="15">
                <a:latin typeface="Calibri"/>
                <a:cs typeface="Calibri"/>
              </a:rPr>
              <a:t>58476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0" i="1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endParaRPr sz="800">
              <a:latin typeface="Verdana"/>
              <a:cs typeface="Verdana"/>
            </a:endParaRPr>
          </a:p>
          <a:p>
            <a:pPr marL="15240">
              <a:lnSpc>
                <a:spcPts val="955"/>
              </a:lnSpc>
              <a:tabLst>
                <a:tab pos="502920" algn="l"/>
                <a:tab pos="1939289" algn="l"/>
              </a:tabLst>
            </a:pPr>
            <a:r>
              <a:rPr dirty="0" sz="800" spc="-150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r>
              <a:rPr dirty="0" sz="800" spc="-150">
                <a:solidFill>
                  <a:srgbClr val="1CAC00"/>
                </a:solidFill>
                <a:latin typeface="Calibri"/>
                <a:cs typeface="Calibri"/>
              </a:rPr>
              <a:t>˙	</a:t>
            </a:r>
            <a:r>
              <a:rPr dirty="0" sz="800" spc="5">
                <a:latin typeface="Calibri"/>
                <a:cs typeface="Calibri"/>
              </a:rPr>
              <a:t>0</a:t>
            </a:r>
            <a:r>
              <a:rPr dirty="0" sz="800" spc="5" i="1">
                <a:latin typeface="Verdana"/>
                <a:cs typeface="Verdana"/>
              </a:rPr>
              <a:t>.</a:t>
            </a:r>
            <a:r>
              <a:rPr dirty="0" sz="800" spc="5">
                <a:latin typeface="Calibri"/>
                <a:cs typeface="Calibri"/>
              </a:rPr>
              <a:t>0042096    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 i="1">
                <a:latin typeface="Arial"/>
                <a:cs typeface="Arial"/>
              </a:rPr>
              <a:t>−</a:t>
            </a:r>
            <a:r>
              <a:rPr dirty="0" sz="800" spc="25">
                <a:latin typeface="Calibri"/>
                <a:cs typeface="Calibri"/>
              </a:rPr>
              <a:t>0</a:t>
            </a:r>
            <a:r>
              <a:rPr dirty="0" sz="800" spc="25" i="1">
                <a:latin typeface="Verdana"/>
                <a:cs typeface="Verdana"/>
              </a:rPr>
              <a:t>.</a:t>
            </a:r>
            <a:r>
              <a:rPr dirty="0" sz="800" spc="25">
                <a:latin typeface="Calibri"/>
                <a:cs typeface="Calibri"/>
              </a:rPr>
              <a:t>0086438	</a:t>
            </a:r>
            <a:r>
              <a:rPr dirty="0" sz="800" spc="-65" i="1">
                <a:solidFill>
                  <a:srgbClr val="1CAC00"/>
                </a:solidFill>
                <a:latin typeface="Verdana"/>
                <a:cs typeface="Verdana"/>
              </a:rPr>
              <a:t>v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8553" y="2250249"/>
            <a:ext cx="469900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77190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-114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9026" y="2392464"/>
            <a:ext cx="1967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4050" algn="l"/>
              </a:tabLst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	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606" y="2639745"/>
            <a:ext cx="373951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>
              <a:lnSpc>
                <a:spcPts val="1200"/>
              </a:lnSpc>
              <a:spcBef>
                <a:spcPts val="95"/>
              </a:spcBef>
            </a:pPr>
            <a:r>
              <a:rPr dirty="0" sz="1000" spc="15">
                <a:latin typeface="Calibri"/>
                <a:cs typeface="Calibri"/>
              </a:rPr>
              <a:t>which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eigenvalues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1</a:t>
            </a:r>
            <a:r>
              <a:rPr dirty="0" baseline="-11904" sz="1050" spc="247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0" i="1">
                <a:latin typeface="Arial"/>
                <a:cs typeface="Arial"/>
              </a:rPr>
              <a:t>−</a:t>
            </a:r>
            <a:r>
              <a:rPr dirty="0" sz="1000" spc="20">
                <a:latin typeface="Calibri"/>
                <a:cs typeface="Calibri"/>
              </a:rPr>
              <a:t>0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20">
                <a:latin typeface="Calibri"/>
                <a:cs typeface="Calibri"/>
              </a:rPr>
              <a:t>21985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λ</a:t>
            </a:r>
            <a:r>
              <a:rPr dirty="0" baseline="-11904" sz="1050" spc="120">
                <a:latin typeface="Calibri"/>
                <a:cs typeface="Calibri"/>
              </a:rPr>
              <a:t>2</a:t>
            </a:r>
            <a:r>
              <a:rPr dirty="0" baseline="-11904" sz="1050" spc="254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 spc="-5" i="1">
                <a:latin typeface="Calibri"/>
                <a:cs typeface="Calibri"/>
              </a:rPr>
              <a:t>.</a:t>
            </a:r>
            <a:r>
              <a:rPr dirty="0" sz="1000" spc="-5">
                <a:latin typeface="Calibri"/>
                <a:cs typeface="Calibri"/>
              </a:rPr>
              <a:t>0030111,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so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endParaRPr sz="1000">
              <a:latin typeface="Calibri"/>
              <a:cs typeface="Calibri"/>
            </a:endParaRPr>
          </a:p>
          <a:p>
            <a:pPr marL="25400">
              <a:lnSpc>
                <a:spcPts val="1200"/>
              </a:lnSpc>
            </a:pPr>
            <a:r>
              <a:rPr dirty="0" sz="1000" spc="80" b="1">
                <a:latin typeface="Calibri"/>
                <a:cs typeface="Calibri"/>
              </a:rPr>
              <a:t>equilibrium</a:t>
            </a:r>
            <a:r>
              <a:rPr dirty="0" sz="1000" spc="114" b="1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DF0D0D"/>
                </a:solidFill>
                <a:latin typeface="Calibri"/>
                <a:cs typeface="Calibri"/>
              </a:rPr>
              <a:t>Saddle</a:t>
            </a:r>
            <a:r>
              <a:rPr dirty="0" sz="1000" spc="16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DF0D0D"/>
                </a:solidFill>
                <a:latin typeface="Calibri"/>
                <a:cs typeface="Calibri"/>
              </a:rPr>
              <a:t>Node</a:t>
            </a:r>
            <a:r>
              <a:rPr dirty="0" sz="1000" spc="11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(weak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repelling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direction)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33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305092"/>
            <a:ext cx="4608195" cy="6623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 marL="359410" marR="513715">
              <a:lnSpc>
                <a:spcPct val="100000"/>
              </a:lnSpc>
              <a:spcBef>
                <a:spcPts val="905"/>
              </a:spcBef>
            </a:pP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5" b="1">
                <a:solidFill>
                  <a:srgbClr val="0000FF"/>
                </a:solidFill>
                <a:latin typeface="Calibri"/>
                <a:cs typeface="Calibri"/>
              </a:rPr>
              <a:t>Phase</a:t>
            </a:r>
            <a:r>
              <a:rPr dirty="0" sz="1000" spc="1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5" b="1">
                <a:solidFill>
                  <a:srgbClr val="0000FF"/>
                </a:solidFill>
                <a:latin typeface="Calibri"/>
                <a:cs typeface="Calibri"/>
              </a:rPr>
              <a:t>Portrait:</a:t>
            </a:r>
            <a:r>
              <a:rPr dirty="0" sz="1000" spc="2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Plot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shows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nullclines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trajectory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0409" y="976988"/>
            <a:ext cx="2527300" cy="2204720"/>
            <a:chOff x="1040409" y="976988"/>
            <a:chExt cx="2527300" cy="2204720"/>
          </a:xfrm>
        </p:grpSpPr>
        <p:sp>
          <p:nvSpPr>
            <p:cNvPr id="7" name="object 7"/>
            <p:cNvSpPr/>
            <p:nvPr/>
          </p:nvSpPr>
          <p:spPr>
            <a:xfrm>
              <a:off x="1040409" y="976988"/>
              <a:ext cx="2527300" cy="2204720"/>
            </a:xfrm>
            <a:custGeom>
              <a:avLst/>
              <a:gdLst/>
              <a:ahLst/>
              <a:cxnLst/>
              <a:rect l="l" t="t" r="r" b="b"/>
              <a:pathLst>
                <a:path w="2527300" h="2204720">
                  <a:moveTo>
                    <a:pt x="2527169" y="0"/>
                  </a:moveTo>
                  <a:lnTo>
                    <a:pt x="0" y="0"/>
                  </a:lnTo>
                  <a:lnTo>
                    <a:pt x="0" y="2204256"/>
                  </a:lnTo>
                  <a:lnTo>
                    <a:pt x="2527169" y="2204256"/>
                  </a:lnTo>
                  <a:lnTo>
                    <a:pt x="2527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8072" y="2977470"/>
              <a:ext cx="2233295" cy="0"/>
            </a:xfrm>
            <a:custGeom>
              <a:avLst/>
              <a:gdLst/>
              <a:ahLst/>
              <a:cxnLst/>
              <a:rect l="l" t="t" r="r" b="b"/>
              <a:pathLst>
                <a:path w="2233295" h="0">
                  <a:moveTo>
                    <a:pt x="0" y="0"/>
                  </a:moveTo>
                  <a:lnTo>
                    <a:pt x="2233269" y="0"/>
                  </a:lnTo>
                </a:path>
              </a:pathLst>
            </a:custGeom>
            <a:ln w="7020">
              <a:solidFill>
                <a:srgbClr val="CC313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18072" y="1384041"/>
              <a:ext cx="2020570" cy="1674495"/>
            </a:xfrm>
            <a:custGeom>
              <a:avLst/>
              <a:gdLst/>
              <a:ahLst/>
              <a:cxnLst/>
              <a:rect l="l" t="t" r="r" b="b"/>
              <a:pathLst>
                <a:path w="2020570" h="1674495">
                  <a:moveTo>
                    <a:pt x="0" y="0"/>
                  </a:moveTo>
                  <a:lnTo>
                    <a:pt x="2020149" y="1674320"/>
                  </a:lnTo>
                </a:path>
              </a:pathLst>
            </a:custGeom>
            <a:ln w="7020">
              <a:solidFill>
                <a:srgbClr val="CC313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8072" y="999948"/>
              <a:ext cx="3175" cy="1980564"/>
            </a:xfrm>
            <a:custGeom>
              <a:avLst/>
              <a:gdLst/>
              <a:ahLst/>
              <a:cxnLst/>
              <a:rect l="l" t="t" r="r" b="b"/>
              <a:pathLst>
                <a:path w="3175" h="1980564">
                  <a:moveTo>
                    <a:pt x="0" y="1980236"/>
                  </a:moveTo>
                  <a:lnTo>
                    <a:pt x="2809" y="0"/>
                  </a:lnTo>
                </a:path>
              </a:pathLst>
            </a:custGeom>
            <a:ln w="7020">
              <a:solidFill>
                <a:srgbClr val="4F2E4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18072" y="1748814"/>
              <a:ext cx="2165985" cy="1312545"/>
            </a:xfrm>
            <a:custGeom>
              <a:avLst/>
              <a:gdLst/>
              <a:ahLst/>
              <a:cxnLst/>
              <a:rect l="l" t="t" r="r" b="b"/>
              <a:pathLst>
                <a:path w="2165985" h="1312545">
                  <a:moveTo>
                    <a:pt x="0" y="0"/>
                  </a:moveTo>
                  <a:lnTo>
                    <a:pt x="2165660" y="1311968"/>
                  </a:lnTo>
                </a:path>
              </a:pathLst>
            </a:custGeom>
            <a:ln w="7020">
              <a:solidFill>
                <a:srgbClr val="4F2E4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2507" y="1032733"/>
              <a:ext cx="2304067" cy="19610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9916" y="2980184"/>
              <a:ext cx="2409825" cy="0"/>
            </a:xfrm>
            <a:custGeom>
              <a:avLst/>
              <a:gdLst/>
              <a:ahLst/>
              <a:cxnLst/>
              <a:rect l="l" t="t" r="r" b="b"/>
              <a:pathLst>
                <a:path w="2409825" h="0">
                  <a:moveTo>
                    <a:pt x="0" y="0"/>
                  </a:moveTo>
                  <a:lnTo>
                    <a:pt x="2409580" y="0"/>
                  </a:lnTo>
                </a:path>
              </a:pathLst>
            </a:custGeom>
            <a:ln w="4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62710" y="3116895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39">
                  <a:moveTo>
                    <a:pt x="26783" y="0"/>
                  </a:moveTo>
                  <a:lnTo>
                    <a:pt x="25371" y="0"/>
                  </a:lnTo>
                  <a:lnTo>
                    <a:pt x="24839" y="92"/>
                  </a:lnTo>
                  <a:lnTo>
                    <a:pt x="16597" y="8699"/>
                  </a:lnTo>
                  <a:lnTo>
                    <a:pt x="15823" y="5675"/>
                  </a:lnTo>
                  <a:lnTo>
                    <a:pt x="15235" y="3822"/>
                  </a:lnTo>
                  <a:lnTo>
                    <a:pt x="14844" y="3139"/>
                  </a:lnTo>
                  <a:lnTo>
                    <a:pt x="14357" y="2068"/>
                  </a:lnTo>
                  <a:lnTo>
                    <a:pt x="13628" y="1019"/>
                  </a:lnTo>
                  <a:lnTo>
                    <a:pt x="12649" y="0"/>
                  </a:lnTo>
                  <a:lnTo>
                    <a:pt x="4753" y="1383"/>
                  </a:lnTo>
                  <a:lnTo>
                    <a:pt x="4753" y="2484"/>
                  </a:lnTo>
                  <a:lnTo>
                    <a:pt x="5336" y="2432"/>
                  </a:lnTo>
                  <a:lnTo>
                    <a:pt x="5846" y="2410"/>
                  </a:lnTo>
                  <a:lnTo>
                    <a:pt x="7754" y="2410"/>
                  </a:lnTo>
                  <a:lnTo>
                    <a:pt x="8847" y="2676"/>
                  </a:lnTo>
                  <a:lnTo>
                    <a:pt x="10313" y="3752"/>
                  </a:lnTo>
                  <a:lnTo>
                    <a:pt x="10896" y="4679"/>
                  </a:lnTo>
                  <a:lnTo>
                    <a:pt x="11333" y="5994"/>
                  </a:lnTo>
                  <a:lnTo>
                    <a:pt x="11429" y="6237"/>
                  </a:lnTo>
                  <a:lnTo>
                    <a:pt x="12089" y="8774"/>
                  </a:lnTo>
                  <a:lnTo>
                    <a:pt x="13309" y="13599"/>
                  </a:lnTo>
                  <a:lnTo>
                    <a:pt x="12822" y="14716"/>
                  </a:lnTo>
                  <a:lnTo>
                    <a:pt x="5678" y="24348"/>
                  </a:lnTo>
                  <a:lnTo>
                    <a:pt x="5190" y="24348"/>
                  </a:lnTo>
                  <a:lnTo>
                    <a:pt x="4776" y="24129"/>
                  </a:lnTo>
                  <a:lnTo>
                    <a:pt x="4243" y="23688"/>
                  </a:lnTo>
                  <a:lnTo>
                    <a:pt x="3560" y="23056"/>
                  </a:lnTo>
                  <a:lnTo>
                    <a:pt x="2900" y="22738"/>
                  </a:lnTo>
                  <a:lnTo>
                    <a:pt x="1630" y="22738"/>
                  </a:lnTo>
                  <a:lnTo>
                    <a:pt x="1097" y="22958"/>
                  </a:lnTo>
                  <a:lnTo>
                    <a:pt x="218" y="23834"/>
                  </a:lnTo>
                  <a:lnTo>
                    <a:pt x="0" y="24373"/>
                  </a:lnTo>
                  <a:lnTo>
                    <a:pt x="0" y="25739"/>
                  </a:lnTo>
                  <a:lnTo>
                    <a:pt x="218" y="26324"/>
                  </a:lnTo>
                  <a:lnTo>
                    <a:pt x="655" y="26758"/>
                  </a:lnTo>
                  <a:lnTo>
                    <a:pt x="1338" y="27343"/>
                  </a:lnTo>
                  <a:lnTo>
                    <a:pt x="2071" y="27639"/>
                  </a:lnTo>
                  <a:lnTo>
                    <a:pt x="3970" y="27639"/>
                  </a:lnTo>
                  <a:lnTo>
                    <a:pt x="5140" y="27124"/>
                  </a:lnTo>
                  <a:lnTo>
                    <a:pt x="6361" y="26104"/>
                  </a:lnTo>
                  <a:lnTo>
                    <a:pt x="8214" y="24591"/>
                  </a:lnTo>
                  <a:lnTo>
                    <a:pt x="10700" y="21152"/>
                  </a:lnTo>
                  <a:lnTo>
                    <a:pt x="13819" y="15794"/>
                  </a:lnTo>
                  <a:lnTo>
                    <a:pt x="15085" y="21644"/>
                  </a:lnTo>
                  <a:lnTo>
                    <a:pt x="15941" y="24956"/>
                  </a:lnTo>
                  <a:lnTo>
                    <a:pt x="16378" y="25739"/>
                  </a:lnTo>
                  <a:lnTo>
                    <a:pt x="17016" y="27002"/>
                  </a:lnTo>
                  <a:lnTo>
                    <a:pt x="17890" y="27639"/>
                  </a:lnTo>
                  <a:lnTo>
                    <a:pt x="19793" y="27639"/>
                  </a:lnTo>
                  <a:lnTo>
                    <a:pt x="20722" y="27199"/>
                  </a:lnTo>
                  <a:lnTo>
                    <a:pt x="23691" y="24761"/>
                  </a:lnTo>
                  <a:lnTo>
                    <a:pt x="25276" y="22813"/>
                  </a:lnTo>
                  <a:lnTo>
                    <a:pt x="26542" y="20474"/>
                  </a:lnTo>
                  <a:lnTo>
                    <a:pt x="25522" y="19958"/>
                  </a:lnTo>
                  <a:lnTo>
                    <a:pt x="24743" y="21424"/>
                  </a:lnTo>
                  <a:lnTo>
                    <a:pt x="23814" y="22617"/>
                  </a:lnTo>
                  <a:lnTo>
                    <a:pt x="22739" y="23544"/>
                  </a:lnTo>
                  <a:lnTo>
                    <a:pt x="22157" y="23983"/>
                  </a:lnTo>
                  <a:lnTo>
                    <a:pt x="21669" y="24198"/>
                  </a:lnTo>
                  <a:lnTo>
                    <a:pt x="20986" y="24198"/>
                  </a:lnTo>
                  <a:lnTo>
                    <a:pt x="17111" y="10744"/>
                  </a:lnTo>
                  <a:lnTo>
                    <a:pt x="18814" y="7772"/>
                  </a:lnTo>
                  <a:lnTo>
                    <a:pt x="20281" y="5773"/>
                  </a:lnTo>
                  <a:lnTo>
                    <a:pt x="22134" y="4215"/>
                  </a:lnTo>
                  <a:lnTo>
                    <a:pt x="22689" y="3945"/>
                  </a:lnTo>
                  <a:lnTo>
                    <a:pt x="23518" y="3945"/>
                  </a:lnTo>
                  <a:lnTo>
                    <a:pt x="24156" y="4094"/>
                  </a:lnTo>
                  <a:lnTo>
                    <a:pt x="25085" y="4384"/>
                  </a:lnTo>
                  <a:lnTo>
                    <a:pt x="25522" y="4581"/>
                  </a:lnTo>
                  <a:lnTo>
                    <a:pt x="25959" y="4679"/>
                  </a:lnTo>
                  <a:lnTo>
                    <a:pt x="27124" y="4679"/>
                  </a:lnTo>
                  <a:lnTo>
                    <a:pt x="27762" y="4430"/>
                  </a:lnTo>
                  <a:lnTo>
                    <a:pt x="28295" y="3945"/>
                  </a:lnTo>
                  <a:lnTo>
                    <a:pt x="28591" y="3655"/>
                  </a:lnTo>
                  <a:lnTo>
                    <a:pt x="28736" y="3115"/>
                  </a:lnTo>
                  <a:lnTo>
                    <a:pt x="28736" y="1702"/>
                  </a:lnTo>
                  <a:lnTo>
                    <a:pt x="28481" y="1156"/>
                  </a:lnTo>
                  <a:lnTo>
                    <a:pt x="27457" y="229"/>
                  </a:lnTo>
                  <a:lnTo>
                    <a:pt x="2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18072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8320" y="3018466"/>
              <a:ext cx="26034" cy="41910"/>
            </a:xfrm>
            <a:custGeom>
              <a:avLst/>
              <a:gdLst/>
              <a:ahLst/>
              <a:cxnLst/>
              <a:rect l="l" t="t" r="r" b="b"/>
              <a:pathLst>
                <a:path w="26034" h="41910">
                  <a:moveTo>
                    <a:pt x="16233" y="0"/>
                  </a:moveTo>
                  <a:lnTo>
                    <a:pt x="11262" y="0"/>
                  </a:lnTo>
                  <a:lnTo>
                    <a:pt x="9409" y="636"/>
                  </a:lnTo>
                  <a:lnTo>
                    <a:pt x="5314" y="3511"/>
                  </a:lnTo>
                  <a:lnTo>
                    <a:pt x="3473" y="5985"/>
                  </a:lnTo>
                  <a:lnTo>
                    <a:pt x="695" y="12664"/>
                  </a:lnTo>
                  <a:lnTo>
                    <a:pt x="0" y="16623"/>
                  </a:lnTo>
                  <a:lnTo>
                    <a:pt x="0" y="26568"/>
                  </a:lnTo>
                  <a:lnTo>
                    <a:pt x="1072" y="31178"/>
                  </a:lnTo>
                  <a:lnTo>
                    <a:pt x="3730" y="35927"/>
                  </a:lnTo>
                  <a:lnTo>
                    <a:pt x="5802" y="39559"/>
                  </a:lnTo>
                  <a:lnTo>
                    <a:pt x="9019" y="41829"/>
                  </a:lnTo>
                  <a:lnTo>
                    <a:pt x="14772" y="41829"/>
                  </a:lnTo>
                  <a:lnTo>
                    <a:pt x="16769" y="41085"/>
                  </a:lnTo>
                  <a:lnTo>
                    <a:pt x="18401" y="39929"/>
                  </a:lnTo>
                  <a:lnTo>
                    <a:pt x="10700" y="39929"/>
                  </a:lnTo>
                  <a:lnTo>
                    <a:pt x="9019" y="38463"/>
                  </a:lnTo>
                  <a:lnTo>
                    <a:pt x="6533" y="32030"/>
                  </a:lnTo>
                  <a:lnTo>
                    <a:pt x="5850" y="27494"/>
                  </a:lnTo>
                  <a:lnTo>
                    <a:pt x="5850" y="18528"/>
                  </a:lnTo>
                  <a:lnTo>
                    <a:pt x="11773" y="1975"/>
                  </a:lnTo>
                  <a:lnTo>
                    <a:pt x="19312" y="1975"/>
                  </a:lnTo>
                  <a:lnTo>
                    <a:pt x="18989" y="1563"/>
                  </a:lnTo>
                  <a:lnTo>
                    <a:pt x="16233" y="0"/>
                  </a:lnTo>
                  <a:close/>
                </a:path>
                <a:path w="26034" h="41910">
                  <a:moveTo>
                    <a:pt x="19312" y="1975"/>
                  </a:moveTo>
                  <a:lnTo>
                    <a:pt x="14260" y="1975"/>
                  </a:lnTo>
                  <a:lnTo>
                    <a:pt x="15234" y="2292"/>
                  </a:lnTo>
                  <a:lnTo>
                    <a:pt x="17185" y="3852"/>
                  </a:lnTo>
                  <a:lnTo>
                    <a:pt x="18110" y="5462"/>
                  </a:lnTo>
                  <a:lnTo>
                    <a:pt x="18866" y="7984"/>
                  </a:lnTo>
                  <a:lnTo>
                    <a:pt x="19768" y="10824"/>
                  </a:lnTo>
                  <a:lnTo>
                    <a:pt x="20156" y="13871"/>
                  </a:lnTo>
                  <a:lnTo>
                    <a:pt x="20150" y="26568"/>
                  </a:lnTo>
                  <a:lnTo>
                    <a:pt x="19793" y="30275"/>
                  </a:lnTo>
                  <a:lnTo>
                    <a:pt x="18866" y="33640"/>
                  </a:lnTo>
                  <a:lnTo>
                    <a:pt x="18281" y="35927"/>
                  </a:lnTo>
                  <a:lnTo>
                    <a:pt x="17416" y="37551"/>
                  </a:lnTo>
                  <a:lnTo>
                    <a:pt x="15126" y="39451"/>
                  </a:lnTo>
                  <a:lnTo>
                    <a:pt x="14015" y="39929"/>
                  </a:lnTo>
                  <a:lnTo>
                    <a:pt x="18401" y="39929"/>
                  </a:lnTo>
                  <a:lnTo>
                    <a:pt x="26033" y="13871"/>
                  </a:lnTo>
                  <a:lnTo>
                    <a:pt x="24498" y="8583"/>
                  </a:lnTo>
                  <a:lnTo>
                    <a:pt x="19312" y="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7109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23758" y="3027825"/>
              <a:ext cx="26670" cy="41275"/>
            </a:xfrm>
            <a:custGeom>
              <a:avLst/>
              <a:gdLst/>
              <a:ahLst/>
              <a:cxnLst/>
              <a:rect l="l" t="t" r="r" b="b"/>
              <a:pathLst>
                <a:path w="26669" h="41275">
                  <a:moveTo>
                    <a:pt x="15914" y="0"/>
                  </a:moveTo>
                  <a:lnTo>
                    <a:pt x="9580" y="0"/>
                  </a:lnTo>
                  <a:lnTo>
                    <a:pt x="7016" y="978"/>
                  </a:lnTo>
                  <a:lnTo>
                    <a:pt x="2923" y="4877"/>
                  </a:lnTo>
                  <a:lnTo>
                    <a:pt x="1657" y="7680"/>
                  </a:lnTo>
                  <a:lnTo>
                    <a:pt x="1170" y="11335"/>
                  </a:lnTo>
                  <a:lnTo>
                    <a:pt x="2263" y="11335"/>
                  </a:lnTo>
                  <a:lnTo>
                    <a:pt x="2996" y="9094"/>
                  </a:lnTo>
                  <a:lnTo>
                    <a:pt x="4157" y="7399"/>
                  </a:lnTo>
                  <a:lnTo>
                    <a:pt x="7321" y="5106"/>
                  </a:lnTo>
                  <a:lnTo>
                    <a:pt x="9093" y="4535"/>
                  </a:lnTo>
                  <a:lnTo>
                    <a:pt x="13236" y="4535"/>
                  </a:lnTo>
                  <a:lnTo>
                    <a:pt x="15112" y="5353"/>
                  </a:lnTo>
                  <a:lnTo>
                    <a:pt x="18232" y="8616"/>
                  </a:lnTo>
                  <a:lnTo>
                    <a:pt x="19010" y="10727"/>
                  </a:lnTo>
                  <a:lnTo>
                    <a:pt x="19010" y="16623"/>
                  </a:lnTo>
                  <a:lnTo>
                    <a:pt x="17590" y="20307"/>
                  </a:lnTo>
                  <a:lnTo>
                    <a:pt x="11879" y="28398"/>
                  </a:lnTo>
                  <a:lnTo>
                    <a:pt x="6966" y="33617"/>
                  </a:lnTo>
                  <a:lnTo>
                    <a:pt x="0" y="40001"/>
                  </a:lnTo>
                  <a:lnTo>
                    <a:pt x="0" y="41100"/>
                  </a:lnTo>
                  <a:lnTo>
                    <a:pt x="23764" y="41100"/>
                  </a:lnTo>
                  <a:lnTo>
                    <a:pt x="26542" y="33345"/>
                  </a:lnTo>
                  <a:lnTo>
                    <a:pt x="25444" y="33345"/>
                  </a:lnTo>
                  <a:lnTo>
                    <a:pt x="24957" y="34225"/>
                  </a:lnTo>
                  <a:lnTo>
                    <a:pt x="24361" y="34908"/>
                  </a:lnTo>
                  <a:lnTo>
                    <a:pt x="22944" y="35881"/>
                  </a:lnTo>
                  <a:lnTo>
                    <a:pt x="22166" y="36209"/>
                  </a:lnTo>
                  <a:lnTo>
                    <a:pt x="20458" y="36550"/>
                  </a:lnTo>
                  <a:lnTo>
                    <a:pt x="18960" y="36635"/>
                  </a:lnTo>
                  <a:lnTo>
                    <a:pt x="6288" y="36635"/>
                  </a:lnTo>
                  <a:lnTo>
                    <a:pt x="7554" y="35516"/>
                  </a:lnTo>
                  <a:lnTo>
                    <a:pt x="10650" y="32249"/>
                  </a:lnTo>
                  <a:lnTo>
                    <a:pt x="15572" y="26840"/>
                  </a:lnTo>
                  <a:lnTo>
                    <a:pt x="18842" y="23279"/>
                  </a:lnTo>
                  <a:lnTo>
                    <a:pt x="21205" y="19891"/>
                  </a:lnTo>
                  <a:lnTo>
                    <a:pt x="22671" y="16675"/>
                  </a:lnTo>
                  <a:lnTo>
                    <a:pt x="23641" y="14626"/>
                  </a:lnTo>
                  <a:lnTo>
                    <a:pt x="24128" y="12580"/>
                  </a:lnTo>
                  <a:lnTo>
                    <a:pt x="24128" y="7703"/>
                  </a:lnTo>
                  <a:lnTo>
                    <a:pt x="23035" y="5241"/>
                  </a:lnTo>
                  <a:lnTo>
                    <a:pt x="18646" y="1049"/>
                  </a:lnTo>
                  <a:lnTo>
                    <a:pt x="15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56147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41631" y="3027825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1934" y="30495"/>
                  </a:moveTo>
                  <a:lnTo>
                    <a:pt x="17034" y="30495"/>
                  </a:lnTo>
                  <a:lnTo>
                    <a:pt x="17034" y="41100"/>
                  </a:lnTo>
                  <a:lnTo>
                    <a:pt x="21934" y="41100"/>
                  </a:lnTo>
                  <a:lnTo>
                    <a:pt x="21934" y="30495"/>
                  </a:lnTo>
                  <a:close/>
                </a:path>
                <a:path w="27939" h="41275">
                  <a:moveTo>
                    <a:pt x="21934" y="0"/>
                  </a:moveTo>
                  <a:lnTo>
                    <a:pt x="18719" y="0"/>
                  </a:lnTo>
                  <a:lnTo>
                    <a:pt x="0" y="26691"/>
                  </a:lnTo>
                  <a:lnTo>
                    <a:pt x="0" y="30495"/>
                  </a:lnTo>
                  <a:lnTo>
                    <a:pt x="27343" y="30495"/>
                  </a:lnTo>
                  <a:lnTo>
                    <a:pt x="27343" y="26255"/>
                  </a:lnTo>
                  <a:lnTo>
                    <a:pt x="2923" y="26255"/>
                  </a:lnTo>
                  <a:lnTo>
                    <a:pt x="17034" y="6216"/>
                  </a:lnTo>
                  <a:lnTo>
                    <a:pt x="21934" y="6216"/>
                  </a:lnTo>
                  <a:lnTo>
                    <a:pt x="21934" y="0"/>
                  </a:lnTo>
                  <a:close/>
                </a:path>
                <a:path w="27939" h="41275">
                  <a:moveTo>
                    <a:pt x="21934" y="6216"/>
                  </a:moveTo>
                  <a:lnTo>
                    <a:pt x="17034" y="6216"/>
                  </a:lnTo>
                  <a:lnTo>
                    <a:pt x="17034" y="26255"/>
                  </a:lnTo>
                  <a:lnTo>
                    <a:pt x="21934" y="26255"/>
                  </a:lnTo>
                  <a:lnTo>
                    <a:pt x="21934" y="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75190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61658" y="3027825"/>
              <a:ext cx="25400" cy="41910"/>
            </a:xfrm>
            <a:custGeom>
              <a:avLst/>
              <a:gdLst/>
              <a:ahLst/>
              <a:cxnLst/>
              <a:rect l="l" t="t" r="r" b="b"/>
              <a:pathLst>
                <a:path w="25400" h="41910">
                  <a:moveTo>
                    <a:pt x="24532" y="0"/>
                  </a:moveTo>
                  <a:lnTo>
                    <a:pt x="20680" y="0"/>
                  </a:lnTo>
                  <a:lnTo>
                    <a:pt x="18399" y="427"/>
                  </a:lnTo>
                  <a:lnTo>
                    <a:pt x="0" y="31239"/>
                  </a:lnTo>
                  <a:lnTo>
                    <a:pt x="1765" y="35540"/>
                  </a:lnTo>
                  <a:lnTo>
                    <a:pt x="5517" y="39049"/>
                  </a:lnTo>
                  <a:lnTo>
                    <a:pt x="7416" y="40902"/>
                  </a:lnTo>
                  <a:lnTo>
                    <a:pt x="9756" y="41829"/>
                  </a:lnTo>
                  <a:lnTo>
                    <a:pt x="16586" y="41829"/>
                  </a:lnTo>
                  <a:lnTo>
                    <a:pt x="19824" y="40145"/>
                  </a:lnTo>
                  <a:lnTo>
                    <a:pt x="11951" y="40145"/>
                  </a:lnTo>
                  <a:lnTo>
                    <a:pt x="10712" y="39682"/>
                  </a:lnTo>
                  <a:lnTo>
                    <a:pt x="5517" y="29179"/>
                  </a:lnTo>
                  <a:lnTo>
                    <a:pt x="5641" y="24060"/>
                  </a:lnTo>
                  <a:lnTo>
                    <a:pt x="10360" y="18574"/>
                  </a:lnTo>
                  <a:lnTo>
                    <a:pt x="6541" y="18574"/>
                  </a:lnTo>
                  <a:lnTo>
                    <a:pt x="24532" y="1101"/>
                  </a:lnTo>
                  <a:lnTo>
                    <a:pt x="24532" y="0"/>
                  </a:lnTo>
                  <a:close/>
                </a:path>
                <a:path w="25400" h="41910">
                  <a:moveTo>
                    <a:pt x="21668" y="18285"/>
                  </a:moveTo>
                  <a:lnTo>
                    <a:pt x="14756" y="18285"/>
                  </a:lnTo>
                  <a:lnTo>
                    <a:pt x="16655" y="19516"/>
                  </a:lnTo>
                  <a:lnTo>
                    <a:pt x="19387" y="24439"/>
                  </a:lnTo>
                  <a:lnTo>
                    <a:pt x="20070" y="27374"/>
                  </a:lnTo>
                  <a:lnTo>
                    <a:pt x="19997" y="34005"/>
                  </a:lnTo>
                  <a:lnTo>
                    <a:pt x="19387" y="36064"/>
                  </a:lnTo>
                  <a:lnTo>
                    <a:pt x="16655" y="39330"/>
                  </a:lnTo>
                  <a:lnTo>
                    <a:pt x="15120" y="40145"/>
                  </a:lnTo>
                  <a:lnTo>
                    <a:pt x="19824" y="40145"/>
                  </a:lnTo>
                  <a:lnTo>
                    <a:pt x="24309" y="34005"/>
                  </a:lnTo>
                  <a:lnTo>
                    <a:pt x="25232" y="31239"/>
                  </a:lnTo>
                  <a:lnTo>
                    <a:pt x="25333" y="24060"/>
                  </a:lnTo>
                  <a:lnTo>
                    <a:pt x="24318" y="21196"/>
                  </a:lnTo>
                  <a:lnTo>
                    <a:pt x="21668" y="18285"/>
                  </a:lnTo>
                  <a:close/>
                </a:path>
                <a:path w="25400" h="41910">
                  <a:moveTo>
                    <a:pt x="17898" y="15650"/>
                  </a:moveTo>
                  <a:lnTo>
                    <a:pt x="12292" y="15650"/>
                  </a:lnTo>
                  <a:lnTo>
                    <a:pt x="9419" y="16623"/>
                  </a:lnTo>
                  <a:lnTo>
                    <a:pt x="6541" y="18574"/>
                  </a:lnTo>
                  <a:lnTo>
                    <a:pt x="10360" y="18574"/>
                  </a:lnTo>
                  <a:lnTo>
                    <a:pt x="10721" y="18439"/>
                  </a:lnTo>
                  <a:lnTo>
                    <a:pt x="11541" y="18285"/>
                  </a:lnTo>
                  <a:lnTo>
                    <a:pt x="21668" y="18285"/>
                  </a:lnTo>
                  <a:lnTo>
                    <a:pt x="20279" y="16759"/>
                  </a:lnTo>
                  <a:lnTo>
                    <a:pt x="17898" y="15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94223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80874" y="3027825"/>
              <a:ext cx="23495" cy="41910"/>
            </a:xfrm>
            <a:custGeom>
              <a:avLst/>
              <a:gdLst/>
              <a:ahLst/>
              <a:cxnLst/>
              <a:rect l="l" t="t" r="r" b="b"/>
              <a:pathLst>
                <a:path w="23494" h="41910">
                  <a:moveTo>
                    <a:pt x="14747" y="0"/>
                  </a:moveTo>
                  <a:lnTo>
                    <a:pt x="8122" y="0"/>
                  </a:lnTo>
                  <a:lnTo>
                    <a:pt x="5426" y="941"/>
                  </a:lnTo>
                  <a:lnTo>
                    <a:pt x="1382" y="4694"/>
                  </a:lnTo>
                  <a:lnTo>
                    <a:pt x="372" y="6951"/>
                  </a:lnTo>
                  <a:lnTo>
                    <a:pt x="485" y="11691"/>
                  </a:lnTo>
                  <a:lnTo>
                    <a:pt x="836" y="12931"/>
                  </a:lnTo>
                  <a:lnTo>
                    <a:pt x="2685" y="16099"/>
                  </a:lnTo>
                  <a:lnTo>
                    <a:pt x="4757" y="18210"/>
                  </a:lnTo>
                  <a:lnTo>
                    <a:pt x="7976" y="20841"/>
                  </a:lnTo>
                  <a:lnTo>
                    <a:pt x="5053" y="22936"/>
                  </a:lnTo>
                  <a:lnTo>
                    <a:pt x="2981" y="24866"/>
                  </a:lnTo>
                  <a:lnTo>
                    <a:pt x="540" y="28375"/>
                  </a:lnTo>
                  <a:lnTo>
                    <a:pt x="33" y="29836"/>
                  </a:lnTo>
                  <a:lnTo>
                    <a:pt x="0" y="34346"/>
                  </a:lnTo>
                  <a:lnTo>
                    <a:pt x="786" y="36297"/>
                  </a:lnTo>
                  <a:lnTo>
                    <a:pt x="2494" y="38245"/>
                  </a:lnTo>
                  <a:lnTo>
                    <a:pt x="4634" y="40635"/>
                  </a:lnTo>
                  <a:lnTo>
                    <a:pt x="7634" y="41829"/>
                  </a:lnTo>
                  <a:lnTo>
                    <a:pt x="14997" y="41829"/>
                  </a:lnTo>
                  <a:lnTo>
                    <a:pt x="17825" y="40819"/>
                  </a:lnTo>
                  <a:lnTo>
                    <a:pt x="18460" y="40219"/>
                  </a:lnTo>
                  <a:lnTo>
                    <a:pt x="9779" y="40219"/>
                  </a:lnTo>
                  <a:lnTo>
                    <a:pt x="8008" y="39453"/>
                  </a:lnTo>
                  <a:lnTo>
                    <a:pt x="5235" y="36383"/>
                  </a:lnTo>
                  <a:lnTo>
                    <a:pt x="4546" y="34346"/>
                  </a:lnTo>
                  <a:lnTo>
                    <a:pt x="4662" y="29279"/>
                  </a:lnTo>
                  <a:lnTo>
                    <a:pt x="4947" y="28034"/>
                  </a:lnTo>
                  <a:lnTo>
                    <a:pt x="6487" y="24804"/>
                  </a:lnTo>
                  <a:lnTo>
                    <a:pt x="7707" y="23302"/>
                  </a:lnTo>
                  <a:lnTo>
                    <a:pt x="9365" y="21940"/>
                  </a:lnTo>
                  <a:lnTo>
                    <a:pt x="18006" y="21940"/>
                  </a:lnTo>
                  <a:lnTo>
                    <a:pt x="17506" y="21477"/>
                  </a:lnTo>
                  <a:lnTo>
                    <a:pt x="14041" y="18795"/>
                  </a:lnTo>
                  <a:lnTo>
                    <a:pt x="15879" y="17625"/>
                  </a:lnTo>
                  <a:lnTo>
                    <a:pt x="12584" y="17625"/>
                  </a:lnTo>
                  <a:lnTo>
                    <a:pt x="4684" y="8555"/>
                  </a:lnTo>
                  <a:lnTo>
                    <a:pt x="4684" y="5972"/>
                  </a:lnTo>
                  <a:lnTo>
                    <a:pt x="5317" y="4610"/>
                  </a:lnTo>
                  <a:lnTo>
                    <a:pt x="7858" y="2271"/>
                  </a:lnTo>
                  <a:lnTo>
                    <a:pt x="9510" y="1686"/>
                  </a:lnTo>
                  <a:lnTo>
                    <a:pt x="18276" y="1686"/>
                  </a:lnTo>
                  <a:lnTo>
                    <a:pt x="17370" y="880"/>
                  </a:lnTo>
                  <a:lnTo>
                    <a:pt x="14747" y="0"/>
                  </a:lnTo>
                  <a:close/>
                </a:path>
                <a:path w="23494" h="41910">
                  <a:moveTo>
                    <a:pt x="18006" y="21940"/>
                  </a:moveTo>
                  <a:lnTo>
                    <a:pt x="9365" y="21940"/>
                  </a:lnTo>
                  <a:lnTo>
                    <a:pt x="13654" y="25305"/>
                  </a:lnTo>
                  <a:lnTo>
                    <a:pt x="16506" y="28071"/>
                  </a:lnTo>
                  <a:lnTo>
                    <a:pt x="18626" y="31300"/>
                  </a:lnTo>
                  <a:lnTo>
                    <a:pt x="19018" y="32592"/>
                  </a:lnTo>
                  <a:lnTo>
                    <a:pt x="19018" y="35712"/>
                  </a:lnTo>
                  <a:lnTo>
                    <a:pt x="18371" y="37173"/>
                  </a:lnTo>
                  <a:lnTo>
                    <a:pt x="15790" y="39611"/>
                  </a:lnTo>
                  <a:lnTo>
                    <a:pt x="14073" y="40219"/>
                  </a:lnTo>
                  <a:lnTo>
                    <a:pt x="18460" y="40219"/>
                  </a:lnTo>
                  <a:lnTo>
                    <a:pt x="22110" y="36770"/>
                  </a:lnTo>
                  <a:lnTo>
                    <a:pt x="23189" y="34346"/>
                  </a:lnTo>
                  <a:lnTo>
                    <a:pt x="23189" y="29279"/>
                  </a:lnTo>
                  <a:lnTo>
                    <a:pt x="22429" y="27153"/>
                  </a:lnTo>
                  <a:lnTo>
                    <a:pt x="20664" y="24804"/>
                  </a:lnTo>
                  <a:lnTo>
                    <a:pt x="19797" y="23597"/>
                  </a:lnTo>
                  <a:lnTo>
                    <a:pt x="18006" y="21940"/>
                  </a:lnTo>
                  <a:close/>
                </a:path>
                <a:path w="23494" h="41910">
                  <a:moveTo>
                    <a:pt x="18276" y="1686"/>
                  </a:moveTo>
                  <a:lnTo>
                    <a:pt x="13554" y="1686"/>
                  </a:lnTo>
                  <a:lnTo>
                    <a:pt x="15143" y="2280"/>
                  </a:lnTo>
                  <a:lnTo>
                    <a:pt x="17492" y="4694"/>
                  </a:lnTo>
                  <a:lnTo>
                    <a:pt x="17952" y="5972"/>
                  </a:lnTo>
                  <a:lnTo>
                    <a:pt x="18011" y="10142"/>
                  </a:lnTo>
                  <a:lnTo>
                    <a:pt x="17748" y="11298"/>
                  </a:lnTo>
                  <a:lnTo>
                    <a:pt x="16482" y="13788"/>
                  </a:lnTo>
                  <a:lnTo>
                    <a:pt x="14970" y="15481"/>
                  </a:lnTo>
                  <a:lnTo>
                    <a:pt x="12584" y="17625"/>
                  </a:lnTo>
                  <a:lnTo>
                    <a:pt x="15879" y="17625"/>
                  </a:lnTo>
                  <a:lnTo>
                    <a:pt x="17406" y="16652"/>
                  </a:lnTo>
                  <a:lnTo>
                    <a:pt x="19624" y="14798"/>
                  </a:lnTo>
                  <a:lnTo>
                    <a:pt x="21768" y="11677"/>
                  </a:lnTo>
                  <a:lnTo>
                    <a:pt x="22306" y="10142"/>
                  </a:lnTo>
                  <a:lnTo>
                    <a:pt x="22257" y="6291"/>
                  </a:lnTo>
                  <a:lnTo>
                    <a:pt x="21318" y="4389"/>
                  </a:lnTo>
                  <a:lnTo>
                    <a:pt x="18276" y="1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13266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88513" y="3027825"/>
              <a:ext cx="52069" cy="41910"/>
            </a:xfrm>
            <a:custGeom>
              <a:avLst/>
              <a:gdLst/>
              <a:ahLst/>
              <a:cxnLst/>
              <a:rect l="l" t="t" r="r" b="b"/>
              <a:pathLst>
                <a:path w="52069" h="41910">
                  <a:moveTo>
                    <a:pt x="10750" y="4756"/>
                  </a:moveTo>
                  <a:lnTo>
                    <a:pt x="3970" y="4756"/>
                  </a:lnTo>
                  <a:lnTo>
                    <a:pt x="4421" y="4900"/>
                  </a:lnTo>
                  <a:lnTo>
                    <a:pt x="5149" y="5485"/>
                  </a:lnTo>
                  <a:lnTo>
                    <a:pt x="5409" y="5950"/>
                  </a:lnTo>
                  <a:lnTo>
                    <a:pt x="5751" y="7413"/>
                  </a:lnTo>
                  <a:lnTo>
                    <a:pt x="5737" y="37832"/>
                  </a:lnTo>
                  <a:lnTo>
                    <a:pt x="655" y="40001"/>
                  </a:lnTo>
                  <a:lnTo>
                    <a:pt x="655" y="41100"/>
                  </a:lnTo>
                  <a:lnTo>
                    <a:pt x="15795" y="41100"/>
                  </a:lnTo>
                  <a:lnTo>
                    <a:pt x="15795" y="40001"/>
                  </a:lnTo>
                  <a:lnTo>
                    <a:pt x="13988" y="39952"/>
                  </a:lnTo>
                  <a:lnTo>
                    <a:pt x="12795" y="39780"/>
                  </a:lnTo>
                  <a:lnTo>
                    <a:pt x="11624" y="39195"/>
                  </a:lnTo>
                  <a:lnTo>
                    <a:pt x="11237" y="38770"/>
                  </a:lnTo>
                  <a:lnTo>
                    <a:pt x="10846" y="37651"/>
                  </a:lnTo>
                  <a:lnTo>
                    <a:pt x="10750" y="4756"/>
                  </a:lnTo>
                  <a:close/>
                </a:path>
                <a:path w="52069" h="41910">
                  <a:moveTo>
                    <a:pt x="10750" y="0"/>
                  </a:moveTo>
                  <a:lnTo>
                    <a:pt x="9799" y="0"/>
                  </a:lnTo>
                  <a:lnTo>
                    <a:pt x="0" y="4756"/>
                  </a:lnTo>
                  <a:lnTo>
                    <a:pt x="441" y="5706"/>
                  </a:lnTo>
                  <a:lnTo>
                    <a:pt x="1702" y="5074"/>
                  </a:lnTo>
                  <a:lnTo>
                    <a:pt x="2704" y="4756"/>
                  </a:lnTo>
                  <a:lnTo>
                    <a:pt x="10750" y="4756"/>
                  </a:lnTo>
                  <a:lnTo>
                    <a:pt x="10750" y="0"/>
                  </a:lnTo>
                  <a:close/>
                </a:path>
                <a:path w="52069" h="41910">
                  <a:moveTo>
                    <a:pt x="41677" y="0"/>
                  </a:moveTo>
                  <a:lnTo>
                    <a:pt x="36709" y="0"/>
                  </a:lnTo>
                  <a:lnTo>
                    <a:pt x="34856" y="637"/>
                  </a:lnTo>
                  <a:lnTo>
                    <a:pt x="30763" y="3511"/>
                  </a:lnTo>
                  <a:lnTo>
                    <a:pt x="28914" y="5987"/>
                  </a:lnTo>
                  <a:lnTo>
                    <a:pt x="26141" y="12664"/>
                  </a:lnTo>
                  <a:lnTo>
                    <a:pt x="25444" y="16623"/>
                  </a:lnTo>
                  <a:lnTo>
                    <a:pt x="25444" y="26568"/>
                  </a:lnTo>
                  <a:lnTo>
                    <a:pt x="26514" y="31178"/>
                  </a:lnTo>
                  <a:lnTo>
                    <a:pt x="29176" y="35928"/>
                  </a:lnTo>
                  <a:lnTo>
                    <a:pt x="31250" y="39559"/>
                  </a:lnTo>
                  <a:lnTo>
                    <a:pt x="34460" y="41829"/>
                  </a:lnTo>
                  <a:lnTo>
                    <a:pt x="40216" y="41829"/>
                  </a:lnTo>
                  <a:lnTo>
                    <a:pt x="42219" y="41086"/>
                  </a:lnTo>
                  <a:lnTo>
                    <a:pt x="43847" y="39930"/>
                  </a:lnTo>
                  <a:lnTo>
                    <a:pt x="36145" y="39930"/>
                  </a:lnTo>
                  <a:lnTo>
                    <a:pt x="34460" y="38466"/>
                  </a:lnTo>
                  <a:lnTo>
                    <a:pt x="31978" y="32030"/>
                  </a:lnTo>
                  <a:lnTo>
                    <a:pt x="31295" y="27495"/>
                  </a:lnTo>
                  <a:lnTo>
                    <a:pt x="31295" y="18528"/>
                  </a:lnTo>
                  <a:lnTo>
                    <a:pt x="37219" y="1976"/>
                  </a:lnTo>
                  <a:lnTo>
                    <a:pt x="44760" y="1976"/>
                  </a:lnTo>
                  <a:lnTo>
                    <a:pt x="44437" y="1563"/>
                  </a:lnTo>
                  <a:lnTo>
                    <a:pt x="41677" y="0"/>
                  </a:lnTo>
                  <a:close/>
                </a:path>
                <a:path w="52069" h="41910">
                  <a:moveTo>
                    <a:pt x="44760" y="1976"/>
                  </a:moveTo>
                  <a:lnTo>
                    <a:pt x="39706" y="1976"/>
                  </a:lnTo>
                  <a:lnTo>
                    <a:pt x="40680" y="2294"/>
                  </a:lnTo>
                  <a:lnTo>
                    <a:pt x="42629" y="3852"/>
                  </a:lnTo>
                  <a:lnTo>
                    <a:pt x="43553" y="5462"/>
                  </a:lnTo>
                  <a:lnTo>
                    <a:pt x="44313" y="7984"/>
                  </a:lnTo>
                  <a:lnTo>
                    <a:pt x="45211" y="10825"/>
                  </a:lnTo>
                  <a:lnTo>
                    <a:pt x="45599" y="13872"/>
                  </a:lnTo>
                  <a:lnTo>
                    <a:pt x="45592" y="26568"/>
                  </a:lnTo>
                  <a:lnTo>
                    <a:pt x="45234" y="30275"/>
                  </a:lnTo>
                  <a:lnTo>
                    <a:pt x="44314" y="33640"/>
                  </a:lnTo>
                  <a:lnTo>
                    <a:pt x="43731" y="35928"/>
                  </a:lnTo>
                  <a:lnTo>
                    <a:pt x="42861" y="37551"/>
                  </a:lnTo>
                  <a:lnTo>
                    <a:pt x="40571" y="39453"/>
                  </a:lnTo>
                  <a:lnTo>
                    <a:pt x="39460" y="39930"/>
                  </a:lnTo>
                  <a:lnTo>
                    <a:pt x="43847" y="39930"/>
                  </a:lnTo>
                  <a:lnTo>
                    <a:pt x="51481" y="13872"/>
                  </a:lnTo>
                  <a:lnTo>
                    <a:pt x="49942" y="8584"/>
                  </a:lnTo>
                  <a:lnTo>
                    <a:pt x="44760" y="1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32299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06750" y="3027825"/>
              <a:ext cx="51435" cy="41275"/>
            </a:xfrm>
            <a:custGeom>
              <a:avLst/>
              <a:gdLst/>
              <a:ahLst/>
              <a:cxnLst/>
              <a:rect l="l" t="t" r="r" b="b"/>
              <a:pathLst>
                <a:path w="51435" h="41275">
                  <a:moveTo>
                    <a:pt x="10750" y="4756"/>
                  </a:moveTo>
                  <a:lnTo>
                    <a:pt x="3970" y="4756"/>
                  </a:lnTo>
                  <a:lnTo>
                    <a:pt x="4421" y="4900"/>
                  </a:lnTo>
                  <a:lnTo>
                    <a:pt x="5149" y="5485"/>
                  </a:lnTo>
                  <a:lnTo>
                    <a:pt x="5409" y="5950"/>
                  </a:lnTo>
                  <a:lnTo>
                    <a:pt x="5751" y="7413"/>
                  </a:lnTo>
                  <a:lnTo>
                    <a:pt x="5737" y="37832"/>
                  </a:lnTo>
                  <a:lnTo>
                    <a:pt x="651" y="40001"/>
                  </a:lnTo>
                  <a:lnTo>
                    <a:pt x="651" y="41100"/>
                  </a:lnTo>
                  <a:lnTo>
                    <a:pt x="15791" y="41100"/>
                  </a:lnTo>
                  <a:lnTo>
                    <a:pt x="15791" y="40001"/>
                  </a:lnTo>
                  <a:lnTo>
                    <a:pt x="13988" y="39952"/>
                  </a:lnTo>
                  <a:lnTo>
                    <a:pt x="12795" y="39780"/>
                  </a:lnTo>
                  <a:lnTo>
                    <a:pt x="11624" y="39195"/>
                  </a:lnTo>
                  <a:lnTo>
                    <a:pt x="11233" y="38770"/>
                  </a:lnTo>
                  <a:lnTo>
                    <a:pt x="10846" y="37651"/>
                  </a:lnTo>
                  <a:lnTo>
                    <a:pt x="10750" y="4756"/>
                  </a:lnTo>
                  <a:close/>
                </a:path>
                <a:path w="51435" h="41275">
                  <a:moveTo>
                    <a:pt x="10750" y="0"/>
                  </a:moveTo>
                  <a:lnTo>
                    <a:pt x="9799" y="0"/>
                  </a:lnTo>
                  <a:lnTo>
                    <a:pt x="0" y="4756"/>
                  </a:lnTo>
                  <a:lnTo>
                    <a:pt x="437" y="5706"/>
                  </a:lnTo>
                  <a:lnTo>
                    <a:pt x="1702" y="5074"/>
                  </a:lnTo>
                  <a:lnTo>
                    <a:pt x="2704" y="4756"/>
                  </a:lnTo>
                  <a:lnTo>
                    <a:pt x="10750" y="4756"/>
                  </a:lnTo>
                  <a:lnTo>
                    <a:pt x="10750" y="0"/>
                  </a:lnTo>
                  <a:close/>
                </a:path>
                <a:path w="51435" h="41275">
                  <a:moveTo>
                    <a:pt x="46862" y="4535"/>
                  </a:moveTo>
                  <a:lnTo>
                    <a:pt x="37802" y="4535"/>
                  </a:lnTo>
                  <a:lnTo>
                    <a:pt x="39678" y="5353"/>
                  </a:lnTo>
                  <a:lnTo>
                    <a:pt x="42802" y="8616"/>
                  </a:lnTo>
                  <a:lnTo>
                    <a:pt x="43576" y="10727"/>
                  </a:lnTo>
                  <a:lnTo>
                    <a:pt x="43556" y="16675"/>
                  </a:lnTo>
                  <a:lnTo>
                    <a:pt x="42155" y="20307"/>
                  </a:lnTo>
                  <a:lnTo>
                    <a:pt x="36450" y="28398"/>
                  </a:lnTo>
                  <a:lnTo>
                    <a:pt x="31537" y="33617"/>
                  </a:lnTo>
                  <a:lnTo>
                    <a:pt x="24570" y="40001"/>
                  </a:lnTo>
                  <a:lnTo>
                    <a:pt x="24570" y="41100"/>
                  </a:lnTo>
                  <a:lnTo>
                    <a:pt x="48334" y="41100"/>
                  </a:lnTo>
                  <a:lnTo>
                    <a:pt x="49934" y="36635"/>
                  </a:lnTo>
                  <a:lnTo>
                    <a:pt x="30858" y="36635"/>
                  </a:lnTo>
                  <a:lnTo>
                    <a:pt x="32120" y="35516"/>
                  </a:lnTo>
                  <a:lnTo>
                    <a:pt x="35220" y="32249"/>
                  </a:lnTo>
                  <a:lnTo>
                    <a:pt x="43408" y="23279"/>
                  </a:lnTo>
                  <a:lnTo>
                    <a:pt x="45771" y="19891"/>
                  </a:lnTo>
                  <a:lnTo>
                    <a:pt x="47262" y="16623"/>
                  </a:lnTo>
                  <a:lnTo>
                    <a:pt x="48212" y="14626"/>
                  </a:lnTo>
                  <a:lnTo>
                    <a:pt x="48699" y="12580"/>
                  </a:lnTo>
                  <a:lnTo>
                    <a:pt x="48688" y="7680"/>
                  </a:lnTo>
                  <a:lnTo>
                    <a:pt x="47601" y="5241"/>
                  </a:lnTo>
                  <a:lnTo>
                    <a:pt x="46862" y="4535"/>
                  </a:lnTo>
                  <a:close/>
                </a:path>
                <a:path w="51435" h="41275">
                  <a:moveTo>
                    <a:pt x="51112" y="33345"/>
                  </a:moveTo>
                  <a:lnTo>
                    <a:pt x="50015" y="33345"/>
                  </a:lnTo>
                  <a:lnTo>
                    <a:pt x="49527" y="34225"/>
                  </a:lnTo>
                  <a:lnTo>
                    <a:pt x="48931" y="34908"/>
                  </a:lnTo>
                  <a:lnTo>
                    <a:pt x="47515" y="35881"/>
                  </a:lnTo>
                  <a:lnTo>
                    <a:pt x="46736" y="36209"/>
                  </a:lnTo>
                  <a:lnTo>
                    <a:pt x="45029" y="36550"/>
                  </a:lnTo>
                  <a:lnTo>
                    <a:pt x="43531" y="36635"/>
                  </a:lnTo>
                  <a:lnTo>
                    <a:pt x="49934" y="36635"/>
                  </a:lnTo>
                  <a:lnTo>
                    <a:pt x="51112" y="33345"/>
                  </a:lnTo>
                  <a:close/>
                </a:path>
                <a:path w="51435" h="41275">
                  <a:moveTo>
                    <a:pt x="40484" y="0"/>
                  </a:moveTo>
                  <a:lnTo>
                    <a:pt x="34146" y="0"/>
                  </a:lnTo>
                  <a:lnTo>
                    <a:pt x="31587" y="978"/>
                  </a:lnTo>
                  <a:lnTo>
                    <a:pt x="27493" y="4877"/>
                  </a:lnTo>
                  <a:lnTo>
                    <a:pt x="26223" y="7680"/>
                  </a:lnTo>
                  <a:lnTo>
                    <a:pt x="25736" y="11335"/>
                  </a:lnTo>
                  <a:lnTo>
                    <a:pt x="26833" y="11335"/>
                  </a:lnTo>
                  <a:lnTo>
                    <a:pt x="27562" y="9094"/>
                  </a:lnTo>
                  <a:lnTo>
                    <a:pt x="28723" y="7399"/>
                  </a:lnTo>
                  <a:lnTo>
                    <a:pt x="31892" y="5106"/>
                  </a:lnTo>
                  <a:lnTo>
                    <a:pt x="33663" y="4535"/>
                  </a:lnTo>
                  <a:lnTo>
                    <a:pt x="46862" y="4535"/>
                  </a:lnTo>
                  <a:lnTo>
                    <a:pt x="43212" y="1049"/>
                  </a:lnTo>
                  <a:lnTo>
                    <a:pt x="40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51342" y="298018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30">
                  <a:moveTo>
                    <a:pt x="0" y="0"/>
                  </a:moveTo>
                  <a:lnTo>
                    <a:pt x="0" y="23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29667" y="3027825"/>
              <a:ext cx="52069" cy="41275"/>
            </a:xfrm>
            <a:custGeom>
              <a:avLst/>
              <a:gdLst/>
              <a:ahLst/>
              <a:cxnLst/>
              <a:rect l="l" t="t" r="r" b="b"/>
              <a:pathLst>
                <a:path w="52070" h="41275">
                  <a:moveTo>
                    <a:pt x="10746" y="4756"/>
                  </a:moveTo>
                  <a:lnTo>
                    <a:pt x="3970" y="4756"/>
                  </a:lnTo>
                  <a:lnTo>
                    <a:pt x="4421" y="4900"/>
                  </a:lnTo>
                  <a:lnTo>
                    <a:pt x="5149" y="5485"/>
                  </a:lnTo>
                  <a:lnTo>
                    <a:pt x="5404" y="5950"/>
                  </a:lnTo>
                  <a:lnTo>
                    <a:pt x="5746" y="7413"/>
                  </a:lnTo>
                  <a:lnTo>
                    <a:pt x="5737" y="37832"/>
                  </a:lnTo>
                  <a:lnTo>
                    <a:pt x="651" y="40001"/>
                  </a:lnTo>
                  <a:lnTo>
                    <a:pt x="651" y="41100"/>
                  </a:lnTo>
                  <a:lnTo>
                    <a:pt x="15791" y="41100"/>
                  </a:lnTo>
                  <a:lnTo>
                    <a:pt x="15791" y="40001"/>
                  </a:lnTo>
                  <a:lnTo>
                    <a:pt x="13983" y="39952"/>
                  </a:lnTo>
                  <a:lnTo>
                    <a:pt x="12790" y="39780"/>
                  </a:lnTo>
                  <a:lnTo>
                    <a:pt x="11624" y="39195"/>
                  </a:lnTo>
                  <a:lnTo>
                    <a:pt x="11233" y="38770"/>
                  </a:lnTo>
                  <a:lnTo>
                    <a:pt x="10846" y="37651"/>
                  </a:lnTo>
                  <a:lnTo>
                    <a:pt x="10746" y="4756"/>
                  </a:lnTo>
                  <a:close/>
                </a:path>
                <a:path w="52070" h="41275">
                  <a:moveTo>
                    <a:pt x="10746" y="0"/>
                  </a:moveTo>
                  <a:lnTo>
                    <a:pt x="9794" y="0"/>
                  </a:lnTo>
                  <a:lnTo>
                    <a:pt x="0" y="4756"/>
                  </a:lnTo>
                  <a:lnTo>
                    <a:pt x="437" y="5706"/>
                  </a:lnTo>
                  <a:lnTo>
                    <a:pt x="1702" y="5074"/>
                  </a:lnTo>
                  <a:lnTo>
                    <a:pt x="2704" y="4756"/>
                  </a:lnTo>
                  <a:lnTo>
                    <a:pt x="10746" y="4756"/>
                  </a:lnTo>
                  <a:lnTo>
                    <a:pt x="10746" y="0"/>
                  </a:lnTo>
                  <a:close/>
                </a:path>
                <a:path w="52070" h="41275">
                  <a:moveTo>
                    <a:pt x="46135" y="30495"/>
                  </a:moveTo>
                  <a:lnTo>
                    <a:pt x="41236" y="30495"/>
                  </a:lnTo>
                  <a:lnTo>
                    <a:pt x="41236" y="41100"/>
                  </a:lnTo>
                  <a:lnTo>
                    <a:pt x="46135" y="41100"/>
                  </a:lnTo>
                  <a:lnTo>
                    <a:pt x="46135" y="30495"/>
                  </a:lnTo>
                  <a:close/>
                </a:path>
                <a:path w="52070" h="41275">
                  <a:moveTo>
                    <a:pt x="46135" y="0"/>
                  </a:moveTo>
                  <a:lnTo>
                    <a:pt x="42920" y="0"/>
                  </a:lnTo>
                  <a:lnTo>
                    <a:pt x="24201" y="26691"/>
                  </a:lnTo>
                  <a:lnTo>
                    <a:pt x="24201" y="30495"/>
                  </a:lnTo>
                  <a:lnTo>
                    <a:pt x="51549" y="30495"/>
                  </a:lnTo>
                  <a:lnTo>
                    <a:pt x="51549" y="26255"/>
                  </a:lnTo>
                  <a:lnTo>
                    <a:pt x="27124" y="26255"/>
                  </a:lnTo>
                  <a:lnTo>
                    <a:pt x="41236" y="6216"/>
                  </a:lnTo>
                  <a:lnTo>
                    <a:pt x="46135" y="6216"/>
                  </a:lnTo>
                  <a:lnTo>
                    <a:pt x="46135" y="0"/>
                  </a:lnTo>
                  <a:close/>
                </a:path>
                <a:path w="52070" h="41275">
                  <a:moveTo>
                    <a:pt x="46135" y="6216"/>
                  </a:moveTo>
                  <a:lnTo>
                    <a:pt x="41236" y="6216"/>
                  </a:lnTo>
                  <a:lnTo>
                    <a:pt x="41236" y="26255"/>
                  </a:lnTo>
                  <a:lnTo>
                    <a:pt x="46135" y="26255"/>
                  </a:lnTo>
                  <a:lnTo>
                    <a:pt x="46135" y="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77591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96626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015669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34702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53745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72783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91821" y="2980184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18072" y="1005070"/>
              <a:ext cx="0" cy="2050414"/>
            </a:xfrm>
            <a:custGeom>
              <a:avLst/>
              <a:gdLst/>
              <a:ahLst/>
              <a:cxnLst/>
              <a:rect l="l" t="t" r="r" b="b"/>
              <a:pathLst>
                <a:path w="0" h="2050414">
                  <a:moveTo>
                    <a:pt x="0" y="2050118"/>
                  </a:moveTo>
                  <a:lnTo>
                    <a:pt x="0" y="0"/>
                  </a:lnTo>
                </a:path>
              </a:pathLst>
            </a:custGeom>
            <a:ln w="4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77630" y="1989027"/>
              <a:ext cx="31750" cy="40640"/>
            </a:xfrm>
            <a:custGeom>
              <a:avLst/>
              <a:gdLst/>
              <a:ahLst/>
              <a:cxnLst/>
              <a:rect l="l" t="t" r="r" b="b"/>
              <a:pathLst>
                <a:path w="31750" h="40639">
                  <a:moveTo>
                    <a:pt x="29321" y="0"/>
                  </a:moveTo>
                  <a:lnTo>
                    <a:pt x="27713" y="0"/>
                  </a:lnTo>
                  <a:lnTo>
                    <a:pt x="27116" y="254"/>
                  </a:lnTo>
                  <a:lnTo>
                    <a:pt x="26189" y="1279"/>
                  </a:lnTo>
                  <a:lnTo>
                    <a:pt x="25958" y="1921"/>
                  </a:lnTo>
                  <a:lnTo>
                    <a:pt x="25958" y="3387"/>
                  </a:lnTo>
                  <a:lnTo>
                    <a:pt x="26141" y="3975"/>
                  </a:lnTo>
                  <a:lnTo>
                    <a:pt x="26872" y="4949"/>
                  </a:lnTo>
                  <a:lnTo>
                    <a:pt x="27347" y="5291"/>
                  </a:lnTo>
                  <a:lnTo>
                    <a:pt x="28517" y="5678"/>
                  </a:lnTo>
                  <a:lnTo>
                    <a:pt x="28882" y="5851"/>
                  </a:lnTo>
                  <a:lnTo>
                    <a:pt x="29175" y="6142"/>
                  </a:lnTo>
                  <a:lnTo>
                    <a:pt x="29249" y="6315"/>
                  </a:lnTo>
                  <a:lnTo>
                    <a:pt x="29249" y="6848"/>
                  </a:lnTo>
                  <a:lnTo>
                    <a:pt x="18060" y="23764"/>
                  </a:lnTo>
                  <a:lnTo>
                    <a:pt x="16817" y="9143"/>
                  </a:lnTo>
                  <a:lnTo>
                    <a:pt x="16525" y="6215"/>
                  </a:lnTo>
                  <a:lnTo>
                    <a:pt x="16257" y="4248"/>
                  </a:lnTo>
                  <a:lnTo>
                    <a:pt x="15769" y="2253"/>
                  </a:lnTo>
                  <a:lnTo>
                    <a:pt x="15305" y="1170"/>
                  </a:lnTo>
                  <a:lnTo>
                    <a:pt x="14624" y="0"/>
                  </a:lnTo>
                  <a:lnTo>
                    <a:pt x="5923" y="2190"/>
                  </a:lnTo>
                  <a:lnTo>
                    <a:pt x="6141" y="3292"/>
                  </a:lnTo>
                  <a:lnTo>
                    <a:pt x="7214" y="3141"/>
                  </a:lnTo>
                  <a:lnTo>
                    <a:pt x="7970" y="3069"/>
                  </a:lnTo>
                  <a:lnTo>
                    <a:pt x="9724" y="3069"/>
                  </a:lnTo>
                  <a:lnTo>
                    <a:pt x="10663" y="3410"/>
                  </a:lnTo>
                  <a:lnTo>
                    <a:pt x="11783" y="4776"/>
                  </a:lnTo>
                  <a:lnTo>
                    <a:pt x="12185" y="6679"/>
                  </a:lnTo>
                  <a:lnTo>
                    <a:pt x="12429" y="9794"/>
                  </a:lnTo>
                  <a:lnTo>
                    <a:pt x="14112" y="28591"/>
                  </a:lnTo>
                  <a:lnTo>
                    <a:pt x="6068" y="36559"/>
                  </a:lnTo>
                  <a:lnTo>
                    <a:pt x="5775" y="36755"/>
                  </a:lnTo>
                  <a:lnTo>
                    <a:pt x="5581" y="36855"/>
                  </a:lnTo>
                  <a:lnTo>
                    <a:pt x="5338" y="36855"/>
                  </a:lnTo>
                  <a:lnTo>
                    <a:pt x="4971" y="36559"/>
                  </a:lnTo>
                  <a:lnTo>
                    <a:pt x="4800" y="36254"/>
                  </a:lnTo>
                  <a:lnTo>
                    <a:pt x="4411" y="35330"/>
                  </a:lnTo>
                  <a:lnTo>
                    <a:pt x="4240" y="35047"/>
                  </a:lnTo>
                  <a:lnTo>
                    <a:pt x="0" y="36951"/>
                  </a:lnTo>
                  <a:lnTo>
                    <a:pt x="0" y="38317"/>
                  </a:lnTo>
                  <a:lnTo>
                    <a:pt x="231" y="38854"/>
                  </a:lnTo>
                  <a:lnTo>
                    <a:pt x="1156" y="39829"/>
                  </a:lnTo>
                  <a:lnTo>
                    <a:pt x="1705" y="40070"/>
                  </a:lnTo>
                  <a:lnTo>
                    <a:pt x="3363" y="40070"/>
                  </a:lnTo>
                  <a:lnTo>
                    <a:pt x="28907" y="11488"/>
                  </a:lnTo>
                  <a:lnTo>
                    <a:pt x="31589" y="5655"/>
                  </a:lnTo>
                  <a:lnTo>
                    <a:pt x="31589" y="2827"/>
                  </a:lnTo>
                  <a:lnTo>
                    <a:pt x="31283" y="1825"/>
                  </a:lnTo>
                  <a:lnTo>
                    <a:pt x="30065" y="364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94414" y="2980184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94414" y="2708738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55213" y="2690870"/>
              <a:ext cx="15875" cy="41275"/>
            </a:xfrm>
            <a:custGeom>
              <a:avLst/>
              <a:gdLst/>
              <a:ahLst/>
              <a:cxnLst/>
              <a:rect l="l" t="t" r="r" b="b"/>
              <a:pathLst>
                <a:path w="15875" h="41275">
                  <a:moveTo>
                    <a:pt x="10750" y="0"/>
                  </a:moveTo>
                  <a:lnTo>
                    <a:pt x="9799" y="0"/>
                  </a:lnTo>
                  <a:lnTo>
                    <a:pt x="0" y="4753"/>
                  </a:lnTo>
                  <a:lnTo>
                    <a:pt x="439" y="5705"/>
                  </a:lnTo>
                  <a:lnTo>
                    <a:pt x="1707" y="5072"/>
                  </a:lnTo>
                  <a:lnTo>
                    <a:pt x="2705" y="4753"/>
                  </a:lnTo>
                  <a:lnTo>
                    <a:pt x="3973" y="4753"/>
                  </a:lnTo>
                  <a:lnTo>
                    <a:pt x="4425" y="4899"/>
                  </a:lnTo>
                  <a:lnTo>
                    <a:pt x="5156" y="5486"/>
                  </a:lnTo>
                  <a:lnTo>
                    <a:pt x="5412" y="5946"/>
                  </a:lnTo>
                  <a:lnTo>
                    <a:pt x="5752" y="7413"/>
                  </a:lnTo>
                  <a:lnTo>
                    <a:pt x="5850" y="9311"/>
                  </a:lnTo>
                  <a:lnTo>
                    <a:pt x="5850" y="36391"/>
                  </a:lnTo>
                  <a:lnTo>
                    <a:pt x="657" y="40000"/>
                  </a:lnTo>
                  <a:lnTo>
                    <a:pt x="657" y="41099"/>
                  </a:lnTo>
                  <a:lnTo>
                    <a:pt x="15795" y="41099"/>
                  </a:lnTo>
                  <a:lnTo>
                    <a:pt x="15795" y="40000"/>
                  </a:lnTo>
                  <a:lnTo>
                    <a:pt x="13991" y="39952"/>
                  </a:lnTo>
                  <a:lnTo>
                    <a:pt x="12797" y="39779"/>
                  </a:lnTo>
                  <a:lnTo>
                    <a:pt x="11627" y="39194"/>
                  </a:lnTo>
                  <a:lnTo>
                    <a:pt x="11237" y="38769"/>
                  </a:lnTo>
                  <a:lnTo>
                    <a:pt x="10846" y="37650"/>
                  </a:lnTo>
                  <a:lnTo>
                    <a:pt x="10750" y="36245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194414" y="243729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49363" y="2419434"/>
              <a:ext cx="26670" cy="41275"/>
            </a:xfrm>
            <a:custGeom>
              <a:avLst/>
              <a:gdLst/>
              <a:ahLst/>
              <a:cxnLst/>
              <a:rect l="l" t="t" r="r" b="b"/>
              <a:pathLst>
                <a:path w="26669" h="41275">
                  <a:moveTo>
                    <a:pt x="15917" y="0"/>
                  </a:moveTo>
                  <a:lnTo>
                    <a:pt x="9580" y="0"/>
                  </a:lnTo>
                  <a:lnTo>
                    <a:pt x="7020" y="978"/>
                  </a:lnTo>
                  <a:lnTo>
                    <a:pt x="2926" y="4876"/>
                  </a:lnTo>
                  <a:lnTo>
                    <a:pt x="1657" y="7681"/>
                  </a:lnTo>
                  <a:lnTo>
                    <a:pt x="1170" y="11333"/>
                  </a:lnTo>
                  <a:lnTo>
                    <a:pt x="2268" y="11333"/>
                  </a:lnTo>
                  <a:lnTo>
                    <a:pt x="2998" y="9093"/>
                  </a:lnTo>
                  <a:lnTo>
                    <a:pt x="4156" y="7399"/>
                  </a:lnTo>
                  <a:lnTo>
                    <a:pt x="7324" y="5104"/>
                  </a:lnTo>
                  <a:lnTo>
                    <a:pt x="9092" y="4535"/>
                  </a:lnTo>
                  <a:lnTo>
                    <a:pt x="13235" y="4535"/>
                  </a:lnTo>
                  <a:lnTo>
                    <a:pt x="15113" y="5354"/>
                  </a:lnTo>
                  <a:lnTo>
                    <a:pt x="18233" y="8615"/>
                  </a:lnTo>
                  <a:lnTo>
                    <a:pt x="19012" y="10727"/>
                  </a:lnTo>
                  <a:lnTo>
                    <a:pt x="19012" y="16624"/>
                  </a:lnTo>
                  <a:lnTo>
                    <a:pt x="17587" y="20303"/>
                  </a:lnTo>
                  <a:lnTo>
                    <a:pt x="11883" y="28399"/>
                  </a:lnTo>
                  <a:lnTo>
                    <a:pt x="6972" y="33613"/>
                  </a:lnTo>
                  <a:lnTo>
                    <a:pt x="0" y="39997"/>
                  </a:lnTo>
                  <a:lnTo>
                    <a:pt x="0" y="41099"/>
                  </a:lnTo>
                  <a:lnTo>
                    <a:pt x="23765" y="41099"/>
                  </a:lnTo>
                  <a:lnTo>
                    <a:pt x="26545" y="33344"/>
                  </a:lnTo>
                  <a:lnTo>
                    <a:pt x="25447" y="33344"/>
                  </a:lnTo>
                  <a:lnTo>
                    <a:pt x="24960" y="34223"/>
                  </a:lnTo>
                  <a:lnTo>
                    <a:pt x="24362" y="34906"/>
                  </a:lnTo>
                  <a:lnTo>
                    <a:pt x="22950" y="35881"/>
                  </a:lnTo>
                  <a:lnTo>
                    <a:pt x="22169" y="36209"/>
                  </a:lnTo>
                  <a:lnTo>
                    <a:pt x="20464" y="36550"/>
                  </a:lnTo>
                  <a:lnTo>
                    <a:pt x="18964" y="36632"/>
                  </a:lnTo>
                  <a:lnTo>
                    <a:pt x="6289" y="36632"/>
                  </a:lnTo>
                  <a:lnTo>
                    <a:pt x="7557" y="35516"/>
                  </a:lnTo>
                  <a:lnTo>
                    <a:pt x="10652" y="32247"/>
                  </a:lnTo>
                  <a:lnTo>
                    <a:pt x="15576" y="26838"/>
                  </a:lnTo>
                  <a:lnTo>
                    <a:pt x="18841" y="23277"/>
                  </a:lnTo>
                  <a:lnTo>
                    <a:pt x="21207" y="19889"/>
                  </a:lnTo>
                  <a:lnTo>
                    <a:pt x="22669" y="16674"/>
                  </a:lnTo>
                  <a:lnTo>
                    <a:pt x="23644" y="14625"/>
                  </a:lnTo>
                  <a:lnTo>
                    <a:pt x="24131" y="12576"/>
                  </a:lnTo>
                  <a:lnTo>
                    <a:pt x="24131" y="7704"/>
                  </a:lnTo>
                  <a:lnTo>
                    <a:pt x="23034" y="5241"/>
                  </a:lnTo>
                  <a:lnTo>
                    <a:pt x="18647" y="1047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194414" y="216585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50533" y="2147997"/>
              <a:ext cx="23495" cy="41910"/>
            </a:xfrm>
            <a:custGeom>
              <a:avLst/>
              <a:gdLst/>
              <a:ahLst/>
              <a:cxnLst/>
              <a:rect l="l" t="t" r="r" b="b"/>
              <a:pathLst>
                <a:path w="23494" h="41910">
                  <a:moveTo>
                    <a:pt x="14746" y="0"/>
                  </a:moveTo>
                  <a:lnTo>
                    <a:pt x="8897" y="0"/>
                  </a:lnTo>
                  <a:lnTo>
                    <a:pt x="6726" y="733"/>
                  </a:lnTo>
                  <a:lnTo>
                    <a:pt x="3217" y="3656"/>
                  </a:lnTo>
                  <a:lnTo>
                    <a:pt x="1755" y="5751"/>
                  </a:lnTo>
                  <a:lnTo>
                    <a:pt x="585" y="8483"/>
                  </a:lnTo>
                  <a:lnTo>
                    <a:pt x="1609" y="8924"/>
                  </a:lnTo>
                  <a:lnTo>
                    <a:pt x="3656" y="5659"/>
                  </a:lnTo>
                  <a:lnTo>
                    <a:pt x="6216" y="4025"/>
                  </a:lnTo>
                  <a:lnTo>
                    <a:pt x="11187" y="4025"/>
                  </a:lnTo>
                  <a:lnTo>
                    <a:pt x="12772" y="4658"/>
                  </a:lnTo>
                  <a:lnTo>
                    <a:pt x="15307" y="7194"/>
                  </a:lnTo>
                  <a:lnTo>
                    <a:pt x="15942" y="8824"/>
                  </a:lnTo>
                  <a:lnTo>
                    <a:pt x="15942" y="12430"/>
                  </a:lnTo>
                  <a:lnTo>
                    <a:pt x="6726" y="20185"/>
                  </a:lnTo>
                  <a:lnTo>
                    <a:pt x="6726" y="21132"/>
                  </a:lnTo>
                  <a:lnTo>
                    <a:pt x="9238" y="21132"/>
                  </a:lnTo>
                  <a:lnTo>
                    <a:pt x="10760" y="21451"/>
                  </a:lnTo>
                  <a:lnTo>
                    <a:pt x="13735" y="22717"/>
                  </a:lnTo>
                  <a:lnTo>
                    <a:pt x="14892" y="23427"/>
                  </a:lnTo>
                  <a:lnTo>
                    <a:pt x="15721" y="24206"/>
                  </a:lnTo>
                  <a:lnTo>
                    <a:pt x="16355" y="24789"/>
                  </a:lnTo>
                  <a:lnTo>
                    <a:pt x="16940" y="25640"/>
                  </a:lnTo>
                  <a:lnTo>
                    <a:pt x="17477" y="26765"/>
                  </a:lnTo>
                  <a:lnTo>
                    <a:pt x="18158" y="28226"/>
                  </a:lnTo>
                  <a:lnTo>
                    <a:pt x="18500" y="29734"/>
                  </a:lnTo>
                  <a:lnTo>
                    <a:pt x="18500" y="33440"/>
                  </a:lnTo>
                  <a:lnTo>
                    <a:pt x="17745" y="35293"/>
                  </a:lnTo>
                  <a:lnTo>
                    <a:pt x="14722" y="38417"/>
                  </a:lnTo>
                  <a:lnTo>
                    <a:pt x="12966" y="39191"/>
                  </a:lnTo>
                  <a:lnTo>
                    <a:pt x="10140" y="39191"/>
                  </a:lnTo>
                  <a:lnTo>
                    <a:pt x="4985" y="37156"/>
                  </a:lnTo>
                  <a:lnTo>
                    <a:pt x="4216" y="36805"/>
                  </a:lnTo>
                  <a:lnTo>
                    <a:pt x="3338" y="36564"/>
                  </a:lnTo>
                  <a:lnTo>
                    <a:pt x="2828" y="36486"/>
                  </a:lnTo>
                  <a:lnTo>
                    <a:pt x="1707" y="36486"/>
                  </a:lnTo>
                  <a:lnTo>
                    <a:pt x="1157" y="36696"/>
                  </a:lnTo>
                  <a:lnTo>
                    <a:pt x="230" y="37525"/>
                  </a:lnTo>
                  <a:lnTo>
                    <a:pt x="0" y="38021"/>
                  </a:lnTo>
                  <a:lnTo>
                    <a:pt x="0" y="39391"/>
                  </a:lnTo>
                  <a:lnTo>
                    <a:pt x="487" y="40120"/>
                  </a:lnTo>
                  <a:lnTo>
                    <a:pt x="2436" y="41486"/>
                  </a:lnTo>
                  <a:lnTo>
                    <a:pt x="4290" y="41828"/>
                  </a:lnTo>
                  <a:lnTo>
                    <a:pt x="12481" y="41828"/>
                  </a:lnTo>
                  <a:lnTo>
                    <a:pt x="16648" y="40143"/>
                  </a:lnTo>
                  <a:lnTo>
                    <a:pt x="19524" y="36782"/>
                  </a:lnTo>
                  <a:lnTo>
                    <a:pt x="21767" y="34246"/>
                  </a:lnTo>
                  <a:lnTo>
                    <a:pt x="22887" y="31245"/>
                  </a:lnTo>
                  <a:lnTo>
                    <a:pt x="22887" y="25349"/>
                  </a:lnTo>
                  <a:lnTo>
                    <a:pt x="22255" y="23231"/>
                  </a:lnTo>
                  <a:lnTo>
                    <a:pt x="19718" y="19620"/>
                  </a:lnTo>
                  <a:lnTo>
                    <a:pt x="17841" y="18232"/>
                  </a:lnTo>
                  <a:lnTo>
                    <a:pt x="15356" y="17257"/>
                  </a:lnTo>
                  <a:lnTo>
                    <a:pt x="19060" y="14138"/>
                  </a:lnTo>
                  <a:lnTo>
                    <a:pt x="20913" y="11087"/>
                  </a:lnTo>
                  <a:lnTo>
                    <a:pt x="20913" y="6365"/>
                  </a:lnTo>
                  <a:lnTo>
                    <a:pt x="20255" y="4708"/>
                  </a:lnTo>
                  <a:lnTo>
                    <a:pt x="18939" y="3146"/>
                  </a:lnTo>
                  <a:lnTo>
                    <a:pt x="17233" y="1047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194414" y="1894406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48998" y="1876561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40" h="41275">
                  <a:moveTo>
                    <a:pt x="21936" y="30489"/>
                  </a:moveTo>
                  <a:lnTo>
                    <a:pt x="17038" y="30489"/>
                  </a:lnTo>
                  <a:lnTo>
                    <a:pt x="17038" y="41099"/>
                  </a:lnTo>
                  <a:lnTo>
                    <a:pt x="21936" y="41099"/>
                  </a:lnTo>
                  <a:lnTo>
                    <a:pt x="21936" y="30489"/>
                  </a:lnTo>
                  <a:close/>
                </a:path>
                <a:path w="27940" h="41275">
                  <a:moveTo>
                    <a:pt x="21936" y="0"/>
                  </a:moveTo>
                  <a:lnTo>
                    <a:pt x="18718" y="0"/>
                  </a:lnTo>
                  <a:lnTo>
                    <a:pt x="0" y="26687"/>
                  </a:lnTo>
                  <a:lnTo>
                    <a:pt x="0" y="30489"/>
                  </a:lnTo>
                  <a:lnTo>
                    <a:pt x="27347" y="30489"/>
                  </a:lnTo>
                  <a:lnTo>
                    <a:pt x="27347" y="26255"/>
                  </a:lnTo>
                  <a:lnTo>
                    <a:pt x="2923" y="26255"/>
                  </a:lnTo>
                  <a:lnTo>
                    <a:pt x="17038" y="6210"/>
                  </a:lnTo>
                  <a:lnTo>
                    <a:pt x="21936" y="6210"/>
                  </a:lnTo>
                  <a:lnTo>
                    <a:pt x="21936" y="0"/>
                  </a:lnTo>
                  <a:close/>
                </a:path>
                <a:path w="27940" h="41275">
                  <a:moveTo>
                    <a:pt x="21936" y="6210"/>
                  </a:moveTo>
                  <a:lnTo>
                    <a:pt x="17038" y="6210"/>
                  </a:lnTo>
                  <a:lnTo>
                    <a:pt x="17038" y="26255"/>
                  </a:lnTo>
                  <a:lnTo>
                    <a:pt x="21936" y="26255"/>
                  </a:lnTo>
                  <a:lnTo>
                    <a:pt x="21936" y="6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94414" y="1622961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150973" y="1605926"/>
              <a:ext cx="23495" cy="41275"/>
            </a:xfrm>
            <a:custGeom>
              <a:avLst/>
              <a:gdLst/>
              <a:ahLst/>
              <a:cxnLst/>
              <a:rect l="l" t="t" r="r" b="b"/>
              <a:pathLst>
                <a:path w="23494" h="41275">
                  <a:moveTo>
                    <a:pt x="23473" y="0"/>
                  </a:moveTo>
                  <a:lnTo>
                    <a:pt x="9067" y="0"/>
                  </a:lnTo>
                  <a:lnTo>
                    <a:pt x="1315" y="15650"/>
                  </a:lnTo>
                  <a:lnTo>
                    <a:pt x="5021" y="15795"/>
                  </a:lnTo>
                  <a:lnTo>
                    <a:pt x="7969" y="16310"/>
                  </a:lnTo>
                  <a:lnTo>
                    <a:pt x="18939" y="26446"/>
                  </a:lnTo>
                  <a:lnTo>
                    <a:pt x="18939" y="31423"/>
                  </a:lnTo>
                  <a:lnTo>
                    <a:pt x="18073" y="33568"/>
                  </a:lnTo>
                  <a:lnTo>
                    <a:pt x="14611" y="37074"/>
                  </a:lnTo>
                  <a:lnTo>
                    <a:pt x="12577" y="37957"/>
                  </a:lnTo>
                  <a:lnTo>
                    <a:pt x="8726" y="37957"/>
                  </a:lnTo>
                  <a:lnTo>
                    <a:pt x="7214" y="37443"/>
                  </a:lnTo>
                  <a:lnTo>
                    <a:pt x="5704" y="36418"/>
                  </a:lnTo>
                  <a:lnTo>
                    <a:pt x="4777" y="35735"/>
                  </a:lnTo>
                  <a:lnTo>
                    <a:pt x="4119" y="35321"/>
                  </a:lnTo>
                  <a:lnTo>
                    <a:pt x="3338" y="35029"/>
                  </a:lnTo>
                  <a:lnTo>
                    <a:pt x="2899" y="34956"/>
                  </a:lnTo>
                  <a:lnTo>
                    <a:pt x="1730" y="34956"/>
                  </a:lnTo>
                  <a:lnTo>
                    <a:pt x="1157" y="35161"/>
                  </a:lnTo>
                  <a:lnTo>
                    <a:pt x="230" y="35990"/>
                  </a:lnTo>
                  <a:lnTo>
                    <a:pt x="0" y="36491"/>
                  </a:lnTo>
                  <a:lnTo>
                    <a:pt x="0" y="38048"/>
                  </a:lnTo>
                  <a:lnTo>
                    <a:pt x="547" y="38954"/>
                  </a:lnTo>
                  <a:lnTo>
                    <a:pt x="2742" y="40607"/>
                  </a:lnTo>
                  <a:lnTo>
                    <a:pt x="4483" y="41026"/>
                  </a:lnTo>
                  <a:lnTo>
                    <a:pt x="9311" y="41026"/>
                  </a:lnTo>
                  <a:lnTo>
                    <a:pt x="11650" y="40466"/>
                  </a:lnTo>
                  <a:lnTo>
                    <a:pt x="13893" y="39341"/>
                  </a:lnTo>
                  <a:lnTo>
                    <a:pt x="15502" y="38613"/>
                  </a:lnTo>
                  <a:lnTo>
                    <a:pt x="22815" y="27958"/>
                  </a:lnTo>
                  <a:lnTo>
                    <a:pt x="22815" y="22161"/>
                  </a:lnTo>
                  <a:lnTo>
                    <a:pt x="21498" y="18987"/>
                  </a:lnTo>
                  <a:lnTo>
                    <a:pt x="15794" y="13191"/>
                  </a:lnTo>
                  <a:lnTo>
                    <a:pt x="11650" y="11237"/>
                  </a:lnTo>
                  <a:lnTo>
                    <a:pt x="6434" y="10463"/>
                  </a:lnTo>
                  <a:lnTo>
                    <a:pt x="9067" y="5045"/>
                  </a:lnTo>
                  <a:lnTo>
                    <a:pt x="21132" y="5045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94414" y="1351520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50795" y="1333689"/>
              <a:ext cx="25400" cy="41910"/>
            </a:xfrm>
            <a:custGeom>
              <a:avLst/>
              <a:gdLst/>
              <a:ahLst/>
              <a:cxnLst/>
              <a:rect l="l" t="t" r="r" b="b"/>
              <a:pathLst>
                <a:path w="25400" h="41909">
                  <a:moveTo>
                    <a:pt x="24528" y="0"/>
                  </a:moveTo>
                  <a:lnTo>
                    <a:pt x="20677" y="0"/>
                  </a:lnTo>
                  <a:lnTo>
                    <a:pt x="18396" y="428"/>
                  </a:lnTo>
                  <a:lnTo>
                    <a:pt x="0" y="31236"/>
                  </a:lnTo>
                  <a:lnTo>
                    <a:pt x="1762" y="35539"/>
                  </a:lnTo>
                  <a:lnTo>
                    <a:pt x="5515" y="39050"/>
                  </a:lnTo>
                  <a:lnTo>
                    <a:pt x="7417" y="40903"/>
                  </a:lnTo>
                  <a:lnTo>
                    <a:pt x="9756" y="41828"/>
                  </a:lnTo>
                  <a:lnTo>
                    <a:pt x="16582" y="41828"/>
                  </a:lnTo>
                  <a:lnTo>
                    <a:pt x="19823" y="40147"/>
                  </a:lnTo>
                  <a:lnTo>
                    <a:pt x="11951" y="40147"/>
                  </a:lnTo>
                  <a:lnTo>
                    <a:pt x="10707" y="39683"/>
                  </a:lnTo>
                  <a:lnTo>
                    <a:pt x="5515" y="29178"/>
                  </a:lnTo>
                  <a:lnTo>
                    <a:pt x="5638" y="24060"/>
                  </a:lnTo>
                  <a:lnTo>
                    <a:pt x="10364" y="18573"/>
                  </a:lnTo>
                  <a:lnTo>
                    <a:pt x="6538" y="18573"/>
                  </a:lnTo>
                  <a:lnTo>
                    <a:pt x="24528" y="1097"/>
                  </a:lnTo>
                  <a:lnTo>
                    <a:pt x="24528" y="0"/>
                  </a:lnTo>
                  <a:close/>
                </a:path>
                <a:path w="25400" h="41909">
                  <a:moveTo>
                    <a:pt x="21665" y="18282"/>
                  </a:moveTo>
                  <a:lnTo>
                    <a:pt x="14754" y="18282"/>
                  </a:lnTo>
                  <a:lnTo>
                    <a:pt x="16655" y="19511"/>
                  </a:lnTo>
                  <a:lnTo>
                    <a:pt x="19384" y="24438"/>
                  </a:lnTo>
                  <a:lnTo>
                    <a:pt x="20067" y="27370"/>
                  </a:lnTo>
                  <a:lnTo>
                    <a:pt x="19994" y="34005"/>
                  </a:lnTo>
                  <a:lnTo>
                    <a:pt x="19384" y="36063"/>
                  </a:lnTo>
                  <a:lnTo>
                    <a:pt x="16655" y="39328"/>
                  </a:lnTo>
                  <a:lnTo>
                    <a:pt x="15118" y="40147"/>
                  </a:lnTo>
                  <a:lnTo>
                    <a:pt x="19823" y="40147"/>
                  </a:lnTo>
                  <a:lnTo>
                    <a:pt x="24309" y="34005"/>
                  </a:lnTo>
                  <a:lnTo>
                    <a:pt x="25230" y="31236"/>
                  </a:lnTo>
                  <a:lnTo>
                    <a:pt x="25332" y="24060"/>
                  </a:lnTo>
                  <a:lnTo>
                    <a:pt x="24320" y="21196"/>
                  </a:lnTo>
                  <a:lnTo>
                    <a:pt x="21665" y="18282"/>
                  </a:lnTo>
                  <a:close/>
                </a:path>
                <a:path w="25400" h="41909">
                  <a:moveTo>
                    <a:pt x="17897" y="15650"/>
                  </a:moveTo>
                  <a:lnTo>
                    <a:pt x="12292" y="15650"/>
                  </a:lnTo>
                  <a:lnTo>
                    <a:pt x="9416" y="16624"/>
                  </a:lnTo>
                  <a:lnTo>
                    <a:pt x="6538" y="18573"/>
                  </a:lnTo>
                  <a:lnTo>
                    <a:pt x="10364" y="18573"/>
                  </a:lnTo>
                  <a:lnTo>
                    <a:pt x="10720" y="18441"/>
                  </a:lnTo>
                  <a:lnTo>
                    <a:pt x="11536" y="18282"/>
                  </a:lnTo>
                  <a:lnTo>
                    <a:pt x="21665" y="18282"/>
                  </a:lnTo>
                  <a:lnTo>
                    <a:pt x="20275" y="16756"/>
                  </a:lnTo>
                  <a:lnTo>
                    <a:pt x="17897" y="15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94414" y="108007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 h="0">
                  <a:moveTo>
                    <a:pt x="2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50314" y="1063059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4" h="41275">
                  <a:moveTo>
                    <a:pt x="25446" y="0"/>
                  </a:moveTo>
                  <a:lnTo>
                    <a:pt x="3875" y="0"/>
                  </a:lnTo>
                  <a:lnTo>
                    <a:pt x="0" y="9580"/>
                  </a:lnTo>
                  <a:lnTo>
                    <a:pt x="876" y="9871"/>
                  </a:lnTo>
                  <a:lnTo>
                    <a:pt x="1851" y="7968"/>
                  </a:lnTo>
                  <a:lnTo>
                    <a:pt x="3192" y="6556"/>
                  </a:lnTo>
                  <a:lnTo>
                    <a:pt x="4898" y="5628"/>
                  </a:lnTo>
                  <a:lnTo>
                    <a:pt x="5825" y="5095"/>
                  </a:lnTo>
                  <a:lnTo>
                    <a:pt x="7410" y="4826"/>
                  </a:lnTo>
                  <a:lnTo>
                    <a:pt x="20693" y="4826"/>
                  </a:lnTo>
                  <a:lnTo>
                    <a:pt x="8701" y="41094"/>
                  </a:lnTo>
                  <a:lnTo>
                    <a:pt x="11991" y="41094"/>
                  </a:lnTo>
                  <a:lnTo>
                    <a:pt x="25446" y="1170"/>
                  </a:lnTo>
                  <a:lnTo>
                    <a:pt x="25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206242" y="284446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06242" y="2573013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206242" y="2301572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206242" y="2030127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06242" y="175868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206242" y="148724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206242" y="121579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 h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63" name="object 6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34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305092"/>
            <a:ext cx="4608195" cy="6705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 marL="359410" marR="801370">
              <a:lnSpc>
                <a:spcPct val="100000"/>
              </a:lnSpc>
              <a:spcBef>
                <a:spcPts val="965"/>
              </a:spcBef>
            </a:pP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0" b="1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dirty="0" sz="1000" spc="1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>
                <a:solidFill>
                  <a:srgbClr val="0000FF"/>
                </a:solidFill>
                <a:latin typeface="Calibri"/>
                <a:cs typeface="Calibri"/>
              </a:rPr>
              <a:t>Series:</a:t>
            </a:r>
            <a:r>
              <a:rPr dirty="0" sz="1000" spc="2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Plot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shows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trajectories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8625" y="1128223"/>
          <a:ext cx="2289175" cy="180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0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EDEDE"/>
                      </a:solidFill>
                      <a:prstDash val="solid"/>
                    </a:lnL>
                    <a:lnR w="3175">
                      <a:solidFill>
                        <a:srgbClr val="DEDEDE"/>
                      </a:solidFill>
                      <a:prstDash val="solid"/>
                    </a:lnR>
                    <a:lnT w="3175">
                      <a:solidFill>
                        <a:srgbClr val="DEDEDE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40409" y="1034773"/>
            <a:ext cx="2527300" cy="2085339"/>
            <a:chOff x="1040409" y="1034773"/>
            <a:chExt cx="2527300" cy="2085339"/>
          </a:xfrm>
        </p:grpSpPr>
        <p:sp>
          <p:nvSpPr>
            <p:cNvPr id="8" name="object 8"/>
            <p:cNvSpPr/>
            <p:nvPr/>
          </p:nvSpPr>
          <p:spPr>
            <a:xfrm>
              <a:off x="1040409" y="1034773"/>
              <a:ext cx="2527300" cy="2085339"/>
            </a:xfrm>
            <a:custGeom>
              <a:avLst/>
              <a:gdLst/>
              <a:ahLst/>
              <a:cxnLst/>
              <a:rect l="l" t="t" r="r" b="b"/>
              <a:pathLst>
                <a:path w="2527300" h="2085339">
                  <a:moveTo>
                    <a:pt x="2527096" y="0"/>
                  </a:moveTo>
                  <a:lnTo>
                    <a:pt x="0" y="0"/>
                  </a:lnTo>
                  <a:lnTo>
                    <a:pt x="0" y="2084854"/>
                  </a:lnTo>
                  <a:lnTo>
                    <a:pt x="2527096" y="2084854"/>
                  </a:lnTo>
                  <a:lnTo>
                    <a:pt x="2527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89811" y="3058277"/>
              <a:ext cx="21590" cy="43815"/>
            </a:xfrm>
            <a:custGeom>
              <a:avLst/>
              <a:gdLst/>
              <a:ahLst/>
              <a:cxnLst/>
              <a:rect l="l" t="t" r="r" b="b"/>
              <a:pathLst>
                <a:path w="21589" h="43814">
                  <a:moveTo>
                    <a:pt x="14699" y="0"/>
                  </a:moveTo>
                  <a:lnTo>
                    <a:pt x="13488" y="0"/>
                  </a:lnTo>
                  <a:lnTo>
                    <a:pt x="12888" y="220"/>
                  </a:lnTo>
                  <a:lnTo>
                    <a:pt x="11793" y="1098"/>
                  </a:lnTo>
                  <a:lnTo>
                    <a:pt x="11435" y="1618"/>
                  </a:lnTo>
                  <a:lnTo>
                    <a:pt x="11271" y="2222"/>
                  </a:lnTo>
                  <a:lnTo>
                    <a:pt x="8471" y="13330"/>
                  </a:lnTo>
                  <a:lnTo>
                    <a:pt x="521" y="13330"/>
                  </a:lnTo>
                  <a:lnTo>
                    <a:pt x="221" y="13850"/>
                  </a:lnTo>
                  <a:lnTo>
                    <a:pt x="0" y="14889"/>
                  </a:lnTo>
                  <a:lnTo>
                    <a:pt x="0" y="15493"/>
                  </a:lnTo>
                  <a:lnTo>
                    <a:pt x="247" y="15793"/>
                  </a:lnTo>
                  <a:lnTo>
                    <a:pt x="7897" y="15793"/>
                  </a:lnTo>
                  <a:lnTo>
                    <a:pt x="2958" y="35374"/>
                  </a:lnTo>
                  <a:lnTo>
                    <a:pt x="2853" y="35977"/>
                  </a:lnTo>
                  <a:lnTo>
                    <a:pt x="2795" y="36635"/>
                  </a:lnTo>
                  <a:lnTo>
                    <a:pt x="2795" y="37348"/>
                  </a:lnTo>
                  <a:lnTo>
                    <a:pt x="2795" y="39160"/>
                  </a:lnTo>
                  <a:lnTo>
                    <a:pt x="3416" y="40655"/>
                  </a:lnTo>
                  <a:lnTo>
                    <a:pt x="5880" y="43014"/>
                  </a:lnTo>
                  <a:lnTo>
                    <a:pt x="7402" y="43602"/>
                  </a:lnTo>
                  <a:lnTo>
                    <a:pt x="11682" y="43602"/>
                  </a:lnTo>
                  <a:lnTo>
                    <a:pt x="13872" y="42559"/>
                  </a:lnTo>
                  <a:lnTo>
                    <a:pt x="17716" y="38391"/>
                  </a:lnTo>
                  <a:lnTo>
                    <a:pt x="19169" y="35977"/>
                  </a:lnTo>
                  <a:lnTo>
                    <a:pt x="20153" y="33237"/>
                  </a:lnTo>
                  <a:lnTo>
                    <a:pt x="20237" y="33098"/>
                  </a:lnTo>
                  <a:lnTo>
                    <a:pt x="20237" y="32824"/>
                  </a:lnTo>
                  <a:lnTo>
                    <a:pt x="20179" y="32686"/>
                  </a:lnTo>
                  <a:lnTo>
                    <a:pt x="19964" y="32470"/>
                  </a:lnTo>
                  <a:lnTo>
                    <a:pt x="19795" y="32415"/>
                  </a:lnTo>
                  <a:lnTo>
                    <a:pt x="18595" y="32415"/>
                  </a:lnTo>
                  <a:lnTo>
                    <a:pt x="18432" y="32553"/>
                  </a:lnTo>
                  <a:lnTo>
                    <a:pt x="18263" y="32826"/>
                  </a:lnTo>
                  <a:lnTo>
                    <a:pt x="17436" y="35072"/>
                  </a:lnTo>
                  <a:lnTo>
                    <a:pt x="16247" y="37128"/>
                  </a:lnTo>
                  <a:lnTo>
                    <a:pt x="13119" y="40859"/>
                  </a:lnTo>
                  <a:lnTo>
                    <a:pt x="11356" y="41792"/>
                  </a:lnTo>
                  <a:lnTo>
                    <a:pt x="8007" y="41792"/>
                  </a:lnTo>
                  <a:lnTo>
                    <a:pt x="7323" y="40832"/>
                  </a:lnTo>
                  <a:lnTo>
                    <a:pt x="7323" y="37978"/>
                  </a:lnTo>
                  <a:lnTo>
                    <a:pt x="7486" y="36853"/>
                  </a:lnTo>
                  <a:lnTo>
                    <a:pt x="12751" y="15793"/>
                  </a:lnTo>
                  <a:lnTo>
                    <a:pt x="20453" y="15793"/>
                  </a:lnTo>
                  <a:lnTo>
                    <a:pt x="20622" y="15699"/>
                  </a:lnTo>
                  <a:lnTo>
                    <a:pt x="20838" y="15316"/>
                  </a:lnTo>
                  <a:lnTo>
                    <a:pt x="20922" y="15084"/>
                  </a:lnTo>
                  <a:lnTo>
                    <a:pt x="21032" y="14535"/>
                  </a:lnTo>
                  <a:lnTo>
                    <a:pt x="21090" y="14344"/>
                  </a:lnTo>
                  <a:lnTo>
                    <a:pt x="21143" y="13630"/>
                  </a:lnTo>
                  <a:lnTo>
                    <a:pt x="20895" y="13330"/>
                  </a:lnTo>
                  <a:lnTo>
                    <a:pt x="13325" y="13330"/>
                  </a:lnTo>
                  <a:lnTo>
                    <a:pt x="16120" y="2469"/>
                  </a:lnTo>
                  <a:lnTo>
                    <a:pt x="16194" y="2183"/>
                  </a:lnTo>
                  <a:lnTo>
                    <a:pt x="16205" y="1344"/>
                  </a:lnTo>
                  <a:lnTo>
                    <a:pt x="15999" y="892"/>
                  </a:lnTo>
                  <a:lnTo>
                    <a:pt x="15178" y="179"/>
                  </a:lnTo>
                  <a:lnTo>
                    <a:pt x="1469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3254" y="3049805"/>
              <a:ext cx="106095" cy="684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57223" y="2883174"/>
            <a:ext cx="2420620" cy="164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45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  <a:p>
            <a:pPr marL="53975">
              <a:lnSpc>
                <a:spcPts val="545"/>
              </a:lnSpc>
              <a:tabLst>
                <a:tab pos="398145" algn="l"/>
                <a:tab pos="778510" algn="l"/>
                <a:tab pos="1159510" algn="l"/>
                <a:tab pos="1540510" algn="l"/>
                <a:tab pos="1920875" algn="l"/>
                <a:tab pos="2301875" algn="l"/>
              </a:tabLst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100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200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300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400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500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600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223" y="2582202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223" y="2281236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23" y="1980264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7223" y="1679292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0369" y="1378325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0369" y="1077353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solidFill>
                  <a:srgbClr val="252525"/>
                </a:solidFill>
                <a:latin typeface="Arial MT"/>
                <a:cs typeface="Arial MT"/>
              </a:rPr>
              <a:t>12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0925" y="1038858"/>
            <a:ext cx="1520190" cy="1165225"/>
            <a:chOff x="1040925" y="1038858"/>
            <a:chExt cx="1520190" cy="116522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925" y="1867567"/>
              <a:ext cx="68442" cy="3361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6121" y="1038858"/>
              <a:ext cx="374589" cy="11352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07566" y="1128223"/>
            <a:ext cx="2311240" cy="181108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3" name="object 2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35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 marR="1584960">
              <a:lnSpc>
                <a:spcPts val="650"/>
              </a:lnSpc>
              <a:spcBef>
                <a:spcPts val="495"/>
              </a:spcBef>
            </a:pPr>
            <a:r>
              <a:rPr dirty="0" sz="600" spc="4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Equilibria </a:t>
            </a:r>
            <a:r>
              <a:rPr dirty="0" sz="600" spc="50" b="1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dirty="0" sz="600" spc="40" b="1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Linearization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972286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500225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1724507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100618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780385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0" y="305092"/>
            <a:ext cx="4608195" cy="2882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dirty="0" sz="1400" spc="45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Calibri"/>
                <a:cs typeface="Calibri"/>
              </a:rPr>
              <a:t>Yeast</a:t>
            </a:r>
            <a:r>
              <a:rPr dirty="0" sz="14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 marL="359410">
              <a:lnSpc>
                <a:spcPct val="100000"/>
              </a:lnSpc>
              <a:spcBef>
                <a:spcPts val="905"/>
              </a:spcBef>
            </a:pPr>
            <a:r>
              <a:rPr dirty="0" sz="1000" spc="10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1000" spc="1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0" b="1">
                <a:solidFill>
                  <a:srgbClr val="0000FF"/>
                </a:solidFill>
                <a:latin typeface="Calibri"/>
                <a:cs typeface="Calibri"/>
              </a:rPr>
              <a:t>Summary</a:t>
            </a:r>
            <a:endParaRPr sz="1000">
              <a:latin typeface="Calibri"/>
              <a:cs typeface="Calibri"/>
            </a:endParaRPr>
          </a:p>
          <a:p>
            <a:pPr marL="636905" marR="403225">
              <a:lnSpc>
                <a:spcPct val="100000"/>
              </a:lnSpc>
              <a:spcBef>
                <a:spcPts val="850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00B233"/>
                </a:solidFill>
                <a:latin typeface="Calibri"/>
                <a:cs typeface="Calibri"/>
              </a:rPr>
              <a:t>local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80" b="1" i="1">
                <a:solidFill>
                  <a:srgbClr val="00B233"/>
                </a:solidFill>
                <a:latin typeface="Calibri"/>
                <a:cs typeface="Calibri"/>
              </a:rPr>
              <a:t>analysis</a:t>
            </a:r>
            <a:r>
              <a:rPr dirty="0" sz="1000" spc="10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suggests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least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squares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5" b="1" i="1">
                <a:solidFill>
                  <a:srgbClr val="DF0D0D"/>
                </a:solidFill>
                <a:latin typeface="Calibri"/>
                <a:cs typeface="Calibri"/>
              </a:rPr>
              <a:t>best</a:t>
            </a:r>
            <a:r>
              <a:rPr dirty="0" sz="1000" spc="18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DF0D0D"/>
                </a:solidFill>
                <a:latin typeface="Calibri"/>
                <a:cs typeface="Calibri"/>
              </a:rPr>
              <a:t>fit</a:t>
            </a:r>
            <a:r>
              <a:rPr dirty="0" sz="1000" spc="10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Gause data </a:t>
            </a:r>
            <a:r>
              <a:rPr dirty="0" sz="1000" spc="5">
                <a:latin typeface="Calibri"/>
                <a:cs typeface="Calibri"/>
              </a:rPr>
              <a:t>would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result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competitive  </a:t>
            </a:r>
            <a:r>
              <a:rPr dirty="0" sz="1000" spc="85" b="1" i="1">
                <a:solidFill>
                  <a:srgbClr val="0000FF"/>
                </a:solidFill>
                <a:latin typeface="Calibri"/>
                <a:cs typeface="Calibri"/>
              </a:rPr>
              <a:t>exclusion </a:t>
            </a:r>
            <a:r>
              <a:rPr dirty="0" sz="1000" spc="-20">
                <a:latin typeface="Calibri"/>
                <a:cs typeface="Calibri"/>
              </a:rPr>
              <a:t>of 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one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over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time.</a:t>
            </a:r>
            <a:endParaRPr sz="10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555"/>
              </a:spcBef>
            </a:pPr>
            <a:r>
              <a:rPr dirty="0" sz="1000" spc="80" b="1" i="1">
                <a:solidFill>
                  <a:srgbClr val="0000FF"/>
                </a:solidFill>
                <a:latin typeface="Calibri"/>
                <a:cs typeface="Calibri"/>
              </a:rPr>
              <a:t>Competitive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00FF"/>
                </a:solidFill>
                <a:latin typeface="Calibri"/>
                <a:cs typeface="Calibri"/>
              </a:rPr>
              <a:t>exclusion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very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common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among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similar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species.</a:t>
            </a:r>
            <a:endParaRPr sz="1000">
              <a:latin typeface="Calibri"/>
              <a:cs typeface="Calibri"/>
            </a:endParaRPr>
          </a:p>
          <a:p>
            <a:pPr marL="636905" marR="685800">
              <a:lnSpc>
                <a:spcPct val="100000"/>
              </a:lnSpc>
              <a:spcBef>
                <a:spcPts val="570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phase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portrait</a:t>
            </a:r>
            <a:r>
              <a:rPr dirty="0" sz="1000" spc="11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plot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00B233"/>
                </a:solidFill>
                <a:latin typeface="Calibri"/>
                <a:cs typeface="Calibri"/>
              </a:rPr>
              <a:t>nullclines</a:t>
            </a:r>
            <a:r>
              <a:rPr dirty="0" sz="1000" spc="1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suggests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30" b="1" i="1">
                <a:solidFill>
                  <a:srgbClr val="00B233"/>
                </a:solidFill>
                <a:latin typeface="Calibri"/>
                <a:cs typeface="Calibri"/>
              </a:rPr>
              <a:t>S. </a:t>
            </a:r>
            <a:r>
              <a:rPr dirty="0" sz="1000" spc="-21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00B233"/>
                </a:solidFill>
                <a:latin typeface="Calibri"/>
                <a:cs typeface="Calibri"/>
              </a:rPr>
              <a:t>kephir</a:t>
            </a:r>
            <a:r>
              <a:rPr dirty="0" sz="1000" spc="10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competitive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advantage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over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long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time.</a:t>
            </a:r>
            <a:endParaRPr sz="1000">
              <a:latin typeface="Calibri"/>
              <a:cs typeface="Calibri"/>
            </a:endParaRPr>
          </a:p>
          <a:p>
            <a:pPr marL="636905" marR="447040">
              <a:lnSpc>
                <a:spcPct val="100000"/>
              </a:lnSpc>
              <a:spcBef>
                <a:spcPts val="560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DF0D0D"/>
                </a:solidFill>
                <a:latin typeface="Calibri"/>
                <a:cs typeface="Calibri"/>
              </a:rPr>
              <a:t>phase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portrait</a:t>
            </a:r>
            <a:r>
              <a:rPr dirty="0" sz="1000" spc="10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shows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that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rapid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growth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30" b="1" i="1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cerevisiae </a:t>
            </a:r>
            <a:r>
              <a:rPr dirty="0" sz="1000" spc="-2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solutions</a:t>
            </a:r>
            <a:r>
              <a:rPr dirty="0" sz="1000" spc="20">
                <a:latin typeface="Calibri"/>
                <a:cs typeface="Calibri"/>
              </a:rPr>
              <a:t> moving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quickly in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horizontal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direction,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yet 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ultimately,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slower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growing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130" b="1" i="1">
                <a:solidFill>
                  <a:srgbClr val="00B233"/>
                </a:solidFill>
                <a:latin typeface="Calibri"/>
                <a:cs typeface="Calibri"/>
              </a:rPr>
              <a:t>S. </a:t>
            </a:r>
            <a:r>
              <a:rPr dirty="0" sz="1000" spc="75" b="1" i="1">
                <a:solidFill>
                  <a:srgbClr val="00B233"/>
                </a:solidFill>
                <a:latin typeface="Calibri"/>
                <a:cs typeface="Calibri"/>
              </a:rPr>
              <a:t>kephir </a:t>
            </a:r>
            <a:r>
              <a:rPr dirty="0" sz="1000" spc="20">
                <a:latin typeface="Calibri"/>
                <a:cs typeface="Calibri"/>
              </a:rPr>
              <a:t>can </a:t>
            </a:r>
            <a:r>
              <a:rPr dirty="0" sz="1000" spc="10">
                <a:latin typeface="Calibri"/>
                <a:cs typeface="Calibri"/>
              </a:rPr>
              <a:t>dominate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culture.</a:t>
            </a:r>
            <a:endParaRPr sz="1000">
              <a:latin typeface="Calibri"/>
              <a:cs typeface="Calibri"/>
            </a:endParaRPr>
          </a:p>
          <a:p>
            <a:pPr marL="636905" marR="602615">
              <a:lnSpc>
                <a:spcPct val="100000"/>
              </a:lnSpc>
              <a:spcBef>
                <a:spcPts val="550"/>
              </a:spcBef>
            </a:pPr>
            <a:r>
              <a:rPr dirty="0" sz="1000" spc="65">
                <a:latin typeface="Calibri"/>
                <a:cs typeface="Calibri"/>
              </a:rPr>
              <a:t>The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eigenvalue </a:t>
            </a:r>
            <a:r>
              <a:rPr dirty="0" sz="1000" spc="25">
                <a:latin typeface="Calibri"/>
                <a:cs typeface="Calibri"/>
              </a:rPr>
              <a:t>analysis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helps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explain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local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behavior, 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including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local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attraction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0" b="1" i="1">
                <a:solidFill>
                  <a:srgbClr val="0000FF"/>
                </a:solidFill>
                <a:latin typeface="Calibri"/>
                <a:cs typeface="Calibri"/>
              </a:rPr>
              <a:t>cooperative</a:t>
            </a:r>
            <a:r>
              <a:rPr dirty="0" sz="1000" spc="20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0000FF"/>
                </a:solidFill>
                <a:latin typeface="Calibri"/>
                <a:cs typeface="Calibri"/>
              </a:rPr>
              <a:t>equilibrium </a:t>
            </a:r>
            <a:r>
              <a:rPr dirty="0" sz="1000" spc="-21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before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ultimately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repelling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this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saddle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45" b="1" i="1">
                <a:solidFill>
                  <a:srgbClr val="DF0D0D"/>
                </a:solidFill>
                <a:latin typeface="Calibri"/>
                <a:cs typeface="Calibri"/>
              </a:rPr>
              <a:t>node</a:t>
            </a:r>
            <a:r>
              <a:rPr dirty="0" sz="1000" spc="4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36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0" y="348742"/>
            <a:ext cx="4608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80504"/>
            <a:ext cx="3873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graphs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data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best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fitting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models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shown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below.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352" y="1124102"/>
            <a:ext cx="1671955" cy="1395730"/>
            <a:chOff x="480352" y="1124102"/>
            <a:chExt cx="1671955" cy="1395730"/>
          </a:xfrm>
        </p:grpSpPr>
        <p:sp>
          <p:nvSpPr>
            <p:cNvPr id="9" name="object 9"/>
            <p:cNvSpPr/>
            <p:nvPr/>
          </p:nvSpPr>
          <p:spPr>
            <a:xfrm>
              <a:off x="480352" y="1124102"/>
              <a:ext cx="1671955" cy="1395730"/>
            </a:xfrm>
            <a:custGeom>
              <a:avLst/>
              <a:gdLst/>
              <a:ahLst/>
              <a:cxnLst/>
              <a:rect l="l" t="t" r="r" b="b"/>
              <a:pathLst>
                <a:path w="1671955" h="1395730">
                  <a:moveTo>
                    <a:pt x="0" y="1395463"/>
                  </a:moveTo>
                  <a:lnTo>
                    <a:pt x="1671837" y="1395463"/>
                  </a:lnTo>
                  <a:lnTo>
                    <a:pt x="1671837" y="0"/>
                  </a:lnTo>
                  <a:lnTo>
                    <a:pt x="0" y="0"/>
                  </a:lnTo>
                  <a:lnTo>
                    <a:pt x="0" y="1395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856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1806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36756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1706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26657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56" y="1202257"/>
              <a:ext cx="1475105" cy="1152525"/>
            </a:xfrm>
            <a:custGeom>
              <a:avLst/>
              <a:gdLst/>
              <a:ahLst/>
              <a:cxnLst/>
              <a:rect l="l" t="t" r="r" b="b"/>
              <a:pathLst>
                <a:path w="1475105" h="1152525">
                  <a:moveTo>
                    <a:pt x="1474751" y="1151936"/>
                  </a:moveTo>
                  <a:lnTo>
                    <a:pt x="1474751" y="0"/>
                  </a:lnTo>
                </a:path>
                <a:path w="1475105" h="1152525">
                  <a:moveTo>
                    <a:pt x="1474751" y="1151936"/>
                  </a:moveTo>
                  <a:lnTo>
                    <a:pt x="0" y="1151936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6856" y="1970215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 h="0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6856" y="1586236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 h="0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6856" y="1202257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 h="0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6856" y="2354194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 h="0">
                  <a:moveTo>
                    <a:pt x="0" y="0"/>
                  </a:moveTo>
                  <a:lnTo>
                    <a:pt x="14747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6856" y="1202257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 h="0">
                  <a:moveTo>
                    <a:pt x="0" y="0"/>
                  </a:moveTo>
                  <a:lnTo>
                    <a:pt x="14747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6856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41806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36756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31706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26657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21607" y="233944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6856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41806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36756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31706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826657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21607" y="120225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18865" y="2364827"/>
            <a:ext cx="5588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8532" y="2364827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93499" y="2364827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20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88465" y="2364827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30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3432" y="2364827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40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8399" y="2364827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87391" y="2429789"/>
            <a:ext cx="19431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20" i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450" spc="20" i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5" i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45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450" spc="2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dirty="0" sz="450" spc="25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450" spc="5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450" spc="5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5586" y="1200987"/>
            <a:ext cx="1477645" cy="1155065"/>
            <a:chOff x="645586" y="1200987"/>
            <a:chExt cx="1477645" cy="1155065"/>
          </a:xfrm>
        </p:grpSpPr>
        <p:sp>
          <p:nvSpPr>
            <p:cNvPr id="41" name="object 41"/>
            <p:cNvSpPr/>
            <p:nvPr/>
          </p:nvSpPr>
          <p:spPr>
            <a:xfrm>
              <a:off x="646856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21607" y="1202257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w="0"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6856" y="235419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6856" y="197021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46856" y="158623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46856" y="120225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06859" y="235419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06859" y="197021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106859" y="158623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06859" y="120225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83638" y="2309212"/>
            <a:ext cx="5588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3638" y="1925234"/>
            <a:ext cx="5588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3056" y="1541255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3056" y="1157276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0548" y="1576404"/>
            <a:ext cx="88265" cy="40322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i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450" spc="-45" i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450" spc="-5" i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450" spc="-5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20069" y="1095680"/>
            <a:ext cx="72898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0" i="1">
                <a:latin typeface="Calibri"/>
                <a:cs typeface="Calibri"/>
              </a:rPr>
              <a:t>Saccharomyces cerevisiae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8735" y="1317546"/>
            <a:ext cx="1496695" cy="1026794"/>
            <a:chOff x="628735" y="1317546"/>
            <a:chExt cx="1496695" cy="1026794"/>
          </a:xfrm>
        </p:grpSpPr>
        <p:sp>
          <p:nvSpPr>
            <p:cNvPr id="58" name="object 58"/>
            <p:cNvSpPr/>
            <p:nvPr/>
          </p:nvSpPr>
          <p:spPr>
            <a:xfrm>
              <a:off x="630434" y="2308076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242" y="17234"/>
                  </a:moveTo>
                  <a:lnTo>
                    <a:pt x="32783" y="6581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1"/>
                  </a:lnTo>
                  <a:lnTo>
                    <a:pt x="0" y="17234"/>
                  </a:lnTo>
                  <a:lnTo>
                    <a:pt x="3458" y="27887"/>
                  </a:lnTo>
                  <a:lnTo>
                    <a:pt x="12521" y="34468"/>
                  </a:lnTo>
                  <a:lnTo>
                    <a:pt x="23720" y="34468"/>
                  </a:lnTo>
                  <a:lnTo>
                    <a:pt x="32783" y="27887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4608" y="221293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242" y="17234"/>
                  </a:moveTo>
                  <a:lnTo>
                    <a:pt x="32783" y="6581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1"/>
                  </a:lnTo>
                  <a:lnTo>
                    <a:pt x="0" y="17234"/>
                  </a:lnTo>
                  <a:lnTo>
                    <a:pt x="3458" y="27887"/>
                  </a:lnTo>
                  <a:lnTo>
                    <a:pt x="12521" y="34468"/>
                  </a:lnTo>
                  <a:lnTo>
                    <a:pt x="23720" y="34468"/>
                  </a:lnTo>
                  <a:lnTo>
                    <a:pt x="32783" y="27887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95481" y="1859534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2" y="17234"/>
                  </a:moveTo>
                  <a:lnTo>
                    <a:pt x="32783" y="6583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3"/>
                  </a:lnTo>
                  <a:lnTo>
                    <a:pt x="0" y="17234"/>
                  </a:lnTo>
                  <a:lnTo>
                    <a:pt x="3458" y="27886"/>
                  </a:lnTo>
                  <a:lnTo>
                    <a:pt x="12521" y="34469"/>
                  </a:lnTo>
                  <a:lnTo>
                    <a:pt x="23720" y="34469"/>
                  </a:lnTo>
                  <a:lnTo>
                    <a:pt x="32783" y="27886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22665" y="165565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3" y="17234"/>
                  </a:moveTo>
                  <a:lnTo>
                    <a:pt x="32782" y="6583"/>
                  </a:lnTo>
                  <a:lnTo>
                    <a:pt x="23721" y="0"/>
                  </a:lnTo>
                  <a:lnTo>
                    <a:pt x="12521" y="0"/>
                  </a:lnTo>
                  <a:lnTo>
                    <a:pt x="3458" y="6583"/>
                  </a:lnTo>
                  <a:lnTo>
                    <a:pt x="0" y="17234"/>
                  </a:lnTo>
                  <a:lnTo>
                    <a:pt x="3458" y="27886"/>
                  </a:lnTo>
                  <a:lnTo>
                    <a:pt x="12521" y="34469"/>
                  </a:lnTo>
                  <a:lnTo>
                    <a:pt x="23721" y="34469"/>
                  </a:lnTo>
                  <a:lnTo>
                    <a:pt x="32782" y="27886"/>
                  </a:lnTo>
                  <a:lnTo>
                    <a:pt x="36243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160527" y="151972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160527" y="1495943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306643" y="1377012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381400" y="1370216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25574" y="134642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632855" y="1319245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748388" y="1356623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67320" y="134982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969261" y="134642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013436" y="136002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46856" y="1375684"/>
              <a:ext cx="1475105" cy="883919"/>
            </a:xfrm>
            <a:custGeom>
              <a:avLst/>
              <a:gdLst/>
              <a:ahLst/>
              <a:cxnLst/>
              <a:rect l="l" t="t" r="r" b="b"/>
              <a:pathLst>
                <a:path w="1475105" h="883919">
                  <a:moveTo>
                    <a:pt x="0" y="883718"/>
                  </a:moveTo>
                  <a:lnTo>
                    <a:pt x="29794" y="858880"/>
                  </a:lnTo>
                  <a:lnTo>
                    <a:pt x="59584" y="828641"/>
                  </a:lnTo>
                  <a:lnTo>
                    <a:pt x="89378" y="792412"/>
                  </a:lnTo>
                  <a:lnTo>
                    <a:pt x="119172" y="749844"/>
                  </a:lnTo>
                  <a:lnTo>
                    <a:pt x="148963" y="700948"/>
                  </a:lnTo>
                  <a:lnTo>
                    <a:pt x="178758" y="646230"/>
                  </a:lnTo>
                  <a:lnTo>
                    <a:pt x="208551" y="586751"/>
                  </a:lnTo>
                  <a:lnTo>
                    <a:pt x="238342" y="524118"/>
                  </a:lnTo>
                  <a:lnTo>
                    <a:pt x="268135" y="460308"/>
                  </a:lnTo>
                  <a:lnTo>
                    <a:pt x="283033" y="428633"/>
                  </a:lnTo>
                  <a:lnTo>
                    <a:pt x="312828" y="367061"/>
                  </a:lnTo>
                  <a:lnTo>
                    <a:pt x="342617" y="309353"/>
                  </a:lnTo>
                  <a:lnTo>
                    <a:pt x="372412" y="256910"/>
                  </a:lnTo>
                  <a:lnTo>
                    <a:pt x="402206" y="210556"/>
                  </a:lnTo>
                  <a:lnTo>
                    <a:pt x="431995" y="170586"/>
                  </a:lnTo>
                  <a:lnTo>
                    <a:pt x="461789" y="136850"/>
                  </a:lnTo>
                  <a:lnTo>
                    <a:pt x="491583" y="108886"/>
                  </a:lnTo>
                  <a:lnTo>
                    <a:pt x="536274" y="76338"/>
                  </a:lnTo>
                  <a:lnTo>
                    <a:pt x="580961" y="52923"/>
                  </a:lnTo>
                  <a:lnTo>
                    <a:pt x="625652" y="36399"/>
                  </a:lnTo>
                  <a:lnTo>
                    <a:pt x="670343" y="24891"/>
                  </a:lnTo>
                  <a:lnTo>
                    <a:pt x="715029" y="16953"/>
                  </a:lnTo>
                  <a:lnTo>
                    <a:pt x="759721" y="11517"/>
                  </a:lnTo>
                  <a:lnTo>
                    <a:pt x="804407" y="7806"/>
                  </a:lnTo>
                  <a:lnTo>
                    <a:pt x="849098" y="5282"/>
                  </a:lnTo>
                  <a:lnTo>
                    <a:pt x="893789" y="3570"/>
                  </a:lnTo>
                  <a:lnTo>
                    <a:pt x="938476" y="2405"/>
                  </a:lnTo>
                  <a:lnTo>
                    <a:pt x="983167" y="1621"/>
                  </a:lnTo>
                  <a:lnTo>
                    <a:pt x="1027858" y="1087"/>
                  </a:lnTo>
                  <a:lnTo>
                    <a:pt x="1072544" y="729"/>
                  </a:lnTo>
                  <a:lnTo>
                    <a:pt x="1117236" y="484"/>
                  </a:lnTo>
                  <a:lnTo>
                    <a:pt x="1161922" y="321"/>
                  </a:lnTo>
                  <a:lnTo>
                    <a:pt x="1191716" y="244"/>
                  </a:lnTo>
                  <a:lnTo>
                    <a:pt x="1206613" y="208"/>
                  </a:lnTo>
                  <a:lnTo>
                    <a:pt x="1221510" y="181"/>
                  </a:lnTo>
                  <a:lnTo>
                    <a:pt x="1236407" y="154"/>
                  </a:lnTo>
                  <a:lnTo>
                    <a:pt x="1251304" y="135"/>
                  </a:lnTo>
                  <a:lnTo>
                    <a:pt x="1266201" y="113"/>
                  </a:lnTo>
                  <a:lnTo>
                    <a:pt x="1281094" y="99"/>
                  </a:lnTo>
                  <a:lnTo>
                    <a:pt x="1295995" y="81"/>
                  </a:lnTo>
                  <a:lnTo>
                    <a:pt x="1310892" y="67"/>
                  </a:lnTo>
                  <a:lnTo>
                    <a:pt x="1325785" y="58"/>
                  </a:lnTo>
                  <a:lnTo>
                    <a:pt x="1340682" y="49"/>
                  </a:lnTo>
                  <a:lnTo>
                    <a:pt x="1355579" y="40"/>
                  </a:lnTo>
                  <a:lnTo>
                    <a:pt x="1370476" y="31"/>
                  </a:lnTo>
                  <a:lnTo>
                    <a:pt x="1385373" y="27"/>
                  </a:lnTo>
                  <a:lnTo>
                    <a:pt x="1400270" y="18"/>
                  </a:lnTo>
                  <a:lnTo>
                    <a:pt x="1415167" y="18"/>
                  </a:lnTo>
                  <a:lnTo>
                    <a:pt x="1430059" y="9"/>
                  </a:lnTo>
                  <a:lnTo>
                    <a:pt x="1444956" y="4"/>
                  </a:lnTo>
                  <a:lnTo>
                    <a:pt x="1459853" y="4"/>
                  </a:lnTo>
                  <a:lnTo>
                    <a:pt x="1474751" y="0"/>
                  </a:lnTo>
                </a:path>
              </a:pathLst>
            </a:custGeom>
            <a:ln w="67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2455837" y="1108808"/>
            <a:ext cx="1671955" cy="1410970"/>
            <a:chOff x="2455837" y="1108808"/>
            <a:chExt cx="1671955" cy="1410970"/>
          </a:xfrm>
        </p:grpSpPr>
        <p:sp>
          <p:nvSpPr>
            <p:cNvPr id="74" name="object 74"/>
            <p:cNvSpPr/>
            <p:nvPr/>
          </p:nvSpPr>
          <p:spPr>
            <a:xfrm>
              <a:off x="2455837" y="1108808"/>
              <a:ext cx="1671955" cy="1410970"/>
            </a:xfrm>
            <a:custGeom>
              <a:avLst/>
              <a:gdLst/>
              <a:ahLst/>
              <a:cxnLst/>
              <a:rect l="l" t="t" r="r" b="b"/>
              <a:pathLst>
                <a:path w="1671954" h="1410970">
                  <a:moveTo>
                    <a:pt x="0" y="1410757"/>
                  </a:moveTo>
                  <a:lnTo>
                    <a:pt x="1671839" y="1410757"/>
                  </a:lnTo>
                  <a:lnTo>
                    <a:pt x="1671839" y="0"/>
                  </a:lnTo>
                  <a:lnTo>
                    <a:pt x="0" y="0"/>
                  </a:lnTo>
                  <a:lnTo>
                    <a:pt x="0" y="1410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592103" y="1187819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w="0"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089074" y="1187819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w="0"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586046" y="1187819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w="0"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592103" y="1187819"/>
              <a:ext cx="1490980" cy="1164590"/>
            </a:xfrm>
            <a:custGeom>
              <a:avLst/>
              <a:gdLst/>
              <a:ahLst/>
              <a:cxnLst/>
              <a:rect l="l" t="t" r="r" b="b"/>
              <a:pathLst>
                <a:path w="1490979" h="1164589">
                  <a:moveTo>
                    <a:pt x="1490914" y="1164562"/>
                  </a:moveTo>
                  <a:lnTo>
                    <a:pt x="1490914" y="0"/>
                  </a:lnTo>
                </a:path>
                <a:path w="1490979" h="1164589">
                  <a:moveTo>
                    <a:pt x="1490914" y="1164562"/>
                  </a:moveTo>
                  <a:lnTo>
                    <a:pt x="0" y="1164562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592103" y="2158288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592103" y="1964194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92103" y="1770100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592103" y="1576007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592103" y="1381913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592103" y="1187819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592103" y="2352381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0" y="0"/>
                  </a:moveTo>
                  <a:lnTo>
                    <a:pt x="149091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592103" y="1187819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 h="0">
                  <a:moveTo>
                    <a:pt x="0" y="0"/>
                  </a:moveTo>
                  <a:lnTo>
                    <a:pt x="149091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592103" y="23374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089074" y="23374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586046" y="23374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083017" y="23374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592103" y="11878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089074" y="11878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586046" y="11878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083017" y="11878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2576644" y="2363270"/>
            <a:ext cx="4381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58157" y="2363270"/>
            <a:ext cx="7429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539669" y="2363270"/>
            <a:ext cx="10477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100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36641" y="2363270"/>
            <a:ext cx="10477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52498" y="2428944"/>
            <a:ext cx="183515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50" spc="25" i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450" i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30">
                <a:solidFill>
                  <a:srgbClr val="252525"/>
                </a:solidFill>
                <a:latin typeface="Calibri"/>
                <a:cs typeface="Calibri"/>
              </a:rPr>
              <a:t>(hrs)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590833" y="1186549"/>
            <a:ext cx="1493520" cy="1167130"/>
            <a:chOff x="2590833" y="1186549"/>
            <a:chExt cx="1493520" cy="1167130"/>
          </a:xfrm>
        </p:grpSpPr>
        <p:sp>
          <p:nvSpPr>
            <p:cNvPr id="101" name="object 101"/>
            <p:cNvSpPr/>
            <p:nvPr/>
          </p:nvSpPr>
          <p:spPr>
            <a:xfrm>
              <a:off x="2592103" y="1187819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w="0"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083017" y="1187819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w="0"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592103" y="2352381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592103" y="2158288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592103" y="196419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592103" y="17701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592103" y="157600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592103" y="1381913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592103" y="118781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068108" y="2352381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068108" y="2158288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068108" y="196419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068108" y="17701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068108" y="157600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068108" y="1381913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068108" y="118781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2541032" y="1142484"/>
            <a:ext cx="43815" cy="1256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4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400" spc="15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44919" y="1566206"/>
            <a:ext cx="88900" cy="40767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450" i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450" spc="-45" i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450" spc="-5" i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450" spc="-5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450" spc="-1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450" spc="-5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45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45342" y="1080214"/>
            <a:ext cx="79629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50" spc="35" i="1">
                <a:latin typeface="Calibri"/>
                <a:cs typeface="Calibri"/>
              </a:rPr>
              <a:t>Schizosaccharomyces</a:t>
            </a:r>
            <a:r>
              <a:rPr dirty="0" sz="450" spc="30" i="1">
                <a:latin typeface="Calibri"/>
                <a:cs typeface="Calibri"/>
              </a:rPr>
              <a:t> </a:t>
            </a:r>
            <a:r>
              <a:rPr dirty="0" sz="450" spc="35" i="1">
                <a:latin typeface="Calibri"/>
                <a:cs typeface="Calibri"/>
              </a:rPr>
              <a:t>kephir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588668" y="1201313"/>
            <a:ext cx="1497965" cy="1022985"/>
            <a:chOff x="2588668" y="1201313"/>
            <a:chExt cx="1497965" cy="1022985"/>
          </a:xfrm>
        </p:grpSpPr>
        <p:sp>
          <p:nvSpPr>
            <p:cNvPr id="121" name="object 121"/>
            <p:cNvSpPr/>
            <p:nvPr/>
          </p:nvSpPr>
          <p:spPr>
            <a:xfrm>
              <a:off x="2664818" y="2089335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3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3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6"/>
                  </a:lnTo>
                  <a:lnTo>
                    <a:pt x="23980" y="34846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671689" y="2140864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3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3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6"/>
                  </a:lnTo>
                  <a:lnTo>
                    <a:pt x="23980" y="34846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802230" y="2003452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5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5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7"/>
                  </a:lnTo>
                  <a:lnTo>
                    <a:pt x="23980" y="34847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826277" y="188321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5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5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7"/>
                  </a:lnTo>
                  <a:lnTo>
                    <a:pt x="23980" y="34847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991169" y="1804206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025522" y="145037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228203" y="1388536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437756" y="1233948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678226" y="120990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915261" y="120303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592103" y="1212695"/>
              <a:ext cx="1490980" cy="1008380"/>
            </a:xfrm>
            <a:custGeom>
              <a:avLst/>
              <a:gdLst/>
              <a:ahLst/>
              <a:cxnLst/>
              <a:rect l="l" t="t" r="r" b="b"/>
              <a:pathLst>
                <a:path w="1490979" h="1008380">
                  <a:moveTo>
                    <a:pt x="0" y="1008080"/>
                  </a:moveTo>
                  <a:lnTo>
                    <a:pt x="45181" y="974500"/>
                  </a:lnTo>
                  <a:lnTo>
                    <a:pt x="75297" y="948360"/>
                  </a:lnTo>
                  <a:lnTo>
                    <a:pt x="105418" y="919016"/>
                  </a:lnTo>
                  <a:lnTo>
                    <a:pt x="135539" y="886374"/>
                  </a:lnTo>
                  <a:lnTo>
                    <a:pt x="165655" y="850420"/>
                  </a:lnTo>
                  <a:lnTo>
                    <a:pt x="195777" y="811249"/>
                  </a:lnTo>
                  <a:lnTo>
                    <a:pt x="225897" y="769082"/>
                  </a:lnTo>
                  <a:lnTo>
                    <a:pt x="256014" y="724268"/>
                  </a:lnTo>
                  <a:lnTo>
                    <a:pt x="286136" y="677287"/>
                  </a:lnTo>
                  <a:lnTo>
                    <a:pt x="316255" y="628730"/>
                  </a:lnTo>
                  <a:lnTo>
                    <a:pt x="346373" y="579285"/>
                  </a:lnTo>
                  <a:lnTo>
                    <a:pt x="361433" y="554459"/>
                  </a:lnTo>
                  <a:lnTo>
                    <a:pt x="376493" y="529689"/>
                  </a:lnTo>
                  <a:lnTo>
                    <a:pt x="406614" y="480679"/>
                  </a:lnTo>
                  <a:lnTo>
                    <a:pt x="436730" y="432974"/>
                  </a:lnTo>
                  <a:lnTo>
                    <a:pt x="466850" y="387198"/>
                  </a:lnTo>
                  <a:lnTo>
                    <a:pt x="496971" y="343890"/>
                  </a:lnTo>
                  <a:lnTo>
                    <a:pt x="527087" y="303450"/>
                  </a:lnTo>
                  <a:lnTo>
                    <a:pt x="557212" y="266152"/>
                  </a:lnTo>
                  <a:lnTo>
                    <a:pt x="587328" y="232138"/>
                  </a:lnTo>
                  <a:lnTo>
                    <a:pt x="617449" y="201445"/>
                  </a:lnTo>
                  <a:lnTo>
                    <a:pt x="647569" y="173999"/>
                  </a:lnTo>
                  <a:lnTo>
                    <a:pt x="677690" y="149668"/>
                  </a:lnTo>
                  <a:lnTo>
                    <a:pt x="722866" y="118567"/>
                  </a:lnTo>
                  <a:lnTo>
                    <a:pt x="768047" y="93251"/>
                  </a:lnTo>
                  <a:lnTo>
                    <a:pt x="813223" y="72883"/>
                  </a:lnTo>
                  <a:lnTo>
                    <a:pt x="858404" y="56645"/>
                  </a:lnTo>
                  <a:lnTo>
                    <a:pt x="903585" y="43797"/>
                  </a:lnTo>
                  <a:lnTo>
                    <a:pt x="948761" y="33688"/>
                  </a:lnTo>
                  <a:lnTo>
                    <a:pt x="993942" y="25778"/>
                  </a:lnTo>
                  <a:lnTo>
                    <a:pt x="1039123" y="19608"/>
                  </a:lnTo>
                  <a:lnTo>
                    <a:pt x="1084300" y="14808"/>
                  </a:lnTo>
                  <a:lnTo>
                    <a:pt x="1129480" y="11079"/>
                  </a:lnTo>
                  <a:lnTo>
                    <a:pt x="1174657" y="8194"/>
                  </a:lnTo>
                  <a:lnTo>
                    <a:pt x="1219838" y="5963"/>
                  </a:lnTo>
                  <a:lnTo>
                    <a:pt x="1265019" y="4236"/>
                  </a:lnTo>
                  <a:lnTo>
                    <a:pt x="1310199" y="2903"/>
                  </a:lnTo>
                  <a:lnTo>
                    <a:pt x="1355376" y="1877"/>
                  </a:lnTo>
                  <a:lnTo>
                    <a:pt x="1400557" y="1085"/>
                  </a:lnTo>
                  <a:lnTo>
                    <a:pt x="1445733" y="471"/>
                  </a:lnTo>
                  <a:lnTo>
                    <a:pt x="1475854" y="141"/>
                  </a:lnTo>
                  <a:lnTo>
                    <a:pt x="1490914" y="0"/>
                  </a:lnTo>
                </a:path>
              </a:pathLst>
            </a:custGeom>
            <a:ln w="687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347294" y="2754147"/>
            <a:ext cx="391350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Calibri"/>
                <a:cs typeface="Calibri"/>
              </a:rPr>
              <a:t>From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">
                <a:latin typeface="Calibri"/>
                <a:cs typeface="Calibri"/>
              </a:rPr>
              <a:t> timescales, </a:t>
            </a:r>
            <a:r>
              <a:rPr dirty="0" sz="1000" spc="130" b="1" i="1">
                <a:solidFill>
                  <a:srgbClr val="0000FF"/>
                </a:solidFill>
                <a:latin typeface="Calibri"/>
                <a:cs typeface="Calibri"/>
              </a:rPr>
              <a:t>S.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cerevisiae </a:t>
            </a:r>
            <a:r>
              <a:rPr dirty="0" sz="1000">
                <a:latin typeface="Calibri"/>
                <a:cs typeface="Calibri"/>
              </a:rPr>
              <a:t>grows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significantly </a:t>
            </a:r>
            <a:r>
              <a:rPr dirty="0" sz="1000" spc="10">
                <a:latin typeface="Calibri"/>
                <a:cs typeface="Calibri"/>
              </a:rPr>
              <a:t>faster,</a:t>
            </a:r>
            <a:r>
              <a:rPr dirty="0" sz="1000" spc="15">
                <a:latin typeface="Calibri"/>
                <a:cs typeface="Calibri"/>
              </a:rPr>
              <a:t> which </a:t>
            </a:r>
            <a:r>
              <a:rPr dirty="0" sz="1000" spc="20">
                <a:latin typeface="Calibri"/>
                <a:cs typeface="Calibri"/>
              </a:rPr>
              <a:t>is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also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reflected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parameter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5" i="1">
                <a:latin typeface="Calibri"/>
                <a:cs typeface="Calibri"/>
              </a:rPr>
              <a:t>r</a:t>
            </a:r>
            <a:r>
              <a:rPr dirty="0" sz="1000" spc="130" i="1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models.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34" name="object 13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5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0" y="348742"/>
            <a:ext cx="4608195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Mixed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Yeast</a:t>
            </a:r>
            <a:r>
              <a:rPr dirty="0" sz="1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Experiments</a:t>
            </a:r>
            <a:endParaRPr sz="1100">
              <a:latin typeface="Calibri"/>
              <a:cs typeface="Calibri"/>
            </a:endParaRPr>
          </a:p>
          <a:p>
            <a:pPr marL="359410" marR="760095">
              <a:lnSpc>
                <a:spcPct val="100000"/>
              </a:lnSpc>
              <a:spcBef>
                <a:spcPts val="965"/>
              </a:spcBef>
            </a:pPr>
            <a:r>
              <a:rPr dirty="0" sz="1000" spc="110" b="1">
                <a:solidFill>
                  <a:srgbClr val="0000FF"/>
                </a:solidFill>
                <a:latin typeface="Calibri"/>
                <a:cs typeface="Calibri"/>
              </a:rPr>
              <a:t>Mixed</a:t>
            </a:r>
            <a:r>
              <a:rPr dirty="0" sz="1000" spc="1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10" b="1">
                <a:solidFill>
                  <a:srgbClr val="0000FF"/>
                </a:solidFill>
                <a:latin typeface="Calibri"/>
                <a:cs typeface="Calibri"/>
              </a:rPr>
              <a:t>Culture</a:t>
            </a:r>
            <a:r>
              <a:rPr dirty="0" sz="1000" spc="1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5" b="1">
                <a:solidFill>
                  <a:srgbClr val="0000FF"/>
                </a:solidFill>
                <a:latin typeface="Calibri"/>
                <a:cs typeface="Calibri"/>
              </a:rPr>
              <a:t>Yeast</a:t>
            </a:r>
            <a:r>
              <a:rPr dirty="0" sz="1000" spc="1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0000FF"/>
                </a:solidFill>
                <a:latin typeface="Calibri"/>
                <a:cs typeface="Calibri"/>
              </a:rPr>
              <a:t>Experiments</a:t>
            </a:r>
            <a:r>
              <a:rPr dirty="0" sz="1000" spc="90">
                <a:latin typeface="Calibri"/>
                <a:cs typeface="Calibri"/>
              </a:rPr>
              <a:t>: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Two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yeast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are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competing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same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resource.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7466" y="1028941"/>
          <a:ext cx="3614420" cy="78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/>
                <a:gridCol w="409575"/>
                <a:gridCol w="396874"/>
                <a:gridCol w="396875"/>
                <a:gridCol w="342900"/>
                <a:gridCol w="342900"/>
                <a:gridCol w="342900"/>
                <a:gridCol w="342900"/>
              </a:tblGrid>
              <a:tr h="125260">
                <a:tc>
                  <a:txBody>
                    <a:bodyPr/>
                    <a:lstStyle/>
                    <a:p>
                      <a:pPr algn="ctr" marR="4445">
                        <a:lnSpc>
                          <a:spcPts val="840"/>
                        </a:lnSpc>
                      </a:pPr>
                      <a:r>
                        <a:rPr dirty="0" sz="800" spc="75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800" spc="65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840"/>
                        </a:lnSpc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latin typeface="Calibri"/>
                          <a:cs typeface="Calibri"/>
                        </a:rPr>
                        <a:t>1.5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8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23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260">
                <a:tc>
                  <a:txBody>
                    <a:bodyPr/>
                    <a:lstStyle/>
                    <a:p>
                      <a:pPr algn="ctr" marR="4445">
                        <a:lnSpc>
                          <a:spcPts val="840"/>
                        </a:lnSpc>
                      </a:pPr>
                      <a:r>
                        <a:rPr dirty="0" sz="800" spc="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Vol</a:t>
                      </a:r>
                      <a:r>
                        <a:rPr dirty="0" sz="800" spc="8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(</a:t>
                      </a:r>
                      <a:r>
                        <a:rPr dirty="0" sz="800" spc="8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800" spc="11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4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cerevisiae</a:t>
                      </a:r>
                      <a:r>
                        <a:rPr dirty="0" sz="800" spc="4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0.375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0.92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3.99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4.69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5.78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6.15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915">
                <a:tc>
                  <a:txBody>
                    <a:bodyPr/>
                    <a:lstStyle/>
                    <a:p>
                      <a:pPr algn="ctr" marR="4445">
                        <a:lnSpc>
                          <a:spcPts val="840"/>
                        </a:lnSpc>
                      </a:pPr>
                      <a:r>
                        <a:rPr dirty="0" sz="800" spc="-7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800" spc="-5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8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6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kephir</a:t>
                      </a:r>
                      <a:r>
                        <a:rPr dirty="0" sz="800" spc="-1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0.29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0.37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0.63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1.22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1.46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915">
                <a:tc>
                  <a:txBody>
                    <a:bodyPr/>
                    <a:lstStyle/>
                    <a:p>
                      <a:pPr algn="ctr" marR="4445">
                        <a:lnSpc>
                          <a:spcPts val="940"/>
                        </a:lnSpc>
                      </a:pPr>
                      <a:r>
                        <a:rPr dirty="0" sz="800" spc="75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800" spc="65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940"/>
                        </a:lnSpc>
                      </a:pPr>
                      <a:r>
                        <a:rPr dirty="0" sz="800" spc="20">
                          <a:latin typeface="Calibri"/>
                          <a:cs typeface="Calibri"/>
                        </a:rPr>
                        <a:t>25.5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38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dirty="0" sz="800" spc="20">
                          <a:latin typeface="Calibri"/>
                          <a:cs typeface="Calibri"/>
                        </a:rPr>
                        <a:t>45.5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40"/>
                        </a:lnSpc>
                      </a:pPr>
                      <a:r>
                        <a:rPr dirty="0" sz="800" spc="15">
                          <a:latin typeface="Calibri"/>
                          <a:cs typeface="Calibri"/>
                        </a:rPr>
                        <a:t>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247">
                <a:tc>
                  <a:txBody>
                    <a:bodyPr/>
                    <a:lstStyle/>
                    <a:p>
                      <a:pPr algn="ctr" marR="4445">
                        <a:lnSpc>
                          <a:spcPts val="840"/>
                        </a:lnSpc>
                      </a:pPr>
                      <a:r>
                        <a:rPr dirty="0" sz="800" spc="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Vol</a:t>
                      </a:r>
                      <a:r>
                        <a:rPr dirty="0" sz="800" spc="8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(</a:t>
                      </a:r>
                      <a:r>
                        <a:rPr dirty="0" sz="800" spc="85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800" spc="11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40" i="1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cerevisiae</a:t>
                      </a:r>
                      <a:r>
                        <a:rPr dirty="0" sz="800" spc="4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9.91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10.57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7.27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9.88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8.3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ctr" marR="4445">
                        <a:lnSpc>
                          <a:spcPts val="840"/>
                        </a:lnSpc>
                      </a:pPr>
                      <a:r>
                        <a:rPr dirty="0" sz="800" spc="-7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800" spc="-5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8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6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kephir</a:t>
                      </a:r>
                      <a:r>
                        <a:rPr dirty="0" sz="800" spc="-100" i="1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1.225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1.71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0.96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20">
                          <a:solidFill>
                            <a:srgbClr val="1CAC00"/>
                          </a:solidFill>
                          <a:latin typeface="Calibri"/>
                          <a:cs typeface="Calibri"/>
                        </a:rPr>
                        <a:t>1.84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2001367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367330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83" y="2581465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83" y="2947428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395" y="1927910"/>
            <a:ext cx="3225165" cy="1275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Calibri"/>
                <a:cs typeface="Calibri"/>
              </a:rPr>
              <a:t>Both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show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initial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DF0D0D"/>
                </a:solidFill>
                <a:latin typeface="Calibri"/>
                <a:cs typeface="Calibri"/>
              </a:rPr>
              <a:t>Malthusian</a:t>
            </a:r>
            <a:r>
              <a:rPr dirty="0" sz="1000" spc="19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growth</a:t>
            </a:r>
            <a:r>
              <a:rPr dirty="0" sz="1000" spc="10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at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low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densities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30" b="1" i="1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growing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faster.</a:t>
            </a:r>
            <a:endParaRPr sz="1000">
              <a:latin typeface="Calibri"/>
              <a:cs typeface="Calibri"/>
            </a:endParaRPr>
          </a:p>
          <a:p>
            <a:pPr marL="12700" marR="123189">
              <a:lnSpc>
                <a:spcPts val="1689"/>
              </a:lnSpc>
              <a:spcBef>
                <a:spcPts val="130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limited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nutrient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causes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populations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level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off.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Monocultures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reached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b="1" i="1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dirty="0" sz="1000" spc="18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dirty="0" sz="1000" spc="10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because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055"/>
              </a:lnSpc>
            </a:pP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intraspecies</a:t>
            </a:r>
            <a:r>
              <a:rPr dirty="0" sz="1000" spc="16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1000" spc="6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138430">
              <a:lnSpc>
                <a:spcPct val="100000"/>
              </a:lnSpc>
              <a:spcBef>
                <a:spcPts val="484"/>
              </a:spcBef>
            </a:pPr>
            <a:r>
              <a:rPr dirty="0" sz="1000" spc="55">
                <a:latin typeface="Calibri"/>
                <a:cs typeface="Calibri"/>
              </a:rPr>
              <a:t>Two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adds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addition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element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interspecies </a:t>
            </a:r>
            <a:r>
              <a:rPr dirty="0" sz="1000" spc="-21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65">
                <a:latin typeface="Calibri"/>
                <a:cs typeface="Calibri"/>
              </a:rPr>
              <a:t>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affecting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long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term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outcome.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6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88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Species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08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155039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965" y="1534261"/>
            <a:ext cx="50939" cy="509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965" y="1686090"/>
            <a:ext cx="50939" cy="509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901532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83" y="2281110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664032"/>
            <a:ext cx="3913504" cy="2593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dirty="0" sz="1000" spc="125" b="1">
                <a:solidFill>
                  <a:srgbClr val="00B233"/>
                </a:solidFill>
                <a:latin typeface="Calibri"/>
                <a:cs typeface="Calibri"/>
              </a:rPr>
              <a:t>Two</a:t>
            </a:r>
            <a:r>
              <a:rPr dirty="0" sz="1000" spc="150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5" b="1">
                <a:solidFill>
                  <a:srgbClr val="00B233"/>
                </a:solidFill>
                <a:latin typeface="Calibri"/>
                <a:cs typeface="Calibri"/>
              </a:rPr>
              <a:t>Species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10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75" b="1">
                <a:solidFill>
                  <a:srgbClr val="00B233"/>
                </a:solidFill>
                <a:latin typeface="Calibri"/>
                <a:cs typeface="Calibri"/>
              </a:rPr>
              <a:t>Model</a:t>
            </a:r>
            <a:r>
              <a:rPr dirty="0" sz="1000" spc="75">
                <a:latin typeface="Calibri"/>
                <a:cs typeface="Calibri"/>
              </a:rPr>
              <a:t>: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Let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40" i="1">
                <a:latin typeface="Calibri"/>
                <a:cs typeface="Calibri"/>
              </a:rPr>
              <a:t>X</a:t>
            </a:r>
            <a:r>
              <a:rPr dirty="0" sz="1000" spc="140">
                <a:latin typeface="Calibri"/>
                <a:cs typeface="Calibri"/>
              </a:rPr>
              <a:t>(</a:t>
            </a:r>
            <a:r>
              <a:rPr dirty="0" sz="1000" spc="140" i="1">
                <a:latin typeface="Calibri"/>
                <a:cs typeface="Calibri"/>
              </a:rPr>
              <a:t>t</a:t>
            </a:r>
            <a:r>
              <a:rPr dirty="0" sz="1000" spc="140">
                <a:latin typeface="Calibri"/>
                <a:cs typeface="Calibri"/>
              </a:rPr>
              <a:t>)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density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one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yeast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90" i="1">
                <a:latin typeface="Calibri"/>
                <a:cs typeface="Calibri"/>
              </a:rPr>
              <a:t>Y</a:t>
            </a:r>
            <a:r>
              <a:rPr dirty="0" sz="1000" i="1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(</a:t>
            </a:r>
            <a:r>
              <a:rPr dirty="0" sz="1000" spc="60" i="1">
                <a:latin typeface="Calibri"/>
                <a:cs typeface="Calibri"/>
              </a:rPr>
              <a:t>t</a:t>
            </a:r>
            <a:r>
              <a:rPr dirty="0" sz="1000" spc="60">
                <a:latin typeface="Calibri"/>
                <a:cs typeface="Calibri"/>
              </a:rPr>
              <a:t>)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density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another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yeast.</a:t>
            </a:r>
            <a:endParaRPr sz="1000">
              <a:latin typeface="Calibri"/>
              <a:cs typeface="Calibri"/>
            </a:endParaRPr>
          </a:p>
          <a:p>
            <a:pPr marL="289560" marR="285115">
              <a:lnSpc>
                <a:spcPct val="100000"/>
              </a:lnSpc>
              <a:spcBef>
                <a:spcPts val="885"/>
              </a:spcBef>
            </a:pPr>
            <a:r>
              <a:rPr dirty="0" sz="1000" spc="25">
                <a:latin typeface="Calibri"/>
                <a:cs typeface="Calibri"/>
              </a:rPr>
              <a:t>Assume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each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follows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60" b="1" i="1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dirty="0" sz="1000" spc="19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dirty="0" sz="1000" spc="19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5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1000" spc="11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interactions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within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species.</a:t>
            </a:r>
            <a:endParaRPr sz="1000">
              <a:latin typeface="Calibri"/>
              <a:cs typeface="Calibri"/>
            </a:endParaRPr>
          </a:p>
          <a:p>
            <a:pPr marL="566420">
              <a:lnSpc>
                <a:spcPts val="1200"/>
              </a:lnSpc>
              <a:spcBef>
                <a:spcPts val="490"/>
              </a:spcBef>
            </a:pPr>
            <a:r>
              <a:rPr dirty="0" sz="1000" spc="10">
                <a:latin typeface="Calibri"/>
                <a:cs typeface="Calibri"/>
              </a:rPr>
              <a:t>Model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85" b="1" i="1">
                <a:solidFill>
                  <a:srgbClr val="DF0D0D"/>
                </a:solidFill>
                <a:latin typeface="Calibri"/>
                <a:cs typeface="Calibri"/>
              </a:rPr>
              <a:t>Malthusian</a:t>
            </a:r>
            <a:r>
              <a:rPr dirty="0" sz="1000" spc="18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40" b="1" i="1">
                <a:solidFill>
                  <a:srgbClr val="DF0D0D"/>
                </a:solidFill>
                <a:latin typeface="Calibri"/>
                <a:cs typeface="Calibri"/>
              </a:rPr>
              <a:t>growth</a:t>
            </a:r>
            <a:r>
              <a:rPr dirty="0" sz="1000" spc="18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75" b="1" i="1">
                <a:solidFill>
                  <a:srgbClr val="DF0D0D"/>
                </a:solidFill>
                <a:latin typeface="Calibri"/>
                <a:cs typeface="Calibri"/>
              </a:rPr>
              <a:t>term</a:t>
            </a:r>
            <a:r>
              <a:rPr dirty="0" sz="1000" spc="7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566420">
              <a:lnSpc>
                <a:spcPts val="1200"/>
              </a:lnSpc>
            </a:pPr>
            <a:r>
              <a:rPr dirty="0" sz="1000" spc="10">
                <a:latin typeface="Calibri"/>
                <a:cs typeface="Calibri"/>
              </a:rPr>
              <a:t>Model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term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intraspecies</a:t>
            </a:r>
            <a:r>
              <a:rPr dirty="0" sz="1000" spc="19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1000" spc="6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200"/>
              </a:lnSpc>
              <a:spcBef>
                <a:spcPts val="595"/>
              </a:spcBef>
            </a:pPr>
            <a:r>
              <a:rPr dirty="0" sz="1000" spc="65">
                <a:latin typeface="Calibri"/>
                <a:cs typeface="Calibri"/>
              </a:rPr>
              <a:t>The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differential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equation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each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has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loss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term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200"/>
              </a:lnSpc>
            </a:pP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interspecies</a:t>
            </a:r>
            <a:r>
              <a:rPr dirty="0" sz="1000" spc="150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6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89560" marR="429895">
              <a:lnSpc>
                <a:spcPct val="100000"/>
              </a:lnSpc>
              <a:spcBef>
                <a:spcPts val="595"/>
              </a:spcBef>
            </a:pPr>
            <a:r>
              <a:rPr dirty="0" sz="1000" spc="25">
                <a:latin typeface="Calibri"/>
                <a:cs typeface="Calibri"/>
              </a:rPr>
              <a:t>Assume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70" b="1" i="1">
                <a:solidFill>
                  <a:srgbClr val="DF0D0D"/>
                </a:solidFill>
                <a:latin typeface="Calibri"/>
                <a:cs typeface="Calibri"/>
              </a:rPr>
              <a:t>interspecies</a:t>
            </a:r>
            <a:r>
              <a:rPr dirty="0" sz="1000" spc="195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65" b="1" i="1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dirty="0" sz="1000" spc="114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is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represented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by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product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two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spcBef>
                <a:spcPts val="885"/>
              </a:spcBef>
            </a:pPr>
            <a:r>
              <a:rPr dirty="0" sz="1000" spc="50">
                <a:latin typeface="Calibri"/>
                <a:cs typeface="Calibri"/>
              </a:rPr>
              <a:t>If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two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compete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single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resource,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then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  <a:buClr>
                <a:srgbClr val="000000"/>
              </a:buClr>
              <a:buFont typeface="Calibri"/>
              <a:buAutoNum type="arabicPeriod"/>
              <a:tabLst>
                <a:tab pos="167005" algn="l"/>
              </a:tabLst>
            </a:pPr>
            <a:r>
              <a:rPr dirty="0" sz="1000" spc="95" b="1">
                <a:solidFill>
                  <a:srgbClr val="DF0D0D"/>
                </a:solidFill>
                <a:latin typeface="Calibri"/>
                <a:cs typeface="Calibri"/>
              </a:rPr>
              <a:t>Competitive</a:t>
            </a:r>
            <a:r>
              <a:rPr dirty="0" sz="1000" spc="14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DF0D0D"/>
                </a:solidFill>
                <a:latin typeface="Calibri"/>
                <a:cs typeface="Calibri"/>
              </a:rPr>
              <a:t>Exclusion</a:t>
            </a:r>
            <a:r>
              <a:rPr dirty="0" sz="1000" spc="90" b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-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one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out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competes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other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becomes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the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only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survivor</a:t>
            </a:r>
            <a:endParaRPr sz="1000">
              <a:latin typeface="Calibri"/>
              <a:cs typeface="Calibri"/>
            </a:endParaRPr>
          </a:p>
          <a:p>
            <a:pPr marL="167005" indent="-154940">
              <a:lnSpc>
                <a:spcPts val="1150"/>
              </a:lnSpc>
              <a:buClr>
                <a:srgbClr val="000000"/>
              </a:buClr>
              <a:buFont typeface="Calibri"/>
              <a:buAutoNum type="arabicPeriod"/>
              <a:tabLst>
                <a:tab pos="167640" algn="l"/>
              </a:tabLst>
            </a:pPr>
            <a:r>
              <a:rPr dirty="0" sz="1000" spc="85" b="1">
                <a:solidFill>
                  <a:srgbClr val="0000FF"/>
                </a:solidFill>
                <a:latin typeface="Calibri"/>
                <a:cs typeface="Calibri"/>
              </a:rPr>
              <a:t>Coexistence</a:t>
            </a:r>
            <a:r>
              <a:rPr dirty="0" sz="1000" spc="10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-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both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species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coexist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around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a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stable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equilibrium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7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988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Species</a:t>
            </a:r>
            <a:r>
              <a:rPr dirty="0" sz="1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08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79665"/>
            <a:ext cx="351345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135" b="1">
                <a:solidFill>
                  <a:srgbClr val="00B233"/>
                </a:solidFill>
                <a:latin typeface="Calibri"/>
                <a:cs typeface="Calibri"/>
              </a:rPr>
              <a:t>Two</a:t>
            </a:r>
            <a:r>
              <a:rPr dirty="0" sz="8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85" b="1">
                <a:solidFill>
                  <a:srgbClr val="00B233"/>
                </a:solidFill>
                <a:latin typeface="Calibri"/>
                <a:cs typeface="Calibri"/>
              </a:rPr>
              <a:t>Species</a:t>
            </a:r>
            <a:r>
              <a:rPr dirty="0" sz="8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105" b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800" spc="155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90" b="1">
                <a:solidFill>
                  <a:srgbClr val="00B233"/>
                </a:solidFill>
                <a:latin typeface="Calibri"/>
                <a:cs typeface="Calibri"/>
              </a:rPr>
              <a:t>Model</a:t>
            </a:r>
            <a:r>
              <a:rPr dirty="0" sz="800" spc="90">
                <a:latin typeface="Calibri"/>
                <a:cs typeface="Calibri"/>
              </a:rPr>
              <a:t>: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system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ordinary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differential </a:t>
            </a:r>
            <a:r>
              <a:rPr dirty="0" sz="800" spc="-16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equations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10">
                <a:latin typeface="Calibri"/>
                <a:cs typeface="Calibri"/>
              </a:rPr>
              <a:t>(ODEs)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for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0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800" spc="-10" i="1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(</a:t>
            </a:r>
            <a:r>
              <a:rPr dirty="0" sz="800" spc="-10" i="1">
                <a:solidFill>
                  <a:srgbClr val="1CAC00"/>
                </a:solidFill>
                <a:latin typeface="Verdana"/>
                <a:cs typeface="Verdana"/>
              </a:rPr>
              <a:t>t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)</a:t>
            </a:r>
            <a:r>
              <a:rPr dirty="0" sz="80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-8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9713" y="1306385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94432" y="1201026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7717" y="1257135"/>
            <a:ext cx="12725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  <a:tab pos="740410" algn="l"/>
                <a:tab pos="1212215" algn="l"/>
              </a:tabLst>
            </a:pP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0421" y="1217777"/>
            <a:ext cx="1835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     </a:t>
            </a:r>
            <a:r>
              <a:rPr dirty="0" sz="800" spc="-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sz="800" spc="13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sz="800" spc="13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0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sz="800" spc="13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20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dirty="0" sz="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125" i="1">
                <a:solidFill>
                  <a:srgbClr val="0000FF"/>
                </a:solidFill>
                <a:latin typeface="Verdana"/>
                <a:cs typeface="Verdana"/>
              </a:rPr>
              <a:t>f</a:t>
            </a:r>
            <a:r>
              <a:rPr dirty="0" sz="800" spc="13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800" spc="160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60" i="1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3865" y="1573593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1CA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47013" y="1122451"/>
            <a:ext cx="169545" cy="5854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1275" indent="-29209">
              <a:lnSpc>
                <a:spcPct val="100000"/>
              </a:lnSpc>
              <a:spcBef>
                <a:spcPts val="290"/>
              </a:spcBef>
            </a:pPr>
            <a:r>
              <a:rPr dirty="0" sz="800" spc="40" i="1">
                <a:solidFill>
                  <a:srgbClr val="0000FF"/>
                </a:solidFill>
                <a:latin typeface="Verdana"/>
                <a:cs typeface="Verdana"/>
              </a:rPr>
              <a:t>dX</a:t>
            </a:r>
            <a:endParaRPr sz="800">
              <a:latin typeface="Verdana"/>
              <a:cs typeface="Verdana"/>
            </a:endParaRPr>
          </a:p>
          <a:p>
            <a:pPr marL="16510" marR="20955" indent="24130">
              <a:lnSpc>
                <a:spcPct val="100000"/>
              </a:lnSpc>
              <a:spcBef>
                <a:spcPts val="195"/>
              </a:spcBef>
            </a:pPr>
            <a:r>
              <a:rPr dirty="0" sz="800" spc="-35" i="1">
                <a:solidFill>
                  <a:srgbClr val="0000FF"/>
                </a:solidFill>
                <a:latin typeface="Verdana"/>
                <a:cs typeface="Verdana"/>
              </a:rPr>
              <a:t>dt  </a:t>
            </a:r>
            <a:r>
              <a:rPr dirty="0" sz="800" spc="-20" i="1">
                <a:solidFill>
                  <a:srgbClr val="1CAC00"/>
                </a:solidFill>
                <a:latin typeface="Verdana"/>
                <a:cs typeface="Verdana"/>
              </a:rPr>
              <a:t>d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  <a:p>
            <a:pPr marL="43180">
              <a:lnSpc>
                <a:spcPct val="100000"/>
              </a:lnSpc>
              <a:spcBef>
                <a:spcPts val="180"/>
              </a:spcBef>
            </a:pP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1951" y="1468234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6592" y="1524343"/>
            <a:ext cx="1229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930" algn="l"/>
                <a:tab pos="697865" algn="l"/>
                <a:tab pos="1170305" algn="l"/>
              </a:tabLst>
            </a:pP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	</a:t>
            </a:r>
            <a:r>
              <a:rPr dirty="0" sz="600" spc="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0421" y="1484985"/>
            <a:ext cx="1806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800" spc="254">
                <a:solidFill>
                  <a:srgbClr val="0000FF"/>
                </a:solidFill>
                <a:latin typeface="Calibri"/>
                <a:cs typeface="Calibri"/>
              </a:rPr>
              <a:t>     </a:t>
            </a:r>
            <a:r>
              <a:rPr dirty="0" sz="800" spc="-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sz="800" spc="13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sz="800" spc="13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i="1">
                <a:solidFill>
                  <a:srgbClr val="1CAC00"/>
                </a:solidFill>
                <a:latin typeface="Verdana"/>
                <a:cs typeface="Verdana"/>
              </a:rPr>
              <a:t>  </a:t>
            </a:r>
            <a:r>
              <a:rPr dirty="0" sz="800" spc="-5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90" i="1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dirty="0" sz="800" spc="-35" i="1">
                <a:solidFill>
                  <a:srgbClr val="1CAC00"/>
                </a:solidFill>
                <a:latin typeface="Arial"/>
                <a:cs typeface="Arial"/>
              </a:rPr>
              <a:t> </a:t>
            </a:r>
            <a:r>
              <a:rPr dirty="0" sz="800" spc="-1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sz="800" spc="13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145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6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800" spc="254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dirty="0" sz="800">
                <a:solidFill>
                  <a:srgbClr val="1CAC00"/>
                </a:solidFill>
                <a:latin typeface="Calibri"/>
                <a:cs typeface="Calibri"/>
              </a:rPr>
              <a:t>  </a:t>
            </a:r>
            <a:r>
              <a:rPr dirty="0" sz="800" spc="-2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125" i="1">
                <a:solidFill>
                  <a:srgbClr val="1CAC00"/>
                </a:solidFill>
                <a:latin typeface="Verdana"/>
                <a:cs typeface="Verdana"/>
              </a:rPr>
              <a:t>f</a:t>
            </a:r>
            <a:r>
              <a:rPr dirty="0" sz="800" spc="130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(</a:t>
            </a:r>
            <a:r>
              <a:rPr dirty="0" sz="800" spc="204" i="1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dirty="0" sz="800" spc="-60" i="1">
                <a:solidFill>
                  <a:srgbClr val="1CAC00"/>
                </a:solidFill>
                <a:latin typeface="Verdana"/>
                <a:cs typeface="Verdana"/>
              </a:rPr>
              <a:t>,</a:t>
            </a:r>
            <a:r>
              <a:rPr dirty="0" sz="800" spc="-14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-5" i="1">
                <a:solidFill>
                  <a:srgbClr val="1CAC00"/>
                </a:solidFill>
                <a:latin typeface="Verdana"/>
                <a:cs typeface="Verdana"/>
              </a:rPr>
              <a:t>Y</a:t>
            </a:r>
            <a:r>
              <a:rPr dirty="0" sz="800" spc="-95" i="1">
                <a:solidFill>
                  <a:srgbClr val="1CAC00"/>
                </a:solidFill>
                <a:latin typeface="Verdana"/>
                <a:cs typeface="Verdana"/>
              </a:rPr>
              <a:t> </a:t>
            </a:r>
            <a:r>
              <a:rPr dirty="0" sz="800" spc="85">
                <a:solidFill>
                  <a:srgbClr val="1CAC00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1907006"/>
            <a:ext cx="63233" cy="632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185352"/>
            <a:ext cx="63233" cy="632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83" y="2463711"/>
            <a:ext cx="63233" cy="6323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4594" y="1858848"/>
            <a:ext cx="3930015" cy="1216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2260" marR="359410">
              <a:lnSpc>
                <a:spcPts val="950"/>
              </a:lnSpc>
              <a:spcBef>
                <a:spcPts val="135"/>
              </a:spcBef>
            </a:pPr>
            <a:r>
              <a:rPr dirty="0" sz="800" spc="70">
                <a:latin typeface="Calibri"/>
                <a:cs typeface="Calibri"/>
              </a:rPr>
              <a:t>First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terms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with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1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22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baseline="-9259" sz="9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-60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dirty="0" baseline="-9259" sz="900" spc="7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represent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exponential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or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100" b="1">
                <a:latin typeface="Calibri"/>
                <a:cs typeface="Calibri"/>
              </a:rPr>
              <a:t>Malthusian </a:t>
            </a:r>
            <a:r>
              <a:rPr dirty="0" sz="800" spc="-170" b="1">
                <a:latin typeface="Calibri"/>
                <a:cs typeface="Calibri"/>
              </a:rPr>
              <a:t> </a:t>
            </a:r>
            <a:r>
              <a:rPr dirty="0" sz="800" spc="95" b="1">
                <a:latin typeface="Calibri"/>
                <a:cs typeface="Calibri"/>
              </a:rPr>
              <a:t>growth</a:t>
            </a:r>
            <a:r>
              <a:rPr dirty="0" sz="800" spc="100" b="1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at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low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densities</a:t>
            </a:r>
            <a:endParaRPr sz="800">
              <a:latin typeface="Calibri"/>
              <a:cs typeface="Calibri"/>
            </a:endParaRPr>
          </a:p>
          <a:p>
            <a:pPr marL="302260" marR="114300">
              <a:lnSpc>
                <a:spcPts val="950"/>
              </a:lnSpc>
              <a:spcBef>
                <a:spcPts val="290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terms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22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baseline="-9259" sz="900" spc="8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-60">
                <a:solidFill>
                  <a:srgbClr val="1CAC00"/>
                </a:solidFill>
                <a:latin typeface="Calibri"/>
                <a:cs typeface="Calibri"/>
              </a:rPr>
              <a:t>2</a:t>
            </a:r>
            <a:r>
              <a:rPr dirty="0" baseline="-9259" sz="900" spc="15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represent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80" b="1">
                <a:solidFill>
                  <a:srgbClr val="0000FF"/>
                </a:solidFill>
                <a:latin typeface="Calibri"/>
                <a:cs typeface="Calibri"/>
              </a:rPr>
              <a:t>intraspecies</a:t>
            </a:r>
            <a:r>
              <a:rPr dirty="0" sz="800" spc="1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9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0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from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crowding </a:t>
            </a:r>
            <a:r>
              <a:rPr dirty="0" sz="800" spc="-17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by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same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species</a:t>
            </a:r>
            <a:endParaRPr sz="800">
              <a:latin typeface="Calibri"/>
              <a:cs typeface="Calibri"/>
            </a:endParaRPr>
          </a:p>
          <a:p>
            <a:pPr marL="302260" marR="43180">
              <a:lnSpc>
                <a:spcPts val="950"/>
              </a:lnSpc>
              <a:spcBef>
                <a:spcPts val="29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terms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 i="1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dirty="0" baseline="-9259" sz="900" spc="22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baseline="-9259" sz="900" spc="8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and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-40" i="1">
                <a:solidFill>
                  <a:srgbClr val="1CAC00"/>
                </a:solidFill>
                <a:latin typeface="Verdana"/>
                <a:cs typeface="Verdana"/>
              </a:rPr>
              <a:t>b</a:t>
            </a:r>
            <a:r>
              <a:rPr dirty="0" baseline="-9259" sz="900" spc="-60">
                <a:solidFill>
                  <a:srgbClr val="1CAC00"/>
                </a:solidFill>
                <a:latin typeface="Calibri"/>
                <a:cs typeface="Calibri"/>
              </a:rPr>
              <a:t>3</a:t>
            </a:r>
            <a:r>
              <a:rPr dirty="0" baseline="-9259" sz="900" spc="22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represent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75" b="1">
                <a:solidFill>
                  <a:srgbClr val="0000FF"/>
                </a:solidFill>
                <a:latin typeface="Calibri"/>
                <a:cs typeface="Calibri"/>
              </a:rPr>
              <a:t>interspecies</a:t>
            </a:r>
            <a:r>
              <a:rPr dirty="0" sz="800" spc="1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90" b="1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r>
              <a:rPr dirty="0" sz="800" spc="10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from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second </a:t>
            </a:r>
            <a:r>
              <a:rPr dirty="0" sz="800" spc="-17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species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25400" marR="33655">
              <a:lnSpc>
                <a:spcPts val="950"/>
              </a:lnSpc>
              <a:spcBef>
                <a:spcPts val="5"/>
              </a:spcBef>
            </a:pPr>
            <a:r>
              <a:rPr dirty="0" sz="800" spc="50">
                <a:latin typeface="Calibri"/>
                <a:cs typeface="Calibri"/>
              </a:rPr>
              <a:t>Unlike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dirty="0" sz="800" spc="15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35" b="1" i="1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dirty="0" sz="800" spc="14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40" b="1" i="1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800" spc="40">
                <a:latin typeface="Calibri"/>
                <a:cs typeface="Calibri"/>
              </a:rPr>
              <a:t>,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this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system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120">
                <a:latin typeface="Calibri"/>
                <a:cs typeface="Calibri"/>
              </a:rPr>
              <a:t>ODEs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does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not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have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an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analytic </a:t>
            </a:r>
            <a:r>
              <a:rPr dirty="0" sz="800" spc="-16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solution,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10">
                <a:latin typeface="Calibri"/>
                <a:cs typeface="Calibri"/>
              </a:rPr>
              <a:t>so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we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must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turn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to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other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analyses.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2" name="object 2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8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864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729653"/>
            <a:ext cx="38722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b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800" spc="140" b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90" b="1">
                <a:solidFill>
                  <a:srgbClr val="00B233"/>
                </a:solidFill>
                <a:latin typeface="Calibri"/>
                <a:cs typeface="Calibri"/>
              </a:rPr>
              <a:t>Model</a:t>
            </a:r>
            <a:r>
              <a:rPr dirty="0" sz="800" spc="90">
                <a:latin typeface="Calibri"/>
                <a:cs typeface="Calibri"/>
              </a:rPr>
              <a:t>: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Analysis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always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begins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finding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50">
                <a:latin typeface="Calibri"/>
                <a:cs typeface="Calibri"/>
              </a:rPr>
              <a:t>,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which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requires: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5358" y="1130554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 h="0">
                <a:moveTo>
                  <a:pt x="0" y="0"/>
                </a:moveTo>
                <a:lnTo>
                  <a:pt x="15168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12658" y="946620"/>
            <a:ext cx="16954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 marR="5080" indent="-29209">
              <a:lnSpc>
                <a:spcPct val="120000"/>
              </a:lnSpc>
              <a:spcBef>
                <a:spcPts val="100"/>
              </a:spcBef>
            </a:pPr>
            <a:r>
              <a:rPr dirty="0" sz="800" spc="30" i="1">
                <a:latin typeface="Verdana"/>
                <a:cs typeface="Verdana"/>
              </a:rPr>
              <a:t>dX  </a:t>
            </a:r>
            <a:r>
              <a:rPr dirty="0" sz="800" spc="-40" i="1"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407" y="1041946"/>
            <a:ext cx="5816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</a:tabLst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45"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8046" y="113055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54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95346" y="946620"/>
            <a:ext cx="14922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27305">
              <a:lnSpc>
                <a:spcPct val="120000"/>
              </a:lnSpc>
              <a:spcBef>
                <a:spcPts val="100"/>
              </a:spcBef>
            </a:pPr>
            <a:r>
              <a:rPr dirty="0" sz="800" spc="-20" i="1">
                <a:latin typeface="Verdana"/>
                <a:cs typeface="Verdana"/>
              </a:rPr>
              <a:t>d</a:t>
            </a:r>
            <a:r>
              <a:rPr dirty="0" sz="800" spc="-5" i="1">
                <a:latin typeface="Verdana"/>
                <a:cs typeface="Verdana"/>
              </a:rPr>
              <a:t>Y  </a:t>
            </a:r>
            <a:r>
              <a:rPr dirty="0" sz="800" spc="-40" i="1">
                <a:latin typeface="Verdana"/>
                <a:cs typeface="Verdana"/>
              </a:rPr>
              <a:t>dt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7954" y="1041946"/>
            <a:ext cx="2228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0</a:t>
            </a:r>
            <a:r>
              <a:rPr dirty="0" sz="800" spc="-2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39888"/>
            <a:ext cx="1446530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>
                <a:latin typeface="Calibri"/>
                <a:cs typeface="Calibri"/>
              </a:rPr>
              <a:t>in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model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system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100">
                <a:latin typeface="Calibri"/>
                <a:cs typeface="Calibri"/>
              </a:rPr>
              <a:t>ODEs.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65">
                <a:latin typeface="Calibri"/>
                <a:cs typeface="Calibri"/>
              </a:rPr>
              <a:t>Thus,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2210" y="1778635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6953" y="1845983"/>
            <a:ext cx="6432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8465" algn="l"/>
              </a:tabLst>
            </a:pPr>
            <a:r>
              <a:rPr dirty="0" baseline="9259" sz="900" spc="89">
                <a:latin typeface="Calibri"/>
                <a:cs typeface="Calibri"/>
              </a:rPr>
              <a:t>1  </a:t>
            </a:r>
            <a:r>
              <a:rPr dirty="0" baseline="9259" sz="900" spc="322">
                <a:latin typeface="Calibri"/>
                <a:cs typeface="Calibri"/>
              </a:rPr>
              <a:t> </a:t>
            </a:r>
            <a:r>
              <a:rPr dirty="0" baseline="9259" sz="900" spc="-15" i="1">
                <a:latin typeface="Verdana"/>
                <a:cs typeface="Verdana"/>
              </a:rPr>
              <a:t>e	</a:t>
            </a:r>
            <a:r>
              <a:rPr dirty="0" baseline="9259" sz="900" spc="89">
                <a:latin typeface="Calibri"/>
                <a:cs typeface="Calibri"/>
              </a:rPr>
              <a:t>2  </a:t>
            </a:r>
            <a:r>
              <a:rPr dirty="0" baseline="9259" sz="900" spc="330">
                <a:latin typeface="Calibri"/>
                <a:cs typeface="Calibri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5229" y="1795386"/>
            <a:ext cx="99504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sz="800" spc="114" i="1">
                <a:latin typeface="Verdana"/>
                <a:cs typeface="Verdana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29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sz="800" spc="114" i="1">
                <a:latin typeface="Verdana"/>
                <a:cs typeface="Verdana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365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3510" y="1834743"/>
            <a:ext cx="3251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3  </a:t>
            </a:r>
            <a:r>
              <a:rPr dirty="0" sz="600" spc="215">
                <a:latin typeface="Calibri"/>
                <a:cs typeface="Calibri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r>
              <a:rPr dirty="0" sz="600" spc="250" i="1">
                <a:latin typeface="Verdana"/>
                <a:cs typeface="Verdana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5725" y="1795386"/>
            <a:ext cx="559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095" algn="l"/>
              </a:tabLst>
            </a:pP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-5" i="1">
                <a:latin typeface="Verdana"/>
                <a:cs typeface="Verdana"/>
              </a:rPr>
              <a:t>	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3335" y="2012708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4825" y="2029460"/>
            <a:ext cx="10388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290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490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114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2737" y="2080056"/>
            <a:ext cx="1101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93700" algn="l"/>
                <a:tab pos="763270" algn="l"/>
              </a:tabLst>
            </a:pPr>
            <a:r>
              <a:rPr dirty="0" baseline="9259" sz="900" spc="89">
                <a:latin typeface="Calibri"/>
                <a:cs typeface="Calibri"/>
              </a:rPr>
              <a:t>1 </a:t>
            </a:r>
            <a:r>
              <a:rPr dirty="0" baseline="9259" sz="900" spc="307">
                <a:latin typeface="Calibri"/>
                <a:cs typeface="Calibri"/>
              </a:rPr>
              <a:t> </a:t>
            </a:r>
            <a:r>
              <a:rPr dirty="0" baseline="9259" sz="900" spc="-15" i="1">
                <a:latin typeface="Verdana"/>
                <a:cs typeface="Verdana"/>
              </a:rPr>
              <a:t>e	</a:t>
            </a:r>
            <a:r>
              <a:rPr dirty="0" baseline="9259" sz="900" spc="89">
                <a:latin typeface="Calibri"/>
                <a:cs typeface="Calibri"/>
              </a:rPr>
              <a:t>2 </a:t>
            </a:r>
            <a:r>
              <a:rPr dirty="0" baseline="9259" sz="900" spc="315">
                <a:latin typeface="Calibri"/>
                <a:cs typeface="Calibri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	</a:t>
            </a:r>
            <a:r>
              <a:rPr dirty="0" baseline="9259" sz="900" spc="89">
                <a:latin typeface="Calibri"/>
                <a:cs typeface="Calibri"/>
              </a:rPr>
              <a:t>3  </a:t>
            </a:r>
            <a:r>
              <a:rPr dirty="0" baseline="9259" sz="900" spc="330">
                <a:latin typeface="Calibri"/>
                <a:cs typeface="Calibri"/>
              </a:rPr>
              <a:t> </a:t>
            </a:r>
            <a:r>
              <a:rPr dirty="0" baseline="9259" sz="900" spc="-15" i="1">
                <a:latin typeface="Verdana"/>
                <a:cs typeface="Verdana"/>
              </a:rPr>
              <a:t>e</a:t>
            </a:r>
            <a:r>
              <a:rPr dirty="0" baseline="9259" sz="900" spc="390" i="1">
                <a:latin typeface="Verdana"/>
                <a:cs typeface="Verdana"/>
              </a:rPr>
              <a:t> </a:t>
            </a:r>
            <a:r>
              <a:rPr dirty="0" baseline="9259" sz="900" spc="-15" i="1">
                <a:latin typeface="Verdana"/>
                <a:cs typeface="Verdana"/>
              </a:rPr>
              <a:t>e</a:t>
            </a:r>
            <a:endParaRPr baseline="9259"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615" y="2029460"/>
            <a:ext cx="319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254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594" y="2364752"/>
            <a:ext cx="2768600" cy="640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latin typeface="Calibri"/>
                <a:cs typeface="Calibri"/>
              </a:rPr>
              <a:t>Factoring</a:t>
            </a:r>
            <a:r>
              <a:rPr dirty="0" sz="800" spc="8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gives:</a:t>
            </a:r>
            <a:endParaRPr sz="800">
              <a:latin typeface="Calibri"/>
              <a:cs typeface="Calibri"/>
            </a:endParaRPr>
          </a:p>
          <a:p>
            <a:pPr marL="1275080" marR="55880" indent="-59690">
              <a:lnSpc>
                <a:spcPct val="192000"/>
              </a:lnSpc>
              <a:spcBef>
                <a:spcPts val="200"/>
              </a:spcBef>
            </a:pP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89">
                <a:latin typeface="Calibri"/>
                <a:cs typeface="Calibri"/>
              </a:rPr>
              <a:t>1</a:t>
            </a:r>
            <a:r>
              <a:rPr dirty="0" baseline="-9259" sz="900">
                <a:latin typeface="Calibri"/>
                <a:cs typeface="Calibri"/>
              </a:rPr>
              <a:t> </a:t>
            </a:r>
            <a:r>
              <a:rPr dirty="0" baseline="-9259" sz="900" spc="-52">
                <a:latin typeface="Calibri"/>
                <a:cs typeface="Calibri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157">
                <a:latin typeface="Calibri"/>
                <a:cs typeface="Calibri"/>
              </a:rPr>
              <a:t>2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-15" i="1">
                <a:latin typeface="Verdana"/>
                <a:cs typeface="Verdana"/>
              </a:rPr>
              <a:t>e</a:t>
            </a:r>
            <a:r>
              <a:rPr dirty="0" baseline="-9259" sz="900" spc="37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157">
                <a:latin typeface="Calibri"/>
                <a:cs typeface="Calibri"/>
              </a:rPr>
              <a:t>3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55" i="1">
                <a:latin typeface="Verdana"/>
                <a:cs typeface="Verdana"/>
              </a:rPr>
              <a:t>, 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89">
                <a:latin typeface="Calibri"/>
                <a:cs typeface="Calibri"/>
              </a:rPr>
              <a:t>1</a:t>
            </a:r>
            <a:r>
              <a:rPr dirty="0" baseline="-9259" sz="900">
                <a:latin typeface="Calibri"/>
                <a:cs typeface="Calibri"/>
              </a:rPr>
              <a:t> </a:t>
            </a:r>
            <a:r>
              <a:rPr dirty="0" baseline="-9259" sz="900" spc="-52">
                <a:latin typeface="Calibri"/>
                <a:cs typeface="Calibri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157">
                <a:latin typeface="Calibri"/>
                <a:cs typeface="Calibri"/>
              </a:rPr>
              <a:t>2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-15" i="1">
                <a:latin typeface="Verdana"/>
                <a:cs typeface="Verdana"/>
              </a:rPr>
              <a:t>e</a:t>
            </a:r>
            <a:r>
              <a:rPr dirty="0" baseline="-9259" sz="900" spc="37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157">
                <a:latin typeface="Calibri"/>
                <a:cs typeface="Calibri"/>
              </a:rPr>
              <a:t>3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6" name="object 2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9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05355" cy="2813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94360" marR="5080" indent="-582295">
              <a:lnSpc>
                <a:spcPts val="650"/>
              </a:lnSpc>
              <a:spcBef>
                <a:spcPts val="175"/>
              </a:spcBef>
            </a:pPr>
            <a:r>
              <a:rPr dirty="0" sz="600" spc="6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Gause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Experiments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8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600" spc="45" b="1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 </a:t>
            </a:r>
            <a:r>
              <a:rPr dirty="0" sz="600" spc="-140" b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600" spc="8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Two</a:t>
            </a:r>
            <a:r>
              <a:rPr dirty="0" sz="600" spc="114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Species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Competition</a:t>
            </a:r>
            <a:r>
              <a:rPr dirty="0" sz="600" spc="12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289560">
              <a:lnSpc>
                <a:spcPts val="635"/>
              </a:lnSpc>
            </a:pPr>
            <a:r>
              <a:rPr dirty="0" sz="600" spc="4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Linear</a:t>
            </a:r>
            <a:r>
              <a:rPr dirty="0" sz="600" spc="114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5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Behavior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2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of</a:t>
            </a:r>
            <a:r>
              <a:rPr dirty="0" sz="600" spc="120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dirty="0" sz="600" spc="65" b="1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08610"/>
          </a:xfrm>
          <a:prstGeom prst="rect">
            <a:avLst/>
          </a:prstGeom>
          <a:solidFill>
            <a:srgbClr val="DF0D0D"/>
          </a:solidFill>
        </p:spPr>
        <p:txBody>
          <a:bodyPr wrap="square" lIns="0" tIns="52704" rIns="0" bIns="0" rtlCol="0" vert="horz">
            <a:spAutoFit/>
          </a:bodyPr>
          <a:lstStyle/>
          <a:p>
            <a:pPr marL="107950">
              <a:lnSpc>
                <a:spcPts val="685"/>
              </a:lnSpc>
              <a:spcBef>
                <a:spcPts val="414"/>
              </a:spcBef>
            </a:pPr>
            <a:r>
              <a:rPr dirty="0" sz="600" spc="6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</a:t>
            </a:r>
            <a:r>
              <a:rPr dirty="0" sz="600" spc="10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5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dirty="0" sz="600" spc="110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dirty="0" sz="600" spc="45" b="1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Equilibrium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85"/>
              </a:lnSpc>
            </a:pP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Fitting</a:t>
            </a:r>
            <a:r>
              <a:rPr dirty="0" sz="600" spc="114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5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the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Competition</a:t>
            </a:r>
            <a:r>
              <a:rPr dirty="0" sz="600" spc="120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dirty="0" sz="600" spc="65" b="1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5765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62" y="348742"/>
            <a:ext cx="1864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1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224" y="3487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394" y="746963"/>
            <a:ext cx="4022725" cy="173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95">
                <a:latin typeface="Calibri"/>
                <a:cs typeface="Calibri"/>
              </a:rPr>
              <a:t> </a:t>
            </a:r>
            <a:r>
              <a:rPr dirty="0" sz="800" spc="50" b="1" i="1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dirty="0" sz="8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B233"/>
                </a:solidFill>
                <a:latin typeface="Calibri"/>
                <a:cs typeface="Calibri"/>
              </a:rPr>
              <a:t>competition</a:t>
            </a:r>
            <a:r>
              <a:rPr dirty="0" sz="800" spc="145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00B233"/>
                </a:solidFill>
                <a:latin typeface="Calibri"/>
                <a:cs typeface="Calibri"/>
              </a:rPr>
              <a:t>model</a:t>
            </a:r>
            <a:r>
              <a:rPr dirty="0" sz="800" spc="10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satisfy:</a:t>
            </a:r>
            <a:endParaRPr sz="800">
              <a:latin typeface="Calibri"/>
              <a:cs typeface="Calibri"/>
            </a:endParaRPr>
          </a:p>
          <a:p>
            <a:pPr marL="1351280" marR="1233805" indent="-59690">
              <a:lnSpc>
                <a:spcPct val="192000"/>
              </a:lnSpc>
              <a:spcBef>
                <a:spcPts val="200"/>
              </a:spcBef>
            </a:pP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89">
                <a:latin typeface="Calibri"/>
                <a:cs typeface="Calibri"/>
              </a:rPr>
              <a:t>1</a:t>
            </a:r>
            <a:r>
              <a:rPr dirty="0" baseline="-9259" sz="900">
                <a:latin typeface="Calibri"/>
                <a:cs typeface="Calibri"/>
              </a:rPr>
              <a:t> </a:t>
            </a:r>
            <a:r>
              <a:rPr dirty="0" baseline="-9259" sz="900" spc="-52">
                <a:latin typeface="Calibri"/>
                <a:cs typeface="Calibri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157">
                <a:latin typeface="Calibri"/>
                <a:cs typeface="Calibri"/>
              </a:rPr>
              <a:t>2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-15" i="1">
                <a:latin typeface="Verdana"/>
                <a:cs typeface="Verdana"/>
              </a:rPr>
              <a:t>e</a:t>
            </a:r>
            <a:r>
              <a:rPr dirty="0" baseline="-9259" sz="900" spc="37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35" i="1">
                <a:latin typeface="Verdana"/>
                <a:cs typeface="Verdana"/>
              </a:rPr>
              <a:t>a</a:t>
            </a:r>
            <a:r>
              <a:rPr dirty="0" baseline="-9259" sz="900" spc="157">
                <a:latin typeface="Calibri"/>
                <a:cs typeface="Calibri"/>
              </a:rPr>
              <a:t>3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55" i="1">
                <a:latin typeface="Verdana"/>
                <a:cs typeface="Verdana"/>
              </a:rPr>
              <a:t>, 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89">
                <a:latin typeface="Calibri"/>
                <a:cs typeface="Calibri"/>
              </a:rPr>
              <a:t>1</a:t>
            </a:r>
            <a:r>
              <a:rPr dirty="0" baseline="-9259" sz="900">
                <a:latin typeface="Calibri"/>
                <a:cs typeface="Calibri"/>
              </a:rPr>
              <a:t> </a:t>
            </a:r>
            <a:r>
              <a:rPr dirty="0" baseline="-9259" sz="900" spc="-52">
                <a:latin typeface="Calibri"/>
                <a:cs typeface="Calibri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157">
                <a:latin typeface="Calibri"/>
                <a:cs typeface="Calibri"/>
              </a:rPr>
              <a:t>2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baseline="-9259" sz="900" spc="-15" i="1">
                <a:latin typeface="Verdana"/>
                <a:cs typeface="Verdana"/>
              </a:rPr>
              <a:t>e</a:t>
            </a:r>
            <a:r>
              <a:rPr dirty="0" baseline="-9259" sz="900" spc="37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140" i="1">
                <a:latin typeface="Verdana"/>
                <a:cs typeface="Verdana"/>
              </a:rPr>
              <a:t>b</a:t>
            </a:r>
            <a:r>
              <a:rPr dirty="0" baseline="-9259" sz="900" spc="157">
                <a:latin typeface="Calibri"/>
                <a:cs typeface="Calibri"/>
              </a:rPr>
              <a:t>3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baseline="-9259" sz="900" spc="52" i="1">
                <a:latin typeface="Verdana"/>
                <a:cs typeface="Verdana"/>
              </a:rPr>
              <a:t>e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   </a:t>
            </a:r>
            <a:r>
              <a:rPr dirty="0" sz="800" spc="-9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01600">
              <a:lnSpc>
                <a:spcPts val="955"/>
              </a:lnSpc>
            </a:pPr>
            <a:r>
              <a:rPr dirty="0" sz="800" spc="85">
                <a:latin typeface="Calibri"/>
                <a:cs typeface="Calibri"/>
              </a:rPr>
              <a:t>This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system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">
                <a:latin typeface="Calibri"/>
                <a:cs typeface="Calibri"/>
              </a:rPr>
              <a:t>of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equations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must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0">
                <a:latin typeface="Calibri"/>
                <a:cs typeface="Calibri"/>
              </a:rPr>
              <a:t>be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solved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simultaneously.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80">
                <a:latin typeface="Calibri"/>
                <a:cs typeface="Calibri"/>
              </a:rPr>
              <a:t>The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first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equation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gives:</a:t>
            </a:r>
            <a:endParaRPr sz="800">
              <a:latin typeface="Calibri"/>
              <a:cs typeface="Calibri"/>
            </a:endParaRPr>
          </a:p>
          <a:p>
            <a:pPr marL="101600">
              <a:lnSpc>
                <a:spcPts val="955"/>
              </a:lnSpc>
              <a:tabLst>
                <a:tab pos="581025" algn="l"/>
                <a:tab pos="820419" algn="l"/>
              </a:tabLst>
            </a:pPr>
            <a:r>
              <a:rPr dirty="0" sz="800" spc="70" i="1">
                <a:latin typeface="Verdana"/>
                <a:cs typeface="Verdana"/>
              </a:rPr>
              <a:t>X</a:t>
            </a:r>
            <a:r>
              <a:rPr dirty="0" baseline="-9259" sz="900" spc="104" i="1">
                <a:latin typeface="Verdana"/>
                <a:cs typeface="Verdana"/>
              </a:rPr>
              <a:t>e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5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	</a:t>
            </a:r>
            <a:r>
              <a:rPr dirty="0" sz="800" spc="25">
                <a:latin typeface="Calibri"/>
                <a:cs typeface="Calibri"/>
              </a:rPr>
              <a:t>or	</a:t>
            </a:r>
            <a:r>
              <a:rPr dirty="0" sz="800" spc="15" i="1">
                <a:latin typeface="Verdana"/>
                <a:cs typeface="Verdana"/>
              </a:rPr>
              <a:t>a</a:t>
            </a:r>
            <a:r>
              <a:rPr dirty="0" baseline="-9259" sz="900" spc="22">
                <a:latin typeface="Calibri"/>
                <a:cs typeface="Calibri"/>
              </a:rPr>
              <a:t>1</a:t>
            </a:r>
            <a:r>
              <a:rPr dirty="0" baseline="-9259" sz="900" spc="135">
                <a:latin typeface="Calibri"/>
                <a:cs typeface="Calibri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5" i="1">
                <a:latin typeface="Arial"/>
                <a:cs typeface="Arial"/>
              </a:rPr>
              <a:t> </a:t>
            </a:r>
            <a:r>
              <a:rPr dirty="0" sz="800" spc="50" i="1">
                <a:latin typeface="Verdana"/>
                <a:cs typeface="Verdana"/>
              </a:rPr>
              <a:t>a</a:t>
            </a:r>
            <a:r>
              <a:rPr dirty="0" baseline="-9259" sz="900" spc="75">
                <a:latin typeface="Calibri"/>
                <a:cs typeface="Calibri"/>
              </a:rPr>
              <a:t>2</a:t>
            </a:r>
            <a:r>
              <a:rPr dirty="0" sz="800" spc="50" i="1">
                <a:latin typeface="Verdana"/>
                <a:cs typeface="Verdana"/>
              </a:rPr>
              <a:t>X</a:t>
            </a:r>
            <a:r>
              <a:rPr dirty="0" baseline="-9259" sz="900" spc="75" i="1">
                <a:latin typeface="Verdana"/>
                <a:cs typeface="Verdana"/>
              </a:rPr>
              <a:t>e</a:t>
            </a:r>
            <a:r>
              <a:rPr dirty="0" baseline="-9259" sz="900" spc="22" i="1">
                <a:latin typeface="Verdana"/>
                <a:cs typeface="Verdana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Arial"/>
                <a:cs typeface="Arial"/>
              </a:rPr>
              <a:t> </a:t>
            </a:r>
            <a:r>
              <a:rPr dirty="0" sz="800" spc="15" i="1">
                <a:latin typeface="Verdana"/>
                <a:cs typeface="Verdana"/>
              </a:rPr>
              <a:t>a</a:t>
            </a:r>
            <a:r>
              <a:rPr dirty="0" baseline="-9259" sz="900" spc="22">
                <a:latin typeface="Calibri"/>
                <a:cs typeface="Calibri"/>
              </a:rPr>
              <a:t>3</a:t>
            </a:r>
            <a:r>
              <a:rPr dirty="0" sz="800" spc="15" i="1">
                <a:latin typeface="Verdana"/>
                <a:cs typeface="Verdana"/>
              </a:rPr>
              <a:t>Y</a:t>
            </a:r>
            <a:r>
              <a:rPr dirty="0" baseline="-9259" sz="900" spc="22" i="1">
                <a:latin typeface="Verdana"/>
                <a:cs typeface="Verdana"/>
              </a:rPr>
              <a:t>e</a:t>
            </a:r>
            <a:r>
              <a:rPr dirty="0" baseline="-9259" sz="900" spc="82" i="1">
                <a:latin typeface="Verdana"/>
                <a:cs typeface="Verdana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0.</a:t>
            </a:r>
            <a:endParaRPr sz="800">
              <a:latin typeface="Calibri"/>
              <a:cs typeface="Calibri"/>
            </a:endParaRPr>
          </a:p>
          <a:p>
            <a:pPr marL="101600" marR="530225">
              <a:lnSpc>
                <a:spcPts val="850"/>
              </a:lnSpc>
              <a:spcBef>
                <a:spcPts val="805"/>
              </a:spcBef>
            </a:pPr>
            <a:r>
              <a:rPr dirty="0" baseline="6944" sz="1200" spc="82">
                <a:latin typeface="Calibri"/>
                <a:cs typeface="Calibri"/>
              </a:rPr>
              <a:t>If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104" i="1">
                <a:latin typeface="Verdana"/>
                <a:cs typeface="Verdana"/>
              </a:rPr>
              <a:t>X</a:t>
            </a:r>
            <a:r>
              <a:rPr dirty="0" sz="600" spc="70" i="1">
                <a:latin typeface="Verdana"/>
                <a:cs typeface="Verdana"/>
              </a:rPr>
              <a:t>e</a:t>
            </a:r>
            <a:r>
              <a:rPr dirty="0" sz="600" spc="75" i="1">
                <a:latin typeface="Verdana"/>
                <a:cs typeface="Verdana"/>
              </a:rPr>
              <a:t> </a:t>
            </a:r>
            <a:r>
              <a:rPr dirty="0" baseline="6944" sz="1200" spc="382">
                <a:latin typeface="Calibri"/>
                <a:cs typeface="Calibri"/>
              </a:rPr>
              <a:t>=</a:t>
            </a:r>
            <a:r>
              <a:rPr dirty="0" baseline="6944" sz="1200" spc="82">
                <a:latin typeface="Calibri"/>
                <a:cs typeface="Calibri"/>
              </a:rPr>
              <a:t> </a:t>
            </a:r>
            <a:r>
              <a:rPr dirty="0" baseline="6944" sz="1200" spc="37">
                <a:latin typeface="Calibri"/>
                <a:cs typeface="Calibri"/>
              </a:rPr>
              <a:t>0,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44">
                <a:latin typeface="Calibri"/>
                <a:cs typeface="Calibri"/>
              </a:rPr>
              <a:t>then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44">
                <a:latin typeface="Calibri"/>
                <a:cs typeface="Calibri"/>
              </a:rPr>
              <a:t>from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37">
                <a:latin typeface="Calibri"/>
                <a:cs typeface="Calibri"/>
              </a:rPr>
              <a:t>the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30">
                <a:latin typeface="Calibri"/>
                <a:cs typeface="Calibri"/>
              </a:rPr>
              <a:t>second</a:t>
            </a:r>
            <a:r>
              <a:rPr dirty="0" baseline="6944" sz="1200" spc="165">
                <a:latin typeface="Calibri"/>
                <a:cs typeface="Calibri"/>
              </a:rPr>
              <a:t> </a:t>
            </a:r>
            <a:r>
              <a:rPr dirty="0" baseline="6944" sz="1200" spc="44">
                <a:latin typeface="Calibri"/>
                <a:cs typeface="Calibri"/>
              </a:rPr>
              <a:t>equation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-7">
                <a:latin typeface="Calibri"/>
                <a:cs typeface="Calibri"/>
              </a:rPr>
              <a:t>we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37">
                <a:latin typeface="Calibri"/>
                <a:cs typeface="Calibri"/>
              </a:rPr>
              <a:t>have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37">
                <a:latin typeface="Calibri"/>
                <a:cs typeface="Calibri"/>
              </a:rPr>
              <a:t>either</a:t>
            </a:r>
            <a:r>
              <a:rPr dirty="0" baseline="6944" sz="1200" spc="165">
                <a:latin typeface="Calibri"/>
                <a:cs typeface="Calibri"/>
              </a:rPr>
              <a:t> </a:t>
            </a:r>
            <a:r>
              <a:rPr dirty="0" baseline="6944" sz="1200" spc="37">
                <a:latin typeface="Calibri"/>
                <a:cs typeface="Calibri"/>
              </a:rPr>
              <a:t>the</a:t>
            </a:r>
            <a:r>
              <a:rPr dirty="0" baseline="6944" sz="1200" spc="157">
                <a:latin typeface="Calibri"/>
                <a:cs typeface="Calibri"/>
              </a:rPr>
              <a:t> </a:t>
            </a:r>
            <a:r>
              <a:rPr dirty="0" baseline="6944" sz="1200" spc="97" b="1" i="1">
                <a:solidFill>
                  <a:srgbClr val="DF0D0D"/>
                </a:solidFill>
                <a:latin typeface="Calibri"/>
                <a:cs typeface="Calibri"/>
              </a:rPr>
              <a:t>extinction </a:t>
            </a:r>
            <a:r>
              <a:rPr dirty="0" baseline="6944" sz="1200" spc="-247" b="1" i="1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DF0D0D"/>
                </a:solidFill>
                <a:latin typeface="Calibri"/>
                <a:cs typeface="Calibri"/>
              </a:rPr>
              <a:t>equilibrium</a:t>
            </a:r>
            <a:r>
              <a:rPr dirty="0" sz="800" spc="55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1661795">
              <a:lnSpc>
                <a:spcPct val="100000"/>
              </a:lnSpc>
              <a:spcBef>
                <a:spcPts val="70"/>
              </a:spcBef>
            </a:pPr>
            <a:r>
              <a:rPr dirty="0" baseline="6944" sz="1200" spc="127">
                <a:latin typeface="Calibri"/>
                <a:cs typeface="Calibri"/>
              </a:rPr>
              <a:t>(</a:t>
            </a:r>
            <a:r>
              <a:rPr dirty="0" baseline="6944" sz="1200" spc="217" i="1">
                <a:latin typeface="Verdana"/>
                <a:cs typeface="Verdana"/>
              </a:rPr>
              <a:t>X</a:t>
            </a:r>
            <a:r>
              <a:rPr dirty="0" sz="600" spc="35" i="1">
                <a:latin typeface="Verdana"/>
                <a:cs typeface="Verdana"/>
              </a:rPr>
              <a:t>e</a:t>
            </a:r>
            <a:r>
              <a:rPr dirty="0" baseline="6944" sz="1200" spc="-89" i="1">
                <a:latin typeface="Verdana"/>
                <a:cs typeface="Verdana"/>
              </a:rPr>
              <a:t>,</a:t>
            </a:r>
            <a:r>
              <a:rPr dirty="0" baseline="6944" sz="1200" spc="-217" i="1">
                <a:latin typeface="Verdana"/>
                <a:cs typeface="Verdana"/>
              </a:rPr>
              <a:t> </a:t>
            </a:r>
            <a:r>
              <a:rPr dirty="0" baseline="6944" sz="1200" spc="-7" i="1">
                <a:latin typeface="Verdana"/>
                <a:cs typeface="Verdana"/>
              </a:rPr>
              <a:t>Y</a:t>
            </a:r>
            <a:r>
              <a:rPr dirty="0" sz="600" spc="35" i="1">
                <a:latin typeface="Verdana"/>
                <a:cs typeface="Verdana"/>
              </a:rPr>
              <a:t>e</a:t>
            </a:r>
            <a:r>
              <a:rPr dirty="0" baseline="6944" sz="1200" spc="127">
                <a:latin typeface="Calibri"/>
                <a:cs typeface="Calibri"/>
              </a:rPr>
              <a:t>)</a:t>
            </a:r>
            <a:r>
              <a:rPr dirty="0" baseline="6944" sz="1200" spc="75">
                <a:latin typeface="Calibri"/>
                <a:cs typeface="Calibri"/>
              </a:rPr>
              <a:t> </a:t>
            </a:r>
            <a:r>
              <a:rPr dirty="0" baseline="6944" sz="1200" spc="382">
                <a:latin typeface="Calibri"/>
                <a:cs typeface="Calibri"/>
              </a:rPr>
              <a:t>=</a:t>
            </a:r>
            <a:r>
              <a:rPr dirty="0" baseline="6944" sz="1200" spc="75">
                <a:latin typeface="Calibri"/>
                <a:cs typeface="Calibri"/>
              </a:rPr>
              <a:t> </a:t>
            </a:r>
            <a:r>
              <a:rPr dirty="0" baseline="6944" sz="1200" spc="75">
                <a:latin typeface="Calibri"/>
                <a:cs typeface="Calibri"/>
              </a:rPr>
              <a:t>(0</a:t>
            </a:r>
            <a:r>
              <a:rPr dirty="0" baseline="6944" sz="1200" spc="-89" i="1">
                <a:latin typeface="Verdana"/>
                <a:cs typeface="Verdana"/>
              </a:rPr>
              <a:t>,</a:t>
            </a:r>
            <a:r>
              <a:rPr dirty="0" baseline="6944" sz="1200" spc="-209" i="1">
                <a:latin typeface="Verdana"/>
                <a:cs typeface="Verdana"/>
              </a:rPr>
              <a:t> </a:t>
            </a:r>
            <a:r>
              <a:rPr dirty="0" baseline="6944" sz="1200" spc="75">
                <a:latin typeface="Calibri"/>
                <a:cs typeface="Calibri"/>
              </a:rPr>
              <a:t>0)</a:t>
            </a:r>
            <a:endParaRPr baseline="6944" sz="1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35"/>
              </a:spcBef>
            </a:pPr>
            <a:r>
              <a:rPr dirty="0" sz="800" spc="25">
                <a:latin typeface="Calibri"/>
                <a:cs typeface="Calibri"/>
              </a:rPr>
              <a:t>or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the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45" b="1" i="1">
                <a:solidFill>
                  <a:srgbClr val="00B233"/>
                </a:solidFill>
                <a:latin typeface="Calibri"/>
                <a:cs typeface="Calibri"/>
              </a:rPr>
              <a:t>competitive</a:t>
            </a:r>
            <a:r>
              <a:rPr dirty="0" sz="800" spc="16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65" b="1" i="1">
                <a:solidFill>
                  <a:srgbClr val="00B233"/>
                </a:solidFill>
                <a:latin typeface="Calibri"/>
                <a:cs typeface="Calibri"/>
              </a:rPr>
              <a:t>exclusion</a:t>
            </a:r>
            <a:r>
              <a:rPr dirty="0" sz="800" spc="160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5" b="1" i="1">
                <a:solidFill>
                  <a:srgbClr val="00B233"/>
                </a:solidFill>
                <a:latin typeface="Calibri"/>
                <a:cs typeface="Calibri"/>
              </a:rPr>
              <a:t>equilibrium</a:t>
            </a:r>
            <a:r>
              <a:rPr dirty="0" sz="800" spc="114" b="1" i="1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(with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204" i="1">
                <a:latin typeface="Verdana"/>
                <a:cs typeface="Verdana"/>
              </a:rPr>
              <a:t> </a:t>
            </a:r>
            <a:r>
              <a:rPr dirty="0" sz="800" spc="45">
                <a:latin typeface="Calibri"/>
                <a:cs typeface="Calibri"/>
              </a:rPr>
              <a:t>winning):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9328" y="2696705"/>
            <a:ext cx="2317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Verdana"/>
                <a:cs typeface="Verdana"/>
              </a:rPr>
              <a:t>e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204" i="1">
                <a:latin typeface="Verdana"/>
                <a:cs typeface="Verdana"/>
              </a:rPr>
              <a:t> </a:t>
            </a:r>
            <a:r>
              <a:rPr dirty="0" sz="600" spc="-10" i="1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2684" y="2588272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14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684" y="2627630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7284" y="2734589"/>
            <a:ext cx="1689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Verdana"/>
                <a:cs typeface="Verdana"/>
              </a:rPr>
              <a:t>b</a:t>
            </a:r>
            <a:r>
              <a:rPr dirty="0" baseline="-9259" sz="900" spc="-60">
                <a:latin typeface="Calibri"/>
                <a:cs typeface="Calibri"/>
              </a:rPr>
              <a:t>2</a:t>
            </a:r>
            <a:endParaRPr baseline="-9259"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6761" y="2516543"/>
            <a:ext cx="414655" cy="147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21945" algn="l"/>
              </a:tabLst>
            </a:pPr>
            <a:r>
              <a:rPr dirty="0" sz="800" spc="370">
                <a:latin typeface="Lucida Sans Unicode"/>
                <a:cs typeface="Lucida Sans Unicode"/>
              </a:rPr>
              <a:t> </a:t>
            </a:r>
            <a:r>
              <a:rPr dirty="0" sz="800" spc="370">
                <a:latin typeface="Lucida Sans Unicode"/>
                <a:cs typeface="Lucida Sans Unicode"/>
              </a:rPr>
              <a:t>	</a:t>
            </a:r>
            <a:r>
              <a:rPr dirty="0" sz="800" spc="370"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9038" y="2658757"/>
            <a:ext cx="989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6785" algn="l"/>
              </a:tabLst>
            </a:pPr>
            <a:r>
              <a:rPr dirty="0" sz="800" spc="85">
                <a:latin typeface="Calibri"/>
                <a:cs typeface="Calibri"/>
              </a:rPr>
              <a:t>(</a:t>
            </a:r>
            <a:r>
              <a:rPr dirty="0" sz="800" spc="145" i="1">
                <a:latin typeface="Verdana"/>
                <a:cs typeface="Verdana"/>
              </a:rPr>
              <a:t>X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spc="-145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Y</a:t>
            </a:r>
            <a:r>
              <a:rPr dirty="0" sz="800" spc="120" i="1">
                <a:latin typeface="Verdana"/>
                <a:cs typeface="Verdana"/>
              </a:rPr>
              <a:t> </a:t>
            </a:r>
            <a:r>
              <a:rPr dirty="0" sz="800" spc="85">
                <a:latin typeface="Calibri"/>
                <a:cs typeface="Calibri"/>
              </a:rPr>
              <a:t>)</a:t>
            </a:r>
            <a:r>
              <a:rPr dirty="0" sz="800" spc="50">
                <a:latin typeface="Calibri"/>
                <a:cs typeface="Calibri"/>
              </a:rPr>
              <a:t> </a:t>
            </a:r>
            <a:r>
              <a:rPr dirty="0" sz="800" spc="254">
                <a:latin typeface="Calibri"/>
                <a:cs typeface="Calibri"/>
              </a:rPr>
              <a:t>=</a:t>
            </a:r>
            <a:r>
              <a:rPr dirty="0" sz="800">
                <a:latin typeface="Calibri"/>
                <a:cs typeface="Calibri"/>
              </a:rPr>
              <a:t>    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0</a:t>
            </a:r>
            <a:r>
              <a:rPr dirty="0" sz="800" spc="-60" i="1">
                <a:latin typeface="Verdana"/>
                <a:cs typeface="Verdana"/>
              </a:rPr>
              <a:t>,</a:t>
            </a:r>
            <a:r>
              <a:rPr dirty="0" sz="800" i="1">
                <a:latin typeface="Verdana"/>
                <a:cs typeface="Verdana"/>
              </a:rPr>
              <a:t>	</a:t>
            </a:r>
            <a:r>
              <a:rPr dirty="0" sz="800" spc="-60" i="1"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2989694"/>
            <a:ext cx="1676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22">
                <a:latin typeface="Calibri"/>
                <a:cs typeface="Calibri"/>
              </a:rPr>
              <a:t>where</a:t>
            </a:r>
            <a:r>
              <a:rPr dirty="0" baseline="6944" sz="1200" spc="135">
                <a:latin typeface="Calibri"/>
                <a:cs typeface="Calibri"/>
              </a:rPr>
              <a:t> </a:t>
            </a:r>
            <a:r>
              <a:rPr dirty="0" baseline="6944" sz="1200" spc="-7" i="1">
                <a:latin typeface="Verdana"/>
                <a:cs typeface="Verdana"/>
              </a:rPr>
              <a:t>Y</a:t>
            </a:r>
            <a:r>
              <a:rPr dirty="0" sz="600" spc="-5" i="1">
                <a:latin typeface="Verdana"/>
                <a:cs typeface="Verdana"/>
              </a:rPr>
              <a:t>e</a:t>
            </a:r>
            <a:r>
              <a:rPr dirty="0" sz="600" spc="114" i="1">
                <a:latin typeface="Verdana"/>
                <a:cs typeface="Verdana"/>
              </a:rPr>
              <a:t> </a:t>
            </a:r>
            <a:r>
              <a:rPr dirty="0" baseline="6944" sz="1200" spc="52">
                <a:latin typeface="Calibri"/>
                <a:cs typeface="Calibri"/>
              </a:rPr>
              <a:t>is</a:t>
            </a:r>
            <a:r>
              <a:rPr dirty="0" baseline="6944" sz="1200" spc="142">
                <a:latin typeface="Calibri"/>
                <a:cs typeface="Calibri"/>
              </a:rPr>
              <a:t> </a:t>
            </a:r>
            <a:r>
              <a:rPr dirty="0" baseline="6944" sz="1200" spc="75">
                <a:latin typeface="Calibri"/>
                <a:cs typeface="Calibri"/>
              </a:rPr>
              <a:t>at</a:t>
            </a:r>
            <a:r>
              <a:rPr dirty="0" baseline="6944" sz="1200" spc="142">
                <a:latin typeface="Calibri"/>
                <a:cs typeface="Calibri"/>
              </a:rPr>
              <a:t> </a:t>
            </a:r>
            <a:r>
              <a:rPr dirty="0" baseline="6944" sz="1200" spc="104" b="1" i="1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dirty="0" baseline="6944" sz="1200" spc="202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6944" sz="1200" spc="75" b="1" i="1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dirty="0" baseline="6944" sz="1200" spc="75">
                <a:latin typeface="Calibri"/>
                <a:cs typeface="Calibri"/>
              </a:rPr>
              <a:t>.</a:t>
            </a:r>
            <a:endParaRPr baseline="6944"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43180">
              <a:lnSpc>
                <a:spcPct val="78400"/>
              </a:lnSpc>
              <a:spcBef>
                <a:spcPts val="105"/>
              </a:spcBef>
            </a:pPr>
            <a:r>
              <a:rPr dirty="0" spc="80"/>
              <a:t>Co</a:t>
            </a:r>
            <a:r>
              <a:rPr dirty="0" spc="55"/>
              <a:t>n</a:t>
            </a:r>
            <a:r>
              <a:rPr dirty="0" spc="40"/>
              <a:t>ti</a:t>
            </a:r>
            <a:r>
              <a:rPr dirty="0" spc="45"/>
              <a:t>n</a:t>
            </a:r>
            <a:r>
              <a:rPr dirty="0" spc="40"/>
              <a:t>uous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35"/>
              <a:t>dels</a:t>
            </a:r>
            <a:r>
              <a:rPr dirty="0"/>
              <a:t>   </a:t>
            </a:r>
            <a:r>
              <a:rPr dirty="0" spc="-50"/>
              <a:t> </a:t>
            </a:r>
            <a:r>
              <a:rPr dirty="0" spc="85"/>
              <a:t>Com</a:t>
            </a:r>
            <a:r>
              <a:rPr dirty="0" spc="90"/>
              <a:t>p</a:t>
            </a:r>
            <a:r>
              <a:rPr dirty="0" spc="45"/>
              <a:t>etition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114"/>
              <a:t>M</a:t>
            </a:r>
            <a:r>
              <a:rPr dirty="0" spc="90"/>
              <a:t>o</a:t>
            </a:r>
            <a:r>
              <a:rPr dirty="0" spc="40"/>
              <a:t>del</a:t>
            </a:r>
            <a:r>
              <a:rPr dirty="0"/>
              <a:t>     </a:t>
            </a:r>
            <a:r>
              <a:rPr dirty="0" spc="30"/>
              <a:t> </a:t>
            </a:r>
            <a:r>
              <a:rPr dirty="0" spc="140"/>
              <a:t>—  </a:t>
            </a:r>
            <a:r>
              <a:rPr dirty="0" spc="50"/>
              <a:t>(</a:t>
            </a:r>
            <a:r>
              <a:rPr dirty="0" spc="50"/>
              <a:t>10</a:t>
            </a:r>
            <a:r>
              <a:rPr dirty="0" spc="50"/>
              <a:t>/36)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Joseph M. Mahaffy, "426830A jmahaffy@sdsu.edu"526930B </dc:creator>
  <dc:title>Math 636 - Mathematical Modeling - Continuous Models   Competition Model</dc:title>
  <dcterms:created xsi:type="dcterms:W3CDTF">2022-07-23T03:17:42Z</dcterms:created>
  <dcterms:modified xsi:type="dcterms:W3CDTF">2022-07-23T03:17:42Z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2022-07-23T00:00:00Z</vt:filetime>
  </property>
</Properties>
</file>