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21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615315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85052" autoAdjust="0"/>
  </p:normalViewPr>
  <p:slideViewPr>
    <p:cSldViewPr>
      <p:cViewPr varScale="1">
        <p:scale>
          <a:sx n="164" d="100"/>
          <a:sy n="164" d="100"/>
        </p:scale>
        <p:origin x="84" y="92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744" y="1268942"/>
            <a:ext cx="4499490" cy="1141866"/>
          </a:xfrm>
        </p:spPr>
        <p:txBody>
          <a:bodyPr anchor="b">
            <a:normAutofit/>
          </a:bodyPr>
          <a:lstStyle>
            <a:lvl1pPr>
              <a:defRPr sz="2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744" y="2410807"/>
            <a:ext cx="4499490" cy="568356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0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2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3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4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2181923"/>
            <a:ext cx="880504" cy="39289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8399" y="2285740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158127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43" y="307622"/>
            <a:ext cx="4499490" cy="1572951"/>
          </a:xfrm>
        </p:spPr>
        <p:txBody>
          <a:bodyPr anchor="ctr">
            <a:normAutofit/>
          </a:bodyPr>
          <a:lstStyle>
            <a:lvl1pPr algn="l">
              <a:defRPr sz="24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743" y="2197181"/>
            <a:ext cx="4499490" cy="785135"/>
          </a:xfrm>
        </p:spPr>
        <p:txBody>
          <a:bodyPr anchor="ctr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0703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2114" y="1603802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8399" y="1637089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295984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333" y="307622"/>
            <a:ext cx="4236310" cy="1461206"/>
          </a:xfrm>
        </p:spPr>
        <p:txBody>
          <a:bodyPr anchor="ctr">
            <a:normAutofit/>
          </a:bodyPr>
          <a:lstStyle>
            <a:lvl1pPr algn="l">
              <a:defRPr sz="24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2857" y="1768828"/>
            <a:ext cx="3803605" cy="19226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703" indent="0">
              <a:buFontTx/>
              <a:buNone/>
              <a:defRPr/>
            </a:lvl2pPr>
            <a:lvl3pPr marL="461406" indent="0">
              <a:buFontTx/>
              <a:buNone/>
              <a:defRPr/>
            </a:lvl3pPr>
            <a:lvl4pPr marL="692109" indent="0">
              <a:buFontTx/>
              <a:buNone/>
              <a:defRPr/>
            </a:lvl4pPr>
            <a:lvl5pPr marL="9228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743" y="2197181"/>
            <a:ext cx="4499490" cy="785135"/>
          </a:xfrm>
        </p:spPr>
        <p:txBody>
          <a:bodyPr anchor="ctr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0703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2114" y="1603802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8399" y="1637089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  <p:sp>
        <p:nvSpPr>
          <p:cNvPr id="14" name="TextBox 13"/>
          <p:cNvSpPr txBox="1"/>
          <p:nvPr/>
        </p:nvSpPr>
        <p:spPr>
          <a:xfrm>
            <a:off x="1245393" y="327003"/>
            <a:ext cx="307658" cy="295095"/>
          </a:xfrm>
          <a:prstGeom prst="rect">
            <a:avLst/>
          </a:prstGeom>
        </p:spPr>
        <p:txBody>
          <a:bodyPr vert="horz" lIns="46143" tIns="23072" rIns="46143" bIns="23072" rtlCol="0" anchor="ctr">
            <a:noAutofit/>
          </a:bodyPr>
          <a:lstStyle/>
          <a:p>
            <a:pPr lvl="0"/>
            <a:r>
              <a:rPr lang="en-US" sz="403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9527" y="1466104"/>
            <a:ext cx="307658" cy="295095"/>
          </a:xfrm>
          <a:prstGeom prst="rect">
            <a:avLst/>
          </a:prstGeom>
        </p:spPr>
        <p:txBody>
          <a:bodyPr vert="horz" lIns="46143" tIns="23072" rIns="46143" bIns="23072" rtlCol="0" anchor="ctr">
            <a:noAutofit/>
          </a:bodyPr>
          <a:lstStyle/>
          <a:p>
            <a:pPr lvl="0"/>
            <a:r>
              <a:rPr lang="en-US" sz="403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616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43" y="1230489"/>
            <a:ext cx="4499491" cy="1375038"/>
          </a:xfrm>
        </p:spPr>
        <p:txBody>
          <a:bodyPr anchor="b">
            <a:normAutofit/>
          </a:bodyPr>
          <a:lstStyle>
            <a:lvl1pPr algn="l">
              <a:defRPr sz="242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743" y="2614789"/>
            <a:ext cx="4499491" cy="3681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2114" y="2478602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8399" y="2514614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329918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38333" y="307622"/>
            <a:ext cx="4236310" cy="1461206"/>
          </a:xfrm>
        </p:spPr>
        <p:txBody>
          <a:bodyPr anchor="ctr">
            <a:normAutofit/>
          </a:bodyPr>
          <a:lstStyle>
            <a:lvl1pPr algn="l">
              <a:defRPr sz="24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6743" y="2191808"/>
            <a:ext cx="4499491" cy="42298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211">
                <a:solidFill>
                  <a:schemeClr val="accent1"/>
                </a:solidFill>
              </a:defRPr>
            </a:lvl1pPr>
            <a:lvl2pPr marL="230703" indent="0">
              <a:buFontTx/>
              <a:buNone/>
              <a:defRPr/>
            </a:lvl2pPr>
            <a:lvl3pPr marL="461406" indent="0">
              <a:buFontTx/>
              <a:buNone/>
              <a:defRPr/>
            </a:lvl3pPr>
            <a:lvl4pPr marL="692109" indent="0">
              <a:buFontTx/>
              <a:buNone/>
              <a:defRPr/>
            </a:lvl4pPr>
            <a:lvl5pPr marL="9228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743" y="2614789"/>
            <a:ext cx="4499491" cy="3681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2114" y="2478602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8399" y="2514614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  <p:sp>
        <p:nvSpPr>
          <p:cNvPr id="17" name="TextBox 16"/>
          <p:cNvSpPr txBox="1"/>
          <p:nvPr/>
        </p:nvSpPr>
        <p:spPr>
          <a:xfrm>
            <a:off x="1245393" y="327003"/>
            <a:ext cx="307658" cy="295095"/>
          </a:xfrm>
          <a:prstGeom prst="rect">
            <a:avLst/>
          </a:prstGeom>
        </p:spPr>
        <p:txBody>
          <a:bodyPr vert="horz" lIns="46143" tIns="23072" rIns="46143" bIns="23072" rtlCol="0" anchor="ctr">
            <a:noAutofit/>
          </a:bodyPr>
          <a:lstStyle/>
          <a:p>
            <a:pPr lvl="0"/>
            <a:r>
              <a:rPr lang="en-US" sz="403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9527" y="1466104"/>
            <a:ext cx="307658" cy="295095"/>
          </a:xfrm>
          <a:prstGeom prst="rect">
            <a:avLst/>
          </a:prstGeom>
        </p:spPr>
        <p:txBody>
          <a:bodyPr vert="horz" lIns="46143" tIns="23072" rIns="46143" bIns="23072" rtlCol="0" anchor="ctr">
            <a:noAutofit/>
          </a:bodyPr>
          <a:lstStyle/>
          <a:p>
            <a:pPr lvl="0"/>
            <a:r>
              <a:rPr lang="en-US" sz="403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543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43" y="316608"/>
            <a:ext cx="4499490" cy="1453343"/>
          </a:xfrm>
        </p:spPr>
        <p:txBody>
          <a:bodyPr anchor="ctr">
            <a:normAutofit/>
          </a:bodyPr>
          <a:lstStyle>
            <a:lvl1pPr algn="l">
              <a:defRPr sz="242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6743" y="2191808"/>
            <a:ext cx="4499491" cy="42298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211">
                <a:solidFill>
                  <a:schemeClr val="accent1"/>
                </a:solidFill>
              </a:defRPr>
            </a:lvl1pPr>
            <a:lvl2pPr marL="230703" indent="0">
              <a:buFontTx/>
              <a:buNone/>
              <a:defRPr/>
            </a:lvl2pPr>
            <a:lvl3pPr marL="461406" indent="0">
              <a:buFontTx/>
              <a:buNone/>
              <a:defRPr/>
            </a:lvl3pPr>
            <a:lvl4pPr marL="692109" indent="0">
              <a:buFontTx/>
              <a:buNone/>
              <a:defRPr/>
            </a:lvl4pPr>
            <a:lvl5pPr marL="9228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743" y="2614789"/>
            <a:ext cx="4499491" cy="3681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2114" y="2478602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8399" y="2514614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3032496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2114" y="360495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372615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0975" y="316607"/>
            <a:ext cx="1114149" cy="266637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743" y="316607"/>
            <a:ext cx="3268861" cy="2666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2114" y="360495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121357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617" y="314944"/>
            <a:ext cx="4497617" cy="646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743" y="1076678"/>
            <a:ext cx="4499491" cy="190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2114" y="360495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174142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43" y="1038906"/>
            <a:ext cx="4499490" cy="741200"/>
          </a:xfrm>
        </p:spPr>
        <p:txBody>
          <a:bodyPr anchor="b"/>
          <a:lstStyle>
            <a:lvl1pPr algn="l">
              <a:defRPr sz="20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743" y="1781408"/>
            <a:ext cx="4499490" cy="434183"/>
          </a:xfrm>
        </p:spPr>
        <p:txBody>
          <a:bodyPr anchor="t"/>
          <a:lstStyle>
            <a:lvl1pPr marL="0" indent="0" algn="l">
              <a:buNone/>
              <a:defRPr sz="100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30703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2114" y="1603802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8399" y="1637089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273983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743" y="1076678"/>
            <a:ext cx="2177153" cy="190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080" y="1072955"/>
            <a:ext cx="2177153" cy="190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2114" y="360495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8399" y="397538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29409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465" y="995484"/>
            <a:ext cx="2015082" cy="290799"/>
          </a:xfrm>
        </p:spPr>
        <p:txBody>
          <a:bodyPr anchor="b">
            <a:noAutofit/>
          </a:bodyPr>
          <a:lstStyle>
            <a:lvl1pPr marL="0" indent="0">
              <a:buNone/>
              <a:defRPr sz="1211" b="0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6743" y="1286284"/>
            <a:ext cx="2191804" cy="16925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8502" y="993855"/>
            <a:ext cx="2018246" cy="290799"/>
          </a:xfrm>
        </p:spPr>
        <p:txBody>
          <a:bodyPr anchor="b">
            <a:noAutofit/>
          </a:bodyPr>
          <a:lstStyle>
            <a:lvl1pPr marL="0" indent="0">
              <a:buNone/>
              <a:defRPr sz="1211" b="0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7073" y="1284655"/>
            <a:ext cx="2189675" cy="16925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2114" y="360495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8399" y="397538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34077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2114" y="360495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40892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2114" y="360495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36969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43" y="225109"/>
            <a:ext cx="1769030" cy="492676"/>
          </a:xfrm>
        </p:spPr>
        <p:txBody>
          <a:bodyPr anchor="b"/>
          <a:lstStyle>
            <a:lvl1pPr algn="l">
              <a:defRPr sz="100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145" y="225109"/>
            <a:ext cx="2615089" cy="273255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743" y="806707"/>
            <a:ext cx="1769030" cy="2150952"/>
          </a:xfrm>
        </p:spPr>
        <p:txBody>
          <a:bodyPr/>
          <a:lstStyle>
            <a:lvl1pPr marL="0" indent="0">
              <a:buNone/>
              <a:defRPr sz="706"/>
            </a:lvl1pPr>
            <a:lvl2pPr marL="230703" indent="0">
              <a:buNone/>
              <a:defRPr sz="606"/>
            </a:lvl2pPr>
            <a:lvl3pPr marL="461406" indent="0">
              <a:buNone/>
              <a:defRPr sz="505"/>
            </a:lvl3pPr>
            <a:lvl4pPr marL="692109" indent="0">
              <a:buNone/>
              <a:defRPr sz="454"/>
            </a:lvl4pPr>
            <a:lvl5pPr marL="922812" indent="0">
              <a:buNone/>
              <a:defRPr sz="454"/>
            </a:lvl5pPr>
            <a:lvl6pPr marL="1153516" indent="0">
              <a:buNone/>
              <a:defRPr sz="454"/>
            </a:lvl6pPr>
            <a:lvl7pPr marL="1384219" indent="0">
              <a:buNone/>
              <a:defRPr sz="454"/>
            </a:lvl7pPr>
            <a:lvl8pPr marL="1614922" indent="0">
              <a:buNone/>
              <a:defRPr sz="454"/>
            </a:lvl8pPr>
            <a:lvl9pPr marL="1845625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2114" y="360495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29617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43" y="2422525"/>
            <a:ext cx="4499491" cy="285993"/>
          </a:xfrm>
        </p:spPr>
        <p:txBody>
          <a:bodyPr anchor="b">
            <a:normAutofit/>
          </a:bodyPr>
          <a:lstStyle>
            <a:lvl1pPr algn="l">
              <a:defRPr sz="121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6743" y="320422"/>
            <a:ext cx="4499491" cy="1945332"/>
          </a:xfrm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703" indent="0">
              <a:buNone/>
              <a:defRPr sz="807"/>
            </a:lvl2pPr>
            <a:lvl3pPr marL="461406" indent="0">
              <a:buNone/>
              <a:defRPr sz="807"/>
            </a:lvl3pPr>
            <a:lvl4pPr marL="692109" indent="0">
              <a:buNone/>
              <a:defRPr sz="807"/>
            </a:lvl4pPr>
            <a:lvl5pPr marL="922812" indent="0">
              <a:buNone/>
              <a:defRPr sz="807"/>
            </a:lvl5pPr>
            <a:lvl6pPr marL="1153516" indent="0">
              <a:buNone/>
              <a:defRPr sz="807"/>
            </a:lvl6pPr>
            <a:lvl7pPr marL="1384219" indent="0">
              <a:buNone/>
              <a:defRPr sz="807"/>
            </a:lvl7pPr>
            <a:lvl8pPr marL="1614922" indent="0">
              <a:buNone/>
              <a:defRPr sz="807"/>
            </a:lvl8pPr>
            <a:lvl9pPr marL="1845625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743" y="2708518"/>
            <a:ext cx="4499491" cy="249142"/>
          </a:xfrm>
        </p:spPr>
        <p:txBody>
          <a:bodyPr>
            <a:normAutofit/>
          </a:bodyPr>
          <a:lstStyle>
            <a:lvl1pPr marL="0" indent="0">
              <a:buNone/>
              <a:defRPr sz="606"/>
            </a:lvl1pPr>
            <a:lvl2pPr marL="230703" indent="0">
              <a:buNone/>
              <a:defRPr sz="606"/>
            </a:lvl2pPr>
            <a:lvl3pPr marL="461406" indent="0">
              <a:buNone/>
              <a:defRPr sz="505"/>
            </a:lvl3pPr>
            <a:lvl4pPr marL="692109" indent="0">
              <a:buNone/>
              <a:defRPr sz="454"/>
            </a:lvl4pPr>
            <a:lvl5pPr marL="922812" indent="0">
              <a:buNone/>
              <a:defRPr sz="454"/>
            </a:lvl5pPr>
            <a:lvl6pPr marL="1153516" indent="0">
              <a:buNone/>
              <a:defRPr sz="454"/>
            </a:lvl6pPr>
            <a:lvl7pPr marL="1384219" indent="0">
              <a:buNone/>
              <a:defRPr sz="454"/>
            </a:lvl7pPr>
            <a:lvl8pPr marL="1614922" indent="0">
              <a:buNone/>
              <a:defRPr sz="454"/>
            </a:lvl8pPr>
            <a:lvl9pPr marL="1845625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2114" y="2478602"/>
            <a:ext cx="801710" cy="2559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8399" y="2514614"/>
            <a:ext cx="393539" cy="184253"/>
          </a:xfrm>
        </p:spPr>
        <p:txBody>
          <a:bodyPr/>
          <a:lstStyle/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172833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15359"/>
            <a:ext cx="1439124" cy="335004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13738" y="-396"/>
            <a:ext cx="1189384" cy="3458751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92297" cy="3460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617" y="314944"/>
            <a:ext cx="4497617" cy="64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743" y="1076678"/>
            <a:ext cx="4499491" cy="1961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9376" y="3093600"/>
            <a:ext cx="578515" cy="186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6743" y="3096311"/>
            <a:ext cx="384571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8399" y="397538"/>
            <a:ext cx="39353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9">
                <a:solidFill>
                  <a:srgbClr val="FEFFFF"/>
                </a:solidFill>
              </a:defRPr>
            </a:lvl1pPr>
          </a:lstStyle>
          <a:p>
            <a:pPr marL="12700">
              <a:lnSpc>
                <a:spcPts val="590"/>
              </a:lnSpc>
            </a:pPr>
            <a:r>
              <a:rPr lang="en-US" spc="50"/>
              <a:t>Continuous</a:t>
            </a:r>
            <a:r>
              <a:rPr lang="en-US" spc="125"/>
              <a:t> </a:t>
            </a:r>
            <a:r>
              <a:rPr lang="en-US" spc="55"/>
              <a:t>Models </a:t>
            </a:r>
            <a:r>
              <a:rPr lang="en-US" spc="200"/>
              <a:t> </a:t>
            </a:r>
            <a:r>
              <a:rPr lang="en-US" spc="45"/>
              <a:t>Logistic</a:t>
            </a:r>
            <a:r>
              <a:rPr lang="en-US" spc="125"/>
              <a:t> </a:t>
            </a:r>
            <a:r>
              <a:rPr lang="en-US" spc="50"/>
              <a:t>and</a:t>
            </a:r>
            <a:r>
              <a:rPr lang="en-US" spc="130"/>
              <a:t> </a:t>
            </a:r>
            <a:r>
              <a:rPr lang="en-US" spc="50"/>
              <a:t>Malthusian</a:t>
            </a:r>
            <a:r>
              <a:rPr lang="en-US" spc="125"/>
              <a:t> </a:t>
            </a:r>
            <a:r>
              <a:rPr lang="en-US" spc="155"/>
              <a:t>G</a:t>
            </a:r>
          </a:p>
          <a:p>
            <a:pPr marL="12700">
              <a:lnSpc>
                <a:spcPts val="640"/>
              </a:lnSpc>
            </a:pPr>
            <a:r>
              <a:rPr lang="en-US" spc="270"/>
              <a:t>—</a:t>
            </a:r>
            <a:r>
              <a:rPr lang="en-US" spc="80"/>
              <a:t> </a:t>
            </a:r>
            <a:r>
              <a:rPr lang="en-US" spc="65"/>
              <a:t>(</a:t>
            </a:r>
            <a:fld id="{81D60167-4931-47E6-BA6A-407CBD079E47}" type="slidenum">
              <a:rPr lang="en-US" spc="65" smtClean="0"/>
              <a:pPr marL="12700">
                <a:lnSpc>
                  <a:spcPts val="640"/>
                </a:lnSpc>
              </a:pPr>
              <a:t>‹#›</a:t>
            </a:fld>
            <a:r>
              <a:rPr lang="en-US" spc="65"/>
              <a:t>/37)</a:t>
            </a:r>
            <a:endParaRPr lang="en-US" spc="65" dirty="0"/>
          </a:p>
        </p:txBody>
      </p:sp>
    </p:spTree>
    <p:extLst>
      <p:ext uri="{BB962C8B-B14F-4D97-AF65-F5344CB8AC3E}">
        <p14:creationId xmlns:p14="http://schemas.microsoft.com/office/powerpoint/2010/main" val="36914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  <p:sldLayoutId id="2147484135" r:id="rId14"/>
    <p:sldLayoutId id="2147484136" r:id="rId15"/>
    <p:sldLayoutId id="2147484137" r:id="rId16"/>
  </p:sldLayoutIdLst>
  <p:txStyles>
    <p:titleStyle>
      <a:lvl1pPr algn="l" defTabSz="230703" rtl="0" eaLnBrk="1" latinLnBrk="0" hangingPunct="1">
        <a:spcBef>
          <a:spcPct val="0"/>
        </a:spcBef>
        <a:buNone/>
        <a:defRPr sz="1817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3027" indent="-173027" algn="l" defTabSz="230703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Font typeface="Wingdings 3" charset="2"/>
        <a:buChar char="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74893" indent="-144189" algn="l" defTabSz="230703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Font typeface="Wingdings 3" charset="2"/>
        <a:buChar char=""/>
        <a:defRPr sz="8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6758" indent="-115352" algn="l" defTabSz="230703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Font typeface="Wingdings 3" charset="2"/>
        <a:buChar char="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7461" indent="-115352" algn="l" defTabSz="230703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Font typeface="Wingdings 3" charset="2"/>
        <a:buChar char=""/>
        <a:defRPr sz="6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8164" indent="-115352" algn="l" defTabSz="230703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Font typeface="Wingdings 3" charset="2"/>
        <a:buChar char=""/>
        <a:defRPr sz="6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68867" indent="-115352" algn="l" defTabSz="230703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Font typeface="Wingdings 3" charset="2"/>
        <a:buChar char=""/>
        <a:defRPr sz="6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99570" indent="-115352" algn="l" defTabSz="230703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Font typeface="Wingdings 3" charset="2"/>
        <a:buChar char=""/>
        <a:defRPr sz="6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30273" indent="-115352" algn="l" defTabSz="230703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Font typeface="Wingdings 3" charset="2"/>
        <a:buChar char=""/>
        <a:defRPr sz="6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60977" indent="-115352" algn="l" defTabSz="230703" rtl="0" eaLnBrk="1" latinLnBrk="0" hangingPunct="1">
        <a:spcBef>
          <a:spcPts val="505"/>
        </a:spcBef>
        <a:spcAft>
          <a:spcPts val="0"/>
        </a:spcAft>
        <a:buClr>
          <a:schemeClr val="accent1"/>
        </a:buClr>
        <a:buFont typeface="Wingdings 3" charset="2"/>
        <a:buChar char=""/>
        <a:defRPr sz="6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703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703" algn="l" defTabSz="230703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406" algn="l" defTabSz="230703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2109" algn="l" defTabSz="230703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812" algn="l" defTabSz="230703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3516" algn="l" defTabSz="230703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4219" algn="l" defTabSz="230703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4922" algn="l" defTabSz="230703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5625" algn="l" defTabSz="230703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17.xml"/><Relationship Id="rId5" Type="http://schemas.openxmlformats.org/officeDocument/2006/relationships/image" Target="../media/image1.png"/><Relationship Id="rId10" Type="http://schemas.openxmlformats.org/officeDocument/2006/relationships/slide" Target="slide13.xml"/><Relationship Id="rId4" Type="http://schemas.openxmlformats.org/officeDocument/2006/relationships/slide" Target="slide23.xml"/><Relationship Id="rId9" Type="http://schemas.openxmlformats.org/officeDocument/2006/relationships/image" Target="../media/image5.png"/><Relationship Id="rId14" Type="http://schemas.openxmlformats.org/officeDocument/2006/relationships/slide" Target="slide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openxmlformats.org/officeDocument/2006/relationships/slide" Target="slide23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4" Type="http://schemas.openxmlformats.org/officeDocument/2006/relationships/slide" Target="slide23.xml"/><Relationship Id="rId9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4" Type="http://schemas.openxmlformats.org/officeDocument/2006/relationships/slide" Target="slide23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1.png"/><Relationship Id="rId4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12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11" Type="http://schemas.openxmlformats.org/officeDocument/2006/relationships/image" Target="../media/image18.png"/><Relationship Id="rId5" Type="http://schemas.openxmlformats.org/officeDocument/2006/relationships/slide" Target="slide27.xml"/><Relationship Id="rId10" Type="http://schemas.openxmlformats.org/officeDocument/2006/relationships/image" Target="../media/image17.png"/><Relationship Id="rId4" Type="http://schemas.openxmlformats.org/officeDocument/2006/relationships/slide" Target="slide23.xml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10" Type="http://schemas.openxmlformats.org/officeDocument/2006/relationships/image" Target="../media/image8.png"/><Relationship Id="rId4" Type="http://schemas.openxmlformats.org/officeDocument/2006/relationships/slide" Target="slide23.xml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11" Type="http://schemas.openxmlformats.org/officeDocument/2006/relationships/image" Target="../media/image22.png"/><Relationship Id="rId5" Type="http://schemas.openxmlformats.org/officeDocument/2006/relationships/slide" Target="slide27.xml"/><Relationship Id="rId10" Type="http://schemas.openxmlformats.org/officeDocument/2006/relationships/image" Target="../media/image21.png"/><Relationship Id="rId4" Type="http://schemas.openxmlformats.org/officeDocument/2006/relationships/slide" Target="slide23.xml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1526" y="1"/>
            <a:ext cx="4608195" cy="616585"/>
            <a:chOff x="0" y="0"/>
            <a:chExt cx="4608195" cy="61658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08610"/>
            </a:xfrm>
            <a:custGeom>
              <a:avLst/>
              <a:gdLst/>
              <a:ahLst/>
              <a:cxnLst/>
              <a:rect l="l" t="t" r="r" b="b"/>
              <a:pathLst>
                <a:path w="2304415" h="308610">
                  <a:moveTo>
                    <a:pt x="2303995" y="0"/>
                  </a:moveTo>
                  <a:lnTo>
                    <a:pt x="0" y="0"/>
                  </a:lnTo>
                  <a:lnTo>
                    <a:pt x="0" y="308305"/>
                  </a:lnTo>
                  <a:lnTo>
                    <a:pt x="2303995" y="3083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5765"/>
              <a:ext cx="4608004" cy="3106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1526" y="305092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spcBef>
                <a:spcPts val="135"/>
              </a:spcBef>
            </a:pP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Outline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9609" y="1028865"/>
            <a:ext cx="155092" cy="1550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39610" y="1028865"/>
            <a:ext cx="155575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6355">
              <a:spcBef>
                <a:spcPts val="65"/>
              </a:spcBef>
            </a:pPr>
            <a:r>
              <a:rPr sz="800" b="1" spc="80" dirty="0">
                <a:solidFill>
                  <a:srgbClr val="FBE6E6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2619" y="1200773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8669" y="1034251"/>
            <a:ext cx="1905000" cy="1406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489" marR="5080" indent="-98425">
              <a:lnSpc>
                <a:spcPts val="950"/>
              </a:lnSpc>
              <a:spcBef>
                <a:spcPts val="135"/>
              </a:spcBef>
            </a:pPr>
            <a:r>
              <a:rPr sz="800" spc="7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Two</a:t>
            </a:r>
            <a:r>
              <a:rPr lang="en-US" sz="800" spc="75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45" dirty="0">
                <a:solidFill>
                  <a:srgbClr val="DF0D0D"/>
                </a:solidFill>
                <a:latin typeface="Calibri"/>
                <a:cs typeface="Calibri"/>
                <a:hlinkClick r:id="rId2" action="ppaction://hlinksldjump"/>
              </a:rPr>
              <a:t>Populations </a:t>
            </a:r>
            <a:r>
              <a:rPr sz="800" spc="-16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  <a:hlinkClick r:id="rId3" action="ppaction://hlinksldjump"/>
              </a:rPr>
              <a:t>Experiments</a:t>
            </a:r>
            <a:endParaRPr sz="8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609" y="1510817"/>
            <a:ext cx="155092" cy="1550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39610" y="1510817"/>
            <a:ext cx="155575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6355">
              <a:spcBef>
                <a:spcPts val="65"/>
              </a:spcBef>
            </a:pPr>
            <a:r>
              <a:rPr sz="800" b="1" spc="80" dirty="0">
                <a:solidFill>
                  <a:srgbClr val="FBE6E6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42619" y="1682725"/>
            <a:ext cx="63233" cy="632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42619" y="1802918"/>
            <a:ext cx="63233" cy="6323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42619" y="1923123"/>
            <a:ext cx="63233" cy="6323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38670" y="1516190"/>
            <a:ext cx="1635125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489" marR="269240" indent="-98425">
              <a:lnSpc>
                <a:spcPts val="950"/>
              </a:lnSpc>
              <a:spcBef>
                <a:spcPts val="135"/>
              </a:spcBef>
            </a:pPr>
            <a:r>
              <a:rPr sz="800" spc="45" dirty="0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Continuous</a:t>
            </a:r>
            <a:r>
              <a:rPr sz="800" spc="95" dirty="0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800" spc="35" dirty="0">
                <a:solidFill>
                  <a:srgbClr val="DF0D0D"/>
                </a:solidFill>
                <a:latin typeface="Calibri"/>
                <a:cs typeface="Calibri"/>
                <a:hlinkClick r:id="rId3" action="ppaction://hlinksldjump"/>
              </a:rPr>
              <a:t>Models </a:t>
            </a:r>
            <a:r>
              <a:rPr sz="800" spc="4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  <a:hlinkClick r:id="rId3" action="ppaction://hlinksldjump"/>
              </a:rPr>
              <a:t>Malthusian</a:t>
            </a:r>
            <a:r>
              <a:rPr sz="8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800" spc="55" dirty="0">
                <a:latin typeface="Calibri"/>
                <a:cs typeface="Calibri"/>
                <a:hlinkClick r:id="rId3" action="ppaction://hlinksldjump"/>
              </a:rPr>
              <a:t>Growth</a:t>
            </a:r>
            <a:r>
              <a:rPr sz="800" spc="8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800" spc="35" dirty="0">
                <a:latin typeface="Calibri"/>
                <a:cs typeface="Calibri"/>
                <a:hlinkClick r:id="rId3" action="ppaction://hlinksldjump"/>
              </a:rPr>
              <a:t>Model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  <a:hlinkClick r:id="rId10" action="ppaction://hlinksldjump"/>
              </a:rPr>
              <a:t>Logistic</a:t>
            </a:r>
            <a:r>
              <a:rPr sz="800" spc="8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800" spc="55" dirty="0">
                <a:latin typeface="Calibri"/>
                <a:cs typeface="Calibri"/>
                <a:hlinkClick r:id="rId10" action="ppaction://hlinksldjump"/>
              </a:rPr>
              <a:t>Growth</a:t>
            </a:r>
            <a:r>
              <a:rPr sz="800" spc="9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800" spc="35" dirty="0">
                <a:latin typeface="Calibri"/>
                <a:cs typeface="Calibri"/>
                <a:hlinkClick r:id="rId10" action="ppaction://hlinksldjump"/>
              </a:rPr>
              <a:t>Model</a:t>
            </a:r>
            <a:endParaRPr sz="800">
              <a:latin typeface="Calibri"/>
              <a:cs typeface="Calibri"/>
            </a:endParaRPr>
          </a:p>
          <a:p>
            <a:pPr marL="110489">
              <a:lnSpc>
                <a:spcPts val="910"/>
              </a:lnSpc>
            </a:pPr>
            <a:r>
              <a:rPr sz="800" spc="55" dirty="0">
                <a:latin typeface="Calibri"/>
                <a:cs typeface="Calibri"/>
                <a:hlinkClick r:id="rId11" action="ppaction://hlinksldjump"/>
              </a:rPr>
              <a:t>Logistic</a:t>
            </a:r>
            <a:r>
              <a:rPr sz="800" spc="8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800" spc="55" dirty="0">
                <a:latin typeface="Calibri"/>
                <a:cs typeface="Calibri"/>
                <a:hlinkClick r:id="rId11" action="ppaction://hlinksldjump"/>
              </a:rPr>
              <a:t>Growth</a:t>
            </a:r>
            <a:r>
              <a:rPr sz="800" spc="9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800" spc="35" dirty="0">
                <a:latin typeface="Calibri"/>
                <a:cs typeface="Calibri"/>
                <a:hlinkClick r:id="rId11" action="ppaction://hlinksldjump"/>
              </a:rPr>
              <a:t>Model</a:t>
            </a:r>
            <a:r>
              <a:rPr sz="800" spc="8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800" spc="45" dirty="0">
                <a:latin typeface="Calibri"/>
                <a:cs typeface="Calibri"/>
                <a:hlinkClick r:id="rId11" action="ppaction://hlinksldjump"/>
              </a:rPr>
              <a:t>Solution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609" y="2233155"/>
            <a:ext cx="155092" cy="1550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39610" y="2233155"/>
            <a:ext cx="155575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6355">
              <a:spcBef>
                <a:spcPts val="65"/>
              </a:spcBef>
            </a:pPr>
            <a:r>
              <a:rPr sz="800" b="1" spc="80" dirty="0">
                <a:solidFill>
                  <a:srgbClr val="FBE6E6"/>
                </a:solidFill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2619" y="2405076"/>
            <a:ext cx="63233" cy="6323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42619" y="2525269"/>
            <a:ext cx="63233" cy="6323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42619" y="2645474"/>
            <a:ext cx="63233" cy="6323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238670" y="2238541"/>
            <a:ext cx="1450975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489" marR="5080" indent="-98425">
              <a:lnSpc>
                <a:spcPts val="950"/>
              </a:lnSpc>
              <a:spcBef>
                <a:spcPts val="135"/>
              </a:spcBef>
            </a:pPr>
            <a:r>
              <a:rPr sz="800" spc="50" dirty="0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Qualitative  </a:t>
            </a:r>
            <a:r>
              <a:rPr sz="800" spc="60" dirty="0">
                <a:solidFill>
                  <a:srgbClr val="DF0D0D"/>
                </a:solidFill>
                <a:latin typeface="Calibri"/>
                <a:cs typeface="Calibri"/>
                <a:hlinkClick r:id="rId4" action="ppaction://hlinksldjump"/>
              </a:rPr>
              <a:t>Analysis </a:t>
            </a:r>
            <a:r>
              <a:rPr sz="800" spc="6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  <a:hlinkClick r:id="rId4" action="ppaction://hlinksldjump"/>
              </a:rPr>
              <a:t>Equilibria</a:t>
            </a:r>
            <a:r>
              <a:rPr sz="800" spc="6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800" spc="45" dirty="0">
                <a:latin typeface="Calibri"/>
                <a:cs typeface="Calibri"/>
                <a:hlinkClick r:id="rId4" action="ppaction://hlinksldjump"/>
              </a:rPr>
              <a:t>and</a:t>
            </a:r>
            <a:r>
              <a:rPr sz="800" spc="7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800" spc="50" dirty="0">
                <a:latin typeface="Calibri"/>
                <a:cs typeface="Calibri"/>
                <a:hlinkClick r:id="rId4" action="ppaction://hlinksldjump"/>
              </a:rPr>
              <a:t>Linearization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  <a:hlinkClick r:id="rId13" action="ppaction://hlinksldjump"/>
              </a:rPr>
              <a:t>Direction</a:t>
            </a:r>
            <a:r>
              <a:rPr sz="800" spc="95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800" spc="60" dirty="0">
                <a:latin typeface="Calibri"/>
                <a:cs typeface="Calibri"/>
                <a:hlinkClick r:id="rId13" action="ppaction://hlinksldjump"/>
              </a:rPr>
              <a:t>Field</a:t>
            </a:r>
            <a:endParaRPr sz="800">
              <a:latin typeface="Calibri"/>
              <a:cs typeface="Calibri"/>
            </a:endParaRPr>
          </a:p>
          <a:p>
            <a:pPr marL="110489">
              <a:lnSpc>
                <a:spcPts val="910"/>
              </a:lnSpc>
            </a:pPr>
            <a:r>
              <a:rPr sz="800" spc="50" dirty="0">
                <a:latin typeface="Calibri"/>
                <a:cs typeface="Calibri"/>
                <a:hlinkClick r:id="rId14" action="ppaction://hlinksldjump"/>
              </a:rPr>
              <a:t>Phase</a:t>
            </a:r>
            <a:r>
              <a:rPr sz="800" spc="10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800" spc="55" dirty="0">
                <a:latin typeface="Calibri"/>
                <a:cs typeface="Calibri"/>
                <a:hlinkClick r:id="rId14" action="ppaction://hlinksldjump"/>
              </a:rPr>
              <a:t>Portrait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24" name="object 2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(2/37)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44049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  <a:tabLst>
                <a:tab pos="4322445" algn="l"/>
              </a:tabLst>
            </a:pP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Malt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usian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Gr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owth</a:t>
            </a:r>
            <a:r>
              <a:rPr sz="11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del	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319" y="727025"/>
            <a:ext cx="3977640" cy="2303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192405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0000FF"/>
                </a:solidFill>
                <a:latin typeface="Calibri"/>
                <a:cs typeface="Calibri"/>
              </a:rPr>
              <a:t>Malthusian</a:t>
            </a:r>
            <a:r>
              <a:rPr sz="1000" b="1" spc="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spc="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70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70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spc="60" dirty="0">
                <a:latin typeface="Calibri"/>
                <a:cs typeface="Calibri"/>
              </a:rPr>
              <a:t>(</a:t>
            </a:r>
            <a:r>
              <a:rPr sz="1000" i="1" spc="60" dirty="0">
                <a:latin typeface="Calibri"/>
                <a:cs typeface="Calibri"/>
              </a:rPr>
              <a:t>t</a:t>
            </a:r>
            <a:r>
              <a:rPr sz="1000" spc="6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P</a:t>
            </a:r>
            <a:r>
              <a:rPr sz="1050" spc="112" baseline="-11904" dirty="0">
                <a:latin typeface="Tahoma"/>
                <a:cs typeface="Tahoma"/>
              </a:rPr>
              <a:t>0</a:t>
            </a:r>
            <a:r>
              <a:rPr sz="1000" i="1" spc="75" dirty="0">
                <a:latin typeface="Calibri"/>
                <a:cs typeface="Calibri"/>
              </a:rPr>
              <a:t>e</a:t>
            </a:r>
            <a:r>
              <a:rPr sz="1050" i="1" spc="112" baseline="27777" dirty="0">
                <a:latin typeface="Calibri"/>
                <a:cs typeface="Calibri"/>
              </a:rPr>
              <a:t>rt</a:t>
            </a:r>
            <a:r>
              <a:rPr sz="1000" spc="75" dirty="0">
                <a:latin typeface="Calibri"/>
                <a:cs typeface="Calibri"/>
              </a:rPr>
              <a:t>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fit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through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t</a:t>
            </a:r>
            <a:r>
              <a:rPr sz="1050" i="1" spc="112" baseline="-11904" dirty="0">
                <a:latin typeface="Calibri"/>
                <a:cs typeface="Calibri"/>
              </a:rPr>
              <a:t>i</a:t>
            </a:r>
            <a:r>
              <a:rPr sz="1000" i="1" spc="7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95" dirty="0">
                <a:latin typeface="Calibri"/>
                <a:cs typeface="Calibri"/>
              </a:rPr>
              <a:t>P</a:t>
            </a:r>
            <a:r>
              <a:rPr sz="1050" i="1" spc="142" baseline="-11904" dirty="0">
                <a:latin typeface="Calibri"/>
                <a:cs typeface="Calibri"/>
              </a:rPr>
              <a:t>i</a:t>
            </a:r>
            <a:r>
              <a:rPr sz="1000" spc="95" dirty="0">
                <a:latin typeface="Calibri"/>
                <a:cs typeface="Calibri"/>
              </a:rPr>
              <a:t>):</a:t>
            </a:r>
            <a:r>
              <a:rPr sz="1000" spc="22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0.37),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(1.5,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1.63),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(9,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6.2),</a:t>
            </a:r>
            <a:r>
              <a:rPr sz="1000" spc="2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2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(10,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8.87).</a:t>
            </a:r>
            <a:endParaRPr sz="1000">
              <a:latin typeface="Calibri"/>
              <a:cs typeface="Calibri"/>
            </a:endParaRPr>
          </a:p>
          <a:p>
            <a:pPr marL="76200" marR="419100">
              <a:spcBef>
                <a:spcPts val="590"/>
              </a:spcBef>
            </a:pPr>
            <a:r>
              <a:rPr sz="1000" spc="15" dirty="0">
                <a:latin typeface="Calibri"/>
                <a:cs typeface="Calibri"/>
              </a:rPr>
              <a:t>Frequently,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exponential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models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fit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linear</a:t>
            </a:r>
            <a:r>
              <a:rPr sz="1000" b="1" i="1" spc="19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DF0D0D"/>
                </a:solidFill>
                <a:latin typeface="Calibri"/>
                <a:cs typeface="Calibri"/>
              </a:rPr>
              <a:t>least </a:t>
            </a:r>
            <a:r>
              <a:rPr sz="1000" b="1" i="1" spc="-21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squares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25" dirty="0">
                <a:solidFill>
                  <a:srgbClr val="DF0D0D"/>
                </a:solidFill>
                <a:latin typeface="Calibri"/>
                <a:cs typeface="Calibri"/>
              </a:rPr>
              <a:t>best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fit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to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the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logarithm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DF0D0D"/>
                </a:solidFill>
                <a:latin typeface="Calibri"/>
                <a:cs typeface="Calibri"/>
              </a:rPr>
              <a:t>of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DF0D0D"/>
                </a:solidFill>
                <a:latin typeface="Calibri"/>
                <a:cs typeface="Calibri"/>
              </a:rPr>
              <a:t>data</a:t>
            </a:r>
            <a:r>
              <a:rPr sz="1000" spc="40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marL="62865" algn="ctr"/>
            <a:r>
              <a:rPr sz="1000" spc="50" dirty="0">
                <a:latin typeface="Calibri"/>
                <a:cs typeface="Calibri"/>
              </a:rPr>
              <a:t>ln(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ln(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25" dirty="0">
                <a:latin typeface="Calibri"/>
                <a:cs typeface="Calibri"/>
              </a:rPr>
              <a:t>t,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75565"/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has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DF0D0D"/>
                </a:solidFill>
                <a:latin typeface="Calibri"/>
                <a:cs typeface="Calibri"/>
              </a:rPr>
              <a:t>slope</a:t>
            </a:r>
            <a:r>
              <a:rPr sz="1000" spc="40" dirty="0">
                <a:latin typeface="Calibri"/>
                <a:cs typeface="Calibri"/>
              </a:rPr>
              <a:t>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r</a:t>
            </a:r>
            <a:r>
              <a:rPr sz="1000" spc="75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DF0D0D"/>
                </a:solidFill>
                <a:latin typeface="Calibri"/>
                <a:cs typeface="Calibri"/>
              </a:rPr>
              <a:t>intercept</a:t>
            </a:r>
            <a:r>
              <a:rPr sz="1000" spc="60" dirty="0">
                <a:latin typeface="Calibri"/>
                <a:cs typeface="Calibri"/>
              </a:rPr>
              <a:t>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60" dirty="0">
                <a:latin typeface="Calibri"/>
                <a:cs typeface="Calibri"/>
              </a:rPr>
              <a:t>ln(</a:t>
            </a:r>
            <a:r>
              <a:rPr sz="1000" i="1" spc="60" dirty="0">
                <a:latin typeface="Calibri"/>
                <a:cs typeface="Calibri"/>
              </a:rPr>
              <a:t>P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spc="60" dirty="0">
                <a:latin typeface="Calibri"/>
                <a:cs typeface="Calibri"/>
              </a:rPr>
              <a:t>).</a:t>
            </a:r>
            <a:endParaRPr sz="1000">
              <a:latin typeface="Calibri"/>
              <a:cs typeface="Calibri"/>
            </a:endParaRPr>
          </a:p>
          <a:p>
            <a:pPr marL="76200" marR="55880">
              <a:spcBef>
                <a:spcPts val="595"/>
              </a:spcBef>
            </a:pPr>
            <a:r>
              <a:rPr sz="1000" spc="65" dirty="0">
                <a:latin typeface="Calibri"/>
                <a:cs typeface="Calibri"/>
              </a:rPr>
              <a:t>The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linear </a:t>
            </a:r>
            <a:r>
              <a:rPr sz="1000" b="1" i="1" spc="40" dirty="0">
                <a:solidFill>
                  <a:srgbClr val="DF0D0D"/>
                </a:solidFill>
                <a:latin typeface="Calibri"/>
                <a:cs typeface="Calibri"/>
              </a:rPr>
              <a:t>least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squares </a:t>
            </a:r>
            <a:r>
              <a:rPr sz="1000" b="1" i="1" spc="25" dirty="0">
                <a:solidFill>
                  <a:srgbClr val="DF0D0D"/>
                </a:solidFill>
                <a:latin typeface="Calibri"/>
                <a:cs typeface="Calibri"/>
              </a:rPr>
              <a:t>best</a:t>
            </a:r>
            <a:r>
              <a:rPr sz="1000" b="1" i="1" spc="3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fit</a:t>
            </a:r>
            <a:r>
              <a:rPr sz="1000" b="1" i="1" spc="5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to</a:t>
            </a:r>
            <a:r>
              <a:rPr sz="1000" b="1" i="1" spc="5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the 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logarithm </a:t>
            </a:r>
            <a:r>
              <a:rPr sz="1000" b="1" i="1" spc="70" dirty="0">
                <a:solidFill>
                  <a:srgbClr val="DF0D0D"/>
                </a:solidFill>
                <a:latin typeface="Calibri"/>
                <a:cs typeface="Calibri"/>
              </a:rPr>
              <a:t>of </a:t>
            </a:r>
            <a:r>
              <a:rPr sz="1000" b="1" i="1" spc="55" dirty="0">
                <a:solidFill>
                  <a:srgbClr val="DF0D0D"/>
                </a:solidFill>
                <a:latin typeface="Calibri"/>
                <a:cs typeface="Calibri"/>
              </a:rPr>
              <a:t>data </a:t>
            </a:r>
            <a:r>
              <a:rPr sz="1000" spc="10" dirty="0">
                <a:latin typeface="Calibri"/>
                <a:cs typeface="Calibri"/>
              </a:rPr>
              <a:t>gives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equation:</a:t>
            </a:r>
            <a:endParaRPr sz="1000">
              <a:latin typeface="Calibri"/>
              <a:cs typeface="Calibri"/>
            </a:endParaRPr>
          </a:p>
          <a:p>
            <a:pPr marL="62865" algn="ctr">
              <a:lnSpc>
                <a:spcPts val="1190"/>
              </a:lnSpc>
            </a:pPr>
            <a:r>
              <a:rPr sz="1000" spc="50" dirty="0">
                <a:latin typeface="Calibri"/>
                <a:cs typeface="Calibri"/>
              </a:rPr>
              <a:t>ln(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0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2690</a:t>
            </a:r>
            <a:r>
              <a:rPr sz="1000" spc="-6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5034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76200">
              <a:spcBef>
                <a:spcPts val="590"/>
              </a:spcBef>
            </a:pP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gives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25" dirty="0">
                <a:solidFill>
                  <a:srgbClr val="0000FF"/>
                </a:solidFill>
                <a:latin typeface="Calibri"/>
                <a:cs typeface="Calibri"/>
              </a:rPr>
              <a:t>best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50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62865" algn="ctr"/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6045</a:t>
            </a:r>
            <a:r>
              <a:rPr sz="1000" spc="-60" dirty="0">
                <a:latin typeface="Calibri"/>
                <a:cs typeface="Calibri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50" spc="15" baseline="31746" dirty="0">
                <a:latin typeface="Tahoma"/>
                <a:cs typeface="Tahoma"/>
              </a:rPr>
              <a:t>0</a:t>
            </a:r>
            <a:r>
              <a:rPr sz="1050" i="1" spc="82" baseline="31746" dirty="0">
                <a:latin typeface="Calibri"/>
                <a:cs typeface="Calibri"/>
              </a:rPr>
              <a:t>.</a:t>
            </a:r>
            <a:r>
              <a:rPr sz="1050" spc="15" baseline="31746" dirty="0">
                <a:latin typeface="Tahoma"/>
                <a:cs typeface="Tahoma"/>
              </a:rPr>
              <a:t>2690</a:t>
            </a:r>
            <a:r>
              <a:rPr sz="1050" spc="-127" baseline="31746" dirty="0">
                <a:latin typeface="Tahoma"/>
                <a:cs typeface="Tahoma"/>
              </a:rPr>
              <a:t> </a:t>
            </a:r>
            <a:r>
              <a:rPr sz="1050" i="1" spc="172" baseline="31746" dirty="0">
                <a:latin typeface="Calibri"/>
                <a:cs typeface="Calibri"/>
              </a:rPr>
              <a:t>t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(14/37)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3588" y="348742"/>
            <a:ext cx="4455795" cy="1464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spcBef>
                <a:spcPts val="90"/>
              </a:spcBef>
              <a:tabLst>
                <a:tab pos="4347845" algn="l"/>
              </a:tabLst>
            </a:pP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sz="11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Malthusian</a:t>
            </a:r>
            <a:r>
              <a:rPr sz="11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	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000">
              <a:latin typeface="Calibri"/>
              <a:cs typeface="Calibri"/>
            </a:endParaRPr>
          </a:p>
          <a:p>
            <a:pPr marL="217804" marR="503555"/>
            <a:r>
              <a:rPr sz="1000" spc="25" dirty="0">
                <a:latin typeface="Calibri"/>
                <a:cs typeface="Calibri"/>
              </a:rPr>
              <a:t>Alternately,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0000FF"/>
                </a:solidFill>
                <a:latin typeface="Calibri"/>
                <a:cs typeface="Calibri"/>
              </a:rPr>
              <a:t>Malthusian </a:t>
            </a:r>
            <a:r>
              <a:rPr sz="1000" b="1" spc="80" dirty="0">
                <a:solidFill>
                  <a:srgbClr val="0000FF"/>
                </a:solidFill>
                <a:latin typeface="Calibri"/>
                <a:cs typeface="Calibri"/>
              </a:rPr>
              <a:t>growth </a:t>
            </a:r>
            <a:r>
              <a:rPr sz="1000" b="1" spc="70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70" dirty="0">
                <a:latin typeface="Calibri"/>
                <a:cs typeface="Calibri"/>
              </a:rPr>
              <a:t>, </a:t>
            </a:r>
            <a:r>
              <a:rPr sz="1000" i="1" spc="120" dirty="0">
                <a:latin typeface="Calibri"/>
                <a:cs typeface="Calibri"/>
              </a:rPr>
              <a:t>P </a:t>
            </a:r>
            <a:r>
              <a:rPr sz="1000" spc="60" dirty="0">
                <a:latin typeface="Calibri"/>
                <a:cs typeface="Calibri"/>
              </a:rPr>
              <a:t>(</a:t>
            </a:r>
            <a:r>
              <a:rPr sz="1000" i="1" spc="60" dirty="0">
                <a:latin typeface="Calibri"/>
                <a:cs typeface="Calibri"/>
              </a:rPr>
              <a:t>t</a:t>
            </a:r>
            <a:r>
              <a:rPr sz="1000" spc="60" dirty="0">
                <a:latin typeface="Calibri"/>
                <a:cs typeface="Calibri"/>
              </a:rPr>
              <a:t>) </a:t>
            </a:r>
            <a:r>
              <a:rPr sz="1000" spc="275" dirty="0">
                <a:latin typeface="Calibri"/>
                <a:cs typeface="Calibri"/>
              </a:rPr>
              <a:t>= </a:t>
            </a:r>
            <a:r>
              <a:rPr sz="1000" i="1" spc="75" dirty="0">
                <a:latin typeface="Calibri"/>
                <a:cs typeface="Calibri"/>
              </a:rPr>
              <a:t>P</a:t>
            </a:r>
            <a:r>
              <a:rPr sz="1050" spc="112" baseline="-11904" dirty="0">
                <a:latin typeface="Tahoma"/>
                <a:cs typeface="Tahoma"/>
              </a:rPr>
              <a:t>0</a:t>
            </a:r>
            <a:r>
              <a:rPr sz="1000" i="1" spc="75" dirty="0">
                <a:latin typeface="Calibri"/>
                <a:cs typeface="Calibri"/>
              </a:rPr>
              <a:t>e</a:t>
            </a:r>
            <a:r>
              <a:rPr sz="1050" i="1" spc="112" baseline="27777" dirty="0">
                <a:latin typeface="Calibri"/>
                <a:cs typeface="Calibri"/>
              </a:rPr>
              <a:t>rt</a:t>
            </a:r>
            <a:r>
              <a:rPr sz="1000" spc="75" dirty="0">
                <a:latin typeface="Calibri"/>
                <a:cs typeface="Calibri"/>
              </a:rPr>
              <a:t>, </a:t>
            </a:r>
            <a:r>
              <a:rPr sz="1000" spc="20" dirty="0">
                <a:latin typeface="Calibri"/>
                <a:cs typeface="Calibri"/>
              </a:rPr>
              <a:t>is fit 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through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70" dirty="0">
                <a:latin typeface="Calibri"/>
                <a:cs typeface="Calibri"/>
              </a:rPr>
              <a:t>(</a:t>
            </a:r>
            <a:r>
              <a:rPr sz="1000" i="1" spc="70" dirty="0">
                <a:latin typeface="Calibri"/>
                <a:cs typeface="Calibri"/>
              </a:rPr>
              <a:t>t</a:t>
            </a:r>
            <a:r>
              <a:rPr sz="1050" i="1" spc="104" baseline="-11904" dirty="0">
                <a:latin typeface="Calibri"/>
                <a:cs typeface="Calibri"/>
              </a:rPr>
              <a:t>i</a:t>
            </a:r>
            <a:r>
              <a:rPr sz="1000" i="1" spc="7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95" dirty="0">
                <a:latin typeface="Calibri"/>
                <a:cs typeface="Calibri"/>
              </a:rPr>
              <a:t>P</a:t>
            </a:r>
            <a:r>
              <a:rPr sz="1050" i="1" spc="142" baseline="-11904" dirty="0">
                <a:latin typeface="Calibri"/>
                <a:cs typeface="Calibri"/>
              </a:rPr>
              <a:t>i</a:t>
            </a:r>
            <a:r>
              <a:rPr sz="1000" spc="95" dirty="0">
                <a:latin typeface="Calibri"/>
                <a:cs typeface="Calibri"/>
              </a:rPr>
              <a:t>):</a:t>
            </a:r>
            <a:r>
              <a:rPr sz="1000" spc="22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0.37),</a:t>
            </a:r>
            <a:r>
              <a:rPr sz="1000" spc="2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(1.5,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1.63),</a:t>
            </a:r>
            <a:r>
              <a:rPr sz="1000" spc="2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(9,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6.2),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(10,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8.87),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using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DF0D0D"/>
                </a:solidFill>
                <a:latin typeface="Calibri"/>
                <a:cs typeface="Calibri"/>
              </a:rPr>
              <a:t>nonlinear</a:t>
            </a:r>
            <a:r>
              <a:rPr sz="1000" b="1" i="1" spc="19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DF0D0D"/>
                </a:solidFill>
                <a:latin typeface="Calibri"/>
                <a:cs typeface="Calibri"/>
              </a:rPr>
              <a:t>least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squares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25" dirty="0">
                <a:solidFill>
                  <a:srgbClr val="DF0D0D"/>
                </a:solidFill>
                <a:latin typeface="Calibri"/>
                <a:cs typeface="Calibri"/>
              </a:rPr>
              <a:t>best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fit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to</a:t>
            </a:r>
            <a:r>
              <a:rPr sz="1000" b="1" i="1" spc="19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the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data</a:t>
            </a:r>
            <a:r>
              <a:rPr sz="1000" spc="4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17804" marR="483870">
              <a:spcBef>
                <a:spcPts val="58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DF0D0D"/>
                </a:solidFill>
                <a:latin typeface="Calibri"/>
                <a:cs typeface="Calibri"/>
              </a:rPr>
              <a:t>nonlinear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DF0D0D"/>
                </a:solidFill>
                <a:latin typeface="Calibri"/>
                <a:cs typeface="Calibri"/>
              </a:rPr>
              <a:t>least</a:t>
            </a:r>
            <a:r>
              <a:rPr sz="1000" b="1" i="1" spc="19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squares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25" dirty="0">
                <a:solidFill>
                  <a:srgbClr val="DF0D0D"/>
                </a:solidFill>
                <a:latin typeface="Calibri"/>
                <a:cs typeface="Calibri"/>
              </a:rPr>
              <a:t>best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fit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to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the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DF0D0D"/>
                </a:solidFill>
                <a:latin typeface="Calibri"/>
                <a:cs typeface="Calibri"/>
              </a:rPr>
              <a:t>data</a:t>
            </a:r>
            <a:r>
              <a:rPr sz="1000" b="1" i="1" spc="10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gives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25" dirty="0">
                <a:solidFill>
                  <a:srgbClr val="0000FF"/>
                </a:solidFill>
                <a:latin typeface="Calibri"/>
                <a:cs typeface="Calibri"/>
              </a:rPr>
              <a:t>best </a:t>
            </a:r>
            <a:r>
              <a:rPr sz="1000" b="1" i="1" spc="-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50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marR="123825" algn="ctr"/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6949</a:t>
            </a:r>
            <a:r>
              <a:rPr sz="1000" spc="-60" dirty="0">
                <a:latin typeface="Calibri"/>
                <a:cs typeface="Calibri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50" spc="15" baseline="31746" dirty="0">
                <a:latin typeface="Tahoma"/>
                <a:cs typeface="Tahoma"/>
              </a:rPr>
              <a:t>0</a:t>
            </a:r>
            <a:r>
              <a:rPr sz="1050" i="1" spc="82" baseline="31746" dirty="0">
                <a:latin typeface="Calibri"/>
                <a:cs typeface="Calibri"/>
              </a:rPr>
              <a:t>.</a:t>
            </a:r>
            <a:r>
              <a:rPr sz="1050" spc="15" baseline="31746" dirty="0">
                <a:latin typeface="Tahoma"/>
                <a:cs typeface="Tahoma"/>
              </a:rPr>
              <a:t>2511</a:t>
            </a:r>
            <a:r>
              <a:rPr sz="1050" spc="-127" baseline="31746" dirty="0">
                <a:latin typeface="Tahoma"/>
                <a:cs typeface="Tahoma"/>
              </a:rPr>
              <a:t> </a:t>
            </a:r>
            <a:r>
              <a:rPr sz="1050" i="1" spc="172" baseline="31746" dirty="0">
                <a:latin typeface="Calibri"/>
                <a:cs typeface="Calibri"/>
              </a:rPr>
              <a:t>t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9697" y="223183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1032" y="2096453"/>
            <a:ext cx="3969385" cy="993221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5885">
              <a:spcBef>
                <a:spcPts val="185"/>
              </a:spcBef>
            </a:pPr>
            <a:r>
              <a:rPr sz="600" dirty="0">
                <a:latin typeface="Lucida Console"/>
                <a:cs typeface="Lucida Console"/>
              </a:rPr>
              <a:t>1</a:t>
            </a:r>
            <a:r>
              <a:rPr sz="600" spc="530" dirty="0"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900" spc="-5" dirty="0">
                <a:latin typeface="Courier New"/>
                <a:cs typeface="Courier New"/>
              </a:rPr>
              <a:t>J =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yst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lstm(p,</a:t>
            </a:r>
            <a:r>
              <a:rPr sz="900" spc="-5" dirty="0">
                <a:latin typeface="Courier New"/>
                <a:cs typeface="Courier New"/>
              </a:rPr>
              <a:t> tdata, pdata)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2</a:t>
            </a:r>
            <a:r>
              <a:rPr sz="600" spc="530" dirty="0"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1CAC00"/>
                </a:solidFill>
                <a:latin typeface="Courier New"/>
                <a:cs typeface="Courier New"/>
              </a:rPr>
              <a:t>% Least</a:t>
            </a:r>
            <a:r>
              <a:rPr sz="900" spc="-10" dirty="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1CAC00"/>
                </a:solidFill>
                <a:latin typeface="Courier New"/>
                <a:cs typeface="Courier New"/>
              </a:rPr>
              <a:t>Squares fit to Logistic Growth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3</a:t>
            </a:r>
            <a:r>
              <a:rPr sz="600" spc="509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length</a:t>
            </a:r>
            <a:r>
              <a:rPr sz="900" spc="-5" dirty="0">
                <a:latin typeface="Courier New"/>
                <a:cs typeface="Courier New"/>
              </a:rPr>
              <a:t>(tdata);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4</a:t>
            </a:r>
            <a:r>
              <a:rPr sz="600" spc="520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yst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p(1)</a:t>
            </a:r>
            <a:r>
              <a:rPr sz="1350" spc="-7" baseline="-9259" dirty="0">
                <a:latin typeface="Courier New"/>
                <a:cs typeface="Courier New"/>
              </a:rPr>
              <a:t>*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exp</a:t>
            </a:r>
            <a:r>
              <a:rPr sz="900" spc="-5" dirty="0">
                <a:latin typeface="Courier New"/>
                <a:cs typeface="Courier New"/>
              </a:rPr>
              <a:t>(p(2)</a:t>
            </a:r>
            <a:r>
              <a:rPr sz="1350" spc="-7" baseline="-9259" dirty="0">
                <a:latin typeface="Courier New"/>
                <a:cs typeface="Courier New"/>
              </a:rPr>
              <a:t>*</a:t>
            </a:r>
            <a:r>
              <a:rPr sz="900" spc="-5" dirty="0">
                <a:latin typeface="Courier New"/>
                <a:cs typeface="Courier New"/>
              </a:rPr>
              <a:t>tdata);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20"/>
              </a:spcBef>
            </a:pPr>
            <a:r>
              <a:rPr sz="600" dirty="0">
                <a:latin typeface="Lucida Console"/>
                <a:cs typeface="Lucida Console"/>
              </a:rPr>
              <a:t>5</a:t>
            </a:r>
            <a:r>
              <a:rPr sz="600" spc="515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err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pdata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yst;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6</a:t>
            </a:r>
            <a:r>
              <a:rPr sz="600" spc="525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J = err</a:t>
            </a:r>
            <a:r>
              <a:rPr sz="1350" spc="-7" baseline="-9259" dirty="0">
                <a:latin typeface="Courier New"/>
                <a:cs typeface="Courier New"/>
              </a:rPr>
              <a:t>*</a:t>
            </a:r>
            <a:r>
              <a:rPr sz="900" spc="-5" dirty="0">
                <a:latin typeface="Courier New"/>
                <a:cs typeface="Courier New"/>
              </a:rPr>
              <a:t>err';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1CAC00"/>
                </a:solidFill>
                <a:latin typeface="Courier New"/>
                <a:cs typeface="Courier New"/>
              </a:rPr>
              <a:t>% Sum of square</a:t>
            </a:r>
            <a:r>
              <a:rPr sz="900" spc="-10" dirty="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1CAC00"/>
                </a:solidFill>
                <a:latin typeface="Courier New"/>
                <a:cs typeface="Courier New"/>
              </a:rPr>
              <a:t>errors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7</a:t>
            </a:r>
            <a:r>
              <a:rPr sz="600" spc="455" dirty="0"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9" name="object 9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(15/37)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44049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  <a:tabLst>
                <a:tab pos="4322445" algn="l"/>
              </a:tabLst>
            </a:pP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Malt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usian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Gr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owth</a:t>
            </a:r>
            <a:r>
              <a:rPr sz="11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del	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38618" y="762181"/>
            <a:ext cx="2916555" cy="2335530"/>
            <a:chOff x="867092" y="762181"/>
            <a:chExt cx="2916555" cy="2335530"/>
          </a:xfrm>
        </p:grpSpPr>
        <p:sp>
          <p:nvSpPr>
            <p:cNvPr id="7" name="object 7"/>
            <p:cNvSpPr/>
            <p:nvPr/>
          </p:nvSpPr>
          <p:spPr>
            <a:xfrm>
              <a:off x="867092" y="762181"/>
              <a:ext cx="2916555" cy="2335530"/>
            </a:xfrm>
            <a:custGeom>
              <a:avLst/>
              <a:gdLst/>
              <a:ahLst/>
              <a:cxnLst/>
              <a:rect l="l" t="t" r="r" b="b"/>
              <a:pathLst>
                <a:path w="2916554" h="2335530">
                  <a:moveTo>
                    <a:pt x="2915970" y="0"/>
                  </a:moveTo>
                  <a:lnTo>
                    <a:pt x="0" y="0"/>
                  </a:lnTo>
                  <a:lnTo>
                    <a:pt x="0" y="2335221"/>
                  </a:lnTo>
                  <a:lnTo>
                    <a:pt x="2915970" y="2335221"/>
                  </a:lnTo>
                  <a:lnTo>
                    <a:pt x="2915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7165" y="786634"/>
              <a:ext cx="0" cy="2097405"/>
            </a:xfrm>
            <a:custGeom>
              <a:avLst/>
              <a:gdLst/>
              <a:ahLst/>
              <a:cxnLst/>
              <a:rect l="l" t="t" r="r" b="b"/>
              <a:pathLst>
                <a:path h="2097405">
                  <a:moveTo>
                    <a:pt x="0" y="20968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9347" y="786634"/>
              <a:ext cx="0" cy="2097405"/>
            </a:xfrm>
            <a:custGeom>
              <a:avLst/>
              <a:gdLst/>
              <a:ahLst/>
              <a:cxnLst/>
              <a:rect l="l" t="t" r="r" b="b"/>
              <a:pathLst>
                <a:path h="2097405">
                  <a:moveTo>
                    <a:pt x="0" y="348449"/>
                  </a:moveTo>
                  <a:lnTo>
                    <a:pt x="0" y="2096808"/>
                  </a:lnTo>
                </a:path>
                <a:path h="2097405">
                  <a:moveTo>
                    <a:pt x="0" y="0"/>
                  </a:moveTo>
                  <a:lnTo>
                    <a:pt x="0" y="61131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1536" y="786634"/>
              <a:ext cx="0" cy="2097405"/>
            </a:xfrm>
            <a:custGeom>
              <a:avLst/>
              <a:gdLst/>
              <a:ahLst/>
              <a:cxnLst/>
              <a:rect l="l" t="t" r="r" b="b"/>
              <a:pathLst>
                <a:path h="2097405">
                  <a:moveTo>
                    <a:pt x="0" y="20968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3718" y="786634"/>
              <a:ext cx="0" cy="2097405"/>
            </a:xfrm>
            <a:custGeom>
              <a:avLst/>
              <a:gdLst/>
              <a:ahLst/>
              <a:cxnLst/>
              <a:rect l="l" t="t" r="r" b="b"/>
              <a:pathLst>
                <a:path h="2097405">
                  <a:moveTo>
                    <a:pt x="0" y="20968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5900" y="786634"/>
              <a:ext cx="0" cy="2097405"/>
            </a:xfrm>
            <a:custGeom>
              <a:avLst/>
              <a:gdLst/>
              <a:ahLst/>
              <a:cxnLst/>
              <a:rect l="l" t="t" r="r" b="b"/>
              <a:pathLst>
                <a:path h="2097405">
                  <a:moveTo>
                    <a:pt x="0" y="20968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8088" y="786634"/>
              <a:ext cx="0" cy="2097405"/>
            </a:xfrm>
            <a:custGeom>
              <a:avLst/>
              <a:gdLst/>
              <a:ahLst/>
              <a:cxnLst/>
              <a:rect l="l" t="t" r="r" b="b"/>
              <a:pathLst>
                <a:path h="2097405">
                  <a:moveTo>
                    <a:pt x="0" y="20968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7165" y="786634"/>
              <a:ext cx="2653665" cy="2097405"/>
            </a:xfrm>
            <a:custGeom>
              <a:avLst/>
              <a:gdLst/>
              <a:ahLst/>
              <a:cxnLst/>
              <a:rect l="l" t="t" r="r" b="b"/>
              <a:pathLst>
                <a:path w="2653665" h="2097405">
                  <a:moveTo>
                    <a:pt x="2653104" y="2096808"/>
                  </a:moveTo>
                  <a:lnTo>
                    <a:pt x="2653104" y="0"/>
                  </a:lnTo>
                </a:path>
                <a:path w="2653665" h="2097405">
                  <a:moveTo>
                    <a:pt x="2653104" y="2096808"/>
                  </a:moveTo>
                  <a:lnTo>
                    <a:pt x="0" y="2096808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7165" y="2184508"/>
              <a:ext cx="2653665" cy="0"/>
            </a:xfrm>
            <a:custGeom>
              <a:avLst/>
              <a:gdLst/>
              <a:ahLst/>
              <a:cxnLst/>
              <a:rect l="l" t="t" r="r" b="b"/>
              <a:pathLst>
                <a:path w="2653665">
                  <a:moveTo>
                    <a:pt x="265310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7165" y="1485568"/>
              <a:ext cx="2653665" cy="0"/>
            </a:xfrm>
            <a:custGeom>
              <a:avLst/>
              <a:gdLst/>
              <a:ahLst/>
              <a:cxnLst/>
              <a:rect l="l" t="t" r="r" b="b"/>
              <a:pathLst>
                <a:path w="2653665">
                  <a:moveTo>
                    <a:pt x="265310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7165" y="786634"/>
              <a:ext cx="2653665" cy="0"/>
            </a:xfrm>
            <a:custGeom>
              <a:avLst/>
              <a:gdLst/>
              <a:ahLst/>
              <a:cxnLst/>
              <a:rect l="l" t="t" r="r" b="b"/>
              <a:pathLst>
                <a:path w="2653665">
                  <a:moveTo>
                    <a:pt x="265310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7165" y="2883442"/>
              <a:ext cx="2653665" cy="0"/>
            </a:xfrm>
            <a:custGeom>
              <a:avLst/>
              <a:gdLst/>
              <a:ahLst/>
              <a:cxnLst/>
              <a:rect l="l" t="t" r="r" b="b"/>
              <a:pathLst>
                <a:path w="2653665">
                  <a:moveTo>
                    <a:pt x="0" y="0"/>
                  </a:moveTo>
                  <a:lnTo>
                    <a:pt x="2653104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7165" y="786634"/>
              <a:ext cx="2653665" cy="0"/>
            </a:xfrm>
            <a:custGeom>
              <a:avLst/>
              <a:gdLst/>
              <a:ahLst/>
              <a:cxnLst/>
              <a:rect l="l" t="t" r="r" b="b"/>
              <a:pathLst>
                <a:path w="2653665">
                  <a:moveTo>
                    <a:pt x="0" y="0"/>
                  </a:moveTo>
                  <a:lnTo>
                    <a:pt x="2653104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7165" y="2856913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5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29347" y="2856913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5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71536" y="2856913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5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13718" y="2856913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5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55900" y="2856913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5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98088" y="2856913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5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40270" y="2856913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265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87165" y="786634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531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9347" y="786634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531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71536" y="786634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531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13718" y="786634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531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5900" y="786634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531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98088" y="786634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531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40270" y="786634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531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37295" y="2897641"/>
            <a:ext cx="5397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79477" y="2897641"/>
            <a:ext cx="5397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5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0270" y="2897641"/>
            <a:ext cx="9461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10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42475" y="2897641"/>
            <a:ext cx="9461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15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84682" y="2897641"/>
            <a:ext cx="9461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20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6890" y="2897641"/>
            <a:ext cx="9461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25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69096" y="2897641"/>
            <a:ext cx="9461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30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57103" y="785047"/>
            <a:ext cx="2656840" cy="2310765"/>
            <a:chOff x="1085578" y="785046"/>
            <a:chExt cx="2656840" cy="2310765"/>
          </a:xfrm>
        </p:grpSpPr>
        <p:sp>
          <p:nvSpPr>
            <p:cNvPr id="42" name="object 42"/>
            <p:cNvSpPr/>
            <p:nvPr/>
          </p:nvSpPr>
          <p:spPr>
            <a:xfrm>
              <a:off x="2301908" y="3026166"/>
              <a:ext cx="24765" cy="50800"/>
            </a:xfrm>
            <a:custGeom>
              <a:avLst/>
              <a:gdLst/>
              <a:ahLst/>
              <a:cxnLst/>
              <a:rect l="l" t="t" r="r" b="b"/>
              <a:pathLst>
                <a:path w="24764" h="50800">
                  <a:moveTo>
                    <a:pt x="17061" y="0"/>
                  </a:moveTo>
                  <a:lnTo>
                    <a:pt x="15667" y="0"/>
                  </a:lnTo>
                  <a:lnTo>
                    <a:pt x="14964" y="255"/>
                  </a:lnTo>
                  <a:lnTo>
                    <a:pt x="13687" y="1275"/>
                  </a:lnTo>
                  <a:lnTo>
                    <a:pt x="13277" y="1879"/>
                  </a:lnTo>
                  <a:lnTo>
                    <a:pt x="13082" y="2580"/>
                  </a:lnTo>
                  <a:lnTo>
                    <a:pt x="9836" y="15478"/>
                  </a:lnTo>
                  <a:lnTo>
                    <a:pt x="605" y="15478"/>
                  </a:lnTo>
                  <a:lnTo>
                    <a:pt x="256" y="16082"/>
                  </a:lnTo>
                  <a:lnTo>
                    <a:pt x="0" y="17288"/>
                  </a:lnTo>
                  <a:lnTo>
                    <a:pt x="0" y="17990"/>
                  </a:lnTo>
                  <a:lnTo>
                    <a:pt x="287" y="18338"/>
                  </a:lnTo>
                  <a:lnTo>
                    <a:pt x="9169" y="18338"/>
                  </a:lnTo>
                  <a:lnTo>
                    <a:pt x="3435" y="41074"/>
                  </a:lnTo>
                  <a:lnTo>
                    <a:pt x="3313" y="41774"/>
                  </a:lnTo>
                  <a:lnTo>
                    <a:pt x="3246" y="42538"/>
                  </a:lnTo>
                  <a:lnTo>
                    <a:pt x="3246" y="43367"/>
                  </a:lnTo>
                  <a:lnTo>
                    <a:pt x="3246" y="45470"/>
                  </a:lnTo>
                  <a:lnTo>
                    <a:pt x="3961" y="47206"/>
                  </a:lnTo>
                  <a:lnTo>
                    <a:pt x="6828" y="49946"/>
                  </a:lnTo>
                  <a:lnTo>
                    <a:pt x="8595" y="50629"/>
                  </a:lnTo>
                  <a:lnTo>
                    <a:pt x="13565" y="50629"/>
                  </a:lnTo>
                  <a:lnTo>
                    <a:pt x="16114" y="49418"/>
                  </a:lnTo>
                  <a:lnTo>
                    <a:pt x="20564" y="44577"/>
                  </a:lnTo>
                  <a:lnTo>
                    <a:pt x="22251" y="41774"/>
                  </a:lnTo>
                  <a:lnTo>
                    <a:pt x="23401" y="38593"/>
                  </a:lnTo>
                  <a:lnTo>
                    <a:pt x="23492" y="38431"/>
                  </a:lnTo>
                  <a:lnTo>
                    <a:pt x="23492" y="38113"/>
                  </a:lnTo>
                  <a:lnTo>
                    <a:pt x="23431" y="37954"/>
                  </a:lnTo>
                  <a:lnTo>
                    <a:pt x="23181" y="37702"/>
                  </a:lnTo>
                  <a:lnTo>
                    <a:pt x="22985" y="37638"/>
                  </a:lnTo>
                  <a:lnTo>
                    <a:pt x="21585" y="37638"/>
                  </a:lnTo>
                  <a:lnTo>
                    <a:pt x="21389" y="37798"/>
                  </a:lnTo>
                  <a:lnTo>
                    <a:pt x="21200" y="38116"/>
                  </a:lnTo>
                  <a:lnTo>
                    <a:pt x="20246" y="40723"/>
                  </a:lnTo>
                  <a:lnTo>
                    <a:pt x="18865" y="43111"/>
                  </a:lnTo>
                  <a:lnTo>
                    <a:pt x="15233" y="47443"/>
                  </a:lnTo>
                  <a:lnTo>
                    <a:pt x="13179" y="48527"/>
                  </a:lnTo>
                  <a:lnTo>
                    <a:pt x="9291" y="48527"/>
                  </a:lnTo>
                  <a:lnTo>
                    <a:pt x="8497" y="47412"/>
                  </a:lnTo>
                  <a:lnTo>
                    <a:pt x="8497" y="44097"/>
                  </a:lnTo>
                  <a:lnTo>
                    <a:pt x="8692" y="42792"/>
                  </a:lnTo>
                  <a:lnTo>
                    <a:pt x="14799" y="18338"/>
                  </a:lnTo>
                  <a:lnTo>
                    <a:pt x="23749" y="18338"/>
                  </a:lnTo>
                  <a:lnTo>
                    <a:pt x="23945" y="18229"/>
                  </a:lnTo>
                  <a:lnTo>
                    <a:pt x="24195" y="17784"/>
                  </a:lnTo>
                  <a:lnTo>
                    <a:pt x="24293" y="17515"/>
                  </a:lnTo>
                  <a:lnTo>
                    <a:pt x="24422" y="16877"/>
                  </a:lnTo>
                  <a:lnTo>
                    <a:pt x="24483" y="16655"/>
                  </a:lnTo>
                  <a:lnTo>
                    <a:pt x="24544" y="16524"/>
                  </a:lnTo>
                  <a:lnTo>
                    <a:pt x="24544" y="15826"/>
                  </a:lnTo>
                  <a:lnTo>
                    <a:pt x="24263" y="15478"/>
                  </a:lnTo>
                  <a:lnTo>
                    <a:pt x="15472" y="15478"/>
                  </a:lnTo>
                  <a:lnTo>
                    <a:pt x="18718" y="2867"/>
                  </a:lnTo>
                  <a:lnTo>
                    <a:pt x="18736" y="2722"/>
                  </a:lnTo>
                  <a:lnTo>
                    <a:pt x="18804" y="2535"/>
                  </a:lnTo>
                  <a:lnTo>
                    <a:pt x="18816" y="2392"/>
                  </a:lnTo>
                  <a:lnTo>
                    <a:pt x="18816" y="1561"/>
                  </a:lnTo>
                  <a:lnTo>
                    <a:pt x="18577" y="1036"/>
                  </a:lnTo>
                  <a:lnTo>
                    <a:pt x="17624" y="207"/>
                  </a:lnTo>
                  <a:lnTo>
                    <a:pt x="1706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3963" y="3016329"/>
              <a:ext cx="155023" cy="7947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87165" y="786634"/>
              <a:ext cx="0" cy="2097405"/>
            </a:xfrm>
            <a:custGeom>
              <a:avLst/>
              <a:gdLst/>
              <a:ahLst/>
              <a:cxnLst/>
              <a:rect l="l" t="t" r="r" b="b"/>
              <a:pathLst>
                <a:path h="2097405">
                  <a:moveTo>
                    <a:pt x="0" y="20968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40270" y="786634"/>
              <a:ext cx="0" cy="2097405"/>
            </a:xfrm>
            <a:custGeom>
              <a:avLst/>
              <a:gdLst/>
              <a:ahLst/>
              <a:cxnLst/>
              <a:rect l="l" t="t" r="r" b="b"/>
              <a:pathLst>
                <a:path h="2097405">
                  <a:moveTo>
                    <a:pt x="0" y="20968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87165" y="288344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52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87165" y="2184508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52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87165" y="1485568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52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87165" y="78663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52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13739" y="288344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53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13739" y="2184508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53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13739" y="1485568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53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13739" y="78663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53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789001" y="2824895"/>
            <a:ext cx="5397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89001" y="2125961"/>
            <a:ext cx="5397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5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46209" y="1427020"/>
            <a:ext cx="94615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10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639216" y="781621"/>
            <a:ext cx="2499360" cy="2075180"/>
            <a:chOff x="867691" y="781621"/>
            <a:chExt cx="2499360" cy="2075180"/>
          </a:xfrm>
        </p:grpSpPr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7691" y="1588770"/>
              <a:ext cx="79470" cy="49765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59656" y="2804213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48905" y="24452"/>
                  </a:moveTo>
                  <a:lnTo>
                    <a:pt x="46983" y="14934"/>
                  </a:lnTo>
                  <a:lnTo>
                    <a:pt x="41742" y="7162"/>
                  </a:lnTo>
                  <a:lnTo>
                    <a:pt x="33970" y="1921"/>
                  </a:lnTo>
                  <a:lnTo>
                    <a:pt x="24452" y="0"/>
                  </a:lnTo>
                  <a:lnTo>
                    <a:pt x="14934" y="1921"/>
                  </a:lnTo>
                  <a:lnTo>
                    <a:pt x="7162" y="7162"/>
                  </a:lnTo>
                  <a:lnTo>
                    <a:pt x="1921" y="14934"/>
                  </a:lnTo>
                  <a:lnTo>
                    <a:pt x="0" y="24452"/>
                  </a:lnTo>
                  <a:lnTo>
                    <a:pt x="1921" y="33970"/>
                  </a:lnTo>
                  <a:lnTo>
                    <a:pt x="7162" y="41742"/>
                  </a:lnTo>
                  <a:lnTo>
                    <a:pt x="14934" y="46983"/>
                  </a:lnTo>
                  <a:lnTo>
                    <a:pt x="24452" y="48905"/>
                  </a:lnTo>
                  <a:lnTo>
                    <a:pt x="33970" y="46983"/>
                  </a:lnTo>
                  <a:lnTo>
                    <a:pt x="41742" y="41742"/>
                  </a:lnTo>
                  <a:lnTo>
                    <a:pt x="46983" y="33970"/>
                  </a:lnTo>
                  <a:lnTo>
                    <a:pt x="48905" y="24452"/>
                  </a:lnTo>
                </a:path>
              </a:pathLst>
            </a:custGeom>
            <a:ln w="61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92311" y="2628080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48905" y="24452"/>
                  </a:moveTo>
                  <a:lnTo>
                    <a:pt x="46983" y="14935"/>
                  </a:lnTo>
                  <a:lnTo>
                    <a:pt x="41742" y="7162"/>
                  </a:lnTo>
                  <a:lnTo>
                    <a:pt x="33970" y="1921"/>
                  </a:lnTo>
                  <a:lnTo>
                    <a:pt x="24452" y="0"/>
                  </a:lnTo>
                  <a:lnTo>
                    <a:pt x="14934" y="1921"/>
                  </a:lnTo>
                  <a:lnTo>
                    <a:pt x="7162" y="7162"/>
                  </a:lnTo>
                  <a:lnTo>
                    <a:pt x="1921" y="14935"/>
                  </a:lnTo>
                  <a:lnTo>
                    <a:pt x="0" y="24452"/>
                  </a:lnTo>
                  <a:lnTo>
                    <a:pt x="1921" y="33970"/>
                  </a:lnTo>
                  <a:lnTo>
                    <a:pt x="7162" y="41742"/>
                  </a:lnTo>
                  <a:lnTo>
                    <a:pt x="14934" y="46983"/>
                  </a:lnTo>
                  <a:lnTo>
                    <a:pt x="24452" y="48905"/>
                  </a:lnTo>
                  <a:lnTo>
                    <a:pt x="33970" y="46983"/>
                  </a:lnTo>
                  <a:lnTo>
                    <a:pt x="41742" y="41742"/>
                  </a:lnTo>
                  <a:lnTo>
                    <a:pt x="46983" y="33970"/>
                  </a:lnTo>
                  <a:lnTo>
                    <a:pt x="48905" y="24452"/>
                  </a:lnTo>
                </a:path>
              </a:pathLst>
            </a:custGeom>
            <a:ln w="61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55588" y="1989254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48905" y="24452"/>
                  </a:moveTo>
                  <a:lnTo>
                    <a:pt x="46983" y="14934"/>
                  </a:lnTo>
                  <a:lnTo>
                    <a:pt x="41742" y="7162"/>
                  </a:lnTo>
                  <a:lnTo>
                    <a:pt x="33970" y="1921"/>
                  </a:lnTo>
                  <a:lnTo>
                    <a:pt x="24452" y="0"/>
                  </a:lnTo>
                  <a:lnTo>
                    <a:pt x="14934" y="1921"/>
                  </a:lnTo>
                  <a:lnTo>
                    <a:pt x="7162" y="7162"/>
                  </a:lnTo>
                  <a:lnTo>
                    <a:pt x="1921" y="14934"/>
                  </a:lnTo>
                  <a:lnTo>
                    <a:pt x="0" y="24452"/>
                  </a:lnTo>
                  <a:lnTo>
                    <a:pt x="1921" y="33970"/>
                  </a:lnTo>
                  <a:lnTo>
                    <a:pt x="7162" y="41742"/>
                  </a:lnTo>
                  <a:lnTo>
                    <a:pt x="14934" y="46983"/>
                  </a:lnTo>
                  <a:lnTo>
                    <a:pt x="24452" y="48905"/>
                  </a:lnTo>
                  <a:lnTo>
                    <a:pt x="33970" y="46983"/>
                  </a:lnTo>
                  <a:lnTo>
                    <a:pt x="41742" y="41742"/>
                  </a:lnTo>
                  <a:lnTo>
                    <a:pt x="46983" y="33970"/>
                  </a:lnTo>
                  <a:lnTo>
                    <a:pt x="48905" y="24452"/>
                  </a:lnTo>
                </a:path>
              </a:pathLst>
            </a:custGeom>
            <a:ln w="61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44026" y="1616022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48905" y="24452"/>
                  </a:moveTo>
                  <a:lnTo>
                    <a:pt x="46983" y="14934"/>
                  </a:lnTo>
                  <a:lnTo>
                    <a:pt x="41742" y="7162"/>
                  </a:lnTo>
                  <a:lnTo>
                    <a:pt x="33970" y="1921"/>
                  </a:lnTo>
                  <a:lnTo>
                    <a:pt x="24452" y="0"/>
                  </a:lnTo>
                  <a:lnTo>
                    <a:pt x="14934" y="1921"/>
                  </a:lnTo>
                  <a:lnTo>
                    <a:pt x="7162" y="7162"/>
                  </a:lnTo>
                  <a:lnTo>
                    <a:pt x="1921" y="14934"/>
                  </a:lnTo>
                  <a:lnTo>
                    <a:pt x="0" y="24452"/>
                  </a:lnTo>
                  <a:lnTo>
                    <a:pt x="1921" y="33970"/>
                  </a:lnTo>
                  <a:lnTo>
                    <a:pt x="7162" y="41742"/>
                  </a:lnTo>
                  <a:lnTo>
                    <a:pt x="14934" y="46983"/>
                  </a:lnTo>
                  <a:lnTo>
                    <a:pt x="24452" y="48905"/>
                  </a:lnTo>
                  <a:lnTo>
                    <a:pt x="33970" y="46983"/>
                  </a:lnTo>
                  <a:lnTo>
                    <a:pt x="41742" y="41742"/>
                  </a:lnTo>
                  <a:lnTo>
                    <a:pt x="46983" y="33970"/>
                  </a:lnTo>
                  <a:lnTo>
                    <a:pt x="48905" y="24452"/>
                  </a:lnTo>
                </a:path>
              </a:pathLst>
            </a:custGeom>
            <a:ln w="61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51519" y="1365799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48905" y="24452"/>
                  </a:moveTo>
                  <a:lnTo>
                    <a:pt x="46983" y="14934"/>
                  </a:lnTo>
                  <a:lnTo>
                    <a:pt x="41742" y="7162"/>
                  </a:lnTo>
                  <a:lnTo>
                    <a:pt x="33970" y="1921"/>
                  </a:lnTo>
                  <a:lnTo>
                    <a:pt x="24452" y="0"/>
                  </a:lnTo>
                  <a:lnTo>
                    <a:pt x="14934" y="1921"/>
                  </a:lnTo>
                  <a:lnTo>
                    <a:pt x="7162" y="7162"/>
                  </a:lnTo>
                  <a:lnTo>
                    <a:pt x="1921" y="14934"/>
                  </a:lnTo>
                  <a:lnTo>
                    <a:pt x="0" y="24452"/>
                  </a:lnTo>
                  <a:lnTo>
                    <a:pt x="1921" y="33970"/>
                  </a:lnTo>
                  <a:lnTo>
                    <a:pt x="7162" y="41742"/>
                  </a:lnTo>
                  <a:lnTo>
                    <a:pt x="14934" y="46983"/>
                  </a:lnTo>
                  <a:lnTo>
                    <a:pt x="24452" y="48905"/>
                  </a:lnTo>
                  <a:lnTo>
                    <a:pt x="33970" y="46983"/>
                  </a:lnTo>
                  <a:lnTo>
                    <a:pt x="41742" y="41742"/>
                  </a:lnTo>
                  <a:lnTo>
                    <a:pt x="46983" y="33970"/>
                  </a:lnTo>
                  <a:lnTo>
                    <a:pt x="48905" y="24452"/>
                  </a:lnTo>
                </a:path>
              </a:pathLst>
            </a:custGeom>
            <a:ln w="61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51519" y="1322469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48905" y="24452"/>
                  </a:moveTo>
                  <a:lnTo>
                    <a:pt x="46983" y="14934"/>
                  </a:lnTo>
                  <a:lnTo>
                    <a:pt x="41742" y="7162"/>
                  </a:lnTo>
                  <a:lnTo>
                    <a:pt x="33970" y="1921"/>
                  </a:lnTo>
                  <a:lnTo>
                    <a:pt x="24452" y="0"/>
                  </a:lnTo>
                  <a:lnTo>
                    <a:pt x="14934" y="1921"/>
                  </a:lnTo>
                  <a:lnTo>
                    <a:pt x="7162" y="7162"/>
                  </a:lnTo>
                  <a:lnTo>
                    <a:pt x="1921" y="14934"/>
                  </a:lnTo>
                  <a:lnTo>
                    <a:pt x="0" y="24452"/>
                  </a:lnTo>
                  <a:lnTo>
                    <a:pt x="1921" y="33970"/>
                  </a:lnTo>
                  <a:lnTo>
                    <a:pt x="7162" y="41742"/>
                  </a:lnTo>
                  <a:lnTo>
                    <a:pt x="14934" y="46983"/>
                  </a:lnTo>
                  <a:lnTo>
                    <a:pt x="24452" y="48905"/>
                  </a:lnTo>
                  <a:lnTo>
                    <a:pt x="33970" y="46983"/>
                  </a:lnTo>
                  <a:lnTo>
                    <a:pt x="41742" y="41742"/>
                  </a:lnTo>
                  <a:lnTo>
                    <a:pt x="46983" y="33970"/>
                  </a:lnTo>
                  <a:lnTo>
                    <a:pt x="48905" y="24452"/>
                  </a:lnTo>
                </a:path>
              </a:pathLst>
            </a:custGeom>
            <a:ln w="61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93701" y="1108595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48905" y="24452"/>
                  </a:moveTo>
                  <a:lnTo>
                    <a:pt x="46983" y="14934"/>
                  </a:lnTo>
                  <a:lnTo>
                    <a:pt x="41742" y="7162"/>
                  </a:lnTo>
                  <a:lnTo>
                    <a:pt x="33970" y="1921"/>
                  </a:lnTo>
                  <a:lnTo>
                    <a:pt x="24452" y="0"/>
                  </a:lnTo>
                  <a:lnTo>
                    <a:pt x="14934" y="1921"/>
                  </a:lnTo>
                  <a:lnTo>
                    <a:pt x="7162" y="7162"/>
                  </a:lnTo>
                  <a:lnTo>
                    <a:pt x="1921" y="14934"/>
                  </a:lnTo>
                  <a:lnTo>
                    <a:pt x="0" y="24452"/>
                  </a:lnTo>
                  <a:lnTo>
                    <a:pt x="1921" y="33970"/>
                  </a:lnTo>
                  <a:lnTo>
                    <a:pt x="7162" y="41742"/>
                  </a:lnTo>
                  <a:lnTo>
                    <a:pt x="14934" y="46983"/>
                  </a:lnTo>
                  <a:lnTo>
                    <a:pt x="24452" y="48905"/>
                  </a:lnTo>
                  <a:lnTo>
                    <a:pt x="33970" y="46983"/>
                  </a:lnTo>
                  <a:lnTo>
                    <a:pt x="41742" y="41742"/>
                  </a:lnTo>
                  <a:lnTo>
                    <a:pt x="46983" y="33970"/>
                  </a:lnTo>
                  <a:lnTo>
                    <a:pt x="48905" y="24452"/>
                  </a:lnTo>
                </a:path>
              </a:pathLst>
            </a:custGeom>
            <a:ln w="61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14795" y="1094614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48905" y="24452"/>
                  </a:moveTo>
                  <a:lnTo>
                    <a:pt x="46983" y="14934"/>
                  </a:lnTo>
                  <a:lnTo>
                    <a:pt x="41742" y="7162"/>
                  </a:lnTo>
                  <a:lnTo>
                    <a:pt x="33970" y="1921"/>
                  </a:lnTo>
                  <a:lnTo>
                    <a:pt x="24452" y="0"/>
                  </a:lnTo>
                  <a:lnTo>
                    <a:pt x="14934" y="1921"/>
                  </a:lnTo>
                  <a:lnTo>
                    <a:pt x="7162" y="7162"/>
                  </a:lnTo>
                  <a:lnTo>
                    <a:pt x="1921" y="14934"/>
                  </a:lnTo>
                  <a:lnTo>
                    <a:pt x="0" y="24452"/>
                  </a:lnTo>
                  <a:lnTo>
                    <a:pt x="1921" y="33970"/>
                  </a:lnTo>
                  <a:lnTo>
                    <a:pt x="7162" y="41742"/>
                  </a:lnTo>
                  <a:lnTo>
                    <a:pt x="14934" y="46983"/>
                  </a:lnTo>
                  <a:lnTo>
                    <a:pt x="24452" y="48905"/>
                  </a:lnTo>
                  <a:lnTo>
                    <a:pt x="33970" y="46983"/>
                  </a:lnTo>
                  <a:lnTo>
                    <a:pt x="41742" y="41742"/>
                  </a:lnTo>
                  <a:lnTo>
                    <a:pt x="46983" y="33970"/>
                  </a:lnTo>
                  <a:lnTo>
                    <a:pt x="48905" y="24452"/>
                  </a:lnTo>
                </a:path>
              </a:pathLst>
            </a:custGeom>
            <a:ln w="61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87165" y="786383"/>
              <a:ext cx="1056005" cy="2012950"/>
            </a:xfrm>
            <a:custGeom>
              <a:avLst/>
              <a:gdLst/>
              <a:ahLst/>
              <a:cxnLst/>
              <a:rect l="l" t="t" r="r" b="b"/>
              <a:pathLst>
                <a:path w="1056005" h="2012950">
                  <a:moveTo>
                    <a:pt x="0" y="2012557"/>
                  </a:moveTo>
                  <a:lnTo>
                    <a:pt x="53600" y="1997591"/>
                  </a:lnTo>
                  <a:lnTo>
                    <a:pt x="107195" y="1979980"/>
                  </a:lnTo>
                  <a:lnTo>
                    <a:pt x="160794" y="1959250"/>
                  </a:lnTo>
                  <a:lnTo>
                    <a:pt x="214394" y="1934845"/>
                  </a:lnTo>
                  <a:lnTo>
                    <a:pt x="267987" y="1906126"/>
                  </a:lnTo>
                  <a:lnTo>
                    <a:pt x="321587" y="1872315"/>
                  </a:lnTo>
                  <a:lnTo>
                    <a:pt x="375186" y="1832525"/>
                  </a:lnTo>
                  <a:lnTo>
                    <a:pt x="428782" y="1785680"/>
                  </a:lnTo>
                  <a:lnTo>
                    <a:pt x="482382" y="1730545"/>
                  </a:lnTo>
                  <a:lnTo>
                    <a:pt x="509182" y="1699417"/>
                  </a:lnTo>
                  <a:lnTo>
                    <a:pt x="535982" y="1665642"/>
                  </a:lnTo>
                  <a:lnTo>
                    <a:pt x="562782" y="1629006"/>
                  </a:lnTo>
                  <a:lnTo>
                    <a:pt x="589576" y="1589252"/>
                  </a:lnTo>
                  <a:lnTo>
                    <a:pt x="616376" y="1546124"/>
                  </a:lnTo>
                  <a:lnTo>
                    <a:pt x="643176" y="1499334"/>
                  </a:lnTo>
                  <a:lnTo>
                    <a:pt x="669976" y="1448570"/>
                  </a:lnTo>
                  <a:lnTo>
                    <a:pt x="696776" y="1393491"/>
                  </a:lnTo>
                  <a:lnTo>
                    <a:pt x="723576" y="1333741"/>
                  </a:lnTo>
                  <a:lnTo>
                    <a:pt x="750370" y="1268911"/>
                  </a:lnTo>
                  <a:lnTo>
                    <a:pt x="777170" y="1198573"/>
                  </a:lnTo>
                  <a:lnTo>
                    <a:pt x="803970" y="1122269"/>
                  </a:lnTo>
                  <a:lnTo>
                    <a:pt x="830770" y="1039479"/>
                  </a:lnTo>
                  <a:lnTo>
                    <a:pt x="857570" y="949658"/>
                  </a:lnTo>
                  <a:lnTo>
                    <a:pt x="884370" y="852215"/>
                  </a:lnTo>
                  <a:lnTo>
                    <a:pt x="911170" y="746488"/>
                  </a:lnTo>
                  <a:lnTo>
                    <a:pt x="937964" y="631781"/>
                  </a:lnTo>
                  <a:lnTo>
                    <a:pt x="964764" y="507336"/>
                  </a:lnTo>
                  <a:lnTo>
                    <a:pt x="991564" y="372327"/>
                  </a:lnTo>
                  <a:lnTo>
                    <a:pt x="1018364" y="225844"/>
                  </a:lnTo>
                  <a:lnTo>
                    <a:pt x="1045164" y="66920"/>
                  </a:lnTo>
                  <a:lnTo>
                    <a:pt x="1055562" y="0"/>
                  </a:lnTo>
                </a:path>
              </a:pathLst>
            </a:custGeom>
            <a:ln w="916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87165" y="786383"/>
              <a:ext cx="1082040" cy="2000250"/>
            </a:xfrm>
            <a:custGeom>
              <a:avLst/>
              <a:gdLst/>
              <a:ahLst/>
              <a:cxnLst/>
              <a:rect l="l" t="t" r="r" b="b"/>
              <a:pathLst>
                <a:path w="1082039" h="2000250">
                  <a:moveTo>
                    <a:pt x="0" y="1999922"/>
                  </a:moveTo>
                  <a:lnTo>
                    <a:pt x="53600" y="1983954"/>
                  </a:lnTo>
                  <a:lnTo>
                    <a:pt x="107195" y="1965363"/>
                  </a:lnTo>
                  <a:lnTo>
                    <a:pt x="160794" y="1943717"/>
                  </a:lnTo>
                  <a:lnTo>
                    <a:pt x="214394" y="1918512"/>
                  </a:lnTo>
                  <a:lnTo>
                    <a:pt x="267987" y="1889162"/>
                  </a:lnTo>
                  <a:lnTo>
                    <a:pt x="321587" y="1854991"/>
                  </a:lnTo>
                  <a:lnTo>
                    <a:pt x="375186" y="1815200"/>
                  </a:lnTo>
                  <a:lnTo>
                    <a:pt x="428782" y="1768869"/>
                  </a:lnTo>
                  <a:lnTo>
                    <a:pt x="482382" y="1714925"/>
                  </a:lnTo>
                  <a:lnTo>
                    <a:pt x="509182" y="1684715"/>
                  </a:lnTo>
                  <a:lnTo>
                    <a:pt x="535982" y="1652114"/>
                  </a:lnTo>
                  <a:lnTo>
                    <a:pt x="562782" y="1616933"/>
                  </a:lnTo>
                  <a:lnTo>
                    <a:pt x="589576" y="1578976"/>
                  </a:lnTo>
                  <a:lnTo>
                    <a:pt x="616376" y="1538018"/>
                  </a:lnTo>
                  <a:lnTo>
                    <a:pt x="643176" y="1493820"/>
                  </a:lnTo>
                  <a:lnTo>
                    <a:pt x="669976" y="1446125"/>
                  </a:lnTo>
                  <a:lnTo>
                    <a:pt x="696776" y="1394665"/>
                  </a:lnTo>
                  <a:lnTo>
                    <a:pt x="723576" y="1339133"/>
                  </a:lnTo>
                  <a:lnTo>
                    <a:pt x="750370" y="1279206"/>
                  </a:lnTo>
                  <a:lnTo>
                    <a:pt x="777170" y="1214547"/>
                  </a:lnTo>
                  <a:lnTo>
                    <a:pt x="803970" y="1144778"/>
                  </a:lnTo>
                  <a:lnTo>
                    <a:pt x="830770" y="1069488"/>
                  </a:lnTo>
                  <a:lnTo>
                    <a:pt x="857570" y="988251"/>
                  </a:lnTo>
                  <a:lnTo>
                    <a:pt x="884370" y="900582"/>
                  </a:lnTo>
                  <a:lnTo>
                    <a:pt x="911170" y="805993"/>
                  </a:lnTo>
                  <a:lnTo>
                    <a:pt x="937964" y="703916"/>
                  </a:lnTo>
                  <a:lnTo>
                    <a:pt x="964764" y="593775"/>
                  </a:lnTo>
                  <a:lnTo>
                    <a:pt x="991564" y="474924"/>
                  </a:lnTo>
                  <a:lnTo>
                    <a:pt x="1018364" y="346676"/>
                  </a:lnTo>
                  <a:lnTo>
                    <a:pt x="1045164" y="208293"/>
                  </a:lnTo>
                  <a:lnTo>
                    <a:pt x="1071964" y="58967"/>
                  </a:lnTo>
                  <a:lnTo>
                    <a:pt x="1081769" y="0"/>
                  </a:lnTo>
                </a:path>
              </a:pathLst>
            </a:custGeom>
            <a:ln w="916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36937" y="875274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48905" y="24452"/>
                  </a:moveTo>
                  <a:lnTo>
                    <a:pt x="46983" y="14934"/>
                  </a:lnTo>
                  <a:lnTo>
                    <a:pt x="41742" y="7162"/>
                  </a:lnTo>
                  <a:lnTo>
                    <a:pt x="33970" y="1921"/>
                  </a:lnTo>
                  <a:lnTo>
                    <a:pt x="24452" y="0"/>
                  </a:lnTo>
                  <a:lnTo>
                    <a:pt x="14934" y="1921"/>
                  </a:lnTo>
                  <a:lnTo>
                    <a:pt x="7162" y="7162"/>
                  </a:lnTo>
                  <a:lnTo>
                    <a:pt x="1921" y="14934"/>
                  </a:lnTo>
                  <a:lnTo>
                    <a:pt x="0" y="24452"/>
                  </a:lnTo>
                  <a:lnTo>
                    <a:pt x="1921" y="33970"/>
                  </a:lnTo>
                  <a:lnTo>
                    <a:pt x="7162" y="41742"/>
                  </a:lnTo>
                  <a:lnTo>
                    <a:pt x="14934" y="46983"/>
                  </a:lnTo>
                  <a:lnTo>
                    <a:pt x="24452" y="48905"/>
                  </a:lnTo>
                  <a:lnTo>
                    <a:pt x="33970" y="46983"/>
                  </a:lnTo>
                  <a:lnTo>
                    <a:pt x="41742" y="41742"/>
                  </a:lnTo>
                  <a:lnTo>
                    <a:pt x="46983" y="33970"/>
                  </a:lnTo>
                  <a:lnTo>
                    <a:pt x="48905" y="24452"/>
                  </a:lnTo>
                </a:path>
              </a:pathLst>
            </a:custGeom>
            <a:ln w="61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72749" y="99142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94" y="0"/>
                  </a:lnTo>
                </a:path>
              </a:pathLst>
            </a:custGeom>
            <a:ln w="916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746208" y="692086"/>
            <a:ext cx="956310" cy="43878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>
              <a:spcBef>
                <a:spcPts val="409"/>
              </a:spcBef>
            </a:pPr>
            <a:r>
              <a:rPr sz="550" spc="15" dirty="0">
                <a:solidFill>
                  <a:srgbClr val="252525"/>
                </a:solidFill>
                <a:latin typeface="Arial MT"/>
                <a:cs typeface="Arial MT"/>
              </a:rPr>
              <a:t>15</a:t>
            </a:r>
            <a:endParaRPr sz="550">
              <a:latin typeface="Arial MT"/>
              <a:cs typeface="Arial MT"/>
            </a:endParaRPr>
          </a:p>
          <a:p>
            <a:pPr marL="399415" marR="5080">
              <a:lnSpc>
                <a:spcPct val="116300"/>
              </a:lnSpc>
              <a:spcBef>
                <a:spcPts val="180"/>
              </a:spcBef>
            </a:pPr>
            <a:r>
              <a:rPr sz="500" spc="10" dirty="0">
                <a:latin typeface="Arial MT"/>
                <a:cs typeface="Arial MT"/>
              </a:rPr>
              <a:t>Yeast Data </a:t>
            </a:r>
            <a:r>
              <a:rPr sz="500" spc="15" dirty="0">
                <a:latin typeface="Arial MT"/>
                <a:cs typeface="Arial MT"/>
              </a:rPr>
              <a:t> </a:t>
            </a:r>
            <a:r>
              <a:rPr sz="500" spc="5" dirty="0">
                <a:latin typeface="Arial MT"/>
                <a:cs typeface="Arial MT"/>
              </a:rPr>
              <a:t>Exponential Model  Nonlinear</a:t>
            </a:r>
            <a:r>
              <a:rPr sz="500" spc="-5" dirty="0">
                <a:latin typeface="Arial MT"/>
                <a:cs typeface="Arial MT"/>
              </a:rPr>
              <a:t> </a:t>
            </a:r>
            <a:r>
              <a:rPr sz="500" spc="5" dirty="0">
                <a:latin typeface="Arial MT"/>
                <a:cs typeface="Arial MT"/>
              </a:rPr>
              <a:t>Fit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918293" y="846237"/>
            <a:ext cx="816610" cy="290830"/>
            <a:chOff x="1146768" y="846237"/>
            <a:chExt cx="816610" cy="290830"/>
          </a:xfrm>
        </p:grpSpPr>
        <p:sp>
          <p:nvSpPr>
            <p:cNvPr id="73" name="object 73"/>
            <p:cNvSpPr/>
            <p:nvPr/>
          </p:nvSpPr>
          <p:spPr>
            <a:xfrm>
              <a:off x="1172749" y="108006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94" y="0"/>
                  </a:lnTo>
                </a:path>
              </a:pathLst>
            </a:custGeom>
            <a:ln w="916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48297" y="847765"/>
              <a:ext cx="813435" cy="287655"/>
            </a:xfrm>
            <a:custGeom>
              <a:avLst/>
              <a:gdLst/>
              <a:ahLst/>
              <a:cxnLst/>
              <a:rect l="l" t="t" r="r" b="b"/>
              <a:pathLst>
                <a:path w="813435" h="287655">
                  <a:moveTo>
                    <a:pt x="0" y="287317"/>
                  </a:moveTo>
                  <a:lnTo>
                    <a:pt x="813048" y="287317"/>
                  </a:lnTo>
                  <a:lnTo>
                    <a:pt x="813048" y="0"/>
                  </a:lnTo>
                  <a:lnTo>
                    <a:pt x="0" y="0"/>
                  </a:lnTo>
                  <a:lnTo>
                    <a:pt x="0" y="287317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76" name="object 7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(16/37)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7" y="348743"/>
            <a:ext cx="14135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109" y="1332180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109" y="1711745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6109" y="2091322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109" y="2622728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18819" y="841171"/>
            <a:ext cx="3913504" cy="2037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965">
              <a:spcBef>
                <a:spcPts val="95"/>
              </a:spcBef>
            </a:pPr>
            <a:r>
              <a:rPr sz="1000" spc="30" dirty="0">
                <a:latin typeface="Calibri"/>
                <a:cs typeface="Calibri"/>
              </a:rPr>
              <a:t>These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models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fit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initial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reasonably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well,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but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inadequate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describing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complete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data.</a:t>
            </a:r>
            <a:endParaRPr sz="1000">
              <a:latin typeface="Calibri"/>
              <a:cs typeface="Calibri"/>
            </a:endParaRPr>
          </a:p>
          <a:p>
            <a:pPr marL="289560" marR="316865">
              <a:spcBef>
                <a:spcPts val="88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show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leveling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populations,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different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models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required.</a:t>
            </a:r>
            <a:endParaRPr sz="1000">
              <a:latin typeface="Calibri"/>
              <a:cs typeface="Calibri"/>
            </a:endParaRPr>
          </a:p>
          <a:p>
            <a:pPr marL="289560" marR="5080">
              <a:spcBef>
                <a:spcPts val="590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experiments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supply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fixed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amount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nutrient,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maximum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population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limited.</a:t>
            </a:r>
            <a:endParaRPr sz="1000">
              <a:latin typeface="Calibri"/>
              <a:cs typeface="Calibri"/>
            </a:endParaRPr>
          </a:p>
          <a:p>
            <a:pPr marL="289560" marR="5080" algn="just">
              <a:spcBef>
                <a:spcPts val="590"/>
              </a:spcBef>
            </a:pPr>
            <a:r>
              <a:rPr sz="1000" spc="65" dirty="0">
                <a:latin typeface="Calibri"/>
                <a:cs typeface="Calibri"/>
              </a:rPr>
              <a:t>The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 </a:t>
            </a:r>
            <a:r>
              <a:rPr sz="1000" spc="15" dirty="0">
                <a:latin typeface="Calibri"/>
                <a:cs typeface="Calibri"/>
              </a:rPr>
              <a:t>simulates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20" dirty="0">
                <a:latin typeface="Calibri"/>
                <a:cs typeface="Calibri"/>
              </a:rPr>
              <a:t>early </a:t>
            </a:r>
            <a:r>
              <a:rPr sz="1000" spc="15" dirty="0">
                <a:latin typeface="Calibri"/>
                <a:cs typeface="Calibri"/>
              </a:rPr>
              <a:t>exponential 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growth </a:t>
            </a:r>
            <a:r>
              <a:rPr sz="1000" spc="-20" dirty="0">
                <a:latin typeface="Calibri"/>
                <a:cs typeface="Calibri"/>
              </a:rPr>
              <a:t>of </a:t>
            </a:r>
            <a:r>
              <a:rPr sz="1000" spc="20" dirty="0">
                <a:latin typeface="Calibri"/>
                <a:cs typeface="Calibri"/>
              </a:rPr>
              <a:t>populations, </a:t>
            </a:r>
            <a:r>
              <a:rPr sz="1000" spc="35" dirty="0">
                <a:latin typeface="Calibri"/>
                <a:cs typeface="Calibri"/>
              </a:rPr>
              <a:t>but </a:t>
            </a:r>
            <a:r>
              <a:rPr sz="1000" spc="10" dirty="0">
                <a:latin typeface="Calibri"/>
                <a:cs typeface="Calibri"/>
              </a:rPr>
              <a:t>suppression </a:t>
            </a:r>
            <a:r>
              <a:rPr sz="1000" spc="-20" dirty="0">
                <a:latin typeface="Calibri"/>
                <a:cs typeface="Calibri"/>
              </a:rPr>
              <a:t>of </a:t>
            </a:r>
            <a:r>
              <a:rPr sz="1000" spc="15" dirty="0">
                <a:latin typeface="Calibri"/>
                <a:cs typeface="Calibri"/>
              </a:rPr>
              <a:t>growth </a:t>
            </a:r>
            <a:r>
              <a:rPr sz="1000" spc="20" dirty="0">
                <a:latin typeface="Calibri"/>
                <a:cs typeface="Calibri"/>
              </a:rPr>
              <a:t>later </a:t>
            </a:r>
            <a:r>
              <a:rPr sz="1000" spc="35" dirty="0">
                <a:latin typeface="Calibri"/>
                <a:cs typeface="Calibri"/>
              </a:rPr>
              <a:t>in </a:t>
            </a:r>
            <a:r>
              <a:rPr sz="1000" spc="15" dirty="0">
                <a:latin typeface="Calibri"/>
                <a:cs typeface="Calibri"/>
              </a:rPr>
              <a:t>time </a:t>
            </a:r>
            <a:r>
              <a:rPr sz="1000" spc="20" dirty="0">
                <a:latin typeface="Calibri"/>
                <a:cs typeface="Calibri"/>
              </a:rPr>
              <a:t>is 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required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fit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data.</a:t>
            </a:r>
            <a:endParaRPr sz="1000">
              <a:latin typeface="Calibri"/>
              <a:cs typeface="Calibri"/>
            </a:endParaRPr>
          </a:p>
          <a:p>
            <a:pPr marL="289560" marR="221615" algn="just">
              <a:spcBef>
                <a:spcPts val="585"/>
              </a:spcBef>
            </a:pPr>
            <a:r>
              <a:rPr sz="1000" spc="65" dirty="0">
                <a:latin typeface="Calibri"/>
                <a:cs typeface="Calibri"/>
              </a:rPr>
              <a:t>The </a:t>
            </a:r>
            <a:r>
              <a:rPr sz="1000" spc="-15" dirty="0">
                <a:latin typeface="Calibri"/>
                <a:cs typeface="Calibri"/>
              </a:rPr>
              <a:t>two </a:t>
            </a:r>
            <a:r>
              <a:rPr sz="1000" spc="25" dirty="0">
                <a:latin typeface="Calibri"/>
                <a:cs typeface="Calibri"/>
              </a:rPr>
              <a:t>data </a:t>
            </a:r>
            <a:r>
              <a:rPr sz="1000" spc="5" dirty="0">
                <a:latin typeface="Calibri"/>
                <a:cs typeface="Calibri"/>
              </a:rPr>
              <a:t>sets, </a:t>
            </a:r>
            <a:r>
              <a:rPr sz="1000" b="1" i="1" spc="130" dirty="0">
                <a:solidFill>
                  <a:srgbClr val="0000FF"/>
                </a:solidFill>
                <a:latin typeface="Calibri"/>
                <a:cs typeface="Calibri"/>
              </a:rPr>
              <a:t>S.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cerevisiae </a:t>
            </a:r>
            <a:r>
              <a:rPr sz="1000" spc="20" dirty="0">
                <a:latin typeface="Calibri"/>
                <a:cs typeface="Calibri"/>
              </a:rPr>
              <a:t>and </a:t>
            </a:r>
            <a:r>
              <a:rPr sz="1000" b="1" i="1" spc="130" dirty="0">
                <a:solidFill>
                  <a:srgbClr val="00B233"/>
                </a:solidFill>
                <a:latin typeface="Calibri"/>
                <a:cs typeface="Calibri"/>
              </a:rPr>
              <a:t>S. </a:t>
            </a:r>
            <a:r>
              <a:rPr sz="1000" b="1" i="1" spc="70" dirty="0">
                <a:solidFill>
                  <a:srgbClr val="00B233"/>
                </a:solidFill>
                <a:latin typeface="Calibri"/>
                <a:cs typeface="Calibri"/>
              </a:rPr>
              <a:t>kephir</a:t>
            </a:r>
            <a:r>
              <a:rPr sz="1000" spc="70" dirty="0">
                <a:latin typeface="Calibri"/>
                <a:cs typeface="Calibri"/>
              </a:rPr>
              <a:t>, </a:t>
            </a:r>
            <a:r>
              <a:rPr sz="1000" spc="-10" dirty="0">
                <a:latin typeface="Calibri"/>
                <a:cs typeface="Calibri"/>
              </a:rPr>
              <a:t>show 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significantly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different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DF0D0D"/>
                </a:solidFill>
                <a:latin typeface="Calibri"/>
                <a:cs typeface="Calibri"/>
              </a:rPr>
              <a:t>growth</a:t>
            </a:r>
            <a:r>
              <a:rPr sz="1000" b="1" i="1" spc="20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DF0D0D"/>
                </a:solidFill>
                <a:latin typeface="Calibri"/>
                <a:cs typeface="Calibri"/>
              </a:rPr>
              <a:t>rates</a:t>
            </a:r>
            <a:r>
              <a:rPr sz="1000" b="1" i="1" spc="11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90" dirty="0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sz="1000" b="1" i="1" spc="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sz="1000" spc="6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(17/37)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7" y="348743"/>
            <a:ext cx="14135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19" y="806108"/>
            <a:ext cx="3718560" cy="45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general</a:t>
            </a:r>
            <a:r>
              <a:rPr sz="1000" spc="120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r>
              <a:rPr sz="1000" b="1" i="1" spc="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i="1" spc="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b="1" i="1" spc="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satisfies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20" dirty="0"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differential </a:t>
            </a:r>
            <a:r>
              <a:rPr sz="1000" b="1" i="1" spc="-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equation</a:t>
            </a:r>
            <a:r>
              <a:rPr sz="1000" spc="50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R="537210" algn="ctr">
              <a:lnSpc>
                <a:spcPts val="980"/>
              </a:lnSpc>
            </a:pPr>
            <a:r>
              <a:rPr sz="1000" i="1" spc="60" dirty="0">
                <a:latin typeface="Calibri"/>
                <a:cs typeface="Calibri"/>
              </a:rPr>
              <a:t>dP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1871" y="127624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6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45727" y="1255446"/>
            <a:ext cx="1371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4158" y="1168655"/>
            <a:ext cx="7131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Calibri"/>
                <a:cs typeface="Calibri"/>
              </a:rPr>
              <a:t>t,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))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8819" y="1431875"/>
            <a:ext cx="3475990" cy="45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5" dirty="0">
                <a:latin typeface="Calibri"/>
                <a:cs typeface="Calibri"/>
              </a:rPr>
              <a:t>However,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yeast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populations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should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not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depend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time,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appropriate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model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is:</a:t>
            </a:r>
            <a:endParaRPr sz="1000">
              <a:latin typeface="Calibri"/>
              <a:cs typeface="Calibri"/>
            </a:endParaRPr>
          </a:p>
          <a:p>
            <a:pPr marR="193040" algn="ctr">
              <a:lnSpc>
                <a:spcPts val="980"/>
              </a:lnSpc>
            </a:pPr>
            <a:r>
              <a:rPr sz="1000" i="1" spc="60" dirty="0">
                <a:latin typeface="Calibri"/>
                <a:cs typeface="Calibri"/>
              </a:rPr>
              <a:t>dP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2836" y="190201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6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96692" y="1881213"/>
            <a:ext cx="1371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5123" y="1794422"/>
            <a:ext cx="6115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))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8819" y="2057642"/>
            <a:ext cx="20523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</a:t>
            </a:r>
            <a:r>
              <a:rPr sz="1000" b="1" i="1" spc="1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b="1" i="1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is: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9517" y="25024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6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26817" y="2288750"/>
            <a:ext cx="172720" cy="350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 indent="-26670">
              <a:lnSpc>
                <a:spcPct val="113100"/>
              </a:lnSpc>
              <a:spcBef>
                <a:spcPts val="100"/>
              </a:spcBef>
            </a:pPr>
            <a:r>
              <a:rPr sz="1000" i="1" spc="45" dirty="0">
                <a:latin typeface="Calibri"/>
                <a:cs typeface="Calibri"/>
              </a:rPr>
              <a:t>dP  </a:t>
            </a: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1815" y="2394878"/>
            <a:ext cx="497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8820" y="2715743"/>
            <a:ext cx="37941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has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rP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linear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function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giving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exponential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growth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21" name="object 21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(18/37)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7" y="348743"/>
            <a:ext cx="14135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20" y="787032"/>
            <a:ext cx="23577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Maclaurin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series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expansion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782" y="1138556"/>
            <a:ext cx="14287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50" i="1" spc="217" baseline="31746" dirty="0">
                <a:latin typeface="Arial"/>
                <a:cs typeface="Arial"/>
              </a:rPr>
              <a:t>′</a:t>
            </a:r>
            <a:r>
              <a:rPr sz="1000" spc="50" dirty="0">
                <a:latin typeface="Calibri"/>
                <a:cs typeface="Calibri"/>
              </a:rPr>
              <a:t>(0)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9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4576" y="1052958"/>
            <a:ext cx="3994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50" i="1" spc="120" baseline="27777" dirty="0">
                <a:latin typeface="Arial"/>
                <a:cs typeface="Arial"/>
              </a:rPr>
              <a:t>′′</a:t>
            </a:r>
            <a:r>
              <a:rPr sz="1000" spc="80" dirty="0">
                <a:latin typeface="Calibri"/>
                <a:cs typeface="Calibri"/>
              </a:rPr>
              <a:t>(0)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22676" y="1246149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298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2270" y="1225347"/>
            <a:ext cx="123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30" dirty="0">
                <a:latin typeface="Calibri"/>
                <a:cs typeface="Calibri"/>
              </a:rPr>
              <a:t>2!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2752" y="1138556"/>
            <a:ext cx="83946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50" spc="15" baseline="31746" dirty="0">
                <a:latin typeface="Tahoma"/>
                <a:cs typeface="Tahoma"/>
              </a:rPr>
              <a:t>2</a:t>
            </a:r>
            <a:r>
              <a:rPr sz="1050" spc="75" baseline="31746" dirty="0">
                <a:latin typeface="Tahoma"/>
                <a:cs typeface="Tahom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5" dirty="0">
                <a:latin typeface="Arial"/>
                <a:cs typeface="Arial"/>
              </a:rPr>
              <a:t>O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500" spc="202" baseline="44444" dirty="0">
                <a:latin typeface="Lucida Sans Unicode"/>
                <a:cs typeface="Lucida Sans Unicode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50" spc="89" baseline="31746" dirty="0">
                <a:latin typeface="Tahoma"/>
                <a:cs typeface="Tahoma"/>
              </a:rPr>
              <a:t>3</a:t>
            </a:r>
            <a:r>
              <a:rPr sz="1500" spc="202" baseline="44444" dirty="0">
                <a:latin typeface="Lucida Sans Unicode"/>
                <a:cs typeface="Lucida Sans Unicode"/>
              </a:rPr>
              <a:t> </a:t>
            </a:r>
            <a:r>
              <a:rPr sz="1500" spc="-225" baseline="44444" dirty="0">
                <a:latin typeface="Lucida Sans Unicode"/>
                <a:cs typeface="Lucida Sans Unicode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0029" y="1369581"/>
            <a:ext cx="297180" cy="29431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spcBef>
                <a:spcPts val="1095"/>
              </a:spcBef>
              <a:tabLst>
                <a:tab pos="226060" algn="l"/>
              </a:tabLst>
            </a:pPr>
            <a:r>
              <a:rPr sz="1000" spc="135" dirty="0">
                <a:latin typeface="Lucida Sans Unicode"/>
                <a:cs typeface="Lucida Sans Unicode"/>
              </a:rPr>
              <a:t> 	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6824" y="1464120"/>
            <a:ext cx="10502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986155" algn="l"/>
              </a:tabLst>
            </a:pPr>
            <a:r>
              <a:rPr sz="700" spc="10" dirty="0">
                <a:latin typeface="Tahoma"/>
                <a:cs typeface="Tahoma"/>
              </a:rPr>
              <a:t>3	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8819" y="1472070"/>
            <a:ext cx="17399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17244" algn="l"/>
              </a:tabLst>
            </a:pPr>
            <a:r>
              <a:rPr sz="1000" spc="-10" dirty="0">
                <a:latin typeface="Calibri"/>
                <a:cs typeface="Calibri"/>
              </a:rPr>
              <a:t>where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5" dirty="0">
                <a:latin typeface="Arial"/>
                <a:cs typeface="Arial"/>
              </a:rPr>
              <a:t>O 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	</a:t>
            </a:r>
            <a:r>
              <a:rPr sz="1000" dirty="0">
                <a:latin typeface="Calibri"/>
                <a:cs typeface="Calibri"/>
              </a:rPr>
              <a:t>means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order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32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6120" y="1699819"/>
            <a:ext cx="355028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yeast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(chemostat)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problem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closed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system,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when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population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at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DF0D0D"/>
                </a:solidFill>
                <a:latin typeface="Calibri"/>
                <a:cs typeface="Calibri"/>
              </a:rPr>
              <a:t>extinction</a:t>
            </a:r>
            <a:r>
              <a:rPr sz="1000" b="1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or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spc="45" dirty="0">
                <a:solidFill>
                  <a:srgbClr val="DF0D0D"/>
                </a:solidFill>
                <a:latin typeface="Calibri"/>
                <a:cs typeface="Calibri"/>
              </a:rPr>
              <a:t>0</a:t>
            </a:r>
            <a:r>
              <a:rPr sz="1000" spc="45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implies: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marL="388620" algn="ctr"/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0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25400">
              <a:spcBef>
                <a:spcPts val="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linear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term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comes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from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spc="40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so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marL="388620" algn="ctr">
              <a:spcBef>
                <a:spcPts val="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20" dirty="0">
                <a:latin typeface="Calibri"/>
                <a:cs typeface="Calibri"/>
              </a:rPr>
              <a:t> </a:t>
            </a:r>
            <a:r>
              <a:rPr sz="1050" i="1" spc="112" baseline="31746" dirty="0">
                <a:latin typeface="Arial"/>
                <a:cs typeface="Arial"/>
              </a:rPr>
              <a:t>′</a:t>
            </a:r>
            <a:r>
              <a:rPr sz="1000" spc="75" dirty="0">
                <a:latin typeface="Calibri"/>
                <a:cs typeface="Calibri"/>
              </a:rPr>
              <a:t>(0)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i="1" spc="50" dirty="0">
                <a:latin typeface="Calibri"/>
                <a:cs typeface="Calibri"/>
              </a:rPr>
              <a:t>r.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(19/37)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7" y="348743"/>
            <a:ext cx="14135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19" y="764819"/>
            <a:ext cx="365252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population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growth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rate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declines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larger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populations,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45" dirty="0">
                <a:latin typeface="Calibri"/>
                <a:cs typeface="Calibri"/>
              </a:rPr>
              <a:t>we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expect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next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term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in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series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expansion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must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negative.</a:t>
            </a:r>
            <a:endParaRPr sz="1000">
              <a:latin typeface="Calibri"/>
              <a:cs typeface="Calibri"/>
            </a:endParaRPr>
          </a:p>
          <a:p>
            <a:pPr marL="12700" marR="521970">
              <a:lnSpc>
                <a:spcPts val="1789"/>
              </a:lnSpc>
              <a:spcBef>
                <a:spcPts val="100"/>
              </a:spcBef>
            </a:pPr>
            <a:r>
              <a:rPr sz="1000" spc="65" dirty="0">
                <a:latin typeface="Calibri"/>
                <a:cs typeface="Calibri"/>
              </a:rPr>
              <a:t>In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biology,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this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known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as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intraspecies</a:t>
            </a:r>
            <a:r>
              <a:rPr sz="1000" b="1" i="1" spc="19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competition</a:t>
            </a:r>
            <a:r>
              <a:rPr sz="1000" spc="65" dirty="0">
                <a:latin typeface="Calibri"/>
                <a:cs typeface="Calibri"/>
              </a:rPr>
              <a:t>.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Mathematically,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this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implies: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9446" y="1824228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298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79040" y="1803426"/>
            <a:ext cx="123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30" dirty="0">
                <a:latin typeface="Calibri"/>
                <a:cs typeface="Calibri"/>
              </a:rPr>
              <a:t>2!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8646" y="1631036"/>
            <a:ext cx="8045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  <a:tabLst>
                <a:tab pos="708660" algn="l"/>
              </a:tabLst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50" i="1" spc="120" baseline="27777" dirty="0">
                <a:latin typeface="Arial"/>
                <a:cs typeface="Arial"/>
              </a:rPr>
              <a:t>′′</a:t>
            </a:r>
            <a:r>
              <a:rPr sz="1000" spc="80" dirty="0">
                <a:latin typeface="Calibri"/>
                <a:cs typeface="Calibri"/>
              </a:rPr>
              <a:t>(0)	</a:t>
            </a:r>
            <a:r>
              <a:rPr sz="1000" i="1" spc="105" dirty="0"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9917" y="1824228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65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14662" y="1716634"/>
            <a:ext cx="5105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i="1" spc="210" dirty="0">
                <a:latin typeface="Arial"/>
                <a:cs typeface="Arial"/>
              </a:rPr>
              <a:t>−</a:t>
            </a:r>
            <a:r>
              <a:rPr sz="1500" i="1" spc="315" baseline="-38888" dirty="0">
                <a:latin typeface="Calibri"/>
                <a:cs typeface="Calibri"/>
              </a:rPr>
              <a:t>M</a:t>
            </a:r>
            <a:r>
              <a:rPr sz="1500" i="1" spc="-37" baseline="-38888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8819" y="2030464"/>
            <a:ext cx="3900804" cy="55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where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13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from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Malthusian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growth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as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we’ll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40" dirty="0">
                <a:latin typeface="Calibri"/>
                <a:cs typeface="Calibri"/>
              </a:rPr>
              <a:t>see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later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M</a:t>
            </a:r>
            <a:r>
              <a:rPr sz="1000" i="1" spc="21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b="1" i="1" spc="90" dirty="0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sz="1000" b="1" i="1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sz="1000" spc="6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spcBef>
                <a:spcPts val="595"/>
              </a:spcBef>
            </a:pPr>
            <a:r>
              <a:rPr sz="1000" spc="30" dirty="0">
                <a:latin typeface="Calibri"/>
                <a:cs typeface="Calibri"/>
              </a:rPr>
              <a:t>Ignoring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higher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order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terms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</a:t>
            </a:r>
            <a:r>
              <a:rPr sz="1000" i="1" spc="50" dirty="0">
                <a:latin typeface="Calibri"/>
                <a:cs typeface="Calibri"/>
              </a:rPr>
              <a:t>p</a:t>
            </a:r>
            <a:r>
              <a:rPr sz="1000" spc="50" dirty="0">
                <a:latin typeface="Calibri"/>
                <a:cs typeface="Calibri"/>
              </a:rPr>
              <a:t>)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gives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8820" y="2561870"/>
            <a:ext cx="4273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i="1" spc="114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000" b="1" i="1" spc="1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000" b="1" i="1" spc="45" dirty="0">
                <a:solidFill>
                  <a:srgbClr val="0000FF"/>
                </a:solidFill>
                <a:latin typeface="Calibri"/>
                <a:cs typeface="Calibri"/>
              </a:rPr>
              <a:t>del</a:t>
            </a:r>
            <a:r>
              <a:rPr sz="1000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0577" y="2844788"/>
            <a:ext cx="1371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022" y="2579586"/>
            <a:ext cx="219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05740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8137" y="2672398"/>
            <a:ext cx="1066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9265" y="2844788"/>
            <a:ext cx="1485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1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4022" y="2579586"/>
            <a:ext cx="1181735" cy="375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54305" algn="r">
              <a:lnSpc>
                <a:spcPts val="1100"/>
              </a:lnSpc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541655">
              <a:lnSpc>
                <a:spcPts val="235"/>
              </a:lnSpc>
              <a:tabLst>
                <a:tab pos="1019175" algn="l"/>
              </a:tabLst>
            </a:pPr>
            <a:r>
              <a:rPr sz="1000" spc="415" dirty="0">
                <a:latin typeface="Lucida Sans Unicode"/>
                <a:cs typeface="Lucida Sans Unicode"/>
              </a:rPr>
              <a:t> 	 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ts val="570"/>
              </a:lnSpc>
            </a:pPr>
            <a:r>
              <a:rPr sz="1000" i="1" spc="60" dirty="0">
                <a:latin typeface="Calibri"/>
                <a:cs typeface="Calibri"/>
              </a:rPr>
              <a:t>dP</a:t>
            </a:r>
            <a:endParaRPr sz="1000">
              <a:latin typeface="Calibri"/>
              <a:cs typeface="Calibri"/>
            </a:endParaRPr>
          </a:p>
          <a:p>
            <a:pPr marL="227329">
              <a:lnSpc>
                <a:spcPts val="935"/>
              </a:lnSpc>
              <a:tabLst>
                <a:tab pos="634365" algn="l"/>
                <a:tab pos="1133475" algn="l"/>
              </a:tabLst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4911" y="2814930"/>
            <a:ext cx="762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10" dirty="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4576" y="2757996"/>
            <a:ext cx="6280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23" name="object 2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(20/37)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19602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1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19" y="638315"/>
            <a:ext cx="1651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4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8137" y="836702"/>
            <a:ext cx="1066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0578" y="1009092"/>
            <a:ext cx="9772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40740" algn="l"/>
              </a:tabLst>
            </a:pPr>
            <a:r>
              <a:rPr sz="1000" i="1" spc="10" dirty="0">
                <a:latin typeface="Calibri"/>
                <a:cs typeface="Calibri"/>
              </a:rPr>
              <a:t>dt	</a:t>
            </a:r>
            <a:r>
              <a:rPr sz="1000" i="1" spc="11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9265" y="743903"/>
            <a:ext cx="270510" cy="1853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00"/>
              </a:lnSpc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63830">
              <a:lnSpc>
                <a:spcPts val="600"/>
              </a:lnSpc>
            </a:pPr>
            <a:r>
              <a:rPr sz="1000" spc="415" dirty="0">
                <a:latin typeface="Lucida Sans Unicode"/>
                <a:cs typeface="Lucida Sans Unicode"/>
              </a:rPr>
              <a:t>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4022" y="743903"/>
            <a:ext cx="1181735" cy="35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365"/>
              </a:lnSpc>
            </a:pPr>
            <a:r>
              <a:rPr sz="1000" spc="415" dirty="0">
                <a:latin typeface="Lucida Sans Unicode"/>
                <a:cs typeface="Lucida Sans Unicode"/>
              </a:rPr>
              <a:t> 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ts val="700"/>
              </a:lnSpc>
            </a:pPr>
            <a:r>
              <a:rPr sz="1000" i="1" spc="60" dirty="0">
                <a:latin typeface="Calibri"/>
                <a:cs typeface="Calibri"/>
              </a:rPr>
              <a:t>dP</a:t>
            </a:r>
            <a:endParaRPr sz="1000">
              <a:latin typeface="Calibri"/>
              <a:cs typeface="Calibri"/>
            </a:endParaRPr>
          </a:p>
          <a:p>
            <a:pPr marL="227329">
              <a:lnSpc>
                <a:spcPts val="935"/>
              </a:lnSpc>
              <a:tabLst>
                <a:tab pos="634365" algn="l"/>
                <a:tab pos="1133475" algn="l"/>
              </a:tabLst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4911" y="979247"/>
            <a:ext cx="762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10" dirty="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4557" y="922300"/>
            <a:ext cx="6280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8820" y="1155682"/>
            <a:ext cx="2982595" cy="40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1000" spc="20" dirty="0">
                <a:latin typeface="Calibri"/>
                <a:cs typeface="Calibri"/>
              </a:rPr>
              <a:t>can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solved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using </a:t>
            </a:r>
            <a:r>
              <a:rPr sz="1000" spc="10" dirty="0">
                <a:latin typeface="Calibri"/>
                <a:cs typeface="Calibri"/>
              </a:rPr>
              <a:t>separation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8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variables. 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Alternately,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-45" dirty="0">
                <a:latin typeface="Calibri"/>
                <a:cs typeface="Calibri"/>
              </a:rPr>
              <a:t>we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can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use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Bernoulli’s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method.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Consider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9424" y="180543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6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11325" y="1612227"/>
            <a:ext cx="10750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  <a:tabLst>
                <a:tab pos="814069" algn="l"/>
              </a:tabLst>
            </a:pPr>
            <a:r>
              <a:rPr sz="1000" i="1" spc="60" dirty="0">
                <a:latin typeface="Calibri"/>
                <a:cs typeface="Calibri"/>
              </a:rPr>
              <a:t>dP	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50" spc="15" baseline="27777" dirty="0">
                <a:latin typeface="Tahoma"/>
                <a:cs typeface="Tahoma"/>
              </a:rPr>
              <a:t>2</a:t>
            </a:r>
            <a:endParaRPr sz="1050" baseline="27777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25599" y="180543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1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181" y="1697826"/>
            <a:ext cx="17659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  <a:tabLst>
                <a:tab pos="1340485" algn="l"/>
              </a:tabLst>
            </a:pPr>
            <a:r>
              <a:rPr sz="1500" i="1" spc="15" baseline="-38888" dirty="0">
                <a:latin typeface="Calibri"/>
                <a:cs typeface="Calibri"/>
              </a:rPr>
              <a:t>dt </a:t>
            </a:r>
            <a:r>
              <a:rPr sz="1500" i="1" spc="127" baseline="-38888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rP</a:t>
            </a:r>
            <a:r>
              <a:rPr sz="1000" i="1" spc="19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155" dirty="0">
                <a:latin typeface="Arial"/>
                <a:cs typeface="Arial"/>
              </a:rPr>
              <a:t> </a:t>
            </a:r>
            <a:r>
              <a:rPr sz="1500" i="1" spc="165" baseline="-38888" dirty="0">
                <a:latin typeface="Calibri"/>
                <a:cs typeface="Calibri"/>
              </a:rPr>
              <a:t>M</a:t>
            </a:r>
            <a:r>
              <a:rPr sz="1500" i="1" spc="472" baseline="-38888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	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let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33126" y="1683551"/>
            <a:ext cx="15494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210" dirty="0">
                <a:latin typeface="Arial"/>
                <a:cs typeface="Arial"/>
              </a:rPr>
              <a:t>−</a:t>
            </a:r>
            <a:r>
              <a:rPr sz="700" spc="10" dirty="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3186" y="1697826"/>
            <a:ext cx="5365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88315" algn="l"/>
              </a:tabLst>
            </a:pPr>
            <a:r>
              <a:rPr sz="1000" i="1" spc="55" dirty="0">
                <a:latin typeface="Calibri"/>
                <a:cs typeface="Calibri"/>
              </a:rPr>
              <a:t>u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2209" y="1960004"/>
            <a:ext cx="1384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du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5795" y="1963903"/>
            <a:ext cx="29400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210" dirty="0">
                <a:latin typeface="Arial"/>
                <a:cs typeface="Arial"/>
              </a:rPr>
              <a:t>−</a:t>
            </a:r>
            <a:r>
              <a:rPr sz="700" spc="10" dirty="0">
                <a:latin typeface="Tahoma"/>
                <a:cs typeface="Tahoma"/>
              </a:rPr>
              <a:t>2</a:t>
            </a:r>
            <a:r>
              <a:rPr sz="700" spc="-50" dirty="0">
                <a:latin typeface="Tahoma"/>
                <a:cs typeface="Tahoma"/>
              </a:rPr>
              <a:t> </a:t>
            </a:r>
            <a:r>
              <a:rPr sz="1050" i="1" u="sng" spc="142" baseline="396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dP</a:t>
            </a:r>
            <a:endParaRPr sz="1050" baseline="3968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3005" y="2053451"/>
            <a:ext cx="77025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66115" algn="l"/>
              </a:tabLst>
            </a:pPr>
            <a:r>
              <a:rPr sz="700" i="1" spc="60" dirty="0">
                <a:latin typeface="Calibri"/>
                <a:cs typeface="Calibri"/>
              </a:rPr>
              <a:t>dt	dt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8819" y="1971853"/>
            <a:ext cx="11544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78790" algn="l"/>
                <a:tab pos="1106170" algn="l"/>
              </a:tabLst>
            </a:pPr>
            <a:r>
              <a:rPr sz="1000" spc="10" dirty="0">
                <a:latin typeface="Calibri"/>
                <a:cs typeface="Calibri"/>
              </a:rPr>
              <a:t>then	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3419" y="2174304"/>
            <a:ext cx="28206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1000" spc="50" dirty="0">
                <a:latin typeface="Calibri"/>
                <a:cs typeface="Calibri"/>
              </a:rPr>
              <a:t>If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-45" dirty="0">
                <a:latin typeface="Calibri"/>
                <a:cs typeface="Calibri"/>
              </a:rPr>
              <a:t>we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multiply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equation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above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by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i="1" spc="150" dirty="0">
                <a:latin typeface="Arial"/>
                <a:cs typeface="Arial"/>
              </a:rPr>
              <a:t>−</a:t>
            </a:r>
            <a:r>
              <a:rPr sz="1000" i="1" spc="150" dirty="0">
                <a:latin typeface="Calibri"/>
                <a:cs typeface="Calibri"/>
              </a:rPr>
              <a:t>P</a:t>
            </a:r>
            <a:r>
              <a:rPr sz="1050" i="1" spc="225" baseline="27777" dirty="0">
                <a:latin typeface="Arial"/>
                <a:cs typeface="Arial"/>
              </a:rPr>
              <a:t>−</a:t>
            </a:r>
            <a:r>
              <a:rPr sz="1050" spc="225" baseline="27777" dirty="0">
                <a:latin typeface="Tahoma"/>
                <a:cs typeface="Tahoma"/>
              </a:rPr>
              <a:t>2</a:t>
            </a:r>
            <a:r>
              <a:rPr sz="1000" spc="150" dirty="0">
                <a:latin typeface="Calibri"/>
                <a:cs typeface="Calibri"/>
              </a:rPr>
              <a:t>,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then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4746" y="2448281"/>
            <a:ext cx="2051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12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51964" y="2433994"/>
            <a:ext cx="15494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210" dirty="0">
                <a:latin typeface="Arial"/>
                <a:cs typeface="Arial"/>
              </a:rPr>
              <a:t>−</a:t>
            </a:r>
            <a:r>
              <a:rPr sz="700" spc="10" dirty="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96870" y="2433994"/>
            <a:ext cx="15494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210" dirty="0">
                <a:latin typeface="Arial"/>
                <a:cs typeface="Arial"/>
              </a:rPr>
              <a:t>−</a:t>
            </a:r>
            <a:r>
              <a:rPr sz="700" spc="10" dirty="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02994" y="2342142"/>
            <a:ext cx="934085" cy="3702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spcBef>
                <a:spcPts val="254"/>
              </a:spcBef>
              <a:tabLst>
                <a:tab pos="863600" algn="l"/>
              </a:tabLst>
            </a:pPr>
            <a:r>
              <a:rPr sz="1000" i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dP</a:t>
            </a:r>
            <a:r>
              <a:rPr sz="1000" i="1" spc="60" dirty="0">
                <a:latin typeface="Calibri"/>
                <a:cs typeface="Calibri"/>
              </a:rPr>
              <a:t>	</a:t>
            </a:r>
            <a:r>
              <a:rPr sz="1000" i="1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  <a:p>
            <a:pPr marL="38735">
              <a:spcBef>
                <a:spcPts val="160"/>
              </a:spcBef>
            </a:pP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16593" y="2535060"/>
            <a:ext cx="1485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1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10942" y="2448281"/>
            <a:ext cx="8178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69265" algn="l"/>
                <a:tab pos="769620" algn="l"/>
              </a:tabLst>
            </a:pP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7603" y="2362682"/>
            <a:ext cx="1219200" cy="35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>
              <a:lnSpc>
                <a:spcPts val="935"/>
              </a:lnSpc>
              <a:spcBef>
                <a:spcPts val="95"/>
              </a:spcBef>
              <a:tabLst>
                <a:tab pos="1056640" algn="l"/>
              </a:tabLst>
            </a:pPr>
            <a:r>
              <a:rPr sz="1000" i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du</a:t>
            </a:r>
            <a:r>
              <a:rPr sz="1000" i="1" spc="25" dirty="0">
                <a:latin typeface="Calibri"/>
                <a:cs typeface="Calibri"/>
              </a:rPr>
              <a:t>	</a:t>
            </a:r>
            <a:r>
              <a:rPr sz="1000" i="1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  <a:p>
            <a:pPr marL="407034" marR="5080" indent="-394970">
              <a:lnSpc>
                <a:spcPct val="56899"/>
              </a:lnSpc>
              <a:spcBef>
                <a:spcPts val="254"/>
              </a:spcBef>
              <a:tabLst>
                <a:tab pos="575310" algn="l"/>
                <a:tab pos="1018540" algn="l"/>
                <a:tab pos="1170305" algn="l"/>
              </a:tabLst>
            </a:pPr>
            <a:r>
              <a:rPr sz="1000" spc="-15" dirty="0">
                <a:latin typeface="Calibri"/>
                <a:cs typeface="Calibri"/>
              </a:rPr>
              <a:t>so		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55" dirty="0">
                <a:latin typeface="Calibri"/>
                <a:cs typeface="Calibri"/>
              </a:rPr>
              <a:t>u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dirty="0">
                <a:latin typeface="Calibri"/>
                <a:cs typeface="Calibri"/>
              </a:rPr>
              <a:t>		</a:t>
            </a:r>
            <a:r>
              <a:rPr sz="1000" i="1" spc="20" dirty="0">
                <a:latin typeface="Calibri"/>
                <a:cs typeface="Calibri"/>
              </a:rPr>
              <a:t>.  </a:t>
            </a:r>
            <a:r>
              <a:rPr sz="1000" i="1" spc="10" dirty="0">
                <a:latin typeface="Calibri"/>
                <a:cs typeface="Calibri"/>
              </a:rPr>
              <a:t>dt		</a:t>
            </a:r>
            <a:r>
              <a:rPr sz="1000" i="1" spc="11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8819" y="2700397"/>
            <a:ext cx="1620520" cy="6000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38735" algn="r">
              <a:spcBef>
                <a:spcPts val="480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i="1" spc="55" dirty="0">
                <a:latin typeface="Calibri"/>
                <a:cs typeface="Calibri"/>
              </a:rPr>
              <a:t>u</a:t>
            </a:r>
            <a:r>
              <a:rPr sz="1000" i="1" spc="9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equation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rewritten:</a:t>
            </a:r>
            <a:endParaRPr sz="1000">
              <a:latin typeface="Calibri"/>
              <a:cs typeface="Calibri"/>
            </a:endParaRPr>
          </a:p>
          <a:p>
            <a:pPr marL="1495425" marR="5080" indent="22225" algn="r">
              <a:lnSpc>
                <a:spcPct val="113100"/>
              </a:lnSpc>
              <a:spcBef>
                <a:spcPts val="225"/>
              </a:spcBef>
            </a:pPr>
            <a:r>
              <a:rPr sz="10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 </a:t>
            </a:r>
            <a:r>
              <a:rPr sz="1000" i="1" spc="-21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6453" y="3021686"/>
            <a:ext cx="113664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145" dirty="0">
                <a:latin typeface="Calibri"/>
                <a:cs typeface="Calibri"/>
              </a:rPr>
              <a:t>r</a:t>
            </a:r>
            <a:r>
              <a:rPr sz="700" i="1" spc="65" dirty="0">
                <a:latin typeface="Calibri"/>
                <a:cs typeface="Calibri"/>
              </a:rPr>
              <a:t>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49550" y="2933472"/>
            <a:ext cx="367030" cy="29431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spcBef>
                <a:spcPts val="1095"/>
              </a:spcBef>
              <a:tabLst>
                <a:tab pos="295910" algn="l"/>
              </a:tabLst>
            </a:pPr>
            <a:r>
              <a:rPr sz="1000" spc="135" dirty="0">
                <a:latin typeface="Lucida Sans Unicode"/>
                <a:cs typeface="Lucida Sans Unicode"/>
              </a:rPr>
              <a:t> 	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9613" y="2904452"/>
            <a:ext cx="2838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1500" i="1" spc="120" baseline="-19444" dirty="0">
                <a:latin typeface="Calibri"/>
                <a:cs typeface="Calibri"/>
              </a:rPr>
              <a:t>re</a:t>
            </a:r>
            <a:r>
              <a:rPr sz="700" i="1" spc="80" dirty="0">
                <a:latin typeface="Calibri"/>
                <a:cs typeface="Calibri"/>
              </a:rPr>
              <a:t>rt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87713" y="314355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7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13620" y="3122753"/>
            <a:ext cx="1485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1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07538" y="3035961"/>
            <a:ext cx="756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708660" algn="l"/>
              </a:tabLst>
            </a:pPr>
            <a:r>
              <a:rPr sz="1000" i="1" spc="-15" dirty="0">
                <a:latin typeface="Calibri"/>
                <a:cs typeface="Calibri"/>
              </a:rPr>
              <a:t>e  </a:t>
            </a:r>
            <a:r>
              <a:rPr sz="1000" i="1" spc="60" dirty="0">
                <a:latin typeface="Calibri"/>
                <a:cs typeface="Calibri"/>
              </a:rPr>
              <a:t> </a:t>
            </a:r>
            <a:r>
              <a:rPr sz="1000" i="1" spc="55" dirty="0">
                <a:latin typeface="Calibri"/>
                <a:cs typeface="Calibri"/>
              </a:rPr>
              <a:t>u</a:t>
            </a:r>
            <a:r>
              <a:rPr sz="1000" i="1" dirty="0">
                <a:latin typeface="Calibri"/>
                <a:cs typeface="Calibri"/>
              </a:rPr>
              <a:t>  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41" name="object 41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(21/37)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19602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19" y="789826"/>
            <a:ext cx="24701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i="1" spc="55" dirty="0">
                <a:latin typeface="Calibri"/>
                <a:cs typeface="Calibri"/>
              </a:rPr>
              <a:t>u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equation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solved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by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integration,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910" y="1033444"/>
            <a:ext cx="137160" cy="350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">
              <a:lnSpc>
                <a:spcPct val="113100"/>
              </a:lnSpc>
              <a:spcBef>
                <a:spcPts val="100"/>
              </a:spcBef>
            </a:pPr>
            <a:r>
              <a:rPr sz="10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 </a:t>
            </a:r>
            <a:r>
              <a:rPr sz="1000" i="1" spc="-21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1629" y="1125322"/>
            <a:ext cx="113664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145" dirty="0">
                <a:latin typeface="Calibri"/>
                <a:cs typeface="Calibri"/>
              </a:rPr>
              <a:t>r</a:t>
            </a:r>
            <a:r>
              <a:rPr sz="700" i="1" spc="65" dirty="0">
                <a:latin typeface="Calibri"/>
                <a:cs typeface="Calibri"/>
              </a:rPr>
              <a:t>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4726" y="1037108"/>
            <a:ext cx="367030" cy="29431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spcBef>
                <a:spcPts val="1095"/>
              </a:spcBef>
              <a:tabLst>
                <a:tab pos="295910" algn="l"/>
              </a:tabLst>
            </a:pPr>
            <a:r>
              <a:rPr sz="1000" spc="135" dirty="0">
                <a:latin typeface="Lucida Sans Unicode"/>
                <a:cs typeface="Lucida Sans Unicode"/>
              </a:rPr>
              <a:t> 	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2715" y="1139597"/>
            <a:ext cx="4425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00" i="1" spc="465" dirty="0">
                <a:latin typeface="Calibri"/>
                <a:cs typeface="Calibri"/>
              </a:rPr>
              <a:t> </a:t>
            </a:r>
            <a:r>
              <a:rPr sz="1000" i="1" spc="55" dirty="0">
                <a:latin typeface="Calibri"/>
                <a:cs typeface="Calibri"/>
              </a:rPr>
              <a:t>u </a:t>
            </a:r>
            <a:r>
              <a:rPr sz="1000" i="1" spc="18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82876" y="124719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7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44776" y="941624"/>
            <a:ext cx="283845" cy="43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30480" indent="-38735">
              <a:lnSpc>
                <a:spcPct val="143200"/>
              </a:lnSpc>
              <a:spcBef>
                <a:spcPts val="100"/>
              </a:spcBef>
            </a:pPr>
            <a:r>
              <a:rPr sz="1500" i="1" spc="195" baseline="-19444" dirty="0">
                <a:latin typeface="Calibri"/>
                <a:cs typeface="Calibri"/>
              </a:rPr>
              <a:t>r</a:t>
            </a:r>
            <a:r>
              <a:rPr sz="1500" i="1" spc="-22" baseline="-19444" dirty="0">
                <a:latin typeface="Calibri"/>
                <a:cs typeface="Calibri"/>
              </a:rPr>
              <a:t>e</a:t>
            </a:r>
            <a:r>
              <a:rPr sz="700" i="1" spc="145" dirty="0">
                <a:latin typeface="Calibri"/>
                <a:cs typeface="Calibri"/>
              </a:rPr>
              <a:t>r</a:t>
            </a:r>
            <a:r>
              <a:rPr sz="700" i="1" spc="50" dirty="0">
                <a:latin typeface="Calibri"/>
                <a:cs typeface="Calibri"/>
              </a:rPr>
              <a:t>t  </a:t>
            </a:r>
            <a:r>
              <a:rPr sz="1000" i="1" spc="11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3449" y="1053999"/>
            <a:ext cx="1625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3449" y="1226389"/>
            <a:ext cx="1485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1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3490" y="1125322"/>
            <a:ext cx="19240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210" dirty="0">
                <a:latin typeface="Arial"/>
                <a:cs typeface="Arial"/>
              </a:rPr>
              <a:t>−</a:t>
            </a:r>
            <a:r>
              <a:rPr sz="700" i="1" spc="145" dirty="0">
                <a:latin typeface="Calibri"/>
                <a:cs typeface="Calibri"/>
              </a:rPr>
              <a:t>r</a:t>
            </a:r>
            <a:r>
              <a:rPr sz="700" i="1" spc="65" dirty="0">
                <a:latin typeface="Calibri"/>
                <a:cs typeface="Calibri"/>
              </a:rPr>
              <a:t>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0703" y="1053999"/>
            <a:ext cx="2686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0703" y="1226389"/>
            <a:ext cx="2686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2180" y="1139597"/>
            <a:ext cx="20173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33400" algn="l"/>
                <a:tab pos="1113155" algn="l"/>
                <a:tab pos="1562100" algn="l"/>
                <a:tab pos="1969135" algn="l"/>
              </a:tabLst>
            </a:pPr>
            <a:r>
              <a:rPr sz="1000" spc="40" dirty="0">
                <a:latin typeface="Calibri"/>
                <a:cs typeface="Calibri"/>
              </a:rPr>
              <a:t>gi</a:t>
            </a:r>
            <a:r>
              <a:rPr sz="1000" spc="25" dirty="0">
                <a:latin typeface="Calibri"/>
                <a:cs typeface="Calibri"/>
              </a:rPr>
              <a:t>v</a:t>
            </a:r>
            <a:r>
              <a:rPr sz="1000" spc="-30" dirty="0">
                <a:latin typeface="Calibri"/>
                <a:cs typeface="Calibri"/>
              </a:rPr>
              <a:t>es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i="1" spc="55" dirty="0">
                <a:latin typeface="Calibri"/>
                <a:cs typeface="Calibri"/>
              </a:rPr>
              <a:t>u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ce	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8820" y="1569784"/>
            <a:ext cx="15093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8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initial</a:t>
            </a:r>
            <a:r>
              <a:rPr sz="1000" spc="8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condition</a:t>
            </a:r>
            <a:r>
              <a:rPr sz="1000" spc="8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gives: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4455" y="1905623"/>
            <a:ext cx="8724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32434" algn="l"/>
                <a:tab pos="760730" algn="l"/>
              </a:tabLst>
            </a:pP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spc="27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3088" y="1820025"/>
            <a:ext cx="10566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35280" algn="l"/>
                <a:tab pos="671195" algn="l"/>
              </a:tabLst>
            </a:pPr>
            <a:r>
              <a:rPr sz="10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i="1" u="sng" spc="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1000" i="1" u="sng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i="1" u="sng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000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i="1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4112" y="1876959"/>
            <a:ext cx="762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74988" y="1992415"/>
            <a:ext cx="11061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  <a:tabLst>
                <a:tab pos="373380" algn="l"/>
                <a:tab pos="786130" algn="l"/>
              </a:tabLst>
            </a:pPr>
            <a:r>
              <a:rPr sz="1000" i="1" spc="65" dirty="0">
                <a:latin typeface="Calibri"/>
                <a:cs typeface="Calibri"/>
              </a:rPr>
              <a:t>P</a:t>
            </a:r>
            <a:r>
              <a:rPr sz="1050" spc="97" baseline="-11904" dirty="0">
                <a:latin typeface="Tahoma"/>
                <a:cs typeface="Tahoma"/>
              </a:rPr>
              <a:t>0	</a:t>
            </a:r>
            <a:r>
              <a:rPr sz="1000" i="1" spc="110" dirty="0">
                <a:latin typeface="Calibri"/>
                <a:cs typeface="Calibri"/>
              </a:rPr>
              <a:t>M	</a:t>
            </a:r>
            <a:r>
              <a:rPr sz="1000" i="1" spc="114" dirty="0">
                <a:latin typeface="Calibri"/>
                <a:cs typeface="Calibri"/>
              </a:rPr>
              <a:t>MP</a:t>
            </a:r>
            <a:r>
              <a:rPr sz="1050" spc="172" baseline="-11904" dirty="0">
                <a:latin typeface="Tahoma"/>
                <a:cs typeface="Tahoma"/>
              </a:rPr>
              <a:t>0</a:t>
            </a:r>
            <a:endParaRPr sz="1050" baseline="-11904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6058" y="1905623"/>
            <a:ext cx="60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6120" y="2335810"/>
            <a:ext cx="3400425" cy="600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spcBef>
                <a:spcPts val="95"/>
              </a:spcBef>
            </a:pPr>
            <a:r>
              <a:rPr sz="1000" spc="30" dirty="0">
                <a:latin typeface="Calibri"/>
                <a:cs typeface="Calibri"/>
              </a:rPr>
              <a:t>When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initial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condition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inserted,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little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algebra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yields:</a:t>
            </a:r>
            <a:endParaRPr sz="1000">
              <a:latin typeface="Calibri"/>
              <a:cs typeface="Calibri"/>
            </a:endParaRPr>
          </a:p>
          <a:p>
            <a:pPr marL="1631314">
              <a:lnSpc>
                <a:spcPts val="935"/>
              </a:lnSpc>
              <a:spcBef>
                <a:spcPts val="770"/>
              </a:spcBef>
              <a:tabLst>
                <a:tab pos="2019935" algn="l"/>
                <a:tab pos="2683510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i="1" u="sng" spc="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MP</a:t>
            </a:r>
            <a:r>
              <a:rPr sz="1050" u="sng" spc="172" baseline="-119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0	</a:t>
            </a:r>
            <a:endParaRPr sz="1050" baseline="-11904">
              <a:latin typeface="Tahoma"/>
              <a:cs typeface="Tahoma"/>
            </a:endParaRPr>
          </a:p>
          <a:p>
            <a:pPr marL="1204595">
              <a:lnSpc>
                <a:spcPts val="680"/>
              </a:lnSpc>
              <a:tabLst>
                <a:tab pos="2698750" algn="l"/>
              </a:tabLst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60" dirty="0">
                <a:latin typeface="Calibri"/>
                <a:cs typeface="Calibri"/>
              </a:rPr>
              <a:t>(</a:t>
            </a:r>
            <a:r>
              <a:rPr sz="1000" i="1" spc="60" dirty="0">
                <a:latin typeface="Calibri"/>
                <a:cs typeface="Calibri"/>
              </a:rPr>
              <a:t>t</a:t>
            </a:r>
            <a:r>
              <a:rPr sz="1000" spc="6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	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631314">
              <a:lnSpc>
                <a:spcPts val="940"/>
              </a:lnSpc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spc="15" baseline="-11904" dirty="0">
                <a:latin typeface="Tahoma"/>
                <a:cs typeface="Tahoma"/>
              </a:rPr>
              <a:t>0</a:t>
            </a:r>
            <a:r>
              <a:rPr sz="1050" spc="75" baseline="-11904" dirty="0">
                <a:latin typeface="Tahoma"/>
                <a:cs typeface="Tahom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10" dirty="0">
                <a:latin typeface="Calibri"/>
                <a:cs typeface="Calibri"/>
              </a:rPr>
              <a:t>M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50" i="1" spc="315" baseline="23809" dirty="0">
                <a:latin typeface="Arial"/>
                <a:cs typeface="Arial"/>
              </a:rPr>
              <a:t>−</a:t>
            </a:r>
            <a:r>
              <a:rPr sz="1050" i="1" spc="217" baseline="23809" dirty="0">
                <a:latin typeface="Calibri"/>
                <a:cs typeface="Calibri"/>
              </a:rPr>
              <a:t>r</a:t>
            </a:r>
            <a:r>
              <a:rPr sz="1050" i="1" spc="97" baseline="23809" dirty="0">
                <a:latin typeface="Calibri"/>
                <a:cs typeface="Calibri"/>
              </a:rPr>
              <a:t>t</a:t>
            </a:r>
            <a:endParaRPr sz="1050" baseline="23809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28" name="object 2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(22/37)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19602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420" y="671305"/>
            <a:ext cx="3391535" cy="1136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spcBef>
                <a:spcPts val="67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exact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functional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form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solution:</a:t>
            </a:r>
            <a:endParaRPr sz="1000">
              <a:latin typeface="Calibri"/>
              <a:cs typeface="Calibri"/>
            </a:endParaRPr>
          </a:p>
          <a:p>
            <a:pPr marL="1644014">
              <a:lnSpc>
                <a:spcPts val="935"/>
              </a:lnSpc>
              <a:spcBef>
                <a:spcPts val="575"/>
              </a:spcBef>
              <a:tabLst>
                <a:tab pos="2032635" algn="l"/>
                <a:tab pos="2696210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i="1" u="sng" spc="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MP</a:t>
            </a:r>
            <a:r>
              <a:rPr sz="1050" u="sng" spc="172" baseline="-119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0	</a:t>
            </a:r>
            <a:endParaRPr sz="1050" baseline="-11904">
              <a:latin typeface="Tahoma"/>
              <a:cs typeface="Tahoma"/>
            </a:endParaRPr>
          </a:p>
          <a:p>
            <a:pPr marL="1217295">
              <a:lnSpc>
                <a:spcPts val="680"/>
              </a:lnSpc>
              <a:tabLst>
                <a:tab pos="2711450" algn="l"/>
              </a:tabLst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60" dirty="0">
                <a:latin typeface="Calibri"/>
                <a:cs typeface="Calibri"/>
              </a:rPr>
              <a:t>(</a:t>
            </a:r>
            <a:r>
              <a:rPr sz="1000" i="1" spc="60" dirty="0">
                <a:latin typeface="Calibri"/>
                <a:cs typeface="Calibri"/>
              </a:rPr>
              <a:t>t</a:t>
            </a:r>
            <a:r>
              <a:rPr sz="1000" spc="6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	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1644014">
              <a:lnSpc>
                <a:spcPts val="940"/>
              </a:lnSpc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spc="15" baseline="-11904" dirty="0">
                <a:latin typeface="Tahoma"/>
                <a:cs typeface="Tahoma"/>
              </a:rPr>
              <a:t>0</a:t>
            </a:r>
            <a:r>
              <a:rPr sz="1050" spc="75" baseline="-11904" dirty="0">
                <a:latin typeface="Tahoma"/>
                <a:cs typeface="Tahom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10" dirty="0">
                <a:latin typeface="Calibri"/>
                <a:cs typeface="Calibri"/>
              </a:rPr>
              <a:t>M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50" i="1" spc="315" baseline="23809" dirty="0">
                <a:latin typeface="Arial"/>
                <a:cs typeface="Arial"/>
              </a:rPr>
              <a:t>−</a:t>
            </a:r>
            <a:r>
              <a:rPr sz="1050" i="1" spc="217" baseline="23809" dirty="0">
                <a:latin typeface="Calibri"/>
                <a:cs typeface="Calibri"/>
              </a:rPr>
              <a:t>r</a:t>
            </a:r>
            <a:r>
              <a:rPr sz="1050" i="1" spc="97" baseline="23809" dirty="0">
                <a:latin typeface="Calibri"/>
                <a:cs typeface="Calibri"/>
              </a:rPr>
              <a:t>t</a:t>
            </a:r>
            <a:endParaRPr sz="1050" baseline="23809">
              <a:latin typeface="Calibri"/>
              <a:cs typeface="Calibri"/>
            </a:endParaRPr>
          </a:p>
          <a:p>
            <a:pPr marL="38100" marR="30480">
              <a:lnSpc>
                <a:spcPct val="149400"/>
              </a:lnSpc>
              <a:spcBef>
                <a:spcPts val="245"/>
              </a:spcBef>
            </a:pPr>
            <a:r>
              <a:rPr sz="1000" spc="15" dirty="0">
                <a:latin typeface="Calibri"/>
                <a:cs typeface="Calibri"/>
              </a:rPr>
              <a:t>has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b="1" spc="65" dirty="0">
                <a:latin typeface="Calibri"/>
                <a:cs typeface="Calibri"/>
              </a:rPr>
              <a:t>3 </a:t>
            </a:r>
            <a:r>
              <a:rPr sz="1000" spc="10" dirty="0">
                <a:latin typeface="Calibri"/>
                <a:cs typeface="Calibri"/>
              </a:rPr>
              <a:t>parameters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 can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readily </a:t>
            </a:r>
            <a:r>
              <a:rPr sz="1000" spc="20" dirty="0">
                <a:latin typeface="Calibri"/>
                <a:cs typeface="Calibri"/>
              </a:rPr>
              <a:t>fit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Gause data. 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sum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square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errors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formula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fitting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85" dirty="0">
                <a:latin typeface="Calibri"/>
                <a:cs typeface="Calibri"/>
              </a:rPr>
              <a:t>P</a:t>
            </a:r>
            <a:r>
              <a:rPr sz="1050" i="1" spc="127" baseline="-11904" dirty="0">
                <a:latin typeface="Calibri"/>
                <a:cs typeface="Calibri"/>
              </a:rPr>
              <a:t>d</a:t>
            </a:r>
            <a:r>
              <a:rPr sz="1000" spc="85" dirty="0">
                <a:latin typeface="Calibri"/>
                <a:cs typeface="Calibri"/>
              </a:rPr>
              <a:t>(</a:t>
            </a:r>
            <a:r>
              <a:rPr sz="1000" i="1" spc="85" dirty="0">
                <a:latin typeface="Calibri"/>
                <a:cs typeface="Calibri"/>
              </a:rPr>
              <a:t>t</a:t>
            </a:r>
            <a:r>
              <a:rPr sz="1050" i="1" spc="127" baseline="-11904" dirty="0">
                <a:latin typeface="Calibri"/>
                <a:cs typeface="Calibri"/>
              </a:rPr>
              <a:t>i</a:t>
            </a:r>
            <a:r>
              <a:rPr sz="1000" spc="85" dirty="0">
                <a:latin typeface="Calibri"/>
                <a:cs typeface="Calibri"/>
              </a:rPr>
              <a:t>),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is: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0834" y="1911478"/>
            <a:ext cx="10604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175" dirty="0">
                <a:latin typeface="Calibri"/>
                <a:cs typeface="Calibri"/>
              </a:rPr>
              <a:t>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4275" y="1911478"/>
            <a:ext cx="1955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229" dirty="0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699" y="2218919"/>
            <a:ext cx="1898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120" dirty="0">
                <a:latin typeface="Calibri"/>
                <a:cs typeface="Calibri"/>
              </a:rPr>
              <a:t>i</a:t>
            </a:r>
            <a:r>
              <a:rPr sz="700" spc="55" dirty="0">
                <a:latin typeface="Tahoma"/>
                <a:cs typeface="Tahoma"/>
              </a:rPr>
              <a:t>=0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6159" y="2031683"/>
            <a:ext cx="16414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  <a:tabLst>
                <a:tab pos="1137285" algn="l"/>
              </a:tabLst>
            </a:pPr>
            <a:r>
              <a:rPr sz="1000" i="1" spc="125" dirty="0">
                <a:latin typeface="Calibri"/>
                <a:cs typeface="Calibri"/>
              </a:rPr>
              <a:t>J</a:t>
            </a:r>
            <a:r>
              <a:rPr sz="1000" spc="125" dirty="0">
                <a:latin typeface="Calibri"/>
                <a:cs typeface="Calibri"/>
              </a:rPr>
              <a:t>(</a:t>
            </a:r>
            <a:r>
              <a:rPr sz="1000" i="1" spc="125" dirty="0">
                <a:latin typeface="Calibri"/>
                <a:cs typeface="Calibri"/>
              </a:rPr>
              <a:t>P</a:t>
            </a:r>
            <a:r>
              <a:rPr sz="1050" spc="187" baseline="-11904" dirty="0">
                <a:latin typeface="Tahoma"/>
                <a:cs typeface="Tahoma"/>
              </a:rPr>
              <a:t>0</a:t>
            </a:r>
            <a:r>
              <a:rPr sz="1000" i="1" spc="1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50" dirty="0">
                <a:latin typeface="Calibri"/>
                <a:cs typeface="Calibri"/>
              </a:rPr>
              <a:t>r,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M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	</a:t>
            </a:r>
            <a:r>
              <a:rPr sz="1000" i="1" spc="95" dirty="0">
                <a:latin typeface="Calibri"/>
                <a:cs typeface="Calibri"/>
              </a:rPr>
              <a:t>P</a:t>
            </a:r>
            <a:r>
              <a:rPr sz="1050" i="1" spc="142" baseline="-11904" dirty="0">
                <a:latin typeface="Calibri"/>
                <a:cs typeface="Calibri"/>
              </a:rPr>
              <a:t>d</a:t>
            </a:r>
            <a:r>
              <a:rPr sz="1000" spc="95" dirty="0">
                <a:latin typeface="Calibri"/>
                <a:cs typeface="Calibri"/>
              </a:rPr>
              <a:t>(</a:t>
            </a:r>
            <a:r>
              <a:rPr sz="1000" i="1" spc="95" dirty="0">
                <a:latin typeface="Calibri"/>
                <a:cs typeface="Calibri"/>
              </a:rPr>
              <a:t>t</a:t>
            </a:r>
            <a:r>
              <a:rPr sz="1050" i="1" spc="142" baseline="-11904" dirty="0">
                <a:latin typeface="Calibri"/>
                <a:cs typeface="Calibri"/>
              </a:rPr>
              <a:t>i</a:t>
            </a:r>
            <a:r>
              <a:rPr sz="1000" spc="95" dirty="0">
                <a:latin typeface="Calibri"/>
                <a:cs typeface="Calibri"/>
              </a:rPr>
              <a:t>)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7530" y="1946085"/>
            <a:ext cx="11182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21640" algn="l"/>
                <a:tab pos="1104900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i="1" u="sng" spc="1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MP	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4312" y="2003019"/>
            <a:ext cx="762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10" dirty="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2130" y="2118462"/>
            <a:ext cx="11563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1000" i="1" spc="65" dirty="0">
                <a:latin typeface="Calibri"/>
                <a:cs typeface="Calibri"/>
              </a:rPr>
              <a:t>P</a:t>
            </a:r>
            <a:r>
              <a:rPr sz="1050" spc="97" baseline="-11904" dirty="0">
                <a:latin typeface="Tahoma"/>
                <a:cs typeface="Tahoma"/>
              </a:rPr>
              <a:t>0</a:t>
            </a:r>
            <a:r>
              <a:rPr sz="1050" spc="60" baseline="-11904" dirty="0">
                <a:latin typeface="Tahoma"/>
                <a:cs typeface="Tahoma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95" dirty="0">
                <a:latin typeface="Calibri"/>
                <a:cs typeface="Calibri"/>
              </a:rPr>
              <a:t>(</a:t>
            </a:r>
            <a:r>
              <a:rPr sz="1000" i="1" spc="95" dirty="0">
                <a:latin typeface="Calibri"/>
                <a:cs typeface="Calibri"/>
              </a:rPr>
              <a:t>M</a:t>
            </a:r>
            <a:r>
              <a:rPr sz="1000" i="1" spc="90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i="1" spc="95" dirty="0">
                <a:latin typeface="Calibri"/>
                <a:cs typeface="Calibri"/>
              </a:rPr>
              <a:t>P</a:t>
            </a:r>
            <a:r>
              <a:rPr sz="1050" spc="142" baseline="-11904" dirty="0">
                <a:latin typeface="Tahoma"/>
                <a:cs typeface="Tahoma"/>
              </a:rPr>
              <a:t>0</a:t>
            </a:r>
            <a:r>
              <a:rPr sz="1000" spc="95" dirty="0">
                <a:latin typeface="Calibri"/>
                <a:cs typeface="Calibri"/>
              </a:rPr>
              <a:t>)</a:t>
            </a:r>
            <a:r>
              <a:rPr sz="1000" i="1" spc="95" dirty="0">
                <a:latin typeface="Calibri"/>
                <a:cs typeface="Calibri"/>
              </a:rPr>
              <a:t>e</a:t>
            </a:r>
            <a:r>
              <a:rPr sz="1050" i="1" spc="142" baseline="23809" dirty="0">
                <a:latin typeface="Arial"/>
                <a:cs typeface="Arial"/>
              </a:rPr>
              <a:t>−</a:t>
            </a:r>
            <a:r>
              <a:rPr sz="1050" i="1" spc="142" baseline="23809" dirty="0">
                <a:latin typeface="Calibri"/>
                <a:cs typeface="Calibri"/>
              </a:rPr>
              <a:t>rt</a:t>
            </a:r>
            <a:r>
              <a:rPr sz="750" i="1" spc="142" baseline="22222" dirty="0">
                <a:latin typeface="Trebuchet MS"/>
                <a:cs typeface="Trebuchet MS"/>
              </a:rPr>
              <a:t>i</a:t>
            </a:r>
            <a:endParaRPr sz="750" baseline="22222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8122" y="1853273"/>
            <a:ext cx="1816100" cy="29431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spcBef>
                <a:spcPts val="1095"/>
              </a:spcBef>
              <a:tabLst>
                <a:tab pos="1709420" algn="l"/>
              </a:tabLst>
            </a:pPr>
            <a:r>
              <a:rPr sz="1000" spc="415" dirty="0">
                <a:latin typeface="Lucida Sans Unicode"/>
                <a:cs typeface="Lucida Sans Unicode"/>
              </a:rPr>
              <a:t> 	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8390" y="1917459"/>
            <a:ext cx="762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10" dirty="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6241" y="2031683"/>
            <a:ext cx="60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3419" y="2344745"/>
            <a:ext cx="3938904" cy="7848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 algn="just">
              <a:spcBef>
                <a:spcPts val="695"/>
              </a:spcBef>
            </a:pP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-45" dirty="0">
                <a:latin typeface="Calibri"/>
                <a:cs typeface="Calibri"/>
              </a:rPr>
              <a:t>we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minimize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in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spc="100" dirty="0">
                <a:solidFill>
                  <a:srgbClr val="0000FF"/>
                </a:solidFill>
                <a:latin typeface="Calibri"/>
                <a:cs typeface="Calibri"/>
              </a:rPr>
              <a:t>Matlab</a:t>
            </a:r>
            <a:r>
              <a:rPr sz="1000" b="1" spc="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dirty="0">
                <a:latin typeface="Courier New"/>
                <a:cs typeface="Courier New"/>
              </a:rPr>
              <a:t>fminsearch</a:t>
            </a:r>
            <a:r>
              <a:rPr sz="100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 marR="30480" algn="just">
              <a:spcBef>
                <a:spcPts val="590"/>
              </a:spcBef>
            </a:pPr>
            <a:r>
              <a:rPr sz="1000" spc="95" dirty="0">
                <a:latin typeface="Calibri"/>
                <a:cs typeface="Calibri"/>
              </a:rPr>
              <a:t>An </a:t>
            </a:r>
            <a:r>
              <a:rPr sz="1000" b="1" i="1" spc="80" dirty="0">
                <a:solidFill>
                  <a:srgbClr val="DF0D0D"/>
                </a:solidFill>
                <a:latin typeface="Calibri"/>
                <a:cs typeface="Calibri"/>
              </a:rPr>
              <a:t>initial </a:t>
            </a:r>
            <a:r>
              <a:rPr sz="1000" b="1" i="1" spc="60" dirty="0">
                <a:solidFill>
                  <a:srgbClr val="DF0D0D"/>
                </a:solidFill>
                <a:latin typeface="Calibri"/>
                <a:cs typeface="Calibri"/>
              </a:rPr>
              <a:t>guess </a:t>
            </a:r>
            <a:r>
              <a:rPr sz="1000" dirty="0">
                <a:latin typeface="Calibri"/>
                <a:cs typeface="Calibri"/>
              </a:rPr>
              <a:t>for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10" dirty="0">
                <a:latin typeface="Calibri"/>
                <a:cs typeface="Calibri"/>
              </a:rPr>
              <a:t>parameters </a:t>
            </a:r>
            <a:r>
              <a:rPr sz="1000" i="1" dirty="0">
                <a:latin typeface="Calibri"/>
                <a:cs typeface="Calibri"/>
              </a:rPr>
              <a:t>p</a:t>
            </a:r>
            <a:r>
              <a:rPr sz="1050" baseline="-11904" dirty="0">
                <a:latin typeface="Tahoma"/>
                <a:cs typeface="Tahoma"/>
              </a:rPr>
              <a:t>0 </a:t>
            </a:r>
            <a:r>
              <a:rPr sz="1000" spc="275" dirty="0">
                <a:latin typeface="Calibri"/>
                <a:cs typeface="Calibri"/>
              </a:rPr>
              <a:t>= </a:t>
            </a:r>
            <a:r>
              <a:rPr sz="1000" spc="45" dirty="0">
                <a:latin typeface="Calibri"/>
                <a:cs typeface="Calibri"/>
              </a:rPr>
              <a:t>[</a:t>
            </a:r>
            <a:r>
              <a:rPr sz="1000" i="1" spc="45" dirty="0">
                <a:latin typeface="Calibri"/>
                <a:cs typeface="Calibri"/>
              </a:rPr>
              <a:t>P</a:t>
            </a:r>
            <a:r>
              <a:rPr sz="1050" spc="67" baseline="-11904" dirty="0">
                <a:latin typeface="Tahoma"/>
                <a:cs typeface="Tahoma"/>
              </a:rPr>
              <a:t>0</a:t>
            </a:r>
            <a:r>
              <a:rPr sz="1000" i="1" spc="45" dirty="0">
                <a:latin typeface="Calibri"/>
                <a:cs typeface="Calibri"/>
              </a:rPr>
              <a:t>, </a:t>
            </a:r>
            <a:r>
              <a:rPr sz="1000" i="1" spc="50" dirty="0">
                <a:latin typeface="Calibri"/>
                <a:cs typeface="Calibri"/>
              </a:rPr>
              <a:t>r, </a:t>
            </a:r>
            <a:r>
              <a:rPr sz="1000" i="1" spc="110" dirty="0">
                <a:latin typeface="Calibri"/>
                <a:cs typeface="Calibri"/>
              </a:rPr>
              <a:t>M </a:t>
            </a:r>
            <a:r>
              <a:rPr sz="1000" spc="-35" dirty="0">
                <a:latin typeface="Calibri"/>
                <a:cs typeface="Calibri"/>
              </a:rPr>
              <a:t>] </a:t>
            </a:r>
            <a:r>
              <a:rPr sz="1000" spc="5" dirty="0">
                <a:latin typeface="Calibri"/>
                <a:cs typeface="Calibri"/>
              </a:rPr>
              <a:t>would </a:t>
            </a:r>
            <a:r>
              <a:rPr sz="1000" spc="-5" dirty="0">
                <a:latin typeface="Calibri"/>
                <a:cs typeface="Calibri"/>
              </a:rPr>
              <a:t>be </a:t>
            </a:r>
            <a:r>
              <a:rPr sz="1000" spc="10" dirty="0">
                <a:latin typeface="Calibri"/>
                <a:cs typeface="Calibri"/>
              </a:rPr>
              <a:t>to take 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i="1" spc="65" dirty="0">
                <a:latin typeface="Calibri"/>
                <a:cs typeface="Calibri"/>
              </a:rPr>
              <a:t>P</a:t>
            </a:r>
            <a:r>
              <a:rPr sz="1050" spc="97" baseline="-11904" dirty="0">
                <a:latin typeface="Tahoma"/>
                <a:cs typeface="Tahoma"/>
              </a:rPr>
              <a:t>0 </a:t>
            </a:r>
            <a:r>
              <a:rPr sz="1000" spc="275" dirty="0">
                <a:latin typeface="Calibri"/>
                <a:cs typeface="Calibri"/>
              </a:rPr>
              <a:t>= </a:t>
            </a:r>
            <a:r>
              <a:rPr sz="1000" i="1" spc="70" dirty="0">
                <a:latin typeface="Calibri"/>
                <a:cs typeface="Calibri"/>
              </a:rPr>
              <a:t>P</a:t>
            </a:r>
            <a:r>
              <a:rPr sz="1050" i="1" spc="104" baseline="-11904" dirty="0">
                <a:latin typeface="Calibri"/>
                <a:cs typeface="Calibri"/>
              </a:rPr>
              <a:t>d</a:t>
            </a:r>
            <a:r>
              <a:rPr sz="1000" spc="70" dirty="0">
                <a:latin typeface="Calibri"/>
                <a:cs typeface="Calibri"/>
              </a:rPr>
              <a:t>(</a:t>
            </a:r>
            <a:r>
              <a:rPr sz="1000" i="1" spc="70" dirty="0">
                <a:latin typeface="Calibri"/>
                <a:cs typeface="Calibri"/>
              </a:rPr>
              <a:t>t</a:t>
            </a:r>
            <a:r>
              <a:rPr sz="1050" spc="104" baseline="-11904" dirty="0">
                <a:latin typeface="Tahoma"/>
                <a:cs typeface="Tahoma"/>
              </a:rPr>
              <a:t>0</a:t>
            </a:r>
            <a:r>
              <a:rPr sz="1000" spc="70" dirty="0">
                <a:latin typeface="Calibri"/>
                <a:cs typeface="Calibri"/>
              </a:rPr>
              <a:t>), </a:t>
            </a:r>
            <a:r>
              <a:rPr sz="1000" i="1" spc="105" dirty="0">
                <a:latin typeface="Calibri"/>
                <a:cs typeface="Calibri"/>
              </a:rPr>
              <a:t>r </a:t>
            </a:r>
            <a:r>
              <a:rPr sz="1000" spc="5" dirty="0">
                <a:latin typeface="Calibri"/>
                <a:cs typeface="Calibri"/>
              </a:rPr>
              <a:t>equal the </a:t>
            </a:r>
            <a:r>
              <a:rPr sz="1000" spc="10" dirty="0">
                <a:latin typeface="Calibri"/>
                <a:cs typeface="Calibri"/>
              </a:rPr>
              <a:t>value from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 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50" dirty="0">
                <a:latin typeface="Calibri"/>
                <a:cs typeface="Calibri"/>
              </a:rPr>
              <a:t>, 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M</a:t>
            </a:r>
            <a:r>
              <a:rPr sz="1000" i="1" spc="1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00" dirty="0">
                <a:latin typeface="Calibri"/>
                <a:cs typeface="Calibri"/>
              </a:rPr>
              <a:t>P</a:t>
            </a:r>
            <a:r>
              <a:rPr sz="1050" i="1" spc="150" baseline="-11904" dirty="0">
                <a:latin typeface="Calibri"/>
                <a:cs typeface="Calibri"/>
              </a:rPr>
              <a:t>d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t</a:t>
            </a:r>
            <a:r>
              <a:rPr sz="1050" i="1" spc="150" baseline="-11904" dirty="0">
                <a:latin typeface="Calibri"/>
                <a:cs typeface="Calibri"/>
              </a:rPr>
              <a:t>N</a:t>
            </a:r>
            <a:r>
              <a:rPr sz="1050" i="1" spc="-52" baseline="-11904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).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(23/37)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1526" y="1"/>
            <a:ext cx="4608195" cy="616585"/>
            <a:chOff x="0" y="0"/>
            <a:chExt cx="4608195" cy="61658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08610"/>
            </a:xfrm>
            <a:custGeom>
              <a:avLst/>
              <a:gdLst/>
              <a:ahLst/>
              <a:cxnLst/>
              <a:rect l="l" t="t" r="r" b="b"/>
              <a:pathLst>
                <a:path w="2304415" h="308610">
                  <a:moveTo>
                    <a:pt x="2303995" y="0"/>
                  </a:moveTo>
                  <a:lnTo>
                    <a:pt x="0" y="0"/>
                  </a:lnTo>
                  <a:lnTo>
                    <a:pt x="0" y="308305"/>
                  </a:lnTo>
                  <a:lnTo>
                    <a:pt x="2303995" y="3083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5765"/>
              <a:ext cx="4608004" cy="3106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1526" y="348743"/>
            <a:ext cx="46081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005">
              <a:spcBef>
                <a:spcPts val="90"/>
              </a:spcBef>
            </a:pP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109" y="1202843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5491" y="1430224"/>
            <a:ext cx="50939" cy="509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65491" y="1582052"/>
            <a:ext cx="50939" cy="509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5491" y="1733881"/>
            <a:ext cx="50939" cy="509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109" y="1949336"/>
            <a:ext cx="63233" cy="632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5491" y="2176730"/>
            <a:ext cx="50939" cy="509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5491" y="2328558"/>
            <a:ext cx="50939" cy="509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5491" y="2480387"/>
            <a:ext cx="50939" cy="509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6109" y="2695842"/>
            <a:ext cx="63233" cy="6323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18819" y="787755"/>
            <a:ext cx="3709670" cy="216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90" dirty="0">
                <a:solidFill>
                  <a:srgbClr val="0000FF"/>
                </a:solidFill>
                <a:latin typeface="Calibri"/>
                <a:cs typeface="Calibri"/>
              </a:rPr>
              <a:t>Introduction</a:t>
            </a:r>
            <a:endParaRPr sz="10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200" dirty="0">
              <a:latin typeface="Calibri"/>
              <a:cs typeface="Calibri"/>
            </a:endParaRPr>
          </a:p>
          <a:p>
            <a:pPr marL="289560"/>
            <a:r>
              <a:rPr sz="1000" spc="30" dirty="0">
                <a:latin typeface="Calibri"/>
                <a:cs typeface="Calibri"/>
              </a:rPr>
              <a:t>Studied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r>
              <a:rPr sz="1000" b="1" i="1" spc="1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dynamical</a:t>
            </a:r>
            <a:r>
              <a:rPr sz="1000" b="1" i="1"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population</a:t>
            </a:r>
            <a:r>
              <a:rPr sz="1000" b="1" i="1"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models</a:t>
            </a:r>
            <a:endParaRPr sz="1000" dirty="0">
              <a:latin typeface="Calibri"/>
              <a:cs typeface="Calibri"/>
            </a:endParaRPr>
          </a:p>
          <a:p>
            <a:pPr marL="566420" marR="669925">
              <a:spcBef>
                <a:spcPts val="495"/>
              </a:spcBef>
            </a:pPr>
            <a:r>
              <a:rPr sz="1000" spc="25" dirty="0">
                <a:latin typeface="Calibri"/>
                <a:cs typeface="Calibri"/>
              </a:rPr>
              <a:t>Have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potential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have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chaotic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dynamics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b="1" i="1" spc="90" dirty="0">
                <a:solidFill>
                  <a:srgbClr val="0000FF"/>
                </a:solidFill>
                <a:latin typeface="Calibri"/>
                <a:cs typeface="Calibri"/>
              </a:rPr>
              <a:t>Closed 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form 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solutions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very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limited 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Qualitative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analysis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gave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limited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results</a:t>
            </a:r>
            <a:endParaRPr sz="1000" dirty="0">
              <a:latin typeface="Calibri"/>
              <a:cs typeface="Calibri"/>
            </a:endParaRPr>
          </a:p>
          <a:p>
            <a:pPr marL="566420" marR="671195" indent="-277495">
              <a:lnSpc>
                <a:spcPct val="141100"/>
              </a:lnSpc>
              <a:spcBef>
                <a:spcPts val="90"/>
              </a:spcBef>
            </a:pPr>
            <a:r>
              <a:rPr sz="1000" spc="55" dirty="0">
                <a:latin typeface="Calibri"/>
                <a:cs typeface="Calibri"/>
              </a:rPr>
              <a:t>Extend </a:t>
            </a:r>
            <a:r>
              <a:rPr sz="1000" spc="5" dirty="0">
                <a:latin typeface="Calibri"/>
                <a:cs typeface="Calibri"/>
              </a:rPr>
              <a:t>models</a:t>
            </a:r>
            <a:r>
              <a:rPr sz="1000" spc="10" dirty="0">
                <a:latin typeface="Calibri"/>
                <a:cs typeface="Calibri"/>
              </a:rPr>
              <a:t> to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 </a:t>
            </a:r>
            <a:r>
              <a:rPr sz="1000" b="1" i="1" spc="90" dirty="0">
                <a:solidFill>
                  <a:srgbClr val="0000FF"/>
                </a:solidFill>
                <a:latin typeface="Calibri"/>
                <a:cs typeface="Calibri"/>
              </a:rPr>
              <a:t>domain </a:t>
            </a:r>
            <a:r>
              <a:rPr sz="1000" dirty="0">
                <a:latin typeface="Calibri"/>
                <a:cs typeface="Calibri"/>
              </a:rPr>
              <a:t>–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110" dirty="0">
                <a:latin typeface="Calibri"/>
                <a:cs typeface="Calibri"/>
              </a:rPr>
              <a:t>ODEs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Differential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equations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often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easier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analyze</a:t>
            </a:r>
            <a:endParaRPr sz="1000" dirty="0">
              <a:latin typeface="Calibri"/>
              <a:cs typeface="Calibri"/>
            </a:endParaRPr>
          </a:p>
          <a:p>
            <a:pPr marL="566420" marR="5080">
              <a:lnSpc>
                <a:spcPts val="1200"/>
              </a:lnSpc>
              <a:spcBef>
                <a:spcPts val="35"/>
              </a:spcBef>
            </a:pPr>
            <a:r>
              <a:rPr sz="1000" spc="30" dirty="0">
                <a:latin typeface="Calibri"/>
                <a:cs typeface="Calibri"/>
              </a:rPr>
              <a:t>Allows </a:t>
            </a:r>
            <a:r>
              <a:rPr sz="1000" spc="25" dirty="0">
                <a:latin typeface="Calibri"/>
                <a:cs typeface="Calibri"/>
              </a:rPr>
              <a:t>examining </a:t>
            </a:r>
            <a:r>
              <a:rPr sz="1000" spc="20" dirty="0">
                <a:latin typeface="Calibri"/>
                <a:cs typeface="Calibri"/>
              </a:rPr>
              <a:t>populations</a:t>
            </a:r>
            <a:r>
              <a:rPr sz="1000" spc="25" dirty="0">
                <a:latin typeface="Calibri"/>
                <a:cs typeface="Calibri"/>
              </a:rPr>
              <a:t> without </a:t>
            </a:r>
            <a:r>
              <a:rPr sz="1000" spc="5" dirty="0">
                <a:latin typeface="Calibri"/>
                <a:cs typeface="Calibri"/>
              </a:rPr>
              <a:t>discrete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sampling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Qualitative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analysis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shows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better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behaved</a:t>
            </a:r>
          </a:p>
          <a:p>
            <a:pPr marL="289560" marR="163830">
              <a:spcBef>
                <a:spcPts val="550"/>
              </a:spcBef>
            </a:pPr>
            <a:r>
              <a:rPr sz="1000" spc="40" dirty="0">
                <a:latin typeface="Calibri"/>
                <a:cs typeface="Calibri"/>
              </a:rPr>
              <a:t>Begin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examining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two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yeast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species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competing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limited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resource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(nutrient)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(3/37)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19602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20" y="849897"/>
            <a:ext cx="34156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sum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square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errors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code,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used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find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best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parameter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fit,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is: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1209" y="147182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1032" y="1336446"/>
            <a:ext cx="3969385" cy="11317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5885">
              <a:spcBef>
                <a:spcPts val="185"/>
              </a:spcBef>
            </a:pPr>
            <a:r>
              <a:rPr sz="600" dirty="0">
                <a:latin typeface="Lucida Console"/>
                <a:cs typeface="Lucida Console"/>
              </a:rPr>
              <a:t>1 </a:t>
            </a:r>
            <a:r>
              <a:rPr sz="600" spc="170" dirty="0"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function </a:t>
            </a:r>
            <a:r>
              <a:rPr sz="900" spc="-5" dirty="0">
                <a:latin typeface="Courier New"/>
                <a:cs typeface="Courier New"/>
              </a:rPr>
              <a:t>J =</a:t>
            </a:r>
            <a:r>
              <a:rPr sz="900" spc="20" dirty="0">
                <a:latin typeface="Courier New"/>
                <a:cs typeface="Courier New"/>
              </a:rPr>
              <a:t> ys</a:t>
            </a:r>
            <a:r>
              <a:rPr sz="900" spc="-5" dirty="0">
                <a:latin typeface="Courier New"/>
                <a:cs typeface="Courier New"/>
              </a:rPr>
              <a:t>t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lst</a:t>
            </a:r>
            <a:r>
              <a:rPr sz="900" spc="-5" dirty="0">
                <a:latin typeface="Courier New"/>
                <a:cs typeface="Courier New"/>
              </a:rPr>
              <a:t>(p, tdata, pdata)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2</a:t>
            </a:r>
            <a:r>
              <a:rPr sz="600" spc="530" dirty="0"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1CAC00"/>
                </a:solidFill>
                <a:latin typeface="Courier New"/>
                <a:cs typeface="Courier New"/>
              </a:rPr>
              <a:t>% Least</a:t>
            </a:r>
            <a:r>
              <a:rPr sz="900" spc="-10" dirty="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1CAC00"/>
                </a:solidFill>
                <a:latin typeface="Courier New"/>
                <a:cs typeface="Courier New"/>
              </a:rPr>
              <a:t>Squares fit to Logistic Growth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3</a:t>
            </a:r>
            <a:r>
              <a:rPr sz="600" spc="509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length</a:t>
            </a:r>
            <a:r>
              <a:rPr sz="900" spc="-5" dirty="0">
                <a:latin typeface="Courier New"/>
                <a:cs typeface="Courier New"/>
              </a:rPr>
              <a:t>(tdata);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4</a:t>
            </a:r>
            <a:r>
              <a:rPr sz="600" spc="520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yst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p(1)</a:t>
            </a:r>
            <a:r>
              <a:rPr sz="1350" spc="-7" baseline="-9259" dirty="0">
                <a:latin typeface="Courier New"/>
                <a:cs typeface="Courier New"/>
              </a:rPr>
              <a:t>*</a:t>
            </a:r>
            <a:r>
              <a:rPr sz="900" spc="-5" dirty="0">
                <a:latin typeface="Courier New"/>
                <a:cs typeface="Courier New"/>
              </a:rPr>
              <a:t>p(2)./(p(1) 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18A21"/>
                </a:solidFill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509270"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(p(2)-p(1))</a:t>
            </a:r>
            <a:r>
              <a:rPr sz="1350" spc="-7" baseline="-9259" dirty="0">
                <a:latin typeface="Courier New"/>
                <a:cs typeface="Courier New"/>
              </a:rPr>
              <a:t>*</a:t>
            </a:r>
            <a:r>
              <a:rPr sz="900" spc="-5" dirty="0">
                <a:solidFill>
                  <a:srgbClr val="0000FF"/>
                </a:solidFill>
                <a:latin typeface="Courier New"/>
                <a:cs typeface="Courier New"/>
              </a:rPr>
              <a:t>exp</a:t>
            </a:r>
            <a:r>
              <a:rPr sz="900" spc="-5" dirty="0">
                <a:latin typeface="Courier New"/>
                <a:cs typeface="Courier New"/>
              </a:rPr>
              <a:t>(-p(3)</a:t>
            </a:r>
            <a:r>
              <a:rPr sz="1350" spc="-7" baseline="-9259" dirty="0">
                <a:latin typeface="Courier New"/>
                <a:cs typeface="Courier New"/>
              </a:rPr>
              <a:t>*</a:t>
            </a:r>
            <a:r>
              <a:rPr sz="900" spc="-5" dirty="0">
                <a:latin typeface="Courier New"/>
                <a:cs typeface="Courier New"/>
              </a:rPr>
              <a:t>tdata));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5</a:t>
            </a:r>
            <a:r>
              <a:rPr sz="600" spc="515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err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pdata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yst;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6</a:t>
            </a:r>
            <a:r>
              <a:rPr sz="600" spc="525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J = err</a:t>
            </a:r>
            <a:r>
              <a:rPr sz="1350" spc="-7" baseline="-9259" dirty="0">
                <a:latin typeface="Courier New"/>
                <a:cs typeface="Courier New"/>
              </a:rPr>
              <a:t>*</a:t>
            </a:r>
            <a:r>
              <a:rPr sz="900" spc="-5" dirty="0">
                <a:latin typeface="Courier New"/>
                <a:cs typeface="Courier New"/>
              </a:rPr>
              <a:t>err';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1CAC00"/>
                </a:solidFill>
                <a:latin typeface="Courier New"/>
                <a:cs typeface="Courier New"/>
              </a:rPr>
              <a:t>% Sum of square</a:t>
            </a:r>
            <a:r>
              <a:rPr sz="900" spc="-10" dirty="0">
                <a:solidFill>
                  <a:srgbClr val="1CAC0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1CAC00"/>
                </a:solidFill>
                <a:latin typeface="Courier New"/>
                <a:cs typeface="Courier New"/>
              </a:rPr>
              <a:t>errors</a:t>
            </a:r>
            <a:endParaRPr sz="900">
              <a:latin typeface="Courier New"/>
              <a:cs typeface="Courier New"/>
            </a:endParaRPr>
          </a:p>
          <a:p>
            <a:pPr marL="95885">
              <a:spcBef>
                <a:spcPts val="15"/>
              </a:spcBef>
            </a:pPr>
            <a:r>
              <a:rPr sz="600" dirty="0">
                <a:latin typeface="Lucida Console"/>
                <a:cs typeface="Lucida Console"/>
              </a:rPr>
              <a:t>7</a:t>
            </a:r>
            <a:r>
              <a:rPr sz="600" spc="455" dirty="0"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7424" y="2943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18820" y="2654783"/>
            <a:ext cx="35744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best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fitting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parameters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come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from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executing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fminsearch</a:t>
            </a:r>
            <a:r>
              <a:rPr sz="1000" spc="-5" dirty="0">
                <a:latin typeface="Calibri"/>
                <a:cs typeface="Calibri"/>
              </a:rPr>
              <a:t>: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p1 = fminsearch(@yst</a:t>
            </a:r>
            <a:r>
              <a:rPr sz="1000" spc="-2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lst,p0,[],tdata,pdata)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(24/37)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19602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6120" y="892277"/>
            <a:ext cx="3664585" cy="60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1200"/>
              </a:lnSpc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best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fitting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parameters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Saccharomyces</a:t>
            </a:r>
            <a:r>
              <a:rPr sz="1000" b="1" i="1" spc="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cerevisiae</a:t>
            </a:r>
            <a:r>
              <a:rPr sz="1000" b="1" i="1" spc="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  <a:p>
            <a:pPr marL="25400">
              <a:lnSpc>
                <a:spcPts val="1200"/>
              </a:lnSpc>
            </a:pPr>
            <a:r>
              <a:rPr sz="1000" b="1" i="1" spc="85" dirty="0">
                <a:solidFill>
                  <a:srgbClr val="00B233"/>
                </a:solidFill>
                <a:latin typeface="Calibri"/>
                <a:cs typeface="Calibri"/>
              </a:rPr>
              <a:t>Schizosaccharomyces</a:t>
            </a:r>
            <a:r>
              <a:rPr sz="1000" b="1" i="1" spc="175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B233"/>
                </a:solidFill>
                <a:latin typeface="Calibri"/>
                <a:cs typeface="Calibri"/>
              </a:rPr>
              <a:t>kephir</a:t>
            </a:r>
            <a:r>
              <a:rPr sz="1000" b="1" i="1" spc="10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given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by: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842010"/>
            <a:r>
              <a:rPr sz="1000" i="1" spc="6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050" spc="97" baseline="-11904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050" spc="150" baseline="-1190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27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000" i="1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2343</a:t>
            </a:r>
            <a:r>
              <a:rPr sz="1000" i="1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1000" i="1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i="1" spc="10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000" i="1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000" i="1" spc="-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25864</a:t>
            </a:r>
            <a:r>
              <a:rPr sz="1000" i="1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1000" i="1" spc="2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i="1" spc="11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000" i="1" spc="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12</a:t>
            </a:r>
            <a:r>
              <a:rPr sz="1000" i="1" spc="-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000" spc="-5" dirty="0">
                <a:solidFill>
                  <a:srgbClr val="0000FF"/>
                </a:solidFill>
                <a:latin typeface="Calibri"/>
                <a:cs typeface="Calibri"/>
              </a:rPr>
              <a:t>7421</a:t>
            </a:r>
            <a:r>
              <a:rPr sz="1000" i="1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8820" y="1600823"/>
            <a:ext cx="2292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0" dirty="0"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419" y="1676737"/>
            <a:ext cx="3441700" cy="67813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840740">
              <a:spcBef>
                <a:spcPts val="695"/>
              </a:spcBef>
            </a:pPr>
            <a:r>
              <a:rPr sz="1000" i="1" spc="65" dirty="0">
                <a:solidFill>
                  <a:srgbClr val="1CAC00"/>
                </a:solidFill>
                <a:latin typeface="Calibri"/>
                <a:cs typeface="Calibri"/>
              </a:rPr>
              <a:t>P</a:t>
            </a:r>
            <a:r>
              <a:rPr sz="1050" spc="97" baseline="-11904" dirty="0">
                <a:solidFill>
                  <a:srgbClr val="1CAC00"/>
                </a:solidFill>
                <a:latin typeface="Tahoma"/>
                <a:cs typeface="Tahoma"/>
              </a:rPr>
              <a:t>0</a:t>
            </a:r>
            <a:r>
              <a:rPr sz="1050" spc="150" baseline="-11904" dirty="0">
                <a:solidFill>
                  <a:srgbClr val="1CAC00"/>
                </a:solidFill>
                <a:latin typeface="Tahoma"/>
                <a:cs typeface="Tahoma"/>
              </a:rPr>
              <a:t> </a:t>
            </a:r>
            <a:r>
              <a:rPr sz="1000" spc="275" dirty="0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sz="1000" i="1" spc="-5" dirty="0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sz="1000" spc="-5" dirty="0">
                <a:solidFill>
                  <a:srgbClr val="1CAC00"/>
                </a:solidFill>
                <a:latin typeface="Calibri"/>
                <a:cs typeface="Calibri"/>
              </a:rPr>
              <a:t>67807</a:t>
            </a:r>
            <a:r>
              <a:rPr sz="1000" i="1" spc="-5" dirty="0">
                <a:solidFill>
                  <a:srgbClr val="1CAC00"/>
                </a:solidFill>
                <a:latin typeface="Calibri"/>
                <a:cs typeface="Calibri"/>
              </a:rPr>
              <a:t>,</a:t>
            </a:r>
            <a:r>
              <a:rPr sz="1000" i="1" spc="55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000" i="1" spc="105" dirty="0">
                <a:solidFill>
                  <a:srgbClr val="1CAC00"/>
                </a:solidFill>
                <a:latin typeface="Calibri"/>
                <a:cs typeface="Calibri"/>
              </a:rPr>
              <a:t>r</a:t>
            </a:r>
            <a:r>
              <a:rPr sz="1000" i="1" spc="75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CAC00"/>
                </a:solidFill>
                <a:latin typeface="Calibri"/>
                <a:cs typeface="Calibri"/>
              </a:rPr>
              <a:t>0</a:t>
            </a:r>
            <a:r>
              <a:rPr sz="1000" i="1" spc="-5" dirty="0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sz="1000" spc="-5" dirty="0">
                <a:solidFill>
                  <a:srgbClr val="1CAC00"/>
                </a:solidFill>
                <a:latin typeface="Calibri"/>
                <a:cs typeface="Calibri"/>
              </a:rPr>
              <a:t>057442</a:t>
            </a:r>
            <a:r>
              <a:rPr sz="1000" i="1" spc="-5" dirty="0">
                <a:solidFill>
                  <a:srgbClr val="1CAC00"/>
                </a:solidFill>
                <a:latin typeface="Calibri"/>
                <a:cs typeface="Calibri"/>
              </a:rPr>
              <a:t>,</a:t>
            </a:r>
            <a:r>
              <a:rPr sz="1000" i="1" spc="270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000" i="1" spc="110" dirty="0">
                <a:solidFill>
                  <a:srgbClr val="1CAC00"/>
                </a:solidFill>
                <a:latin typeface="Calibri"/>
                <a:cs typeface="Calibri"/>
              </a:rPr>
              <a:t>M</a:t>
            </a:r>
            <a:r>
              <a:rPr sz="1000" i="1" spc="155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CAC00"/>
                </a:solidFill>
                <a:latin typeface="Calibri"/>
                <a:cs typeface="Calibri"/>
              </a:rPr>
              <a:t>5</a:t>
            </a:r>
            <a:r>
              <a:rPr sz="1000" i="1" spc="-5" dirty="0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sz="1000" spc="-5" dirty="0">
                <a:solidFill>
                  <a:srgbClr val="1CAC00"/>
                </a:solidFill>
                <a:latin typeface="Calibri"/>
                <a:cs typeface="Calibri"/>
              </a:rPr>
              <a:t>8802</a:t>
            </a:r>
            <a:endParaRPr sz="1000">
              <a:latin typeface="Calibri"/>
              <a:cs typeface="Calibri"/>
            </a:endParaRPr>
          </a:p>
          <a:p>
            <a:pPr marL="38100" marR="30480">
              <a:lnSpc>
                <a:spcPct val="149400"/>
              </a:lnSpc>
            </a:pP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least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spc="195" dirty="0">
                <a:solidFill>
                  <a:srgbClr val="0000FF"/>
                </a:solidFill>
                <a:latin typeface="Calibri"/>
                <a:cs typeface="Calibri"/>
              </a:rPr>
              <a:t>SSE</a:t>
            </a:r>
            <a:r>
              <a:rPr sz="1000" b="1" spc="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39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000" b="1" spc="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60" dirty="0">
                <a:solidFill>
                  <a:srgbClr val="0000FF"/>
                </a:solidFill>
                <a:latin typeface="Calibri"/>
                <a:cs typeface="Calibri"/>
              </a:rPr>
              <a:t>4.9460</a:t>
            </a:r>
            <a:r>
              <a:rPr sz="1000" b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spc="195" dirty="0">
                <a:solidFill>
                  <a:srgbClr val="00B233"/>
                </a:solidFill>
                <a:latin typeface="Calibri"/>
                <a:cs typeface="Calibri"/>
              </a:rPr>
              <a:t>SSE</a:t>
            </a:r>
            <a:r>
              <a:rPr sz="1000" b="1" spc="16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spc="390" dirty="0">
                <a:solidFill>
                  <a:srgbClr val="00B233"/>
                </a:solidFill>
                <a:latin typeface="Calibri"/>
                <a:cs typeface="Calibri"/>
              </a:rPr>
              <a:t>=</a:t>
            </a:r>
            <a:r>
              <a:rPr sz="1000" b="1" spc="155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spc="55" dirty="0">
                <a:solidFill>
                  <a:srgbClr val="00B233"/>
                </a:solidFill>
                <a:latin typeface="Calibri"/>
                <a:cs typeface="Calibri"/>
              </a:rPr>
              <a:t>1.3850</a:t>
            </a:r>
            <a:r>
              <a:rPr sz="1000" spc="55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respectively.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75" dirty="0">
                <a:latin typeface="Calibri"/>
                <a:cs typeface="Calibri"/>
              </a:rPr>
              <a:t>This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produces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best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fitting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669" y="2539061"/>
            <a:ext cx="4019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2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000" i="1" spc="-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000" i="1" spc="2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000" spc="8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10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7152" y="2646654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5">
                <a:moveTo>
                  <a:pt x="0" y="0"/>
                </a:moveTo>
                <a:lnTo>
                  <a:pt x="991946" y="0"/>
                </a:lnTo>
              </a:path>
            </a:pathLst>
          </a:custGeom>
          <a:ln w="505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18117" y="2539061"/>
            <a:ext cx="7327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0" dirty="0">
                <a:latin typeface="Calibri"/>
                <a:cs typeface="Calibri"/>
              </a:rPr>
              <a:t>and   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i="1" spc="120" dirty="0">
                <a:solidFill>
                  <a:srgbClr val="1CAC00"/>
                </a:solidFill>
                <a:latin typeface="Calibri"/>
                <a:cs typeface="Calibri"/>
              </a:rPr>
              <a:t>P</a:t>
            </a:r>
            <a:r>
              <a:rPr sz="1000" i="1" spc="-90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1CAC00"/>
                </a:solidFill>
                <a:latin typeface="Calibri"/>
                <a:cs typeface="Calibri"/>
              </a:rPr>
              <a:t>(</a:t>
            </a:r>
            <a:r>
              <a:rPr sz="1000" i="1" spc="20" dirty="0">
                <a:solidFill>
                  <a:srgbClr val="1CAC00"/>
                </a:solidFill>
                <a:latin typeface="Calibri"/>
                <a:cs typeface="Calibri"/>
              </a:rPr>
              <a:t>t</a:t>
            </a:r>
            <a:r>
              <a:rPr sz="1000" spc="80" dirty="0">
                <a:solidFill>
                  <a:srgbClr val="1CAC00"/>
                </a:solidFill>
                <a:latin typeface="Calibri"/>
                <a:cs typeface="Calibri"/>
              </a:rPr>
              <a:t>)</a:t>
            </a:r>
            <a:r>
              <a:rPr sz="1000" spc="50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1CAC00"/>
                </a:solidFill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4694" y="2453463"/>
            <a:ext cx="22618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960245" algn="l"/>
              </a:tabLst>
            </a:pPr>
            <a:r>
              <a:rPr sz="1000" spc="-10" dirty="0">
                <a:solidFill>
                  <a:srgbClr val="0000FF"/>
                </a:solidFill>
                <a:latin typeface="Calibri"/>
                <a:cs typeface="Calibri"/>
              </a:rPr>
              <a:t>12</a:t>
            </a:r>
            <a:r>
              <a:rPr sz="1000" i="1" spc="20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000" spc="-10" dirty="0">
                <a:solidFill>
                  <a:srgbClr val="0000FF"/>
                </a:solidFill>
                <a:latin typeface="Calibri"/>
                <a:cs typeface="Calibri"/>
              </a:rPr>
              <a:t>742	</a:t>
            </a:r>
            <a:r>
              <a:rPr sz="1000" spc="-10" dirty="0">
                <a:solidFill>
                  <a:srgbClr val="1CAC00"/>
                </a:solidFill>
                <a:latin typeface="Calibri"/>
                <a:cs typeface="Calibri"/>
              </a:rPr>
              <a:t>5</a:t>
            </a:r>
            <a:r>
              <a:rPr sz="1000" i="1" spc="20" dirty="0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sz="1000" spc="-10" dirty="0">
                <a:solidFill>
                  <a:srgbClr val="1CAC00"/>
                </a:solidFill>
                <a:latin typeface="Calibri"/>
                <a:cs typeface="Calibri"/>
              </a:rPr>
              <a:t>880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87966" y="2646654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70">
                <a:moveTo>
                  <a:pt x="0" y="0"/>
                </a:moveTo>
                <a:lnTo>
                  <a:pt x="1042390" y="0"/>
                </a:lnTo>
              </a:path>
            </a:pathLst>
          </a:custGeom>
          <a:ln w="5054">
            <a:solidFill>
              <a:srgbClr val="1C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6351" y="2589302"/>
            <a:ext cx="30289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  <a:tabLst>
                <a:tab pos="1941195" algn="l"/>
              </a:tabLst>
            </a:pPr>
            <a:r>
              <a:rPr sz="1500" spc="-15" baseline="-16666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500" spc="-7" baseline="-1666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412" baseline="-16666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1500" spc="-7" baseline="-1666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baseline="-16666" dirty="0">
                <a:solidFill>
                  <a:srgbClr val="0000FF"/>
                </a:solidFill>
                <a:latin typeface="Calibri"/>
                <a:cs typeface="Calibri"/>
              </a:rPr>
              <a:t>9</a:t>
            </a:r>
            <a:r>
              <a:rPr sz="1500" i="1" spc="30" baseline="-16666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500" spc="-15" baseline="-16666" dirty="0">
                <a:solidFill>
                  <a:srgbClr val="0000FF"/>
                </a:solidFill>
                <a:latin typeface="Calibri"/>
                <a:cs typeface="Calibri"/>
              </a:rPr>
              <a:t>323</a:t>
            </a:r>
            <a:r>
              <a:rPr sz="1500" spc="-89" baseline="-1666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i="1" spc="-22" baseline="-16666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700" i="1" spc="210" dirty="0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sz="700" spc="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700" i="1" spc="5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0000FF"/>
                </a:solidFill>
                <a:latin typeface="Tahoma"/>
                <a:cs typeface="Tahoma"/>
              </a:rPr>
              <a:t>2586</a:t>
            </a:r>
            <a:r>
              <a:rPr sz="700" i="1" spc="6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700" i="1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500" spc="-15" baseline="-16666" dirty="0">
                <a:solidFill>
                  <a:srgbClr val="1CAC00"/>
                </a:solidFill>
                <a:latin typeface="Calibri"/>
                <a:cs typeface="Calibri"/>
              </a:rPr>
              <a:t>1</a:t>
            </a:r>
            <a:r>
              <a:rPr sz="1500" spc="-7" baseline="-16666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500" spc="412" baseline="-16666" dirty="0">
                <a:solidFill>
                  <a:srgbClr val="1CAC00"/>
                </a:solidFill>
                <a:latin typeface="Calibri"/>
                <a:cs typeface="Calibri"/>
              </a:rPr>
              <a:t>+</a:t>
            </a:r>
            <a:r>
              <a:rPr sz="1500" spc="-7" baseline="-16666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500" spc="-15" baseline="-16666" dirty="0">
                <a:solidFill>
                  <a:srgbClr val="1CAC00"/>
                </a:solidFill>
                <a:latin typeface="Calibri"/>
                <a:cs typeface="Calibri"/>
              </a:rPr>
              <a:t>7</a:t>
            </a:r>
            <a:r>
              <a:rPr sz="1500" i="1" spc="30" baseline="-16666" dirty="0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sz="1500" spc="-15" baseline="-16666" dirty="0">
                <a:solidFill>
                  <a:srgbClr val="1CAC00"/>
                </a:solidFill>
                <a:latin typeface="Calibri"/>
                <a:cs typeface="Calibri"/>
              </a:rPr>
              <a:t>672</a:t>
            </a:r>
            <a:r>
              <a:rPr sz="1500" spc="-89" baseline="-16666" dirty="0">
                <a:solidFill>
                  <a:srgbClr val="1CAC00"/>
                </a:solidFill>
                <a:latin typeface="Calibri"/>
                <a:cs typeface="Calibri"/>
              </a:rPr>
              <a:t> </a:t>
            </a:r>
            <a:r>
              <a:rPr sz="1500" i="1" spc="-22" baseline="-16666" dirty="0">
                <a:solidFill>
                  <a:srgbClr val="1CAC00"/>
                </a:solidFill>
                <a:latin typeface="Calibri"/>
                <a:cs typeface="Calibri"/>
              </a:rPr>
              <a:t>e</a:t>
            </a:r>
            <a:r>
              <a:rPr sz="700" i="1" spc="210" dirty="0">
                <a:solidFill>
                  <a:srgbClr val="1CAC00"/>
                </a:solidFill>
                <a:latin typeface="Arial"/>
                <a:cs typeface="Arial"/>
              </a:rPr>
              <a:t>−</a:t>
            </a:r>
            <a:r>
              <a:rPr sz="700" spc="10" dirty="0">
                <a:solidFill>
                  <a:srgbClr val="1CAC00"/>
                </a:solidFill>
                <a:latin typeface="Tahoma"/>
                <a:cs typeface="Tahoma"/>
              </a:rPr>
              <a:t>0</a:t>
            </a:r>
            <a:r>
              <a:rPr sz="700" i="1" spc="55" dirty="0">
                <a:solidFill>
                  <a:srgbClr val="1CAC00"/>
                </a:solidFill>
                <a:latin typeface="Calibri"/>
                <a:cs typeface="Calibri"/>
              </a:rPr>
              <a:t>.</a:t>
            </a:r>
            <a:r>
              <a:rPr sz="700" spc="10" dirty="0">
                <a:solidFill>
                  <a:srgbClr val="1CAC00"/>
                </a:solidFill>
                <a:latin typeface="Tahoma"/>
                <a:cs typeface="Tahoma"/>
              </a:rPr>
              <a:t>05744</a:t>
            </a:r>
            <a:r>
              <a:rPr sz="700" i="1" spc="65" dirty="0">
                <a:solidFill>
                  <a:srgbClr val="1CAC00"/>
                </a:solidFill>
                <a:latin typeface="Calibri"/>
                <a:cs typeface="Calibri"/>
              </a:rPr>
              <a:t>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2845" y="2539061"/>
            <a:ext cx="60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8" name="object 1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(25/37)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19602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4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19" y="921652"/>
            <a:ext cx="38735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graphs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best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fitting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models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shown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below.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1878" y="1265250"/>
            <a:ext cx="1671955" cy="1395730"/>
            <a:chOff x="480352" y="1265250"/>
            <a:chExt cx="1671955" cy="1395730"/>
          </a:xfrm>
        </p:grpSpPr>
        <p:sp>
          <p:nvSpPr>
            <p:cNvPr id="9" name="object 9"/>
            <p:cNvSpPr/>
            <p:nvPr/>
          </p:nvSpPr>
          <p:spPr>
            <a:xfrm>
              <a:off x="480352" y="1265250"/>
              <a:ext cx="1671955" cy="1395730"/>
            </a:xfrm>
            <a:custGeom>
              <a:avLst/>
              <a:gdLst/>
              <a:ahLst/>
              <a:cxnLst/>
              <a:rect l="l" t="t" r="r" b="b"/>
              <a:pathLst>
                <a:path w="1671955" h="1395730">
                  <a:moveTo>
                    <a:pt x="0" y="1395463"/>
                  </a:moveTo>
                  <a:lnTo>
                    <a:pt x="1671837" y="1395463"/>
                  </a:lnTo>
                  <a:lnTo>
                    <a:pt x="1671837" y="0"/>
                  </a:lnTo>
                  <a:lnTo>
                    <a:pt x="0" y="0"/>
                  </a:lnTo>
                  <a:lnTo>
                    <a:pt x="0" y="1395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856" y="1343405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1806" y="1343405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6756" y="1343405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1706" y="1343405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6657" y="1343405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6856" y="1343405"/>
              <a:ext cx="1475105" cy="1152525"/>
            </a:xfrm>
            <a:custGeom>
              <a:avLst/>
              <a:gdLst/>
              <a:ahLst/>
              <a:cxnLst/>
              <a:rect l="l" t="t" r="r" b="b"/>
              <a:pathLst>
                <a:path w="1475105" h="1152525">
                  <a:moveTo>
                    <a:pt x="1474751" y="1151936"/>
                  </a:moveTo>
                  <a:lnTo>
                    <a:pt x="1474751" y="0"/>
                  </a:lnTo>
                </a:path>
                <a:path w="1475105" h="1152525">
                  <a:moveTo>
                    <a:pt x="1474751" y="1151936"/>
                  </a:moveTo>
                  <a:lnTo>
                    <a:pt x="0" y="1151936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856" y="2111363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>
                  <a:moveTo>
                    <a:pt x="14747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856" y="1727384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>
                  <a:moveTo>
                    <a:pt x="14747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6856" y="1343405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>
                  <a:moveTo>
                    <a:pt x="147475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856" y="2495342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>
                  <a:moveTo>
                    <a:pt x="0" y="0"/>
                  </a:moveTo>
                  <a:lnTo>
                    <a:pt x="147475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856" y="1343405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>
                  <a:moveTo>
                    <a:pt x="0" y="0"/>
                  </a:moveTo>
                  <a:lnTo>
                    <a:pt x="147475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856" y="2480594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1806" y="2480594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6756" y="2480594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1706" y="2480594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26657" y="2480594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1607" y="2480594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7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856" y="134340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1806" y="134340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756" y="134340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1706" y="134340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26657" y="134340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21607" y="1343405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74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03090" y="2505976"/>
            <a:ext cx="4318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82757" y="2505976"/>
            <a:ext cx="7366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77724" y="2505976"/>
            <a:ext cx="7366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20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72690" y="2505976"/>
            <a:ext cx="7366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30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67657" y="2505976"/>
            <a:ext cx="7366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40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62624" y="2505976"/>
            <a:ext cx="7366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50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71616" y="2570937"/>
            <a:ext cx="181610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450" i="1" spc="20" dirty="0">
                <a:solidFill>
                  <a:srgbClr val="252525"/>
                </a:solidFill>
                <a:latin typeface="Calibri"/>
                <a:cs typeface="Calibri"/>
              </a:rPr>
              <a:t>t </a:t>
            </a:r>
            <a:r>
              <a:rPr sz="450" i="1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450" spc="45" dirty="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sz="450" spc="20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450" spc="2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450" spc="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450" spc="50" dirty="0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17112" y="1342136"/>
            <a:ext cx="1477645" cy="1155065"/>
            <a:chOff x="645586" y="1342135"/>
            <a:chExt cx="1477645" cy="1155065"/>
          </a:xfrm>
        </p:grpSpPr>
        <p:sp>
          <p:nvSpPr>
            <p:cNvPr id="41" name="object 41"/>
            <p:cNvSpPr/>
            <p:nvPr/>
          </p:nvSpPr>
          <p:spPr>
            <a:xfrm>
              <a:off x="646856" y="1343405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21607" y="1343405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19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6856" y="2495342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4747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6856" y="2111363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4747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6856" y="1727384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4747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856" y="134340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4747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06859" y="2495342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74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06859" y="2111363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74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06859" y="1727384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74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06859" y="134340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74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367863" y="2450361"/>
            <a:ext cx="4318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67863" y="2066382"/>
            <a:ext cx="4318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37281" y="1682403"/>
            <a:ext cx="7366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37281" y="1298424"/>
            <a:ext cx="73660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15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42073" y="1717553"/>
            <a:ext cx="69250" cy="40322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sz="450" i="1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450" i="1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450" spc="-5" dirty="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sz="450" i="1" spc="-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450" dirty="0">
                <a:solidFill>
                  <a:srgbClr val="252525"/>
                </a:solidFill>
                <a:latin typeface="Calibri"/>
                <a:cs typeface="Calibri"/>
              </a:rPr>
              <a:t>) </a:t>
            </a:r>
            <a:r>
              <a:rPr sz="450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450" spc="-5" dirty="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sz="450" spc="-50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450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450" spc="-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450" spc="-10" dirty="0">
                <a:solidFill>
                  <a:srgbClr val="252525"/>
                </a:solidFill>
                <a:latin typeface="Calibri"/>
                <a:cs typeface="Calibri"/>
              </a:rPr>
              <a:t>um</a:t>
            </a:r>
            <a:r>
              <a:rPr sz="450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450" dirty="0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04294" y="1236829"/>
            <a:ext cx="716280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450" i="1" spc="30" dirty="0">
                <a:latin typeface="Calibri"/>
                <a:cs typeface="Calibri"/>
              </a:rPr>
              <a:t>Saccharomyces cerevisiae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400261" y="1458694"/>
            <a:ext cx="1496695" cy="1026794"/>
            <a:chOff x="628735" y="1458694"/>
            <a:chExt cx="1496695" cy="1026794"/>
          </a:xfrm>
        </p:grpSpPr>
        <p:sp>
          <p:nvSpPr>
            <p:cNvPr id="58" name="object 58"/>
            <p:cNvSpPr/>
            <p:nvPr/>
          </p:nvSpPr>
          <p:spPr>
            <a:xfrm>
              <a:off x="630434" y="2449224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242" y="17234"/>
                  </a:moveTo>
                  <a:lnTo>
                    <a:pt x="32783" y="6581"/>
                  </a:lnTo>
                  <a:lnTo>
                    <a:pt x="23720" y="0"/>
                  </a:lnTo>
                  <a:lnTo>
                    <a:pt x="12521" y="0"/>
                  </a:lnTo>
                  <a:lnTo>
                    <a:pt x="3458" y="6581"/>
                  </a:lnTo>
                  <a:lnTo>
                    <a:pt x="0" y="17234"/>
                  </a:lnTo>
                  <a:lnTo>
                    <a:pt x="3458" y="27887"/>
                  </a:lnTo>
                  <a:lnTo>
                    <a:pt x="12521" y="34468"/>
                  </a:lnTo>
                  <a:lnTo>
                    <a:pt x="23720" y="34468"/>
                  </a:lnTo>
                  <a:lnTo>
                    <a:pt x="32783" y="27887"/>
                  </a:lnTo>
                  <a:lnTo>
                    <a:pt x="36242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4608" y="235407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242" y="17234"/>
                  </a:moveTo>
                  <a:lnTo>
                    <a:pt x="32783" y="6581"/>
                  </a:lnTo>
                  <a:lnTo>
                    <a:pt x="23720" y="0"/>
                  </a:lnTo>
                  <a:lnTo>
                    <a:pt x="12521" y="0"/>
                  </a:lnTo>
                  <a:lnTo>
                    <a:pt x="3458" y="6581"/>
                  </a:lnTo>
                  <a:lnTo>
                    <a:pt x="0" y="17234"/>
                  </a:lnTo>
                  <a:lnTo>
                    <a:pt x="3458" y="27887"/>
                  </a:lnTo>
                  <a:lnTo>
                    <a:pt x="12521" y="34468"/>
                  </a:lnTo>
                  <a:lnTo>
                    <a:pt x="23720" y="34468"/>
                  </a:lnTo>
                  <a:lnTo>
                    <a:pt x="32783" y="27887"/>
                  </a:lnTo>
                  <a:lnTo>
                    <a:pt x="36242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5481" y="2000682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2" y="17234"/>
                  </a:moveTo>
                  <a:lnTo>
                    <a:pt x="32783" y="6583"/>
                  </a:lnTo>
                  <a:lnTo>
                    <a:pt x="23720" y="0"/>
                  </a:lnTo>
                  <a:lnTo>
                    <a:pt x="12521" y="0"/>
                  </a:lnTo>
                  <a:lnTo>
                    <a:pt x="3458" y="6583"/>
                  </a:lnTo>
                  <a:lnTo>
                    <a:pt x="0" y="17234"/>
                  </a:lnTo>
                  <a:lnTo>
                    <a:pt x="3458" y="27886"/>
                  </a:lnTo>
                  <a:lnTo>
                    <a:pt x="12521" y="34469"/>
                  </a:lnTo>
                  <a:lnTo>
                    <a:pt x="23720" y="34469"/>
                  </a:lnTo>
                  <a:lnTo>
                    <a:pt x="32783" y="27886"/>
                  </a:lnTo>
                  <a:lnTo>
                    <a:pt x="36242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2665" y="179679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3" y="17234"/>
                  </a:moveTo>
                  <a:lnTo>
                    <a:pt x="32782" y="6583"/>
                  </a:lnTo>
                  <a:lnTo>
                    <a:pt x="23721" y="0"/>
                  </a:lnTo>
                  <a:lnTo>
                    <a:pt x="12521" y="0"/>
                  </a:lnTo>
                  <a:lnTo>
                    <a:pt x="3458" y="6583"/>
                  </a:lnTo>
                  <a:lnTo>
                    <a:pt x="0" y="17234"/>
                  </a:lnTo>
                  <a:lnTo>
                    <a:pt x="3458" y="27886"/>
                  </a:lnTo>
                  <a:lnTo>
                    <a:pt x="12521" y="34469"/>
                  </a:lnTo>
                  <a:lnTo>
                    <a:pt x="23721" y="34469"/>
                  </a:lnTo>
                  <a:lnTo>
                    <a:pt x="32782" y="27886"/>
                  </a:lnTo>
                  <a:lnTo>
                    <a:pt x="36243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60527" y="1660877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60527" y="1637091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06643" y="151815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81400" y="1511363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25574" y="1487577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32855" y="1460393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48388" y="1497771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67320" y="1490975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69261" y="1487577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13436" y="150116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245" y="17234"/>
                  </a:moveTo>
                  <a:lnTo>
                    <a:pt x="32784" y="6583"/>
                  </a:lnTo>
                  <a:lnTo>
                    <a:pt x="23722" y="0"/>
                  </a:lnTo>
                  <a:lnTo>
                    <a:pt x="12522" y="0"/>
                  </a:lnTo>
                  <a:lnTo>
                    <a:pt x="3461" y="6583"/>
                  </a:lnTo>
                  <a:lnTo>
                    <a:pt x="0" y="17234"/>
                  </a:lnTo>
                  <a:lnTo>
                    <a:pt x="3461" y="27886"/>
                  </a:lnTo>
                  <a:lnTo>
                    <a:pt x="12522" y="34469"/>
                  </a:lnTo>
                  <a:lnTo>
                    <a:pt x="23722" y="34469"/>
                  </a:lnTo>
                  <a:lnTo>
                    <a:pt x="32784" y="27886"/>
                  </a:lnTo>
                  <a:lnTo>
                    <a:pt x="36245" y="17234"/>
                  </a:lnTo>
                  <a:close/>
                </a:path>
              </a:pathLst>
            </a:custGeom>
            <a:ln w="33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6856" y="1516832"/>
              <a:ext cx="1475105" cy="883919"/>
            </a:xfrm>
            <a:custGeom>
              <a:avLst/>
              <a:gdLst/>
              <a:ahLst/>
              <a:cxnLst/>
              <a:rect l="l" t="t" r="r" b="b"/>
              <a:pathLst>
                <a:path w="1475105" h="883919">
                  <a:moveTo>
                    <a:pt x="0" y="883718"/>
                  </a:moveTo>
                  <a:lnTo>
                    <a:pt x="29794" y="858880"/>
                  </a:lnTo>
                  <a:lnTo>
                    <a:pt x="59584" y="828641"/>
                  </a:lnTo>
                  <a:lnTo>
                    <a:pt x="89378" y="792412"/>
                  </a:lnTo>
                  <a:lnTo>
                    <a:pt x="119172" y="749844"/>
                  </a:lnTo>
                  <a:lnTo>
                    <a:pt x="148963" y="700948"/>
                  </a:lnTo>
                  <a:lnTo>
                    <a:pt x="178758" y="646230"/>
                  </a:lnTo>
                  <a:lnTo>
                    <a:pt x="208551" y="586751"/>
                  </a:lnTo>
                  <a:lnTo>
                    <a:pt x="238342" y="524118"/>
                  </a:lnTo>
                  <a:lnTo>
                    <a:pt x="268135" y="460308"/>
                  </a:lnTo>
                  <a:lnTo>
                    <a:pt x="283033" y="428633"/>
                  </a:lnTo>
                  <a:lnTo>
                    <a:pt x="312828" y="367061"/>
                  </a:lnTo>
                  <a:lnTo>
                    <a:pt x="342617" y="309353"/>
                  </a:lnTo>
                  <a:lnTo>
                    <a:pt x="372412" y="256910"/>
                  </a:lnTo>
                  <a:lnTo>
                    <a:pt x="402206" y="210556"/>
                  </a:lnTo>
                  <a:lnTo>
                    <a:pt x="431995" y="170586"/>
                  </a:lnTo>
                  <a:lnTo>
                    <a:pt x="461789" y="136850"/>
                  </a:lnTo>
                  <a:lnTo>
                    <a:pt x="491583" y="108886"/>
                  </a:lnTo>
                  <a:lnTo>
                    <a:pt x="536274" y="76338"/>
                  </a:lnTo>
                  <a:lnTo>
                    <a:pt x="580961" y="52923"/>
                  </a:lnTo>
                  <a:lnTo>
                    <a:pt x="625652" y="36399"/>
                  </a:lnTo>
                  <a:lnTo>
                    <a:pt x="670343" y="24891"/>
                  </a:lnTo>
                  <a:lnTo>
                    <a:pt x="715029" y="16953"/>
                  </a:lnTo>
                  <a:lnTo>
                    <a:pt x="759721" y="11517"/>
                  </a:lnTo>
                  <a:lnTo>
                    <a:pt x="804407" y="7806"/>
                  </a:lnTo>
                  <a:lnTo>
                    <a:pt x="849098" y="5282"/>
                  </a:lnTo>
                  <a:lnTo>
                    <a:pt x="893789" y="3570"/>
                  </a:lnTo>
                  <a:lnTo>
                    <a:pt x="938476" y="2405"/>
                  </a:lnTo>
                  <a:lnTo>
                    <a:pt x="983167" y="1621"/>
                  </a:lnTo>
                  <a:lnTo>
                    <a:pt x="1027858" y="1087"/>
                  </a:lnTo>
                  <a:lnTo>
                    <a:pt x="1072544" y="729"/>
                  </a:lnTo>
                  <a:lnTo>
                    <a:pt x="1117236" y="484"/>
                  </a:lnTo>
                  <a:lnTo>
                    <a:pt x="1161922" y="321"/>
                  </a:lnTo>
                  <a:lnTo>
                    <a:pt x="1191716" y="244"/>
                  </a:lnTo>
                  <a:lnTo>
                    <a:pt x="1206613" y="208"/>
                  </a:lnTo>
                  <a:lnTo>
                    <a:pt x="1221510" y="181"/>
                  </a:lnTo>
                  <a:lnTo>
                    <a:pt x="1236407" y="154"/>
                  </a:lnTo>
                  <a:lnTo>
                    <a:pt x="1251304" y="135"/>
                  </a:lnTo>
                  <a:lnTo>
                    <a:pt x="1266201" y="113"/>
                  </a:lnTo>
                  <a:lnTo>
                    <a:pt x="1281094" y="99"/>
                  </a:lnTo>
                  <a:lnTo>
                    <a:pt x="1295995" y="81"/>
                  </a:lnTo>
                  <a:lnTo>
                    <a:pt x="1310892" y="67"/>
                  </a:lnTo>
                  <a:lnTo>
                    <a:pt x="1325785" y="58"/>
                  </a:lnTo>
                  <a:lnTo>
                    <a:pt x="1340682" y="49"/>
                  </a:lnTo>
                  <a:lnTo>
                    <a:pt x="1355579" y="40"/>
                  </a:lnTo>
                  <a:lnTo>
                    <a:pt x="1370476" y="31"/>
                  </a:lnTo>
                  <a:lnTo>
                    <a:pt x="1385373" y="27"/>
                  </a:lnTo>
                  <a:lnTo>
                    <a:pt x="1400270" y="18"/>
                  </a:lnTo>
                  <a:lnTo>
                    <a:pt x="1415167" y="18"/>
                  </a:lnTo>
                  <a:lnTo>
                    <a:pt x="1430059" y="9"/>
                  </a:lnTo>
                  <a:lnTo>
                    <a:pt x="1444956" y="4"/>
                  </a:lnTo>
                  <a:lnTo>
                    <a:pt x="1459853" y="4"/>
                  </a:lnTo>
                  <a:lnTo>
                    <a:pt x="1474751" y="0"/>
                  </a:lnTo>
                </a:path>
              </a:pathLst>
            </a:custGeom>
            <a:ln w="67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3227363" y="1249956"/>
            <a:ext cx="1671955" cy="1410970"/>
            <a:chOff x="2455837" y="1249956"/>
            <a:chExt cx="1671955" cy="1410970"/>
          </a:xfrm>
        </p:grpSpPr>
        <p:sp>
          <p:nvSpPr>
            <p:cNvPr id="74" name="object 74"/>
            <p:cNvSpPr/>
            <p:nvPr/>
          </p:nvSpPr>
          <p:spPr>
            <a:xfrm>
              <a:off x="2455837" y="1249956"/>
              <a:ext cx="1671955" cy="1410970"/>
            </a:xfrm>
            <a:custGeom>
              <a:avLst/>
              <a:gdLst/>
              <a:ahLst/>
              <a:cxnLst/>
              <a:rect l="l" t="t" r="r" b="b"/>
              <a:pathLst>
                <a:path w="1671954" h="1410970">
                  <a:moveTo>
                    <a:pt x="0" y="0"/>
                  </a:moveTo>
                  <a:lnTo>
                    <a:pt x="0" y="1410757"/>
                  </a:lnTo>
                  <a:lnTo>
                    <a:pt x="1671839" y="1410757"/>
                  </a:lnTo>
                  <a:lnTo>
                    <a:pt x="1671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92103" y="1328967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89074" y="1328967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86046" y="1328967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92103" y="1328967"/>
              <a:ext cx="1490980" cy="1164590"/>
            </a:xfrm>
            <a:custGeom>
              <a:avLst/>
              <a:gdLst/>
              <a:ahLst/>
              <a:cxnLst/>
              <a:rect l="l" t="t" r="r" b="b"/>
              <a:pathLst>
                <a:path w="1490979" h="1164589">
                  <a:moveTo>
                    <a:pt x="1490914" y="1164562"/>
                  </a:moveTo>
                  <a:lnTo>
                    <a:pt x="1490914" y="0"/>
                  </a:lnTo>
                </a:path>
                <a:path w="1490979" h="1164589">
                  <a:moveTo>
                    <a:pt x="1490914" y="1164562"/>
                  </a:moveTo>
                  <a:lnTo>
                    <a:pt x="0" y="1164562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92103" y="2299436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92103" y="2105342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92103" y="1911248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92103" y="1717154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92103" y="1523061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92103" y="1328967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14909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92103" y="2493529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0" y="0"/>
                  </a:moveTo>
                  <a:lnTo>
                    <a:pt x="1490914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592103" y="1328967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0" y="0"/>
                  </a:moveTo>
                  <a:lnTo>
                    <a:pt x="1490914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92103" y="247862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9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89074" y="247862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9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86046" y="247862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9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083017" y="247862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9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92103" y="132896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909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89074" y="132896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909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86046" y="132896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909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83017" y="132896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40">
                  <a:moveTo>
                    <a:pt x="0" y="0"/>
                  </a:moveTo>
                  <a:lnTo>
                    <a:pt x="0" y="14909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348170" y="2504419"/>
            <a:ext cx="43815" cy="782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829683" y="2504419"/>
            <a:ext cx="74295" cy="782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50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311195" y="2504419"/>
            <a:ext cx="104775" cy="782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100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808167" y="2504419"/>
            <a:ext cx="104775" cy="782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150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024024" y="2570092"/>
            <a:ext cx="183515" cy="865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450" i="1" spc="2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450" i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450" spc="30" dirty="0">
                <a:solidFill>
                  <a:srgbClr val="252525"/>
                </a:solidFill>
                <a:latin typeface="Calibri"/>
                <a:cs typeface="Calibri"/>
              </a:rPr>
              <a:t>(hrs)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362358" y="1327697"/>
            <a:ext cx="1493520" cy="1167130"/>
            <a:chOff x="2590833" y="1327697"/>
            <a:chExt cx="1493520" cy="1167130"/>
          </a:xfrm>
        </p:grpSpPr>
        <p:sp>
          <p:nvSpPr>
            <p:cNvPr id="101" name="object 101"/>
            <p:cNvSpPr/>
            <p:nvPr/>
          </p:nvSpPr>
          <p:spPr>
            <a:xfrm>
              <a:off x="2592103" y="1328967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83017" y="1328967"/>
              <a:ext cx="0" cy="1164590"/>
            </a:xfrm>
            <a:custGeom>
              <a:avLst/>
              <a:gdLst/>
              <a:ahLst/>
              <a:cxnLst/>
              <a:rect l="l" t="t" r="r" b="b"/>
              <a:pathLst>
                <a:path h="1164589">
                  <a:moveTo>
                    <a:pt x="0" y="1164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92103" y="2493529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92103" y="229943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592103" y="2105342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592103" y="1911248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592103" y="1717154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92103" y="1523061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592103" y="1328967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4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068108" y="2493529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68108" y="229943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68108" y="2105342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068108" y="1911248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068108" y="1717154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68108" y="1523061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068108" y="1328967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1490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312558" y="1283633"/>
            <a:ext cx="43815" cy="1278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6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spcBef>
                <a:spcPts val="15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5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sz="400">
              <a:latin typeface="Arial MT"/>
              <a:cs typeface="Arial MT"/>
            </a:endParaRPr>
          </a:p>
          <a:p>
            <a:pPr>
              <a:spcBef>
                <a:spcPts val="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4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3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spcBef>
                <a:spcPts val="15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2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sz="400">
              <a:latin typeface="Arial MT"/>
              <a:cs typeface="Arial MT"/>
            </a:endParaRPr>
          </a:p>
          <a:p>
            <a:pPr>
              <a:spcBef>
                <a:spcPts val="5"/>
              </a:spcBef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1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400" spc="15" dirty="0">
                <a:solidFill>
                  <a:srgbClr val="252525"/>
                </a:solidFill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216444" y="1707354"/>
            <a:ext cx="69250" cy="40767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spcBef>
                <a:spcPts val="25"/>
              </a:spcBef>
            </a:pPr>
            <a:r>
              <a:rPr sz="450" i="1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450" i="1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450" spc="-5" dirty="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sz="450" i="1" spc="-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450" dirty="0">
                <a:solidFill>
                  <a:srgbClr val="252525"/>
                </a:solidFill>
                <a:latin typeface="Calibri"/>
                <a:cs typeface="Calibri"/>
              </a:rPr>
              <a:t>) </a:t>
            </a:r>
            <a:r>
              <a:rPr sz="45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450" spc="-5" dirty="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sz="450" spc="-50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450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450" spc="-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450" spc="-10" dirty="0">
                <a:solidFill>
                  <a:srgbClr val="252525"/>
                </a:solidFill>
                <a:latin typeface="Calibri"/>
                <a:cs typeface="Calibri"/>
              </a:rPr>
              <a:t>um</a:t>
            </a:r>
            <a:r>
              <a:rPr sz="450" spc="-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450" dirty="0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716867" y="1221362"/>
            <a:ext cx="796290" cy="865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450" i="1" spc="35" dirty="0">
                <a:latin typeface="Calibri"/>
                <a:cs typeface="Calibri"/>
              </a:rPr>
              <a:t>Schizosaccharomyces</a:t>
            </a:r>
            <a:r>
              <a:rPr sz="450" i="1" spc="30" dirty="0">
                <a:latin typeface="Calibri"/>
                <a:cs typeface="Calibri"/>
              </a:rPr>
              <a:t> </a:t>
            </a:r>
            <a:r>
              <a:rPr sz="450" i="1" spc="35" dirty="0">
                <a:latin typeface="Calibri"/>
                <a:cs typeface="Calibri"/>
              </a:rPr>
              <a:t>kephir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3360194" y="1342462"/>
            <a:ext cx="1497965" cy="1022985"/>
            <a:chOff x="2588668" y="1342461"/>
            <a:chExt cx="1497965" cy="1022985"/>
          </a:xfrm>
        </p:grpSpPr>
        <p:sp>
          <p:nvSpPr>
            <p:cNvPr id="121" name="object 121"/>
            <p:cNvSpPr/>
            <p:nvPr/>
          </p:nvSpPr>
          <p:spPr>
            <a:xfrm>
              <a:off x="2664818" y="2230483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39" y="17423"/>
                  </a:moveTo>
                  <a:lnTo>
                    <a:pt x="33143" y="6653"/>
                  </a:lnTo>
                  <a:lnTo>
                    <a:pt x="23980" y="0"/>
                  </a:lnTo>
                  <a:lnTo>
                    <a:pt x="12658" y="0"/>
                  </a:lnTo>
                  <a:lnTo>
                    <a:pt x="3496" y="6653"/>
                  </a:lnTo>
                  <a:lnTo>
                    <a:pt x="0" y="17423"/>
                  </a:lnTo>
                  <a:lnTo>
                    <a:pt x="3496" y="28192"/>
                  </a:lnTo>
                  <a:lnTo>
                    <a:pt x="12658" y="34846"/>
                  </a:lnTo>
                  <a:lnTo>
                    <a:pt x="23980" y="34846"/>
                  </a:lnTo>
                  <a:lnTo>
                    <a:pt x="33143" y="28192"/>
                  </a:lnTo>
                  <a:lnTo>
                    <a:pt x="36639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671689" y="2282012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39" y="17423"/>
                  </a:moveTo>
                  <a:lnTo>
                    <a:pt x="33143" y="6653"/>
                  </a:lnTo>
                  <a:lnTo>
                    <a:pt x="23980" y="0"/>
                  </a:lnTo>
                  <a:lnTo>
                    <a:pt x="12658" y="0"/>
                  </a:lnTo>
                  <a:lnTo>
                    <a:pt x="3496" y="6653"/>
                  </a:lnTo>
                  <a:lnTo>
                    <a:pt x="0" y="17423"/>
                  </a:lnTo>
                  <a:lnTo>
                    <a:pt x="3496" y="28192"/>
                  </a:lnTo>
                  <a:lnTo>
                    <a:pt x="12658" y="34846"/>
                  </a:lnTo>
                  <a:lnTo>
                    <a:pt x="23980" y="34846"/>
                  </a:lnTo>
                  <a:lnTo>
                    <a:pt x="33143" y="28192"/>
                  </a:lnTo>
                  <a:lnTo>
                    <a:pt x="36639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802230" y="2144600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39" y="17423"/>
                  </a:moveTo>
                  <a:lnTo>
                    <a:pt x="33143" y="6655"/>
                  </a:lnTo>
                  <a:lnTo>
                    <a:pt x="23980" y="0"/>
                  </a:lnTo>
                  <a:lnTo>
                    <a:pt x="12658" y="0"/>
                  </a:lnTo>
                  <a:lnTo>
                    <a:pt x="3496" y="6655"/>
                  </a:lnTo>
                  <a:lnTo>
                    <a:pt x="0" y="17423"/>
                  </a:lnTo>
                  <a:lnTo>
                    <a:pt x="3496" y="28192"/>
                  </a:lnTo>
                  <a:lnTo>
                    <a:pt x="12658" y="34847"/>
                  </a:lnTo>
                  <a:lnTo>
                    <a:pt x="23980" y="34847"/>
                  </a:lnTo>
                  <a:lnTo>
                    <a:pt x="33143" y="28192"/>
                  </a:lnTo>
                  <a:lnTo>
                    <a:pt x="36639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826277" y="2024365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39" y="17423"/>
                  </a:moveTo>
                  <a:lnTo>
                    <a:pt x="33143" y="6655"/>
                  </a:lnTo>
                  <a:lnTo>
                    <a:pt x="23980" y="0"/>
                  </a:lnTo>
                  <a:lnTo>
                    <a:pt x="12658" y="0"/>
                  </a:lnTo>
                  <a:lnTo>
                    <a:pt x="3496" y="6655"/>
                  </a:lnTo>
                  <a:lnTo>
                    <a:pt x="0" y="17423"/>
                  </a:lnTo>
                  <a:lnTo>
                    <a:pt x="3496" y="28192"/>
                  </a:lnTo>
                  <a:lnTo>
                    <a:pt x="12658" y="34847"/>
                  </a:lnTo>
                  <a:lnTo>
                    <a:pt x="23980" y="34847"/>
                  </a:lnTo>
                  <a:lnTo>
                    <a:pt x="33143" y="28192"/>
                  </a:lnTo>
                  <a:lnTo>
                    <a:pt x="36639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991169" y="1945354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25522" y="159151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30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228203" y="1529684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437756" y="1375096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678226" y="135104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915261" y="1344179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36643" y="17423"/>
                  </a:moveTo>
                  <a:lnTo>
                    <a:pt x="33143" y="6655"/>
                  </a:lnTo>
                  <a:lnTo>
                    <a:pt x="23982" y="0"/>
                  </a:lnTo>
                  <a:lnTo>
                    <a:pt x="12660" y="0"/>
                  </a:lnTo>
                  <a:lnTo>
                    <a:pt x="3499" y="6655"/>
                  </a:lnTo>
                  <a:lnTo>
                    <a:pt x="0" y="17423"/>
                  </a:lnTo>
                  <a:lnTo>
                    <a:pt x="3499" y="28192"/>
                  </a:lnTo>
                  <a:lnTo>
                    <a:pt x="12660" y="34847"/>
                  </a:lnTo>
                  <a:lnTo>
                    <a:pt x="23982" y="34847"/>
                  </a:lnTo>
                  <a:lnTo>
                    <a:pt x="33143" y="28192"/>
                  </a:lnTo>
                  <a:lnTo>
                    <a:pt x="36643" y="17423"/>
                  </a:lnTo>
                  <a:close/>
                </a:path>
              </a:pathLst>
            </a:custGeom>
            <a:ln w="343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592103" y="1353843"/>
              <a:ext cx="1490980" cy="1008380"/>
            </a:xfrm>
            <a:custGeom>
              <a:avLst/>
              <a:gdLst/>
              <a:ahLst/>
              <a:cxnLst/>
              <a:rect l="l" t="t" r="r" b="b"/>
              <a:pathLst>
                <a:path w="1490979" h="1008380">
                  <a:moveTo>
                    <a:pt x="0" y="1008080"/>
                  </a:moveTo>
                  <a:lnTo>
                    <a:pt x="45181" y="974500"/>
                  </a:lnTo>
                  <a:lnTo>
                    <a:pt x="75297" y="948360"/>
                  </a:lnTo>
                  <a:lnTo>
                    <a:pt x="105418" y="919016"/>
                  </a:lnTo>
                  <a:lnTo>
                    <a:pt x="135539" y="886374"/>
                  </a:lnTo>
                  <a:lnTo>
                    <a:pt x="165655" y="850420"/>
                  </a:lnTo>
                  <a:lnTo>
                    <a:pt x="195777" y="811249"/>
                  </a:lnTo>
                  <a:lnTo>
                    <a:pt x="225897" y="769082"/>
                  </a:lnTo>
                  <a:lnTo>
                    <a:pt x="256014" y="724268"/>
                  </a:lnTo>
                  <a:lnTo>
                    <a:pt x="286136" y="677287"/>
                  </a:lnTo>
                  <a:lnTo>
                    <a:pt x="316255" y="628730"/>
                  </a:lnTo>
                  <a:lnTo>
                    <a:pt x="346373" y="579285"/>
                  </a:lnTo>
                  <a:lnTo>
                    <a:pt x="361433" y="554459"/>
                  </a:lnTo>
                  <a:lnTo>
                    <a:pt x="376493" y="529689"/>
                  </a:lnTo>
                  <a:lnTo>
                    <a:pt x="406614" y="480679"/>
                  </a:lnTo>
                  <a:lnTo>
                    <a:pt x="436730" y="432974"/>
                  </a:lnTo>
                  <a:lnTo>
                    <a:pt x="466850" y="387198"/>
                  </a:lnTo>
                  <a:lnTo>
                    <a:pt x="496971" y="343890"/>
                  </a:lnTo>
                  <a:lnTo>
                    <a:pt x="527087" y="303450"/>
                  </a:lnTo>
                  <a:lnTo>
                    <a:pt x="557212" y="266152"/>
                  </a:lnTo>
                  <a:lnTo>
                    <a:pt x="587328" y="232138"/>
                  </a:lnTo>
                  <a:lnTo>
                    <a:pt x="617449" y="201445"/>
                  </a:lnTo>
                  <a:lnTo>
                    <a:pt x="647569" y="173999"/>
                  </a:lnTo>
                  <a:lnTo>
                    <a:pt x="677690" y="149668"/>
                  </a:lnTo>
                  <a:lnTo>
                    <a:pt x="722866" y="118567"/>
                  </a:lnTo>
                  <a:lnTo>
                    <a:pt x="768047" y="93251"/>
                  </a:lnTo>
                  <a:lnTo>
                    <a:pt x="813223" y="72883"/>
                  </a:lnTo>
                  <a:lnTo>
                    <a:pt x="858404" y="56645"/>
                  </a:lnTo>
                  <a:lnTo>
                    <a:pt x="903585" y="43797"/>
                  </a:lnTo>
                  <a:lnTo>
                    <a:pt x="948761" y="33688"/>
                  </a:lnTo>
                  <a:lnTo>
                    <a:pt x="993942" y="25778"/>
                  </a:lnTo>
                  <a:lnTo>
                    <a:pt x="1039123" y="19608"/>
                  </a:lnTo>
                  <a:lnTo>
                    <a:pt x="1084300" y="14808"/>
                  </a:lnTo>
                  <a:lnTo>
                    <a:pt x="1129480" y="11079"/>
                  </a:lnTo>
                  <a:lnTo>
                    <a:pt x="1174657" y="8194"/>
                  </a:lnTo>
                  <a:lnTo>
                    <a:pt x="1219838" y="5963"/>
                  </a:lnTo>
                  <a:lnTo>
                    <a:pt x="1265019" y="4236"/>
                  </a:lnTo>
                  <a:lnTo>
                    <a:pt x="1310199" y="2903"/>
                  </a:lnTo>
                  <a:lnTo>
                    <a:pt x="1355376" y="1877"/>
                  </a:lnTo>
                  <a:lnTo>
                    <a:pt x="1400557" y="1085"/>
                  </a:lnTo>
                  <a:lnTo>
                    <a:pt x="1445733" y="471"/>
                  </a:lnTo>
                  <a:lnTo>
                    <a:pt x="1475854" y="141"/>
                  </a:lnTo>
                  <a:lnTo>
                    <a:pt x="1490914" y="0"/>
                  </a:lnTo>
                </a:path>
              </a:pathLst>
            </a:custGeom>
            <a:ln w="687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33" name="object 13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(26/37)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6115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Equilibria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56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20" y="722453"/>
            <a:ext cx="385317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b="1" spc="80" dirty="0">
                <a:solidFill>
                  <a:srgbClr val="0000FF"/>
                </a:solidFill>
                <a:latin typeface="Calibri"/>
                <a:cs typeface="Calibri"/>
              </a:rPr>
              <a:t>Qualitative</a:t>
            </a:r>
            <a:r>
              <a:rPr sz="1000" b="1" spc="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100" dirty="0">
                <a:solidFill>
                  <a:srgbClr val="0000FF"/>
                </a:solidFill>
                <a:latin typeface="Calibri"/>
                <a:cs typeface="Calibri"/>
              </a:rPr>
              <a:t>Analysis</a:t>
            </a:r>
            <a:r>
              <a:rPr sz="1000" b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models</a:t>
            </a:r>
            <a:r>
              <a:rPr sz="1000" b="1" i="1" spc="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provides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information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about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types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possible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behaviors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models,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such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as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4883" y="131912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6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2183" y="1105390"/>
            <a:ext cx="172720" cy="350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 indent="-26670">
              <a:lnSpc>
                <a:spcPct val="113100"/>
              </a:lnSpc>
              <a:spcBef>
                <a:spcPts val="100"/>
              </a:spcBef>
            </a:pPr>
            <a:r>
              <a:rPr sz="1000" i="1" spc="45" dirty="0">
                <a:latin typeface="Calibri"/>
                <a:cs typeface="Calibri"/>
              </a:rPr>
              <a:t>dP  </a:t>
            </a: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7170" y="1211530"/>
            <a:ext cx="46735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419" y="1525360"/>
            <a:ext cx="3945254" cy="164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00685">
              <a:spcBef>
                <a:spcPts val="95"/>
              </a:spcBef>
            </a:pPr>
            <a:r>
              <a:rPr sz="1000" spc="75" dirty="0">
                <a:latin typeface="Calibri"/>
                <a:cs typeface="Calibri"/>
              </a:rPr>
              <a:t>It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important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learn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behavior</a:t>
            </a:r>
            <a:r>
              <a:rPr sz="1000" b="1" i="1" spc="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 </a:t>
            </a:r>
            <a:r>
              <a:rPr sz="1000" b="1" i="1" spc="-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dynamical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near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its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sz="1000" spc="8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 marR="30480">
              <a:spcBef>
                <a:spcPts val="590"/>
              </a:spcBef>
            </a:pPr>
            <a:r>
              <a:rPr sz="1000" spc="55" dirty="0">
                <a:latin typeface="Calibri"/>
                <a:cs typeface="Calibri"/>
              </a:rPr>
              <a:t>Like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dynamical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models</a:t>
            </a:r>
            <a:r>
              <a:rPr sz="1000" spc="55" dirty="0">
                <a:latin typeface="Calibri"/>
                <a:cs typeface="Calibri"/>
              </a:rPr>
              <a:t>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analysis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continuous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models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differential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equations</a:t>
            </a:r>
            <a:r>
              <a:rPr sz="1000" b="1" i="1" spc="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begins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finding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sz="1000" spc="8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  <a:spcBef>
                <a:spcPts val="585"/>
              </a:spcBef>
            </a:pPr>
            <a:r>
              <a:rPr sz="1000" b="1" i="1" spc="90" dirty="0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sz="1000" b="1" i="1" spc="10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differential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equations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found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by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setting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sz="1000" b="1" i="1" spc="70" dirty="0">
                <a:solidFill>
                  <a:srgbClr val="00B233"/>
                </a:solidFill>
                <a:latin typeface="Calibri"/>
                <a:cs typeface="Calibri"/>
              </a:rPr>
              <a:t>derivative</a:t>
            </a:r>
            <a:r>
              <a:rPr sz="1000" b="1" i="1" spc="17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35" dirty="0">
                <a:solidFill>
                  <a:srgbClr val="00B233"/>
                </a:solidFill>
                <a:latin typeface="Calibri"/>
                <a:cs typeface="Calibri"/>
              </a:rPr>
              <a:t>equal</a:t>
            </a:r>
            <a:r>
              <a:rPr sz="1000" b="1" i="1" spc="175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00B233"/>
                </a:solidFill>
                <a:latin typeface="Calibri"/>
                <a:cs typeface="Calibri"/>
              </a:rPr>
              <a:t>to</a:t>
            </a:r>
            <a:r>
              <a:rPr sz="1000" b="1" i="1" spc="17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B233"/>
                </a:solidFill>
                <a:latin typeface="Calibri"/>
                <a:cs typeface="Calibri"/>
              </a:rPr>
              <a:t>0</a:t>
            </a:r>
            <a:r>
              <a:rPr sz="1000" b="1" i="1" spc="95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or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9050" algn="ctr">
              <a:spcBef>
                <a:spcPts val="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14" dirty="0">
                <a:latin typeface="Calibri"/>
                <a:cs typeface="Calibri"/>
              </a:rPr>
              <a:t>P</a:t>
            </a:r>
            <a:r>
              <a:rPr sz="1050" i="1" spc="127" baseline="-11904" dirty="0">
                <a:latin typeface="Calibri"/>
                <a:cs typeface="Calibri"/>
              </a:rPr>
              <a:t>e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marL="38100">
              <a:spcBef>
                <a:spcPts val="5"/>
              </a:spcBef>
            </a:pP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population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models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means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90" dirty="0">
                <a:solidFill>
                  <a:srgbClr val="00B233"/>
                </a:solidFill>
                <a:latin typeface="Calibri"/>
                <a:cs typeface="Calibri"/>
              </a:rPr>
              <a:t>no</a:t>
            </a:r>
            <a:r>
              <a:rPr sz="1000" b="1" i="1" spc="19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B233"/>
                </a:solidFill>
                <a:latin typeface="Calibri"/>
                <a:cs typeface="Calibri"/>
              </a:rPr>
              <a:t>growth</a:t>
            </a:r>
            <a:r>
              <a:rPr sz="1000" spc="4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(27/37)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6115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Equilibria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569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8803" y="1175106"/>
            <a:ext cx="1371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363" y="1002729"/>
            <a:ext cx="1066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7491" y="1175106"/>
            <a:ext cx="1485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1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8819" y="724061"/>
            <a:ext cx="2499360" cy="6296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spcBef>
                <a:spcPts val="229"/>
              </a:spcBef>
            </a:pPr>
            <a:r>
              <a:rPr sz="1000" spc="35" dirty="0">
                <a:latin typeface="Calibri"/>
                <a:cs typeface="Calibri"/>
              </a:rPr>
              <a:t>For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50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900">
              <a:latin typeface="Calibri"/>
              <a:cs typeface="Calibri"/>
            </a:endParaRPr>
          </a:p>
          <a:p>
            <a:pPr marL="1385570">
              <a:tabLst>
                <a:tab pos="1578610" algn="l"/>
                <a:tab pos="2240915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tabLst>
                <a:tab pos="477520" algn="l"/>
              </a:tabLst>
            </a:pPr>
            <a:r>
              <a:rPr sz="1000" spc="415" dirty="0">
                <a:latin typeface="Lucida Sans Unicode"/>
                <a:cs typeface="Lucida Sans Unicode"/>
              </a:rPr>
              <a:t> 	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2249" y="1002729"/>
            <a:ext cx="1181735" cy="2469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5"/>
              </a:lnSpc>
              <a:spcBef>
                <a:spcPts val="95"/>
              </a:spcBef>
            </a:pPr>
            <a:r>
              <a:rPr sz="1000" i="1" spc="60" dirty="0">
                <a:latin typeface="Calibri"/>
                <a:cs typeface="Calibri"/>
              </a:rPr>
              <a:t>dP</a:t>
            </a:r>
            <a:endParaRPr sz="1000">
              <a:latin typeface="Calibri"/>
              <a:cs typeface="Calibri"/>
            </a:endParaRPr>
          </a:p>
          <a:p>
            <a:pPr marL="227329">
              <a:lnSpc>
                <a:spcPts val="935"/>
              </a:lnSpc>
              <a:tabLst>
                <a:tab pos="634365" algn="l"/>
                <a:tab pos="1133475" algn="l"/>
              </a:tabLst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8820" y="1435558"/>
            <a:ext cx="11906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8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equilibria</a:t>
            </a:r>
            <a:r>
              <a:rPr sz="1000" spc="8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satisfy: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6013" y="1839748"/>
            <a:ext cx="7366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40" dirty="0">
                <a:latin typeface="Calibri"/>
                <a:cs typeface="Calibri"/>
              </a:rPr>
              <a:t>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1439" y="1604404"/>
            <a:ext cx="1187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415" dirty="0">
                <a:latin typeface="Lucida Sans Unicode"/>
                <a:cs typeface="Lucida Sans Unicode"/>
              </a:rPr>
              <a:t>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4192" y="1782801"/>
            <a:ext cx="5257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22580" algn="l"/>
              </a:tabLst>
            </a:pP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8146" y="1697216"/>
            <a:ext cx="1066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9388" y="1754150"/>
            <a:ext cx="7366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7663" y="1869593"/>
            <a:ext cx="1485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1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9391" y="1604404"/>
            <a:ext cx="1187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415" dirty="0">
                <a:latin typeface="Lucida Sans Unicode"/>
                <a:cs typeface="Lucida Sans Unicode"/>
              </a:rPr>
              <a:t>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4636" y="1839748"/>
            <a:ext cx="7366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40" dirty="0">
                <a:latin typeface="Calibri"/>
                <a:cs typeface="Calibri"/>
              </a:rPr>
              <a:t>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7673" y="1782801"/>
            <a:ext cx="17392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62280" algn="l"/>
                <a:tab pos="828040" algn="l"/>
              </a:tabLst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	</a:t>
            </a:r>
            <a:r>
              <a:rPr sz="1000" spc="5" dirty="0">
                <a:latin typeface="Calibri"/>
                <a:cs typeface="Calibri"/>
              </a:rPr>
              <a:t>or	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4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73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or   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90" dirty="0">
                <a:latin typeface="Calibri"/>
                <a:cs typeface="Calibri"/>
              </a:rPr>
              <a:t>M.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3420" y="2130045"/>
            <a:ext cx="3916045" cy="101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85445">
              <a:spcBef>
                <a:spcPts val="95"/>
              </a:spcBef>
            </a:pPr>
            <a:r>
              <a:rPr sz="1000" spc="55" dirty="0">
                <a:latin typeface="Calibri"/>
                <a:cs typeface="Calibri"/>
              </a:rPr>
              <a:t>Like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discrete</a:t>
            </a:r>
            <a:r>
              <a:rPr sz="1000" spc="10" dirty="0">
                <a:latin typeface="Calibri"/>
                <a:cs typeface="Calibri"/>
              </a:rPr>
              <a:t> model,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i="1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 </a:t>
            </a:r>
            <a:r>
              <a:rPr sz="1000" spc="15" dirty="0">
                <a:latin typeface="Calibri"/>
                <a:cs typeface="Calibri"/>
              </a:rPr>
              <a:t>has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DF0D0D"/>
                </a:solidFill>
                <a:latin typeface="Calibri"/>
                <a:cs typeface="Calibri"/>
              </a:rPr>
              <a:t>extinction</a:t>
            </a:r>
            <a:r>
              <a:rPr sz="1000" b="1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DF0D0D"/>
                </a:solidFill>
                <a:latin typeface="Calibri"/>
                <a:cs typeface="Calibri"/>
              </a:rPr>
              <a:t>trivial</a:t>
            </a:r>
            <a:r>
              <a:rPr sz="1000" b="1" i="1" spc="19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DF0D0D"/>
                </a:solidFill>
                <a:latin typeface="Calibri"/>
                <a:cs typeface="Calibri"/>
              </a:rPr>
              <a:t>equilibrium</a:t>
            </a:r>
            <a:r>
              <a:rPr sz="1000" spc="70" dirty="0">
                <a:latin typeface="Calibri"/>
                <a:cs typeface="Calibri"/>
              </a:rPr>
              <a:t>,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i="1" spc="8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050" i="1" spc="120" baseline="-1190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050" i="1" spc="254" baseline="-119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000" spc="5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90" dirty="0">
                <a:solidFill>
                  <a:srgbClr val="0000FF"/>
                </a:solidFill>
                <a:latin typeface="Calibri"/>
                <a:cs typeface="Calibri"/>
              </a:rPr>
              <a:t>carrying </a:t>
            </a:r>
            <a:r>
              <a:rPr sz="1000" b="1" i="1" spc="-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sz="1000" b="1" i="1"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equilibrium</a:t>
            </a:r>
            <a:r>
              <a:rPr sz="1000" spc="70" dirty="0">
                <a:latin typeface="Calibri"/>
                <a:cs typeface="Calibri"/>
              </a:rPr>
              <a:t>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i="1" spc="8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050" i="1" spc="120" baseline="-11904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050" i="1" spc="247" baseline="-119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i="1" spc="11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000" i="1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 marR="30480">
              <a:spcBef>
                <a:spcPts val="585"/>
              </a:spcBef>
            </a:pPr>
            <a:r>
              <a:rPr sz="1000" spc="-5" dirty="0">
                <a:latin typeface="Calibri"/>
                <a:cs typeface="Calibri"/>
              </a:rPr>
              <a:t>We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expect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that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locally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“near”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DF0D0D"/>
                </a:solidFill>
                <a:latin typeface="Calibri"/>
                <a:cs typeface="Calibri"/>
              </a:rPr>
              <a:t>extinction</a:t>
            </a:r>
            <a:r>
              <a:rPr sz="1000" b="1" i="1" spc="19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DF0D0D"/>
                </a:solidFill>
                <a:latin typeface="Calibri"/>
                <a:cs typeface="Calibri"/>
              </a:rPr>
              <a:t>equilibrium </a:t>
            </a:r>
            <a:r>
              <a:rPr sz="1000" b="1" i="1" spc="-21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should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move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away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DF0D0D"/>
                </a:solidFill>
                <a:latin typeface="Calibri"/>
                <a:cs typeface="Calibri"/>
              </a:rPr>
              <a:t>unstable</a:t>
            </a:r>
            <a:r>
              <a:rPr sz="1000" spc="55" dirty="0">
                <a:latin typeface="Calibri"/>
                <a:cs typeface="Calibri"/>
              </a:rPr>
              <a:t>, </a:t>
            </a:r>
            <a:r>
              <a:rPr sz="1000" spc="10" dirty="0">
                <a:latin typeface="Calibri"/>
                <a:cs typeface="Calibri"/>
              </a:rPr>
              <a:t>while</a:t>
            </a:r>
            <a:r>
              <a:rPr sz="1000" spc="15" dirty="0">
                <a:latin typeface="Calibri"/>
                <a:cs typeface="Calibri"/>
              </a:rPr>
              <a:t> solutions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“near”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b="1" i="1" spc="90" dirty="0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equilibrium</a:t>
            </a:r>
            <a:r>
              <a:rPr sz="1000" b="1" i="1" spc="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should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approach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stable</a:t>
            </a:r>
            <a:r>
              <a:rPr sz="1000" spc="4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24" name="object 2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(28/37)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8070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Linearization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876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109" y="1924317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6109" y="2303895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6109" y="2683473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3420" y="800684"/>
            <a:ext cx="3853179" cy="213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behavior</a:t>
            </a:r>
            <a:r>
              <a:rPr sz="1000" b="1" i="1" spc="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dynamical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b="1" i="1" spc="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near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its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sz="1000" b="1" i="1" spc="-25" dirty="0">
                <a:solidFill>
                  <a:srgbClr val="00B233"/>
                </a:solidFill>
                <a:latin typeface="Calibri"/>
                <a:cs typeface="Calibri"/>
              </a:rPr>
              <a:t>e</a:t>
            </a:r>
            <a:r>
              <a:rPr sz="1000" b="1" i="1" spc="75" dirty="0">
                <a:solidFill>
                  <a:srgbClr val="00B233"/>
                </a:solidFill>
                <a:latin typeface="Calibri"/>
                <a:cs typeface="Calibri"/>
              </a:rPr>
              <a:t>quilibria</a:t>
            </a:r>
            <a:r>
              <a:rPr sz="1000" b="1" i="1" spc="105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25" dirty="0">
                <a:latin typeface="Calibri"/>
                <a:cs typeface="Calibri"/>
              </a:rPr>
              <a:t>p</a:t>
            </a:r>
            <a:r>
              <a:rPr sz="1000" dirty="0">
                <a:latin typeface="Calibri"/>
                <a:cs typeface="Calibri"/>
              </a:rPr>
              <a:t>ends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00B233"/>
                </a:solidFill>
                <a:latin typeface="Calibri"/>
                <a:cs typeface="Calibri"/>
              </a:rPr>
              <a:t>lin</a:t>
            </a:r>
            <a:r>
              <a:rPr sz="1000" b="1" i="1" spc="40" dirty="0">
                <a:solidFill>
                  <a:srgbClr val="00B233"/>
                </a:solidFill>
                <a:latin typeface="Calibri"/>
                <a:cs typeface="Calibri"/>
              </a:rPr>
              <a:t>e</a:t>
            </a:r>
            <a:r>
              <a:rPr sz="1000" b="1" i="1" spc="100" dirty="0">
                <a:solidFill>
                  <a:srgbClr val="00B233"/>
                </a:solidFill>
                <a:latin typeface="Calibri"/>
                <a:cs typeface="Calibri"/>
              </a:rPr>
              <a:t>ar</a:t>
            </a:r>
            <a:r>
              <a:rPr sz="1000" b="1" i="1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-4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90" dirty="0">
                <a:solidFill>
                  <a:srgbClr val="00B233"/>
                </a:solidFill>
                <a:latin typeface="Calibri"/>
                <a:cs typeface="Calibri"/>
              </a:rPr>
              <a:t>terms</a:t>
            </a:r>
            <a:r>
              <a:rPr sz="1000" b="1" i="1" spc="105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func</a:t>
            </a:r>
            <a:r>
              <a:rPr sz="1000" spc="20" dirty="0">
                <a:latin typeface="Calibri"/>
                <a:cs typeface="Calibri"/>
              </a:rPr>
              <a:t>tion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>
              <a:spcBef>
                <a:spcPts val="595"/>
              </a:spcBef>
            </a:pPr>
            <a:r>
              <a:rPr sz="1000" spc="25" dirty="0">
                <a:latin typeface="Calibri"/>
                <a:cs typeface="Calibri"/>
              </a:rPr>
              <a:t>Since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90" dirty="0">
                <a:latin typeface="Calibri"/>
                <a:cs typeface="Calibri"/>
              </a:rPr>
              <a:t>(</a:t>
            </a:r>
            <a:r>
              <a:rPr sz="1000" i="1" spc="90" dirty="0">
                <a:latin typeface="Calibri"/>
                <a:cs typeface="Calibri"/>
              </a:rPr>
              <a:t>P</a:t>
            </a:r>
            <a:r>
              <a:rPr sz="1050" i="1" spc="135" baseline="-11904" dirty="0">
                <a:latin typeface="Calibri"/>
                <a:cs typeface="Calibri"/>
              </a:rPr>
              <a:t>e</a:t>
            </a:r>
            <a:r>
              <a:rPr sz="1000" spc="9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0,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Taylor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series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expansion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is: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marL="836294">
              <a:spcBef>
                <a:spcPts val="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50" i="1" spc="217" baseline="31746" dirty="0">
                <a:latin typeface="Arial"/>
                <a:cs typeface="Arial"/>
              </a:rPr>
              <a:t>′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14" dirty="0">
                <a:latin typeface="Calibri"/>
                <a:cs typeface="Calibri"/>
              </a:rPr>
              <a:t>P</a:t>
            </a:r>
            <a:r>
              <a:rPr sz="1050" i="1" spc="127" baseline="-11904" dirty="0">
                <a:latin typeface="Calibri"/>
                <a:cs typeface="Calibri"/>
              </a:rPr>
              <a:t>e</a:t>
            </a:r>
            <a:r>
              <a:rPr sz="1000" spc="80" dirty="0">
                <a:latin typeface="Calibri"/>
                <a:cs typeface="Calibri"/>
              </a:rPr>
              <a:t>)(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9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i="1" spc="127" baseline="-11904" dirty="0">
                <a:latin typeface="Calibri"/>
                <a:cs typeface="Calibri"/>
              </a:rPr>
              <a:t>e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5" dirty="0">
                <a:latin typeface="Arial"/>
                <a:cs typeface="Arial"/>
              </a:rPr>
              <a:t>O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500" spc="202" baseline="44444" dirty="0">
                <a:latin typeface="Lucida Sans Unicode"/>
                <a:cs typeface="Lucida Sans Unicode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9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i="1" spc="127" baseline="-11904" dirty="0">
                <a:latin typeface="Calibri"/>
                <a:cs typeface="Calibri"/>
              </a:rPr>
              <a:t>e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50" spc="89" baseline="31746" dirty="0">
                <a:latin typeface="Tahoma"/>
                <a:cs typeface="Tahoma"/>
              </a:rPr>
              <a:t>2</a:t>
            </a:r>
            <a:r>
              <a:rPr sz="1500" spc="202" baseline="44444" dirty="0">
                <a:latin typeface="Lucida Sans Unicode"/>
                <a:cs typeface="Lucida Sans Unicode"/>
              </a:rPr>
              <a:t> </a:t>
            </a:r>
            <a:r>
              <a:rPr sz="1500" spc="-225" baseline="44444" dirty="0">
                <a:latin typeface="Lucida Sans Unicode"/>
                <a:cs typeface="Lucida Sans Unicode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14960" marR="55880">
              <a:spcBef>
                <a:spcPts val="1885"/>
              </a:spcBef>
            </a:pPr>
            <a:r>
              <a:rPr sz="1000" spc="50" dirty="0">
                <a:latin typeface="Calibri"/>
                <a:cs typeface="Calibri"/>
              </a:rPr>
              <a:t>If </a:t>
            </a:r>
            <a:r>
              <a:rPr sz="1000" i="1" spc="180" dirty="0">
                <a:latin typeface="Calibri"/>
                <a:cs typeface="Calibri"/>
              </a:rPr>
              <a:t>f </a:t>
            </a:r>
            <a:r>
              <a:rPr sz="1050" i="1" spc="150" baseline="27777" dirty="0">
                <a:latin typeface="Arial"/>
                <a:cs typeface="Arial"/>
              </a:rPr>
              <a:t>′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P</a:t>
            </a:r>
            <a:r>
              <a:rPr sz="1050" i="1" spc="150" baseline="-11904" dirty="0">
                <a:latin typeface="Calibri"/>
                <a:cs typeface="Calibri"/>
              </a:rPr>
              <a:t>e</a:t>
            </a:r>
            <a:r>
              <a:rPr sz="1000" spc="100" dirty="0">
                <a:latin typeface="Calibri"/>
                <a:cs typeface="Calibri"/>
              </a:rPr>
              <a:t>) </a:t>
            </a:r>
            <a:r>
              <a:rPr sz="1000" i="1" spc="275" dirty="0">
                <a:latin typeface="Calibri"/>
                <a:cs typeface="Calibri"/>
              </a:rPr>
              <a:t>&gt; </a:t>
            </a:r>
            <a:r>
              <a:rPr sz="1000" spc="5" dirty="0">
                <a:latin typeface="Calibri"/>
                <a:cs typeface="Calibri"/>
              </a:rPr>
              <a:t>0,</a:t>
            </a:r>
            <a:r>
              <a:rPr sz="1000" spc="10" dirty="0">
                <a:latin typeface="Calibri"/>
                <a:cs typeface="Calibri"/>
              </a:rPr>
              <a:t> then </a:t>
            </a:r>
            <a:r>
              <a:rPr sz="1000" spc="35" dirty="0">
                <a:latin typeface="Calibri"/>
                <a:cs typeface="Calibri"/>
              </a:rPr>
              <a:t>locally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 </a:t>
            </a:r>
            <a:r>
              <a:rPr sz="1000" dirty="0">
                <a:latin typeface="Calibri"/>
                <a:cs typeface="Calibri"/>
              </a:rPr>
              <a:t>grows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exponentially 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(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positive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DF0D0D"/>
                </a:solidFill>
                <a:latin typeface="Calibri"/>
                <a:cs typeface="Calibri"/>
              </a:rPr>
              <a:t>eigenvalue</a:t>
            </a:r>
            <a:r>
              <a:rPr sz="1000" spc="60" dirty="0">
                <a:latin typeface="Calibri"/>
                <a:cs typeface="Calibri"/>
              </a:rPr>
              <a:t>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equilibrium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at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P</a:t>
            </a:r>
            <a:r>
              <a:rPr sz="1050" i="1" spc="120" baseline="-11904" dirty="0">
                <a:latin typeface="Calibri"/>
                <a:cs typeface="Calibri"/>
              </a:rPr>
              <a:t>e</a:t>
            </a:r>
            <a:r>
              <a:rPr sz="1050" i="1" spc="337" baseline="-1190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DF0D0D"/>
                </a:solidFill>
                <a:latin typeface="Calibri"/>
                <a:cs typeface="Calibri"/>
              </a:rPr>
              <a:t>unstable</a:t>
            </a:r>
            <a:r>
              <a:rPr sz="1000" spc="5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14960" marR="180975">
              <a:spcBef>
                <a:spcPts val="590"/>
              </a:spcBef>
            </a:pPr>
            <a:r>
              <a:rPr sz="1000" spc="50" dirty="0">
                <a:latin typeface="Calibri"/>
                <a:cs typeface="Calibri"/>
              </a:rPr>
              <a:t>If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50" i="1" spc="150" baseline="27777" dirty="0">
                <a:latin typeface="Arial"/>
                <a:cs typeface="Arial"/>
              </a:rPr>
              <a:t>′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P</a:t>
            </a:r>
            <a:r>
              <a:rPr sz="1050" i="1" spc="150" baseline="-11904" dirty="0">
                <a:latin typeface="Calibri"/>
                <a:cs typeface="Calibri"/>
              </a:rPr>
              <a:t>e</a:t>
            </a:r>
            <a:r>
              <a:rPr sz="1000" spc="10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0,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then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locally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decays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exponentially 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negative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eigenvalue</a:t>
            </a:r>
            <a:r>
              <a:rPr sz="1000" spc="60" dirty="0">
                <a:latin typeface="Calibri"/>
                <a:cs typeface="Calibri"/>
              </a:rPr>
              <a:t>)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equilibrium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at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P</a:t>
            </a:r>
            <a:r>
              <a:rPr sz="1050" i="1" spc="120" baseline="-11904" dirty="0">
                <a:latin typeface="Calibri"/>
                <a:cs typeface="Calibri"/>
              </a:rPr>
              <a:t>e</a:t>
            </a:r>
            <a:r>
              <a:rPr sz="1050" i="1" spc="345" baseline="-1190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stable</a:t>
            </a:r>
            <a:r>
              <a:rPr sz="1000" spc="4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14960" marR="318770">
              <a:spcBef>
                <a:spcPts val="590"/>
              </a:spcBef>
            </a:pPr>
            <a:r>
              <a:rPr sz="1000" spc="50" dirty="0">
                <a:latin typeface="Calibri"/>
                <a:cs typeface="Calibri"/>
              </a:rPr>
              <a:t>If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50" i="1" spc="150" baseline="27777" dirty="0">
                <a:latin typeface="Arial"/>
                <a:cs typeface="Arial"/>
              </a:rPr>
              <a:t>′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P</a:t>
            </a:r>
            <a:r>
              <a:rPr sz="1050" i="1" spc="150" baseline="-11904" dirty="0">
                <a:latin typeface="Calibri"/>
                <a:cs typeface="Calibri"/>
              </a:rPr>
              <a:t>e</a:t>
            </a:r>
            <a:r>
              <a:rPr sz="1000" spc="10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0,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then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more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information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must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obtained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determine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B233"/>
                </a:solidFill>
                <a:latin typeface="Calibri"/>
                <a:cs typeface="Calibri"/>
              </a:rPr>
              <a:t>stability</a:t>
            </a:r>
            <a:r>
              <a:rPr sz="1000" b="1" i="1" spc="10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equilibrium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at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P</a:t>
            </a:r>
            <a:r>
              <a:rPr sz="1050" i="1" spc="112" baseline="-11904" dirty="0">
                <a:latin typeface="Calibri"/>
                <a:cs typeface="Calibri"/>
              </a:rPr>
              <a:t>e</a:t>
            </a:r>
            <a:r>
              <a:rPr sz="1000" spc="7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(29/37)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8070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Linearization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876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419" y="638315"/>
            <a:ext cx="3864610" cy="553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spcBef>
                <a:spcPts val="95"/>
              </a:spcBef>
            </a:pPr>
            <a:r>
              <a:rPr sz="1000" b="1" spc="90" dirty="0">
                <a:solidFill>
                  <a:srgbClr val="0000FF"/>
                </a:solidFill>
                <a:latin typeface="Calibri"/>
                <a:cs typeface="Calibri"/>
              </a:rPr>
              <a:t>Stability</a:t>
            </a:r>
            <a:r>
              <a:rPr sz="1000" b="1" spc="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3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000" b="1" spc="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sz="1000" b="1" spc="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105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spc="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75" dirty="0">
                <a:latin typeface="Calibri"/>
                <a:cs typeface="Calibri"/>
              </a:rPr>
              <a:t>:</a:t>
            </a:r>
            <a:r>
              <a:rPr sz="1000" spc="22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sz="1000" b="1" i="1" spc="11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P</a:t>
            </a:r>
            <a:r>
              <a:rPr sz="1050" i="1" spc="120" baseline="-11904" dirty="0">
                <a:latin typeface="Calibri"/>
                <a:cs typeface="Calibri"/>
              </a:rPr>
              <a:t>e</a:t>
            </a:r>
            <a:r>
              <a:rPr sz="1050" i="1" spc="262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M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>
              <a:spcBef>
                <a:spcPts val="560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function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its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derivative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satisfy: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9225" y="1172922"/>
            <a:ext cx="596900" cy="29431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spcBef>
                <a:spcPts val="1095"/>
              </a:spcBef>
              <a:tabLst>
                <a:tab pos="490220" algn="l"/>
              </a:tabLst>
            </a:pPr>
            <a:r>
              <a:rPr sz="1000" spc="415" dirty="0">
                <a:latin typeface="Lucida Sans Unicode"/>
                <a:cs typeface="Lucida Sans Unicode"/>
              </a:rPr>
              <a:t> 	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7268" y="1351331"/>
            <a:ext cx="12750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727710" algn="l"/>
                <a:tab pos="1226185" algn="l"/>
              </a:tabLst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3561" y="1337044"/>
            <a:ext cx="5461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i="1" spc="95" dirty="0">
                <a:latin typeface="Arial"/>
                <a:cs typeface="Arial"/>
              </a:rPr>
              <a:t>′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4324" y="1265734"/>
            <a:ext cx="188213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663700" algn="l"/>
              </a:tabLst>
            </a:pPr>
            <a:r>
              <a:rPr sz="1000" i="1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000" i="1" spc="120" dirty="0">
                <a:latin typeface="Calibri"/>
                <a:cs typeface="Calibri"/>
              </a:rPr>
              <a:t>	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1000" i="1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1000" i="1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5451" y="1438111"/>
            <a:ext cx="18611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725295" algn="l"/>
              </a:tabLst>
            </a:pPr>
            <a:r>
              <a:rPr sz="1000" i="1" spc="110" dirty="0">
                <a:latin typeface="Calibri"/>
                <a:cs typeface="Calibri"/>
              </a:rPr>
              <a:t>M	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0684" y="1351331"/>
            <a:ext cx="13931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78460" algn="l"/>
                <a:tab pos="1344930" algn="l"/>
              </a:tabLst>
            </a:pPr>
            <a:r>
              <a:rPr sz="1000" spc="-15" dirty="0">
                <a:latin typeface="Calibri"/>
                <a:cs typeface="Calibri"/>
              </a:rPr>
              <a:t>so	</a:t>
            </a:r>
            <a:r>
              <a:rPr sz="1000" i="1" spc="180" dirty="0">
                <a:latin typeface="Calibri"/>
                <a:cs typeface="Calibri"/>
              </a:rPr>
              <a:t>f 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20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420" y="1688706"/>
            <a:ext cx="3916679" cy="162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147320"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where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Malthusian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growth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rate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at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low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density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M</a:t>
            </a:r>
            <a:r>
              <a:rPr sz="1000" i="1" spc="21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carrying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capacity.</a:t>
            </a:r>
            <a:endParaRPr sz="1000">
              <a:latin typeface="Calibri"/>
              <a:cs typeface="Calibri"/>
            </a:endParaRPr>
          </a:p>
          <a:p>
            <a:pPr marL="38100" marR="30480">
              <a:spcBef>
                <a:spcPts val="560"/>
              </a:spcBef>
            </a:pPr>
            <a:r>
              <a:rPr sz="1000" spc="95" dirty="0">
                <a:latin typeface="Calibri"/>
                <a:cs typeface="Calibri"/>
              </a:rPr>
              <a:t>At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DF0D0D"/>
                </a:solidFill>
                <a:latin typeface="Calibri"/>
                <a:cs typeface="Calibri"/>
              </a:rPr>
              <a:t>extinction</a:t>
            </a:r>
            <a:r>
              <a:rPr sz="1000" b="1" i="1" spc="19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DF0D0D"/>
                </a:solidFill>
                <a:latin typeface="Calibri"/>
                <a:cs typeface="Calibri"/>
              </a:rPr>
              <a:t>equilibrium</a:t>
            </a:r>
            <a:r>
              <a:rPr sz="1000" spc="70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P</a:t>
            </a:r>
            <a:r>
              <a:rPr sz="1050" i="1" spc="120" baseline="-11904" dirty="0">
                <a:latin typeface="Calibri"/>
                <a:cs typeface="Calibri"/>
              </a:rPr>
              <a:t>e</a:t>
            </a:r>
            <a:r>
              <a:rPr sz="1050" i="1" spc="254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0,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45" dirty="0">
                <a:latin typeface="Calibri"/>
                <a:cs typeface="Calibri"/>
              </a:rPr>
              <a:t>we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have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50" i="1" spc="112" baseline="27777" dirty="0">
                <a:latin typeface="Arial"/>
                <a:cs typeface="Arial"/>
              </a:rPr>
              <a:t>′</a:t>
            </a:r>
            <a:r>
              <a:rPr sz="1000" spc="75" dirty="0">
                <a:latin typeface="Calibri"/>
                <a:cs typeface="Calibri"/>
              </a:rPr>
              <a:t>(0)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r</a:t>
            </a:r>
            <a:r>
              <a:rPr sz="1000" spc="75" dirty="0">
                <a:latin typeface="Calibri"/>
                <a:cs typeface="Calibri"/>
              </a:rPr>
              <a:t>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positive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makes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this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equilibrium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DF0D0D"/>
                </a:solidFill>
                <a:latin typeface="Calibri"/>
                <a:cs typeface="Calibri"/>
              </a:rPr>
              <a:t>unstable</a:t>
            </a:r>
            <a:r>
              <a:rPr sz="1000" spc="5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  <a:spcBef>
                <a:spcPts val="555"/>
              </a:spcBef>
            </a:pPr>
            <a:r>
              <a:rPr sz="1000" spc="135" dirty="0">
                <a:latin typeface="Calibri"/>
                <a:cs typeface="Calibri"/>
              </a:rPr>
              <a:t>A</a:t>
            </a:r>
            <a:r>
              <a:rPr sz="1000" spc="50" dirty="0">
                <a:latin typeface="Calibri"/>
                <a:cs typeface="Calibri"/>
              </a:rPr>
              <a:t>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000" b="1" i="1" spc="95" dirty="0">
                <a:solidFill>
                  <a:srgbClr val="0000FF"/>
                </a:solidFill>
                <a:latin typeface="Calibri"/>
                <a:cs typeface="Calibri"/>
              </a:rPr>
              <a:t>arrying</a:t>
            </a:r>
            <a:r>
              <a:rPr sz="1000" b="1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000" b="1" i="1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acity</a:t>
            </a:r>
            <a:r>
              <a:rPr sz="1000" b="1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-2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quilibriu</a:t>
            </a:r>
            <a:r>
              <a:rPr sz="1000" b="1" i="1" spc="16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000" spc="25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i="1" spc="60" baseline="-11904" dirty="0">
                <a:latin typeface="Calibri"/>
                <a:cs typeface="Calibri"/>
              </a:rPr>
              <a:t>e</a:t>
            </a:r>
            <a:r>
              <a:rPr sz="1050" i="1" baseline="-11904" dirty="0">
                <a:latin typeface="Calibri"/>
                <a:cs typeface="Calibri"/>
              </a:rPr>
              <a:t> </a:t>
            </a:r>
            <a:r>
              <a:rPr sz="1050" i="1" spc="15" baseline="-1190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M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30" dirty="0">
                <a:latin typeface="Calibri"/>
                <a:cs typeface="Calibri"/>
              </a:rPr>
              <a:t>w</a:t>
            </a:r>
            <a:r>
              <a:rPr sz="1000" spc="-60" dirty="0">
                <a:latin typeface="Calibri"/>
                <a:cs typeface="Calibri"/>
              </a:rPr>
              <a:t>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h</a:t>
            </a:r>
            <a:r>
              <a:rPr sz="1000" spc="-10" dirty="0">
                <a:latin typeface="Calibri"/>
                <a:cs typeface="Calibri"/>
              </a:rPr>
              <a:t>a</a:t>
            </a:r>
            <a:r>
              <a:rPr sz="1000" spc="40" dirty="0">
                <a:latin typeface="Calibri"/>
                <a:cs typeface="Calibri"/>
              </a:rPr>
              <a:t>v</a:t>
            </a:r>
            <a:r>
              <a:rPr sz="1000" spc="-60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50" i="1" spc="165" baseline="27777" dirty="0">
                <a:latin typeface="Arial"/>
                <a:cs typeface="Arial"/>
              </a:rPr>
              <a:t>′</a:t>
            </a:r>
            <a:r>
              <a:rPr sz="1000" spc="110" dirty="0">
                <a:latin typeface="Calibri"/>
                <a:cs typeface="Calibri"/>
              </a:rPr>
              <a:t>(</a:t>
            </a:r>
            <a:r>
              <a:rPr sz="1000" i="1" spc="110" dirty="0">
                <a:latin typeface="Calibri"/>
                <a:cs typeface="Calibri"/>
              </a:rPr>
              <a:t>M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14" dirty="0">
                <a:latin typeface="Arial"/>
                <a:cs typeface="Arial"/>
              </a:rPr>
              <a:t>−</a:t>
            </a:r>
            <a:r>
              <a:rPr sz="1000" i="1" spc="114" dirty="0">
                <a:latin typeface="Calibri"/>
                <a:cs typeface="Calibri"/>
              </a:rPr>
              <a:t>r</a:t>
            </a:r>
            <a:r>
              <a:rPr sz="1000" spc="114" dirty="0">
                <a:latin typeface="Calibri"/>
                <a:cs typeface="Calibri"/>
              </a:rPr>
              <a:t>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negative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makes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this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equilibrium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stable</a:t>
            </a:r>
            <a:r>
              <a:rPr sz="1000" spc="4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 marR="289560" algn="just">
              <a:spcBef>
                <a:spcPts val="560"/>
              </a:spcBef>
            </a:pPr>
            <a:r>
              <a:rPr sz="1000" spc="30" dirty="0">
                <a:latin typeface="Calibri"/>
                <a:cs typeface="Calibri"/>
              </a:rPr>
              <a:t>These </a:t>
            </a:r>
            <a:r>
              <a:rPr sz="1000" spc="15" dirty="0">
                <a:latin typeface="Calibri"/>
                <a:cs typeface="Calibri"/>
              </a:rPr>
              <a:t>results </a:t>
            </a:r>
            <a:r>
              <a:rPr sz="1000" spc="10" dirty="0">
                <a:latin typeface="Calibri"/>
                <a:cs typeface="Calibri"/>
              </a:rPr>
              <a:t>suggest </a:t>
            </a:r>
            <a:r>
              <a:rPr sz="1000" spc="35" dirty="0">
                <a:latin typeface="Calibri"/>
                <a:cs typeface="Calibri"/>
              </a:rPr>
              <a:t>that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differential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equation </a:t>
            </a:r>
            <a:r>
              <a:rPr sz="1000" spc="10" dirty="0">
                <a:latin typeface="Calibri"/>
                <a:cs typeface="Calibri"/>
              </a:rPr>
              <a:t>governing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logistic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 </a:t>
            </a:r>
            <a:r>
              <a:rPr sz="1000" spc="15" dirty="0">
                <a:latin typeface="Calibri"/>
                <a:cs typeface="Calibri"/>
              </a:rPr>
              <a:t>has </a:t>
            </a:r>
            <a:r>
              <a:rPr sz="1000" spc="20" dirty="0">
                <a:latin typeface="Calibri"/>
                <a:cs typeface="Calibri"/>
              </a:rPr>
              <a:t>an </a:t>
            </a:r>
            <a:r>
              <a:rPr sz="1000" spc="40" dirty="0">
                <a:latin typeface="Calibri"/>
                <a:cs typeface="Calibri"/>
              </a:rPr>
              <a:t>initial </a:t>
            </a:r>
            <a:r>
              <a:rPr sz="1000" spc="15" dirty="0">
                <a:latin typeface="Calibri"/>
                <a:cs typeface="Calibri"/>
              </a:rPr>
              <a:t>exponential growth </a:t>
            </a:r>
            <a:r>
              <a:rPr sz="1000" spc="-10" dirty="0">
                <a:latin typeface="Calibri"/>
                <a:cs typeface="Calibri"/>
              </a:rPr>
              <a:t>before 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moving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smoothly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toward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90" dirty="0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sz="1000" spc="6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(30/37)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7" y="348743"/>
            <a:ext cx="9258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Direction</a:t>
            </a: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2137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19" y="1003059"/>
            <a:ext cx="35013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30" dirty="0">
                <a:latin typeface="Calibri"/>
                <a:cs typeface="Calibri"/>
              </a:rPr>
              <a:t>Consider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general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differential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equation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initial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value: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1346" y="1254697"/>
            <a:ext cx="1536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20" dirty="0">
                <a:latin typeface="Calibri"/>
                <a:cs typeface="Calibri"/>
              </a:rPr>
              <a:t>dy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4047" y="1447901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0" y="0"/>
                </a:moveTo>
                <a:lnTo>
                  <a:pt x="13242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76386" y="1340295"/>
            <a:ext cx="1637030" cy="248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>
              <a:lnSpc>
                <a:spcPts val="940"/>
              </a:lnSpc>
              <a:spcBef>
                <a:spcPts val="95"/>
              </a:spcBef>
              <a:tabLst>
                <a:tab pos="995680" algn="l"/>
              </a:tabLst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t,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60" dirty="0">
                <a:latin typeface="Calibri"/>
                <a:cs typeface="Calibri"/>
              </a:rPr>
              <a:t>y</a:t>
            </a:r>
            <a:r>
              <a:rPr sz="1000" spc="60" dirty="0">
                <a:latin typeface="Calibri"/>
                <a:cs typeface="Calibri"/>
              </a:rPr>
              <a:t>)</a:t>
            </a:r>
            <a:r>
              <a:rPr sz="1000" i="1" spc="60" dirty="0">
                <a:latin typeface="Calibri"/>
                <a:cs typeface="Calibri"/>
              </a:rPr>
              <a:t>,	</a:t>
            </a:r>
            <a:r>
              <a:rPr sz="1000" i="1" spc="65" dirty="0">
                <a:latin typeface="Calibri"/>
                <a:cs typeface="Calibri"/>
              </a:rPr>
              <a:t>y</a:t>
            </a:r>
            <a:r>
              <a:rPr sz="1000" spc="65" dirty="0">
                <a:latin typeface="Calibri"/>
                <a:cs typeface="Calibri"/>
              </a:rPr>
              <a:t>(</a:t>
            </a:r>
            <a:r>
              <a:rPr sz="1000" i="1" spc="65" dirty="0">
                <a:latin typeface="Calibri"/>
                <a:cs typeface="Calibri"/>
              </a:rPr>
              <a:t>t</a:t>
            </a:r>
            <a:r>
              <a:rPr sz="1050" spc="97" baseline="-11904" dirty="0">
                <a:latin typeface="Tahoma"/>
                <a:cs typeface="Tahoma"/>
              </a:rPr>
              <a:t>0</a:t>
            </a:r>
            <a:r>
              <a:rPr sz="1000" spc="65" dirty="0">
                <a:latin typeface="Calibri"/>
                <a:cs typeface="Calibri"/>
              </a:rPr>
              <a:t>)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50" spc="60" baseline="-11904" dirty="0">
                <a:latin typeface="Tahoma"/>
                <a:cs typeface="Tahoma"/>
              </a:rPr>
              <a:t>0</a:t>
            </a:r>
            <a:r>
              <a:rPr sz="1000" i="1" spc="4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940"/>
              </a:lnSpc>
            </a:pP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8820" y="1585246"/>
            <a:ext cx="3867785" cy="11645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spcBef>
                <a:spcPts val="6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function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Calibri"/>
                <a:cs typeface="Calibri"/>
              </a:rPr>
              <a:t>t,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pr</a:t>
            </a:r>
            <a:r>
              <a:rPr sz="1000" spc="-20" dirty="0">
                <a:latin typeface="Calibri"/>
                <a:cs typeface="Calibri"/>
              </a:rPr>
              <a:t>o</a:t>
            </a:r>
            <a:r>
              <a:rPr sz="1000" spc="65" dirty="0">
                <a:latin typeface="Calibri"/>
                <a:cs typeface="Calibri"/>
              </a:rPr>
              <a:t>v</a:t>
            </a:r>
            <a:r>
              <a:rPr sz="1000" spc="5" dirty="0">
                <a:latin typeface="Calibri"/>
                <a:cs typeface="Calibri"/>
              </a:rPr>
              <a:t>ides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slo</a:t>
            </a:r>
            <a:r>
              <a:rPr sz="1000" b="1" i="1" spc="2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000" b="1" i="1" spc="3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000" b="1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000" b="1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000" b="1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9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000" b="1" i="1" spc="3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utio</a:t>
            </a:r>
            <a:r>
              <a:rPr sz="1000" b="1" i="1" spc="9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000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26034">
              <a:spcBef>
                <a:spcPts val="590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slope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easily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found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by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B233"/>
                </a:solidFill>
                <a:latin typeface="Calibri"/>
                <a:cs typeface="Calibri"/>
              </a:rPr>
              <a:t>computer</a:t>
            </a:r>
            <a:r>
              <a:rPr sz="1000" b="1" i="1" spc="19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B233"/>
                </a:solidFill>
                <a:latin typeface="Calibri"/>
                <a:cs typeface="Calibri"/>
              </a:rPr>
              <a:t>programs</a:t>
            </a:r>
            <a:r>
              <a:rPr sz="1000" b="1" i="1" spc="105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 </a:t>
            </a:r>
            <a:r>
              <a:rPr sz="1000" spc="30" dirty="0">
                <a:latin typeface="Calibri"/>
                <a:cs typeface="Calibri"/>
              </a:rPr>
              <a:t>grid,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program can </a:t>
            </a:r>
            <a:r>
              <a:rPr sz="1000" dirty="0">
                <a:latin typeface="Calibri"/>
                <a:cs typeface="Calibri"/>
              </a:rPr>
              <a:t>generate</a:t>
            </a:r>
            <a:r>
              <a:rPr sz="1000" spc="5" dirty="0">
                <a:latin typeface="Calibri"/>
                <a:cs typeface="Calibri"/>
              </a:rPr>
              <a:t> arrows  </a:t>
            </a:r>
            <a:r>
              <a:rPr sz="1000" spc="10" dirty="0">
                <a:latin typeface="Calibri"/>
                <a:cs typeface="Calibri"/>
              </a:rPr>
              <a:t>showing </a:t>
            </a:r>
            <a:r>
              <a:rPr sz="1000" spc="5" dirty="0">
                <a:latin typeface="Calibri"/>
                <a:cs typeface="Calibri"/>
              </a:rPr>
              <a:t>the  </a:t>
            </a:r>
            <a:r>
              <a:rPr sz="1000" spc="15" dirty="0">
                <a:latin typeface="Calibri"/>
                <a:cs typeface="Calibri"/>
              </a:rPr>
              <a:t>direction </a:t>
            </a:r>
            <a:r>
              <a:rPr sz="1000" spc="-20" dirty="0">
                <a:latin typeface="Calibri"/>
                <a:cs typeface="Calibri"/>
              </a:rPr>
              <a:t>of 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  <a:spcBef>
                <a:spcPts val="58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direction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DF0D0D"/>
                </a:solidFill>
                <a:latin typeface="Calibri"/>
                <a:cs typeface="Calibri"/>
              </a:rPr>
              <a:t>field</a:t>
            </a:r>
            <a:r>
              <a:rPr sz="1000" b="1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this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DF0D0D"/>
                </a:solidFill>
                <a:latin typeface="Calibri"/>
                <a:cs typeface="Calibri"/>
              </a:rPr>
              <a:t>graphical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DF0D0D"/>
                </a:solidFill>
                <a:latin typeface="Calibri"/>
                <a:cs typeface="Calibri"/>
              </a:rPr>
              <a:t>representation</a:t>
            </a:r>
            <a:r>
              <a:rPr sz="1000" b="1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in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14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vs.</a:t>
            </a:r>
            <a:r>
              <a:rPr sz="1000" spc="21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10" dirty="0">
                <a:latin typeface="Calibri"/>
                <a:cs typeface="Calibri"/>
              </a:rPr>
              <a:t>plane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arrows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showing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direction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3" name="object 13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(31/37)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1526" y="348743"/>
            <a:ext cx="46081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005">
              <a:spcBef>
                <a:spcPts val="90"/>
              </a:spcBef>
            </a:pP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Maple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Simulation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819" y="755422"/>
            <a:ext cx="391350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We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demonstrate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use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75" dirty="0"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DF0D0D"/>
                </a:solidFill>
                <a:latin typeface="Calibri"/>
                <a:cs typeface="Calibri"/>
              </a:rPr>
              <a:t>Maple</a:t>
            </a:r>
            <a:r>
              <a:rPr sz="1000" b="1" spc="9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examining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sz="1000" b="1" i="1"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 </a:t>
            </a:r>
            <a:r>
              <a:rPr sz="1000" b="1" i="1" spc="-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Saccharomyces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cerevisiae</a:t>
            </a:r>
            <a:r>
              <a:rPr sz="1000" spc="6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20" y="1135000"/>
            <a:ext cx="25241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40" dirty="0">
                <a:latin typeface="Calibri"/>
                <a:cs typeface="Calibri"/>
              </a:rPr>
              <a:t>Enter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differential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equation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model: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8819" y="1317753"/>
            <a:ext cx="23571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275" dirty="0">
                <a:solidFill>
                  <a:srgbClr val="DF0D0D"/>
                </a:solidFill>
                <a:latin typeface="Calibri"/>
                <a:cs typeface="Calibri"/>
              </a:rPr>
              <a:t>&gt;</a:t>
            </a:r>
            <a:r>
              <a:rPr sz="1000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de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140" dirty="0">
                <a:latin typeface="Calibri"/>
                <a:cs typeface="Calibri"/>
              </a:rPr>
              <a:t>:=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5" dirty="0">
                <a:latin typeface="Calibri"/>
                <a:cs typeface="Calibri"/>
              </a:rPr>
              <a:t>diff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0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2586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60" dirty="0">
                <a:latin typeface="Arial"/>
                <a:cs typeface="Arial"/>
              </a:rPr>
              <a:t>·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-60" dirty="0">
                <a:latin typeface="Arial"/>
                <a:cs typeface="Arial"/>
              </a:rPr>
              <a:t>·</a:t>
            </a:r>
            <a:r>
              <a:rPr sz="1000" i="1" dirty="0">
                <a:latin typeface="Arial"/>
                <a:cs typeface="Arial"/>
              </a:rPr>
              <a:t>  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618" y="1294345"/>
            <a:ext cx="307975" cy="2218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0"/>
              </a:spcBef>
            </a:pPr>
            <a:r>
              <a:rPr sz="7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700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700" u="sng" spc="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700" i="1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700" u="sng" spc="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 </a:t>
            </a:r>
            <a:r>
              <a:rPr sz="700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700" spc="-100" dirty="0">
                <a:latin typeface="Tahoma"/>
                <a:cs typeface="Tahoma"/>
              </a:rPr>
              <a:t> </a:t>
            </a:r>
            <a:r>
              <a:rPr sz="700" spc="10" dirty="0">
                <a:latin typeface="Tahoma"/>
                <a:cs typeface="Tahoma"/>
              </a:rPr>
              <a:t>12</a:t>
            </a:r>
            <a:r>
              <a:rPr sz="700" i="1" spc="55" dirty="0">
                <a:latin typeface="Calibri"/>
                <a:cs typeface="Calibri"/>
              </a:rPr>
              <a:t>.</a:t>
            </a:r>
            <a:r>
              <a:rPr sz="700" spc="10" dirty="0">
                <a:latin typeface="Tahoma"/>
                <a:cs typeface="Tahoma"/>
              </a:rPr>
              <a:t>742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4969" y="1177303"/>
            <a:ext cx="707390" cy="29431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spcBef>
                <a:spcPts val="1095"/>
              </a:spcBef>
              <a:tabLst>
                <a:tab pos="618490" algn="l"/>
              </a:tabLst>
            </a:pPr>
            <a:r>
              <a:rPr sz="1000" spc="275" dirty="0">
                <a:latin typeface="Lucida Sans Unicode"/>
                <a:cs typeface="Lucida Sans Unicode"/>
              </a:rPr>
              <a:t> 	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7673" y="1317753"/>
            <a:ext cx="609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5" dirty="0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8820" y="1576425"/>
            <a:ext cx="3885565" cy="153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75" dirty="0">
                <a:latin typeface="Calibri"/>
                <a:cs typeface="Calibri"/>
              </a:rPr>
              <a:t>This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equation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solved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following: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i="1" spc="275" dirty="0">
                <a:solidFill>
                  <a:srgbClr val="DF0D0D"/>
                </a:solidFill>
                <a:latin typeface="Calibri"/>
                <a:cs typeface="Calibri"/>
              </a:rPr>
              <a:t>&gt;</a:t>
            </a:r>
            <a:r>
              <a:rPr sz="1000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i="1" spc="30" dirty="0">
                <a:latin typeface="Calibri"/>
                <a:cs typeface="Calibri"/>
              </a:rPr>
              <a:t>dso</a:t>
            </a:r>
            <a:r>
              <a:rPr sz="1000" i="1" spc="35" dirty="0">
                <a:latin typeface="Calibri"/>
                <a:cs typeface="Calibri"/>
              </a:rPr>
              <a:t>l</a:t>
            </a:r>
            <a:r>
              <a:rPr sz="1000" i="1" spc="70" dirty="0">
                <a:latin typeface="Calibri"/>
                <a:cs typeface="Calibri"/>
              </a:rPr>
              <a:t>v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60" dirty="0">
                <a:latin typeface="Arial"/>
                <a:cs typeface="Arial"/>
              </a:rPr>
              <a:t>{</a:t>
            </a:r>
            <a:r>
              <a:rPr sz="1000" i="1" spc="5" dirty="0">
                <a:latin typeface="Calibri"/>
                <a:cs typeface="Calibri"/>
              </a:rPr>
              <a:t>de,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1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234</a:t>
            </a:r>
            <a:r>
              <a:rPr sz="1000" i="1" spc="160" dirty="0">
                <a:latin typeface="Arial"/>
                <a:cs typeface="Arial"/>
              </a:rPr>
              <a:t>}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55" dirty="0">
                <a:latin typeface="Calibri"/>
                <a:cs typeface="Calibri"/>
              </a:rPr>
              <a:t>));</a:t>
            </a:r>
            <a:endParaRPr sz="1000">
              <a:latin typeface="Calibri"/>
              <a:cs typeface="Calibri"/>
            </a:endParaRPr>
          </a:p>
          <a:p>
            <a:pPr marL="12700" marR="184785">
              <a:spcBef>
                <a:spcPts val="595"/>
              </a:spcBef>
            </a:pPr>
            <a:r>
              <a:rPr sz="1000" b="1" spc="90" dirty="0">
                <a:solidFill>
                  <a:srgbClr val="DF0D0D"/>
                </a:solidFill>
                <a:latin typeface="Calibri"/>
                <a:cs typeface="Calibri"/>
              </a:rPr>
              <a:t>Maple</a:t>
            </a:r>
            <a:r>
              <a:rPr sz="1000" b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can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plot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direction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field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any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number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solutions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using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its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package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105" dirty="0">
                <a:solidFill>
                  <a:srgbClr val="DF0D0D"/>
                </a:solidFill>
                <a:latin typeface="Calibri"/>
                <a:cs typeface="Calibri"/>
              </a:rPr>
              <a:t>DEtools </a:t>
            </a:r>
            <a:r>
              <a:rPr sz="1000" spc="10" dirty="0">
                <a:latin typeface="Calibri"/>
                <a:cs typeface="Calibri"/>
              </a:rPr>
              <a:t>as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shown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below: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0"/>
              </a:lnSpc>
            </a:pPr>
            <a:r>
              <a:rPr sz="1000" i="1" spc="275" dirty="0">
                <a:solidFill>
                  <a:srgbClr val="DF0D0D"/>
                </a:solidFill>
                <a:latin typeface="Calibri"/>
                <a:cs typeface="Calibri"/>
              </a:rPr>
              <a:t>&gt;</a:t>
            </a:r>
            <a:r>
              <a:rPr sz="1000" i="1" spc="7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with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80" dirty="0">
                <a:latin typeface="Calibri"/>
                <a:cs typeface="Calibri"/>
              </a:rPr>
              <a:t>DEtools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i="1" spc="275" dirty="0">
                <a:solidFill>
                  <a:srgbClr val="DF0D0D"/>
                </a:solidFill>
                <a:latin typeface="Calibri"/>
                <a:cs typeface="Calibri"/>
              </a:rPr>
              <a:t>&gt;</a:t>
            </a:r>
            <a:r>
              <a:rPr sz="1000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i="1" spc="65" dirty="0">
                <a:latin typeface="Calibri"/>
                <a:cs typeface="Calibri"/>
              </a:rPr>
              <a:t>DEplot</a:t>
            </a:r>
            <a:r>
              <a:rPr sz="1000" spc="65" dirty="0">
                <a:latin typeface="Calibri"/>
                <a:cs typeface="Calibri"/>
              </a:rPr>
              <a:t>(</a:t>
            </a:r>
            <a:r>
              <a:rPr sz="1000" i="1" spc="65" dirty="0">
                <a:latin typeface="Calibri"/>
                <a:cs typeface="Calibri"/>
              </a:rPr>
              <a:t>de,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</a:t>
            </a:r>
            <a:r>
              <a:rPr sz="1000" i="1" spc="50" dirty="0">
                <a:latin typeface="Calibri"/>
                <a:cs typeface="Calibri"/>
              </a:rPr>
              <a:t>t</a:t>
            </a:r>
            <a:r>
              <a:rPr sz="1000" spc="50" dirty="0">
                <a:latin typeface="Calibri"/>
                <a:cs typeface="Calibri"/>
              </a:rPr>
              <a:t>)</a:t>
            </a:r>
            <a:r>
              <a:rPr sz="1000" i="1" spc="5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i="1" spc="5" dirty="0">
                <a:latin typeface="Calibri"/>
                <a:cs typeface="Calibri"/>
              </a:rPr>
              <a:t>..</a:t>
            </a:r>
            <a:r>
              <a:rPr sz="1000" spc="5" dirty="0">
                <a:latin typeface="Calibri"/>
                <a:cs typeface="Calibri"/>
              </a:rPr>
              <a:t>30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[[</a:t>
            </a:r>
            <a:r>
              <a:rPr sz="1000" i="1" spc="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.</a:t>
            </a:r>
            <a:r>
              <a:rPr sz="1000" dirty="0">
                <a:latin typeface="Calibri"/>
                <a:cs typeface="Calibri"/>
              </a:rPr>
              <a:t>2]</a:t>
            </a:r>
            <a:r>
              <a:rPr sz="1000" i="1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[</a:t>
            </a:r>
            <a:r>
              <a:rPr sz="1000" i="1" spc="45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</a:t>
            </a:r>
            <a:r>
              <a:rPr sz="1000" i="1" spc="-5" dirty="0">
                <a:latin typeface="Calibri"/>
                <a:cs typeface="Calibri"/>
              </a:rPr>
              <a:t>.</a:t>
            </a:r>
            <a:r>
              <a:rPr sz="1000" spc="-5" dirty="0">
                <a:latin typeface="Calibri"/>
                <a:cs typeface="Calibri"/>
              </a:rPr>
              <a:t>234]</a:t>
            </a:r>
            <a:r>
              <a:rPr sz="1000" i="1" spc="-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[</a:t>
            </a:r>
            <a:r>
              <a:rPr sz="1000" i="1" spc="45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Calibri"/>
                <a:cs typeface="Calibri"/>
              </a:rPr>
              <a:t>2]</a:t>
            </a:r>
            <a:r>
              <a:rPr sz="1000" i="1" spc="-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[</a:t>
            </a:r>
            <a:r>
              <a:rPr sz="1000" i="1" spc="45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5]</a:t>
            </a:r>
            <a:r>
              <a:rPr sz="1000" i="1" spc="-1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[</a:t>
            </a:r>
            <a:r>
              <a:rPr sz="1000" i="1" spc="45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9]</a:t>
            </a:r>
            <a:r>
              <a:rPr sz="1000" i="1" spc="-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[</a:t>
            </a:r>
            <a:r>
              <a:rPr sz="1000" i="1" spc="45" dirty="0">
                <a:latin typeface="Calibri"/>
                <a:cs typeface="Calibri"/>
              </a:rPr>
              <a:t>P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12]</a:t>
            </a:r>
            <a:r>
              <a:rPr sz="1000" i="1" spc="-1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[</a:t>
            </a:r>
            <a:r>
              <a:rPr sz="1000" i="1" spc="45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16]]</a:t>
            </a:r>
            <a:r>
              <a:rPr sz="1000" i="1" spc="-1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19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i="1" spc="5" dirty="0">
                <a:latin typeface="Calibri"/>
                <a:cs typeface="Calibri"/>
              </a:rPr>
              <a:t>..</a:t>
            </a:r>
            <a:r>
              <a:rPr sz="1000" spc="5" dirty="0">
                <a:latin typeface="Calibri"/>
                <a:cs typeface="Calibri"/>
              </a:rPr>
              <a:t>16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30" dirty="0">
                <a:latin typeface="Calibri"/>
                <a:cs typeface="Calibri"/>
              </a:rPr>
              <a:t>colour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i="1" spc="-15" dirty="0">
                <a:latin typeface="Calibri"/>
                <a:cs typeface="Calibri"/>
              </a:rPr>
              <a:t>b</a:t>
            </a:r>
            <a:r>
              <a:rPr sz="1000" i="1" spc="10" dirty="0">
                <a:latin typeface="Calibri"/>
                <a:cs typeface="Calibri"/>
              </a:rPr>
              <a:t>l</a:t>
            </a:r>
            <a:r>
              <a:rPr sz="1000" i="1" spc="20" dirty="0">
                <a:latin typeface="Calibri"/>
                <a:cs typeface="Calibri"/>
              </a:rPr>
              <a:t>ue,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i="1" spc="85" dirty="0">
                <a:latin typeface="Calibri"/>
                <a:cs typeface="Calibri"/>
              </a:rPr>
              <a:t>l</a:t>
            </a:r>
            <a:r>
              <a:rPr sz="1000" i="1" spc="40" dirty="0">
                <a:latin typeface="Calibri"/>
                <a:cs typeface="Calibri"/>
              </a:rPr>
              <a:t>inecolour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t,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60" dirty="0">
                <a:latin typeface="Calibri"/>
                <a:cs typeface="Calibri"/>
              </a:rPr>
              <a:t>titl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60" dirty="0">
                <a:latin typeface="Calibri"/>
                <a:cs typeface="Calibri"/>
              </a:rPr>
              <a:t>Lo</a:t>
            </a:r>
            <a:r>
              <a:rPr sz="1000" i="1" spc="100" dirty="0">
                <a:latin typeface="Calibri"/>
                <a:cs typeface="Calibri"/>
              </a:rPr>
              <a:t>g</a:t>
            </a:r>
            <a:r>
              <a:rPr sz="1000" i="1" spc="85" dirty="0">
                <a:latin typeface="Calibri"/>
                <a:cs typeface="Calibri"/>
              </a:rPr>
              <a:t>isticG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-15" dirty="0">
                <a:latin typeface="Calibri"/>
                <a:cs typeface="Calibri"/>
              </a:rPr>
              <a:t>o</a:t>
            </a:r>
            <a:r>
              <a:rPr sz="1000" i="1" spc="5" dirty="0">
                <a:latin typeface="Calibri"/>
                <a:cs typeface="Calibri"/>
              </a:rPr>
              <a:t>w</a:t>
            </a:r>
            <a:r>
              <a:rPr sz="1000" i="1" spc="45" dirty="0">
                <a:latin typeface="Calibri"/>
                <a:cs typeface="Calibri"/>
              </a:rPr>
              <a:t>th</a:t>
            </a:r>
            <a:r>
              <a:rPr sz="1000" i="1" spc="200" dirty="0">
                <a:latin typeface="Calibri"/>
                <a:cs typeface="Calibri"/>
              </a:rPr>
              <a:t>M</a:t>
            </a:r>
            <a:r>
              <a:rPr sz="1000" i="1" spc="5" dirty="0">
                <a:latin typeface="Calibri"/>
                <a:cs typeface="Calibri"/>
              </a:rPr>
              <a:t>ode</a:t>
            </a:r>
            <a:r>
              <a:rPr sz="1000" i="1" spc="20" dirty="0">
                <a:latin typeface="Calibri"/>
                <a:cs typeface="Calibri"/>
              </a:rPr>
              <a:t>l</a:t>
            </a:r>
            <a:r>
              <a:rPr sz="1000" spc="45" dirty="0"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  <a:p>
            <a:pPr marL="12700">
              <a:spcBef>
                <a:spcPts val="790"/>
              </a:spcBef>
            </a:pPr>
            <a:r>
              <a:rPr sz="800" spc="70" dirty="0">
                <a:latin typeface="Calibri"/>
                <a:cs typeface="Calibri"/>
              </a:rPr>
              <a:t>(Plot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appears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on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the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next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slide.)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4" name="object 14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(32/37)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1526" y="308293"/>
            <a:ext cx="4608195" cy="2218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67005">
              <a:spcBef>
                <a:spcPts val="409"/>
              </a:spcBef>
            </a:pP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Maple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Direction</a:t>
            </a:r>
            <a:r>
              <a:rPr sz="11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819" y="748450"/>
            <a:ext cx="28765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800" spc="55" dirty="0">
                <a:latin typeface="Calibri"/>
                <a:cs typeface="Calibri"/>
              </a:rPr>
              <a:t>From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the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previous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slide,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DF0D0D"/>
                </a:solidFill>
                <a:latin typeface="Calibri"/>
                <a:cs typeface="Calibri"/>
              </a:rPr>
              <a:t>Maple</a:t>
            </a:r>
            <a:r>
              <a:rPr sz="800" b="1" spc="10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produces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the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following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plot: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8250" y="894989"/>
            <a:ext cx="3110865" cy="2213610"/>
            <a:chOff x="766724" y="894989"/>
            <a:chExt cx="3110865" cy="2213610"/>
          </a:xfrm>
        </p:grpSpPr>
        <p:sp>
          <p:nvSpPr>
            <p:cNvPr id="8" name="object 8"/>
            <p:cNvSpPr/>
            <p:nvPr/>
          </p:nvSpPr>
          <p:spPr>
            <a:xfrm>
              <a:off x="766724" y="894989"/>
              <a:ext cx="3110865" cy="2213610"/>
            </a:xfrm>
            <a:custGeom>
              <a:avLst/>
              <a:gdLst/>
              <a:ahLst/>
              <a:cxnLst/>
              <a:rect l="l" t="t" r="r" b="b"/>
              <a:pathLst>
                <a:path w="3110865" h="2213610">
                  <a:moveTo>
                    <a:pt x="3110362" y="0"/>
                  </a:moveTo>
                  <a:lnTo>
                    <a:pt x="0" y="0"/>
                  </a:lnTo>
                  <a:lnTo>
                    <a:pt x="0" y="2213143"/>
                  </a:lnTo>
                  <a:lnTo>
                    <a:pt x="3110362" y="2213143"/>
                  </a:lnTo>
                  <a:lnTo>
                    <a:pt x="3110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4594" y="1032016"/>
              <a:ext cx="2804963" cy="18715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64679" y="2901256"/>
              <a:ext cx="2884805" cy="0"/>
            </a:xfrm>
            <a:custGeom>
              <a:avLst/>
              <a:gdLst/>
              <a:ahLst/>
              <a:cxnLst/>
              <a:rect l="l" t="t" r="r" b="b"/>
              <a:pathLst>
                <a:path w="2884804">
                  <a:moveTo>
                    <a:pt x="0" y="0"/>
                  </a:moveTo>
                  <a:lnTo>
                    <a:pt x="288480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3179" y="3037673"/>
              <a:ext cx="15875" cy="34925"/>
            </a:xfrm>
            <a:custGeom>
              <a:avLst/>
              <a:gdLst/>
              <a:ahLst/>
              <a:cxnLst/>
              <a:rect l="l" t="t" r="r" b="b"/>
              <a:pathLst>
                <a:path w="15875" h="34925">
                  <a:moveTo>
                    <a:pt x="13085" y="0"/>
                  </a:moveTo>
                  <a:lnTo>
                    <a:pt x="11785" y="0"/>
                  </a:lnTo>
                  <a:lnTo>
                    <a:pt x="10065" y="2830"/>
                  </a:lnTo>
                  <a:lnTo>
                    <a:pt x="8484" y="4831"/>
                  </a:lnTo>
                  <a:lnTo>
                    <a:pt x="5609" y="7177"/>
                  </a:lnTo>
                  <a:lnTo>
                    <a:pt x="3833" y="8053"/>
                  </a:lnTo>
                  <a:lnTo>
                    <a:pt x="1726" y="8627"/>
                  </a:lnTo>
                  <a:lnTo>
                    <a:pt x="1434" y="9778"/>
                  </a:lnTo>
                  <a:lnTo>
                    <a:pt x="5822" y="9778"/>
                  </a:lnTo>
                  <a:lnTo>
                    <a:pt x="313" y="28831"/>
                  </a:lnTo>
                  <a:lnTo>
                    <a:pt x="0" y="30437"/>
                  </a:lnTo>
                  <a:lnTo>
                    <a:pt x="0" y="32305"/>
                  </a:lnTo>
                  <a:lnTo>
                    <a:pt x="274" y="32986"/>
                  </a:lnTo>
                  <a:lnTo>
                    <a:pt x="1378" y="34091"/>
                  </a:lnTo>
                  <a:lnTo>
                    <a:pt x="2084" y="34367"/>
                  </a:lnTo>
                  <a:lnTo>
                    <a:pt x="4046" y="34367"/>
                  </a:lnTo>
                  <a:lnTo>
                    <a:pt x="5155" y="33980"/>
                  </a:lnTo>
                  <a:lnTo>
                    <a:pt x="6254" y="33215"/>
                  </a:lnTo>
                  <a:lnTo>
                    <a:pt x="7834" y="32163"/>
                  </a:lnTo>
                  <a:lnTo>
                    <a:pt x="9516" y="30342"/>
                  </a:lnTo>
                  <a:lnTo>
                    <a:pt x="11286" y="27750"/>
                  </a:lnTo>
                  <a:lnTo>
                    <a:pt x="10351" y="26959"/>
                  </a:lnTo>
                  <a:lnTo>
                    <a:pt x="8725" y="28973"/>
                  </a:lnTo>
                  <a:lnTo>
                    <a:pt x="7666" y="30171"/>
                  </a:lnTo>
                  <a:lnTo>
                    <a:pt x="7190" y="30556"/>
                  </a:lnTo>
                  <a:lnTo>
                    <a:pt x="6422" y="31274"/>
                  </a:lnTo>
                  <a:lnTo>
                    <a:pt x="5800" y="31633"/>
                  </a:lnTo>
                  <a:lnTo>
                    <a:pt x="5077" y="31633"/>
                  </a:lnTo>
                  <a:lnTo>
                    <a:pt x="4886" y="31536"/>
                  </a:lnTo>
                  <a:lnTo>
                    <a:pt x="4601" y="31156"/>
                  </a:lnTo>
                  <a:lnTo>
                    <a:pt x="4528" y="30893"/>
                  </a:lnTo>
                  <a:lnTo>
                    <a:pt x="4528" y="30028"/>
                  </a:lnTo>
                  <a:lnTo>
                    <a:pt x="4791" y="28831"/>
                  </a:lnTo>
                  <a:lnTo>
                    <a:pt x="5318" y="26959"/>
                  </a:lnTo>
                  <a:lnTo>
                    <a:pt x="10351" y="9778"/>
                  </a:lnTo>
                  <a:lnTo>
                    <a:pt x="14879" y="9778"/>
                  </a:lnTo>
                  <a:lnTo>
                    <a:pt x="15389" y="7909"/>
                  </a:lnTo>
                  <a:lnTo>
                    <a:pt x="10782" y="7909"/>
                  </a:lnTo>
                  <a:lnTo>
                    <a:pt x="130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0221" y="2901256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617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6904" y="2946442"/>
              <a:ext cx="29845" cy="47625"/>
            </a:xfrm>
            <a:custGeom>
              <a:avLst/>
              <a:gdLst/>
              <a:ahLst/>
              <a:cxnLst/>
              <a:rect l="l" t="t" r="r" b="b"/>
              <a:pathLst>
                <a:path w="29844" h="47625">
                  <a:moveTo>
                    <a:pt x="18380" y="0"/>
                  </a:moveTo>
                  <a:lnTo>
                    <a:pt x="12725" y="0"/>
                  </a:lnTo>
                  <a:lnTo>
                    <a:pt x="10639" y="742"/>
                  </a:lnTo>
                  <a:lnTo>
                    <a:pt x="8625" y="2228"/>
                  </a:lnTo>
                  <a:lnTo>
                    <a:pt x="5989" y="4049"/>
                  </a:lnTo>
                  <a:lnTo>
                    <a:pt x="3894" y="6843"/>
                  </a:lnTo>
                  <a:lnTo>
                    <a:pt x="777" y="14365"/>
                  </a:lnTo>
                  <a:lnTo>
                    <a:pt x="0" y="18861"/>
                  </a:lnTo>
                  <a:lnTo>
                    <a:pt x="0" y="30171"/>
                  </a:lnTo>
                  <a:lnTo>
                    <a:pt x="1221" y="35396"/>
                  </a:lnTo>
                  <a:lnTo>
                    <a:pt x="6541" y="44884"/>
                  </a:lnTo>
                  <a:lnTo>
                    <a:pt x="10159" y="47447"/>
                  </a:lnTo>
                  <a:lnTo>
                    <a:pt x="16725" y="47447"/>
                  </a:lnTo>
                  <a:lnTo>
                    <a:pt x="19015" y="46609"/>
                  </a:lnTo>
                  <a:lnTo>
                    <a:pt x="20777" y="45363"/>
                  </a:lnTo>
                  <a:lnTo>
                    <a:pt x="12125" y="45363"/>
                  </a:lnTo>
                  <a:lnTo>
                    <a:pt x="10208" y="43689"/>
                  </a:lnTo>
                  <a:lnTo>
                    <a:pt x="7379" y="36355"/>
                  </a:lnTo>
                  <a:lnTo>
                    <a:pt x="6613" y="31224"/>
                  </a:lnTo>
                  <a:lnTo>
                    <a:pt x="6613" y="21064"/>
                  </a:lnTo>
                  <a:lnTo>
                    <a:pt x="13322" y="2228"/>
                  </a:lnTo>
                  <a:lnTo>
                    <a:pt x="21850" y="2228"/>
                  </a:lnTo>
                  <a:lnTo>
                    <a:pt x="21519" y="1799"/>
                  </a:lnTo>
                  <a:lnTo>
                    <a:pt x="18380" y="0"/>
                  </a:lnTo>
                  <a:close/>
                </a:path>
                <a:path w="29844" h="47625">
                  <a:moveTo>
                    <a:pt x="21850" y="2228"/>
                  </a:moveTo>
                  <a:lnTo>
                    <a:pt x="16151" y="2228"/>
                  </a:lnTo>
                  <a:lnTo>
                    <a:pt x="17276" y="2613"/>
                  </a:lnTo>
                  <a:lnTo>
                    <a:pt x="19481" y="4430"/>
                  </a:lnTo>
                  <a:lnTo>
                    <a:pt x="20512" y="6254"/>
                  </a:lnTo>
                  <a:lnTo>
                    <a:pt x="21365" y="9119"/>
                  </a:lnTo>
                  <a:lnTo>
                    <a:pt x="22381" y="12340"/>
                  </a:lnTo>
                  <a:lnTo>
                    <a:pt x="22820" y="15792"/>
                  </a:lnTo>
                  <a:lnTo>
                    <a:pt x="22811" y="30171"/>
                  </a:lnTo>
                  <a:lnTo>
                    <a:pt x="22405" y="34367"/>
                  </a:lnTo>
                  <a:lnTo>
                    <a:pt x="20680" y="40790"/>
                  </a:lnTo>
                  <a:lnTo>
                    <a:pt x="19697" y="42607"/>
                  </a:lnTo>
                  <a:lnTo>
                    <a:pt x="17110" y="44816"/>
                  </a:lnTo>
                  <a:lnTo>
                    <a:pt x="15862" y="45363"/>
                  </a:lnTo>
                  <a:lnTo>
                    <a:pt x="20777" y="45363"/>
                  </a:lnTo>
                  <a:lnTo>
                    <a:pt x="29547" y="15792"/>
                  </a:lnTo>
                  <a:lnTo>
                    <a:pt x="27797" y="9800"/>
                  </a:lnTo>
                  <a:lnTo>
                    <a:pt x="24299" y="5394"/>
                  </a:lnTo>
                  <a:lnTo>
                    <a:pt x="21850" y="2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1456" y="2901256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617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4331" y="2955646"/>
              <a:ext cx="59055" cy="47625"/>
            </a:xfrm>
            <a:custGeom>
              <a:avLst/>
              <a:gdLst/>
              <a:ahLst/>
              <a:cxnLst/>
              <a:rect l="l" t="t" r="r" b="b"/>
              <a:pathLst>
                <a:path w="59055" h="47625">
                  <a:moveTo>
                    <a:pt x="12217" y="5461"/>
                  </a:moveTo>
                  <a:lnTo>
                    <a:pt x="4528" y="5461"/>
                  </a:lnTo>
                  <a:lnTo>
                    <a:pt x="5015" y="5632"/>
                  </a:lnTo>
                  <a:lnTo>
                    <a:pt x="5834" y="6302"/>
                  </a:lnTo>
                  <a:lnTo>
                    <a:pt x="6136" y="6827"/>
                  </a:lnTo>
                  <a:lnTo>
                    <a:pt x="6321" y="7550"/>
                  </a:lnTo>
                  <a:lnTo>
                    <a:pt x="6517" y="8456"/>
                  </a:lnTo>
                  <a:lnTo>
                    <a:pt x="6495" y="42979"/>
                  </a:lnTo>
                  <a:lnTo>
                    <a:pt x="790" y="45435"/>
                  </a:lnTo>
                  <a:lnTo>
                    <a:pt x="790" y="46659"/>
                  </a:lnTo>
                  <a:lnTo>
                    <a:pt x="17972" y="46659"/>
                  </a:lnTo>
                  <a:lnTo>
                    <a:pt x="17972" y="45435"/>
                  </a:lnTo>
                  <a:lnTo>
                    <a:pt x="15910" y="45389"/>
                  </a:lnTo>
                  <a:lnTo>
                    <a:pt x="14548" y="45197"/>
                  </a:lnTo>
                  <a:lnTo>
                    <a:pt x="13203" y="44525"/>
                  </a:lnTo>
                  <a:lnTo>
                    <a:pt x="12760" y="44032"/>
                  </a:lnTo>
                  <a:lnTo>
                    <a:pt x="12329" y="42738"/>
                  </a:lnTo>
                  <a:lnTo>
                    <a:pt x="12217" y="5461"/>
                  </a:lnTo>
                  <a:close/>
                </a:path>
                <a:path w="59055" h="47625">
                  <a:moveTo>
                    <a:pt x="12217" y="0"/>
                  </a:moveTo>
                  <a:lnTo>
                    <a:pt x="11068" y="0"/>
                  </a:lnTo>
                  <a:lnTo>
                    <a:pt x="0" y="5461"/>
                  </a:lnTo>
                  <a:lnTo>
                    <a:pt x="504" y="6468"/>
                  </a:lnTo>
                  <a:lnTo>
                    <a:pt x="1939" y="5796"/>
                  </a:lnTo>
                  <a:lnTo>
                    <a:pt x="3087" y="5461"/>
                  </a:lnTo>
                  <a:lnTo>
                    <a:pt x="12217" y="5461"/>
                  </a:lnTo>
                  <a:lnTo>
                    <a:pt x="12217" y="0"/>
                  </a:lnTo>
                  <a:close/>
                </a:path>
                <a:path w="59055" h="47625">
                  <a:moveTo>
                    <a:pt x="47277" y="0"/>
                  </a:moveTo>
                  <a:lnTo>
                    <a:pt x="41622" y="0"/>
                  </a:lnTo>
                  <a:lnTo>
                    <a:pt x="39538" y="739"/>
                  </a:lnTo>
                  <a:lnTo>
                    <a:pt x="37526" y="2226"/>
                  </a:lnTo>
                  <a:lnTo>
                    <a:pt x="34892" y="4049"/>
                  </a:lnTo>
                  <a:lnTo>
                    <a:pt x="32796" y="6841"/>
                  </a:lnTo>
                  <a:lnTo>
                    <a:pt x="29680" y="14364"/>
                  </a:lnTo>
                  <a:lnTo>
                    <a:pt x="28895" y="18859"/>
                  </a:lnTo>
                  <a:lnTo>
                    <a:pt x="28895" y="30168"/>
                  </a:lnTo>
                  <a:lnTo>
                    <a:pt x="30122" y="35396"/>
                  </a:lnTo>
                  <a:lnTo>
                    <a:pt x="35441" y="44884"/>
                  </a:lnTo>
                  <a:lnTo>
                    <a:pt x="39061" y="47445"/>
                  </a:lnTo>
                  <a:lnTo>
                    <a:pt x="45624" y="47445"/>
                  </a:lnTo>
                  <a:lnTo>
                    <a:pt x="47916" y="46609"/>
                  </a:lnTo>
                  <a:lnTo>
                    <a:pt x="49680" y="45361"/>
                  </a:lnTo>
                  <a:lnTo>
                    <a:pt x="41028" y="45361"/>
                  </a:lnTo>
                  <a:lnTo>
                    <a:pt x="39106" y="43686"/>
                  </a:lnTo>
                  <a:lnTo>
                    <a:pt x="36281" y="36353"/>
                  </a:lnTo>
                  <a:lnTo>
                    <a:pt x="35514" y="31224"/>
                  </a:lnTo>
                  <a:lnTo>
                    <a:pt x="35514" y="21064"/>
                  </a:lnTo>
                  <a:lnTo>
                    <a:pt x="42222" y="2226"/>
                  </a:lnTo>
                  <a:lnTo>
                    <a:pt x="50751" y="2226"/>
                  </a:lnTo>
                  <a:lnTo>
                    <a:pt x="50421" y="1799"/>
                  </a:lnTo>
                  <a:lnTo>
                    <a:pt x="47277" y="0"/>
                  </a:lnTo>
                  <a:close/>
                </a:path>
                <a:path w="59055" h="47625">
                  <a:moveTo>
                    <a:pt x="50751" y="2226"/>
                  </a:moveTo>
                  <a:lnTo>
                    <a:pt x="45052" y="2226"/>
                  </a:lnTo>
                  <a:lnTo>
                    <a:pt x="46179" y="2613"/>
                  </a:lnTo>
                  <a:lnTo>
                    <a:pt x="48381" y="4430"/>
                  </a:lnTo>
                  <a:lnTo>
                    <a:pt x="49412" y="6252"/>
                  </a:lnTo>
                  <a:lnTo>
                    <a:pt x="50261" y="9119"/>
                  </a:lnTo>
                  <a:lnTo>
                    <a:pt x="51278" y="12340"/>
                  </a:lnTo>
                  <a:lnTo>
                    <a:pt x="51720" y="15789"/>
                  </a:lnTo>
                  <a:lnTo>
                    <a:pt x="51711" y="30168"/>
                  </a:lnTo>
                  <a:lnTo>
                    <a:pt x="51306" y="34365"/>
                  </a:lnTo>
                  <a:lnTo>
                    <a:pt x="49580" y="40788"/>
                  </a:lnTo>
                  <a:lnTo>
                    <a:pt x="48600" y="42605"/>
                  </a:lnTo>
                  <a:lnTo>
                    <a:pt x="46010" y="44814"/>
                  </a:lnTo>
                  <a:lnTo>
                    <a:pt x="44761" y="45361"/>
                  </a:lnTo>
                  <a:lnTo>
                    <a:pt x="49680" y="45361"/>
                  </a:lnTo>
                  <a:lnTo>
                    <a:pt x="58446" y="15789"/>
                  </a:lnTo>
                  <a:lnTo>
                    <a:pt x="56698" y="9800"/>
                  </a:lnTo>
                  <a:lnTo>
                    <a:pt x="53201" y="5391"/>
                  </a:lnTo>
                  <a:lnTo>
                    <a:pt x="50751" y="2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2695" y="2901256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617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0336" y="2955646"/>
              <a:ext cx="65405" cy="47625"/>
            </a:xfrm>
            <a:custGeom>
              <a:avLst/>
              <a:gdLst/>
              <a:ahLst/>
              <a:cxnLst/>
              <a:rect l="l" t="t" r="r" b="b"/>
              <a:pathLst>
                <a:path w="65405" h="47625">
                  <a:moveTo>
                    <a:pt x="25244" y="5177"/>
                  </a:moveTo>
                  <a:lnTo>
                    <a:pt x="14996" y="5177"/>
                  </a:lnTo>
                  <a:lnTo>
                    <a:pt x="17132" y="6109"/>
                  </a:lnTo>
                  <a:lnTo>
                    <a:pt x="20674" y="9851"/>
                  </a:lnTo>
                  <a:lnTo>
                    <a:pt x="21565" y="12219"/>
                  </a:lnTo>
                  <a:lnTo>
                    <a:pt x="21565" y="18883"/>
                  </a:lnTo>
                  <a:lnTo>
                    <a:pt x="19951" y="23080"/>
                  </a:lnTo>
                  <a:lnTo>
                    <a:pt x="13478" y="32281"/>
                  </a:lnTo>
                  <a:lnTo>
                    <a:pt x="7902" y="38198"/>
                  </a:lnTo>
                  <a:lnTo>
                    <a:pt x="0" y="45435"/>
                  </a:lnTo>
                  <a:lnTo>
                    <a:pt x="0" y="46659"/>
                  </a:lnTo>
                  <a:lnTo>
                    <a:pt x="26956" y="46659"/>
                  </a:lnTo>
                  <a:lnTo>
                    <a:pt x="28799" y="41552"/>
                  </a:lnTo>
                  <a:lnTo>
                    <a:pt x="7117" y="41552"/>
                  </a:lnTo>
                  <a:lnTo>
                    <a:pt x="8552" y="40306"/>
                  </a:lnTo>
                  <a:lnTo>
                    <a:pt x="12049" y="36615"/>
                  </a:lnTo>
                  <a:lnTo>
                    <a:pt x="17614" y="30481"/>
                  </a:lnTo>
                  <a:lnTo>
                    <a:pt x="21346" y="26456"/>
                  </a:lnTo>
                  <a:lnTo>
                    <a:pt x="24059" y="22622"/>
                  </a:lnTo>
                  <a:lnTo>
                    <a:pt x="26793" y="16632"/>
                  </a:lnTo>
                  <a:lnTo>
                    <a:pt x="27315" y="14303"/>
                  </a:lnTo>
                  <a:lnTo>
                    <a:pt x="27305" y="8769"/>
                  </a:lnTo>
                  <a:lnTo>
                    <a:pt x="26082" y="5991"/>
                  </a:lnTo>
                  <a:lnTo>
                    <a:pt x="25244" y="5177"/>
                  </a:lnTo>
                  <a:close/>
                </a:path>
                <a:path w="65405" h="47625">
                  <a:moveTo>
                    <a:pt x="30122" y="37885"/>
                  </a:moveTo>
                  <a:lnTo>
                    <a:pt x="28901" y="37885"/>
                  </a:lnTo>
                  <a:lnTo>
                    <a:pt x="28323" y="38892"/>
                  </a:lnTo>
                  <a:lnTo>
                    <a:pt x="27640" y="39669"/>
                  </a:lnTo>
                  <a:lnTo>
                    <a:pt x="26059" y="40774"/>
                  </a:lnTo>
                  <a:lnTo>
                    <a:pt x="25174" y="41134"/>
                  </a:lnTo>
                  <a:lnTo>
                    <a:pt x="23207" y="41469"/>
                  </a:lnTo>
                  <a:lnTo>
                    <a:pt x="21497" y="41552"/>
                  </a:lnTo>
                  <a:lnTo>
                    <a:pt x="28799" y="41552"/>
                  </a:lnTo>
                  <a:lnTo>
                    <a:pt x="30122" y="37885"/>
                  </a:lnTo>
                  <a:close/>
                </a:path>
                <a:path w="65405" h="47625">
                  <a:moveTo>
                    <a:pt x="18045" y="0"/>
                  </a:moveTo>
                  <a:lnTo>
                    <a:pt x="10855" y="0"/>
                  </a:lnTo>
                  <a:lnTo>
                    <a:pt x="7963" y="1114"/>
                  </a:lnTo>
                  <a:lnTo>
                    <a:pt x="3317" y="5571"/>
                  </a:lnTo>
                  <a:lnTo>
                    <a:pt x="1863" y="8791"/>
                  </a:lnTo>
                  <a:lnTo>
                    <a:pt x="1294" y="12937"/>
                  </a:lnTo>
                  <a:lnTo>
                    <a:pt x="2516" y="12937"/>
                  </a:lnTo>
                  <a:lnTo>
                    <a:pt x="3379" y="10398"/>
                  </a:lnTo>
                  <a:lnTo>
                    <a:pt x="4707" y="8469"/>
                  </a:lnTo>
                  <a:lnTo>
                    <a:pt x="8299" y="5834"/>
                  </a:lnTo>
                  <a:lnTo>
                    <a:pt x="10300" y="5177"/>
                  </a:lnTo>
                  <a:lnTo>
                    <a:pt x="25244" y="5177"/>
                  </a:lnTo>
                  <a:lnTo>
                    <a:pt x="21144" y="1194"/>
                  </a:lnTo>
                  <a:lnTo>
                    <a:pt x="18045" y="0"/>
                  </a:lnTo>
                  <a:close/>
                </a:path>
                <a:path w="65405" h="47625">
                  <a:moveTo>
                    <a:pt x="53890" y="0"/>
                  </a:moveTo>
                  <a:lnTo>
                    <a:pt x="48235" y="0"/>
                  </a:lnTo>
                  <a:lnTo>
                    <a:pt x="46151" y="739"/>
                  </a:lnTo>
                  <a:lnTo>
                    <a:pt x="44139" y="2226"/>
                  </a:lnTo>
                  <a:lnTo>
                    <a:pt x="41505" y="4049"/>
                  </a:lnTo>
                  <a:lnTo>
                    <a:pt x="39409" y="6841"/>
                  </a:lnTo>
                  <a:lnTo>
                    <a:pt x="36293" y="14364"/>
                  </a:lnTo>
                  <a:lnTo>
                    <a:pt x="35514" y="18859"/>
                  </a:lnTo>
                  <a:lnTo>
                    <a:pt x="35514" y="30168"/>
                  </a:lnTo>
                  <a:lnTo>
                    <a:pt x="36735" y="35396"/>
                  </a:lnTo>
                  <a:lnTo>
                    <a:pt x="42054" y="44884"/>
                  </a:lnTo>
                  <a:lnTo>
                    <a:pt x="45674" y="47445"/>
                  </a:lnTo>
                  <a:lnTo>
                    <a:pt x="52242" y="47445"/>
                  </a:lnTo>
                  <a:lnTo>
                    <a:pt x="54529" y="46609"/>
                  </a:lnTo>
                  <a:lnTo>
                    <a:pt x="56293" y="45361"/>
                  </a:lnTo>
                  <a:lnTo>
                    <a:pt x="47641" y="45361"/>
                  </a:lnTo>
                  <a:lnTo>
                    <a:pt x="45719" y="43686"/>
                  </a:lnTo>
                  <a:lnTo>
                    <a:pt x="42894" y="36353"/>
                  </a:lnTo>
                  <a:lnTo>
                    <a:pt x="42127" y="31224"/>
                  </a:lnTo>
                  <a:lnTo>
                    <a:pt x="42127" y="21064"/>
                  </a:lnTo>
                  <a:lnTo>
                    <a:pt x="48835" y="2226"/>
                  </a:lnTo>
                  <a:lnTo>
                    <a:pt x="57364" y="2226"/>
                  </a:lnTo>
                  <a:lnTo>
                    <a:pt x="57034" y="1799"/>
                  </a:lnTo>
                  <a:lnTo>
                    <a:pt x="53890" y="0"/>
                  </a:lnTo>
                  <a:close/>
                </a:path>
                <a:path w="65405" h="47625">
                  <a:moveTo>
                    <a:pt x="57364" y="2226"/>
                  </a:moveTo>
                  <a:lnTo>
                    <a:pt x="51665" y="2226"/>
                  </a:lnTo>
                  <a:lnTo>
                    <a:pt x="52792" y="2613"/>
                  </a:lnTo>
                  <a:lnTo>
                    <a:pt x="55000" y="4430"/>
                  </a:lnTo>
                  <a:lnTo>
                    <a:pt x="56025" y="6252"/>
                  </a:lnTo>
                  <a:lnTo>
                    <a:pt x="56875" y="9119"/>
                  </a:lnTo>
                  <a:lnTo>
                    <a:pt x="57897" y="12340"/>
                  </a:lnTo>
                  <a:lnTo>
                    <a:pt x="58334" y="15789"/>
                  </a:lnTo>
                  <a:lnTo>
                    <a:pt x="58324" y="30168"/>
                  </a:lnTo>
                  <a:lnTo>
                    <a:pt x="57919" y="34365"/>
                  </a:lnTo>
                  <a:lnTo>
                    <a:pt x="56193" y="40788"/>
                  </a:lnTo>
                  <a:lnTo>
                    <a:pt x="55213" y="42605"/>
                  </a:lnTo>
                  <a:lnTo>
                    <a:pt x="52623" y="44814"/>
                  </a:lnTo>
                  <a:lnTo>
                    <a:pt x="51374" y="45361"/>
                  </a:lnTo>
                  <a:lnTo>
                    <a:pt x="56293" y="45361"/>
                  </a:lnTo>
                  <a:lnTo>
                    <a:pt x="65059" y="15789"/>
                  </a:lnTo>
                  <a:lnTo>
                    <a:pt x="63311" y="9800"/>
                  </a:lnTo>
                  <a:lnTo>
                    <a:pt x="59814" y="5391"/>
                  </a:lnTo>
                  <a:lnTo>
                    <a:pt x="57364" y="2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43935" y="2901256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617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14249" y="2955646"/>
              <a:ext cx="64135" cy="47625"/>
            </a:xfrm>
            <a:custGeom>
              <a:avLst/>
              <a:gdLst/>
              <a:ahLst/>
              <a:cxnLst/>
              <a:rect l="l" t="t" r="r" b="b"/>
              <a:pathLst>
                <a:path w="64135" h="47625">
                  <a:moveTo>
                    <a:pt x="3233" y="41409"/>
                  </a:moveTo>
                  <a:lnTo>
                    <a:pt x="1939" y="41409"/>
                  </a:lnTo>
                  <a:lnTo>
                    <a:pt x="1317" y="41648"/>
                  </a:lnTo>
                  <a:lnTo>
                    <a:pt x="263" y="42605"/>
                  </a:lnTo>
                  <a:lnTo>
                    <a:pt x="0" y="43180"/>
                  </a:lnTo>
                  <a:lnTo>
                    <a:pt x="0" y="44718"/>
                  </a:lnTo>
                  <a:lnTo>
                    <a:pt x="549" y="45532"/>
                  </a:lnTo>
                  <a:lnTo>
                    <a:pt x="2757" y="47064"/>
                  </a:lnTo>
                  <a:lnTo>
                    <a:pt x="4864" y="47445"/>
                  </a:lnTo>
                  <a:lnTo>
                    <a:pt x="14161" y="47445"/>
                  </a:lnTo>
                  <a:lnTo>
                    <a:pt x="18903" y="45556"/>
                  </a:lnTo>
                  <a:lnTo>
                    <a:pt x="19822" y="44501"/>
                  </a:lnTo>
                  <a:lnTo>
                    <a:pt x="11522" y="44501"/>
                  </a:lnTo>
                  <a:lnTo>
                    <a:pt x="10636" y="44382"/>
                  </a:lnTo>
                  <a:lnTo>
                    <a:pt x="9297" y="43995"/>
                  </a:lnTo>
                  <a:lnTo>
                    <a:pt x="8372" y="43577"/>
                  </a:lnTo>
                  <a:lnTo>
                    <a:pt x="5637" y="42187"/>
                  </a:lnTo>
                  <a:lnTo>
                    <a:pt x="4769" y="41790"/>
                  </a:lnTo>
                  <a:lnTo>
                    <a:pt x="4382" y="41694"/>
                  </a:lnTo>
                  <a:lnTo>
                    <a:pt x="3805" y="41506"/>
                  </a:lnTo>
                  <a:lnTo>
                    <a:pt x="3233" y="41409"/>
                  </a:lnTo>
                  <a:close/>
                </a:path>
                <a:path w="64135" h="47625">
                  <a:moveTo>
                    <a:pt x="22340" y="4601"/>
                  </a:moveTo>
                  <a:lnTo>
                    <a:pt x="12727" y="4601"/>
                  </a:lnTo>
                  <a:lnTo>
                    <a:pt x="14520" y="5319"/>
                  </a:lnTo>
                  <a:lnTo>
                    <a:pt x="17395" y="8193"/>
                  </a:lnTo>
                  <a:lnTo>
                    <a:pt x="18112" y="10063"/>
                  </a:lnTo>
                  <a:lnTo>
                    <a:pt x="18112" y="14139"/>
                  </a:lnTo>
                  <a:lnTo>
                    <a:pt x="7689" y="22931"/>
                  </a:lnTo>
                  <a:lnTo>
                    <a:pt x="7689" y="24012"/>
                  </a:lnTo>
                  <a:lnTo>
                    <a:pt x="10491" y="24012"/>
                  </a:lnTo>
                  <a:lnTo>
                    <a:pt x="12211" y="24371"/>
                  </a:lnTo>
                  <a:lnTo>
                    <a:pt x="20987" y="33813"/>
                  </a:lnTo>
                  <a:lnTo>
                    <a:pt x="20987" y="37981"/>
                  </a:lnTo>
                  <a:lnTo>
                    <a:pt x="20141" y="40065"/>
                  </a:lnTo>
                  <a:lnTo>
                    <a:pt x="16734" y="43614"/>
                  </a:lnTo>
                  <a:lnTo>
                    <a:pt x="14733" y="44501"/>
                  </a:lnTo>
                  <a:lnTo>
                    <a:pt x="19822" y="44501"/>
                  </a:lnTo>
                  <a:lnTo>
                    <a:pt x="24709" y="38892"/>
                  </a:lnTo>
                  <a:lnTo>
                    <a:pt x="25953" y="35488"/>
                  </a:lnTo>
                  <a:lnTo>
                    <a:pt x="25953" y="28780"/>
                  </a:lnTo>
                  <a:lnTo>
                    <a:pt x="25230" y="26372"/>
                  </a:lnTo>
                  <a:lnTo>
                    <a:pt x="22355" y="22296"/>
                  </a:lnTo>
                  <a:lnTo>
                    <a:pt x="20248" y="20729"/>
                  </a:lnTo>
                  <a:lnTo>
                    <a:pt x="17468" y="19627"/>
                  </a:lnTo>
                  <a:lnTo>
                    <a:pt x="21638" y="16081"/>
                  </a:lnTo>
                  <a:lnTo>
                    <a:pt x="23722" y="12629"/>
                  </a:lnTo>
                  <a:lnTo>
                    <a:pt x="23722" y="7261"/>
                  </a:lnTo>
                  <a:lnTo>
                    <a:pt x="22983" y="5369"/>
                  </a:lnTo>
                  <a:lnTo>
                    <a:pt x="22340" y="4601"/>
                  </a:lnTo>
                  <a:close/>
                </a:path>
                <a:path w="64135" h="47625">
                  <a:moveTo>
                    <a:pt x="16723" y="0"/>
                  </a:moveTo>
                  <a:lnTo>
                    <a:pt x="10110" y="0"/>
                  </a:lnTo>
                  <a:lnTo>
                    <a:pt x="7632" y="838"/>
                  </a:lnTo>
                  <a:lnTo>
                    <a:pt x="3653" y="4191"/>
                  </a:lnTo>
                  <a:lnTo>
                    <a:pt x="2011" y="6565"/>
                  </a:lnTo>
                  <a:lnTo>
                    <a:pt x="717" y="9634"/>
                  </a:lnTo>
                  <a:lnTo>
                    <a:pt x="1798" y="10209"/>
                  </a:lnTo>
                  <a:lnTo>
                    <a:pt x="4147" y="6468"/>
                  </a:lnTo>
                  <a:lnTo>
                    <a:pt x="7066" y="4601"/>
                  </a:lnTo>
                  <a:lnTo>
                    <a:pt x="22340" y="4601"/>
                  </a:lnTo>
                  <a:lnTo>
                    <a:pt x="19530" y="1194"/>
                  </a:lnTo>
                  <a:lnTo>
                    <a:pt x="16723" y="0"/>
                  </a:lnTo>
                  <a:close/>
                </a:path>
                <a:path w="64135" h="47625">
                  <a:moveTo>
                    <a:pt x="52601" y="0"/>
                  </a:moveTo>
                  <a:lnTo>
                    <a:pt x="46946" y="0"/>
                  </a:lnTo>
                  <a:lnTo>
                    <a:pt x="44856" y="739"/>
                  </a:lnTo>
                  <a:lnTo>
                    <a:pt x="42844" y="2226"/>
                  </a:lnTo>
                  <a:lnTo>
                    <a:pt x="40216" y="4049"/>
                  </a:lnTo>
                  <a:lnTo>
                    <a:pt x="38114" y="6841"/>
                  </a:lnTo>
                  <a:lnTo>
                    <a:pt x="34998" y="14364"/>
                  </a:lnTo>
                  <a:lnTo>
                    <a:pt x="34219" y="18859"/>
                  </a:lnTo>
                  <a:lnTo>
                    <a:pt x="34219" y="30168"/>
                  </a:lnTo>
                  <a:lnTo>
                    <a:pt x="35441" y="35396"/>
                  </a:lnTo>
                  <a:lnTo>
                    <a:pt x="40759" y="44884"/>
                  </a:lnTo>
                  <a:lnTo>
                    <a:pt x="44380" y="47445"/>
                  </a:lnTo>
                  <a:lnTo>
                    <a:pt x="50948" y="47445"/>
                  </a:lnTo>
                  <a:lnTo>
                    <a:pt x="53234" y="46609"/>
                  </a:lnTo>
                  <a:lnTo>
                    <a:pt x="54999" y="45361"/>
                  </a:lnTo>
                  <a:lnTo>
                    <a:pt x="46347" y="45361"/>
                  </a:lnTo>
                  <a:lnTo>
                    <a:pt x="44424" y="43686"/>
                  </a:lnTo>
                  <a:lnTo>
                    <a:pt x="41600" y="36353"/>
                  </a:lnTo>
                  <a:lnTo>
                    <a:pt x="40832" y="31224"/>
                  </a:lnTo>
                  <a:lnTo>
                    <a:pt x="40832" y="21064"/>
                  </a:lnTo>
                  <a:lnTo>
                    <a:pt x="47540" y="2226"/>
                  </a:lnTo>
                  <a:lnTo>
                    <a:pt x="56069" y="2226"/>
                  </a:lnTo>
                  <a:lnTo>
                    <a:pt x="55739" y="1799"/>
                  </a:lnTo>
                  <a:lnTo>
                    <a:pt x="52601" y="0"/>
                  </a:lnTo>
                  <a:close/>
                </a:path>
                <a:path w="64135" h="47625">
                  <a:moveTo>
                    <a:pt x="56069" y="2226"/>
                  </a:moveTo>
                  <a:lnTo>
                    <a:pt x="50371" y="2226"/>
                  </a:lnTo>
                  <a:lnTo>
                    <a:pt x="51497" y="2613"/>
                  </a:lnTo>
                  <a:lnTo>
                    <a:pt x="53705" y="4430"/>
                  </a:lnTo>
                  <a:lnTo>
                    <a:pt x="54736" y="6252"/>
                  </a:lnTo>
                  <a:lnTo>
                    <a:pt x="55586" y="9119"/>
                  </a:lnTo>
                  <a:lnTo>
                    <a:pt x="56602" y="12340"/>
                  </a:lnTo>
                  <a:lnTo>
                    <a:pt x="57039" y="15789"/>
                  </a:lnTo>
                  <a:lnTo>
                    <a:pt x="57029" y="30168"/>
                  </a:lnTo>
                  <a:lnTo>
                    <a:pt x="56625" y="34365"/>
                  </a:lnTo>
                  <a:lnTo>
                    <a:pt x="54899" y="40788"/>
                  </a:lnTo>
                  <a:lnTo>
                    <a:pt x="53918" y="42605"/>
                  </a:lnTo>
                  <a:lnTo>
                    <a:pt x="51329" y="44814"/>
                  </a:lnTo>
                  <a:lnTo>
                    <a:pt x="50079" y="45361"/>
                  </a:lnTo>
                  <a:lnTo>
                    <a:pt x="54999" y="45361"/>
                  </a:lnTo>
                  <a:lnTo>
                    <a:pt x="63765" y="15789"/>
                  </a:lnTo>
                  <a:lnTo>
                    <a:pt x="62016" y="9800"/>
                  </a:lnTo>
                  <a:lnTo>
                    <a:pt x="58519" y="5391"/>
                  </a:lnTo>
                  <a:lnTo>
                    <a:pt x="56069" y="2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5839" y="290125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0" y="0"/>
                  </a:moveTo>
                  <a:lnTo>
                    <a:pt x="0" y="1331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07078" y="290125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0" y="0"/>
                  </a:moveTo>
                  <a:lnTo>
                    <a:pt x="0" y="1331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8318" y="290125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0" y="0"/>
                  </a:moveTo>
                  <a:lnTo>
                    <a:pt x="0" y="1331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0221" y="1000814"/>
              <a:ext cx="0" cy="1972945"/>
            </a:xfrm>
            <a:custGeom>
              <a:avLst/>
              <a:gdLst/>
              <a:ahLst/>
              <a:cxnLst/>
              <a:rect l="l" t="t" r="r" b="b"/>
              <a:pathLst>
                <a:path h="1972945">
                  <a:moveTo>
                    <a:pt x="0" y="1972609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6691" y="1930247"/>
              <a:ext cx="101600" cy="55244"/>
            </a:xfrm>
            <a:custGeom>
              <a:avLst/>
              <a:gdLst/>
              <a:ahLst/>
              <a:cxnLst/>
              <a:rect l="l" t="t" r="r" b="b"/>
              <a:pathLst>
                <a:path w="101600" h="55244">
                  <a:moveTo>
                    <a:pt x="38608" y="12865"/>
                  </a:moveTo>
                  <a:lnTo>
                    <a:pt x="38493" y="8115"/>
                  </a:lnTo>
                  <a:lnTo>
                    <a:pt x="37592" y="6235"/>
                  </a:lnTo>
                  <a:lnTo>
                    <a:pt x="35052" y="4025"/>
                  </a:lnTo>
                  <a:lnTo>
                    <a:pt x="33515" y="2679"/>
                  </a:lnTo>
                  <a:lnTo>
                    <a:pt x="32931" y="2514"/>
                  </a:lnTo>
                  <a:lnTo>
                    <a:pt x="32931" y="12293"/>
                  </a:lnTo>
                  <a:lnTo>
                    <a:pt x="32435" y="14109"/>
                  </a:lnTo>
                  <a:lnTo>
                    <a:pt x="30467" y="17602"/>
                  </a:lnTo>
                  <a:lnTo>
                    <a:pt x="29108" y="18923"/>
                  </a:lnTo>
                  <a:lnTo>
                    <a:pt x="25603" y="20688"/>
                  </a:lnTo>
                  <a:lnTo>
                    <a:pt x="23672" y="21132"/>
                  </a:lnTo>
                  <a:lnTo>
                    <a:pt x="20218" y="21132"/>
                  </a:lnTo>
                  <a:lnTo>
                    <a:pt x="18453" y="20853"/>
                  </a:lnTo>
                  <a:lnTo>
                    <a:pt x="16243" y="20281"/>
                  </a:lnTo>
                  <a:lnTo>
                    <a:pt x="20777" y="4457"/>
                  </a:lnTo>
                  <a:lnTo>
                    <a:pt x="22694" y="4165"/>
                  </a:lnTo>
                  <a:lnTo>
                    <a:pt x="24295" y="4025"/>
                  </a:lnTo>
                  <a:lnTo>
                    <a:pt x="28079" y="4025"/>
                  </a:lnTo>
                  <a:lnTo>
                    <a:pt x="29933" y="4597"/>
                  </a:lnTo>
                  <a:lnTo>
                    <a:pt x="32321" y="6908"/>
                  </a:lnTo>
                  <a:lnTo>
                    <a:pt x="32893" y="8356"/>
                  </a:lnTo>
                  <a:lnTo>
                    <a:pt x="32931" y="12293"/>
                  </a:lnTo>
                  <a:lnTo>
                    <a:pt x="32931" y="2514"/>
                  </a:lnTo>
                  <a:lnTo>
                    <a:pt x="30454" y="1803"/>
                  </a:lnTo>
                  <a:lnTo>
                    <a:pt x="10782" y="1803"/>
                  </a:lnTo>
                  <a:lnTo>
                    <a:pt x="10490" y="2870"/>
                  </a:lnTo>
                  <a:lnTo>
                    <a:pt x="12369" y="2971"/>
                  </a:lnTo>
                  <a:lnTo>
                    <a:pt x="13576" y="3238"/>
                  </a:lnTo>
                  <a:lnTo>
                    <a:pt x="14681" y="4165"/>
                  </a:lnTo>
                  <a:lnTo>
                    <a:pt x="14897" y="4597"/>
                  </a:lnTo>
                  <a:lnTo>
                    <a:pt x="14947" y="6299"/>
                  </a:lnTo>
                  <a:lnTo>
                    <a:pt x="14566" y="8115"/>
                  </a:lnTo>
                  <a:lnTo>
                    <a:pt x="2425" y="40335"/>
                  </a:lnTo>
                  <a:lnTo>
                    <a:pt x="355" y="40335"/>
                  </a:lnTo>
                  <a:lnTo>
                    <a:pt x="0" y="41414"/>
                  </a:lnTo>
                  <a:lnTo>
                    <a:pt x="15748" y="41414"/>
                  </a:lnTo>
                  <a:lnTo>
                    <a:pt x="16027" y="40335"/>
                  </a:lnTo>
                  <a:lnTo>
                    <a:pt x="14071" y="40233"/>
                  </a:lnTo>
                  <a:lnTo>
                    <a:pt x="12827" y="39979"/>
                  </a:lnTo>
                  <a:lnTo>
                    <a:pt x="11760" y="39116"/>
                  </a:lnTo>
                  <a:lnTo>
                    <a:pt x="11506" y="38582"/>
                  </a:lnTo>
                  <a:lnTo>
                    <a:pt x="11620" y="36563"/>
                  </a:lnTo>
                  <a:lnTo>
                    <a:pt x="11861" y="35471"/>
                  </a:lnTo>
                  <a:lnTo>
                    <a:pt x="12585" y="32931"/>
                  </a:lnTo>
                  <a:lnTo>
                    <a:pt x="15748" y="22072"/>
                  </a:lnTo>
                  <a:lnTo>
                    <a:pt x="18567" y="22745"/>
                  </a:lnTo>
                  <a:lnTo>
                    <a:pt x="20891" y="23075"/>
                  </a:lnTo>
                  <a:lnTo>
                    <a:pt x="25692" y="23075"/>
                  </a:lnTo>
                  <a:lnTo>
                    <a:pt x="28435" y="22491"/>
                  </a:lnTo>
                  <a:lnTo>
                    <a:pt x="29337" y="22072"/>
                  </a:lnTo>
                  <a:lnTo>
                    <a:pt x="31343" y="21132"/>
                  </a:lnTo>
                  <a:lnTo>
                    <a:pt x="33464" y="20142"/>
                  </a:lnTo>
                  <a:lnTo>
                    <a:pt x="35369" y="18605"/>
                  </a:lnTo>
                  <a:lnTo>
                    <a:pt x="37960" y="14820"/>
                  </a:lnTo>
                  <a:lnTo>
                    <a:pt x="38608" y="12865"/>
                  </a:lnTo>
                  <a:close/>
                </a:path>
                <a:path w="101600" h="55244">
                  <a:moveTo>
                    <a:pt x="55079" y="1333"/>
                  </a:moveTo>
                  <a:lnTo>
                    <a:pt x="42926" y="27051"/>
                  </a:lnTo>
                  <a:lnTo>
                    <a:pt x="42926" y="28155"/>
                  </a:lnTo>
                  <a:lnTo>
                    <a:pt x="43561" y="36741"/>
                  </a:lnTo>
                  <a:lnTo>
                    <a:pt x="45681" y="44653"/>
                  </a:lnTo>
                  <a:lnTo>
                    <a:pt x="49225" y="50812"/>
                  </a:lnTo>
                  <a:lnTo>
                    <a:pt x="54190" y="55219"/>
                  </a:lnTo>
                  <a:lnTo>
                    <a:pt x="55079" y="53809"/>
                  </a:lnTo>
                  <a:lnTo>
                    <a:pt x="51714" y="50939"/>
                  </a:lnTo>
                  <a:lnTo>
                    <a:pt x="49466" y="46913"/>
                  </a:lnTo>
                  <a:lnTo>
                    <a:pt x="47637" y="38506"/>
                  </a:lnTo>
                  <a:lnTo>
                    <a:pt x="47294" y="33997"/>
                  </a:lnTo>
                  <a:lnTo>
                    <a:pt x="47294" y="21170"/>
                  </a:lnTo>
                  <a:lnTo>
                    <a:pt x="47637" y="16624"/>
                  </a:lnTo>
                  <a:lnTo>
                    <a:pt x="49466" y="8229"/>
                  </a:lnTo>
                  <a:lnTo>
                    <a:pt x="51714" y="4203"/>
                  </a:lnTo>
                  <a:lnTo>
                    <a:pt x="55079" y="1333"/>
                  </a:lnTo>
                  <a:close/>
                </a:path>
                <a:path w="101600" h="55244">
                  <a:moveTo>
                    <a:pt x="83680" y="15671"/>
                  </a:moveTo>
                  <a:lnTo>
                    <a:pt x="79082" y="15671"/>
                  </a:lnTo>
                  <a:lnTo>
                    <a:pt x="81381" y="7759"/>
                  </a:lnTo>
                  <a:lnTo>
                    <a:pt x="80086" y="7759"/>
                  </a:lnTo>
                  <a:lnTo>
                    <a:pt x="70027" y="16395"/>
                  </a:lnTo>
                  <a:lnTo>
                    <a:pt x="69735" y="17538"/>
                  </a:lnTo>
                  <a:lnTo>
                    <a:pt x="74117" y="17538"/>
                  </a:lnTo>
                  <a:lnTo>
                    <a:pt x="68605" y="36601"/>
                  </a:lnTo>
                  <a:lnTo>
                    <a:pt x="68300" y="38201"/>
                  </a:lnTo>
                  <a:lnTo>
                    <a:pt x="68300" y="40068"/>
                  </a:lnTo>
                  <a:lnTo>
                    <a:pt x="68567" y="40754"/>
                  </a:lnTo>
                  <a:lnTo>
                    <a:pt x="69672" y="41846"/>
                  </a:lnTo>
                  <a:lnTo>
                    <a:pt x="70383" y="42125"/>
                  </a:lnTo>
                  <a:lnTo>
                    <a:pt x="72351" y="42125"/>
                  </a:lnTo>
                  <a:lnTo>
                    <a:pt x="73444" y="41744"/>
                  </a:lnTo>
                  <a:lnTo>
                    <a:pt x="74549" y="40982"/>
                  </a:lnTo>
                  <a:lnTo>
                    <a:pt x="76136" y="39928"/>
                  </a:lnTo>
                  <a:lnTo>
                    <a:pt x="77812" y="38100"/>
                  </a:lnTo>
                  <a:lnTo>
                    <a:pt x="79578" y="35509"/>
                  </a:lnTo>
                  <a:lnTo>
                    <a:pt x="78651" y="34721"/>
                  </a:lnTo>
                  <a:lnTo>
                    <a:pt x="77025" y="36741"/>
                  </a:lnTo>
                  <a:lnTo>
                    <a:pt x="75958" y="37934"/>
                  </a:lnTo>
                  <a:lnTo>
                    <a:pt x="75488" y="38315"/>
                  </a:lnTo>
                  <a:lnTo>
                    <a:pt x="74714" y="39039"/>
                  </a:lnTo>
                  <a:lnTo>
                    <a:pt x="74091" y="39395"/>
                  </a:lnTo>
                  <a:lnTo>
                    <a:pt x="73380" y="39395"/>
                  </a:lnTo>
                  <a:lnTo>
                    <a:pt x="73190" y="39306"/>
                  </a:lnTo>
                  <a:lnTo>
                    <a:pt x="72898" y="38912"/>
                  </a:lnTo>
                  <a:lnTo>
                    <a:pt x="72821" y="38658"/>
                  </a:lnTo>
                  <a:lnTo>
                    <a:pt x="72821" y="37795"/>
                  </a:lnTo>
                  <a:lnTo>
                    <a:pt x="73088" y="36601"/>
                  </a:lnTo>
                  <a:lnTo>
                    <a:pt x="73621" y="34721"/>
                  </a:lnTo>
                  <a:lnTo>
                    <a:pt x="78651" y="17538"/>
                  </a:lnTo>
                  <a:lnTo>
                    <a:pt x="83172" y="17538"/>
                  </a:lnTo>
                  <a:lnTo>
                    <a:pt x="83680" y="15671"/>
                  </a:lnTo>
                  <a:close/>
                </a:path>
                <a:path w="101600" h="55244">
                  <a:moveTo>
                    <a:pt x="101003" y="27051"/>
                  </a:moveTo>
                  <a:lnTo>
                    <a:pt x="100380" y="18478"/>
                  </a:lnTo>
                  <a:lnTo>
                    <a:pt x="98247" y="10566"/>
                  </a:lnTo>
                  <a:lnTo>
                    <a:pt x="94703" y="4406"/>
                  </a:lnTo>
                  <a:lnTo>
                    <a:pt x="89750" y="0"/>
                  </a:lnTo>
                  <a:lnTo>
                    <a:pt x="88861" y="1409"/>
                  </a:lnTo>
                  <a:lnTo>
                    <a:pt x="92214" y="4279"/>
                  </a:lnTo>
                  <a:lnTo>
                    <a:pt x="94462" y="8305"/>
                  </a:lnTo>
                  <a:lnTo>
                    <a:pt x="96291" y="16700"/>
                  </a:lnTo>
                  <a:lnTo>
                    <a:pt x="96634" y="21221"/>
                  </a:lnTo>
                  <a:lnTo>
                    <a:pt x="96634" y="34036"/>
                  </a:lnTo>
                  <a:lnTo>
                    <a:pt x="96291" y="38595"/>
                  </a:lnTo>
                  <a:lnTo>
                    <a:pt x="94462" y="46990"/>
                  </a:lnTo>
                  <a:lnTo>
                    <a:pt x="92214" y="51015"/>
                  </a:lnTo>
                  <a:lnTo>
                    <a:pt x="88861" y="53873"/>
                  </a:lnTo>
                  <a:lnTo>
                    <a:pt x="89750" y="55219"/>
                  </a:lnTo>
                  <a:lnTo>
                    <a:pt x="94703" y="50850"/>
                  </a:lnTo>
                  <a:lnTo>
                    <a:pt x="98247" y="44691"/>
                  </a:lnTo>
                  <a:lnTo>
                    <a:pt x="100380" y="36766"/>
                  </a:lnTo>
                  <a:lnTo>
                    <a:pt x="101003" y="28155"/>
                  </a:lnTo>
                  <a:lnTo>
                    <a:pt x="101003" y="27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3603" y="29012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17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3603" y="267272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17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9088" y="2651971"/>
              <a:ext cx="30480" cy="46990"/>
            </a:xfrm>
            <a:custGeom>
              <a:avLst/>
              <a:gdLst/>
              <a:ahLst/>
              <a:cxnLst/>
              <a:rect l="l" t="t" r="r" b="b"/>
              <a:pathLst>
                <a:path w="30480" h="46989">
                  <a:moveTo>
                    <a:pt x="18045" y="0"/>
                  </a:moveTo>
                  <a:lnTo>
                    <a:pt x="10856" y="0"/>
                  </a:lnTo>
                  <a:lnTo>
                    <a:pt x="7968" y="1114"/>
                  </a:lnTo>
                  <a:lnTo>
                    <a:pt x="3318" y="5571"/>
                  </a:lnTo>
                  <a:lnTo>
                    <a:pt x="1869" y="8770"/>
                  </a:lnTo>
                  <a:lnTo>
                    <a:pt x="1294" y="12937"/>
                  </a:lnTo>
                  <a:lnTo>
                    <a:pt x="2515" y="12937"/>
                  </a:lnTo>
                  <a:lnTo>
                    <a:pt x="3378" y="10398"/>
                  </a:lnTo>
                  <a:lnTo>
                    <a:pt x="4709" y="8470"/>
                  </a:lnTo>
                  <a:lnTo>
                    <a:pt x="8303" y="5834"/>
                  </a:lnTo>
                  <a:lnTo>
                    <a:pt x="10304" y="5175"/>
                  </a:lnTo>
                  <a:lnTo>
                    <a:pt x="15000" y="5175"/>
                  </a:lnTo>
                  <a:lnTo>
                    <a:pt x="17135" y="6110"/>
                  </a:lnTo>
                  <a:lnTo>
                    <a:pt x="20681" y="9851"/>
                  </a:lnTo>
                  <a:lnTo>
                    <a:pt x="21567" y="12220"/>
                  </a:lnTo>
                  <a:lnTo>
                    <a:pt x="21567" y="18884"/>
                  </a:lnTo>
                  <a:lnTo>
                    <a:pt x="19950" y="23078"/>
                  </a:lnTo>
                  <a:lnTo>
                    <a:pt x="13478" y="32281"/>
                  </a:lnTo>
                  <a:lnTo>
                    <a:pt x="7907" y="38199"/>
                  </a:lnTo>
                  <a:lnTo>
                    <a:pt x="0" y="45436"/>
                  </a:lnTo>
                  <a:lnTo>
                    <a:pt x="0" y="46659"/>
                  </a:lnTo>
                  <a:lnTo>
                    <a:pt x="26959" y="46659"/>
                  </a:lnTo>
                  <a:lnTo>
                    <a:pt x="30122" y="37885"/>
                  </a:lnTo>
                  <a:lnTo>
                    <a:pt x="28899" y="37885"/>
                  </a:lnTo>
                  <a:lnTo>
                    <a:pt x="28325" y="38892"/>
                  </a:lnTo>
                  <a:lnTo>
                    <a:pt x="27642" y="39670"/>
                  </a:lnTo>
                  <a:lnTo>
                    <a:pt x="26059" y="40775"/>
                  </a:lnTo>
                  <a:lnTo>
                    <a:pt x="25173" y="41134"/>
                  </a:lnTo>
                  <a:lnTo>
                    <a:pt x="23209" y="41469"/>
                  </a:lnTo>
                  <a:lnTo>
                    <a:pt x="21495" y="41552"/>
                  </a:lnTo>
                  <a:lnTo>
                    <a:pt x="7117" y="41552"/>
                  </a:lnTo>
                  <a:lnTo>
                    <a:pt x="8555" y="40304"/>
                  </a:lnTo>
                  <a:lnTo>
                    <a:pt x="12053" y="36615"/>
                  </a:lnTo>
                  <a:lnTo>
                    <a:pt x="17614" y="30482"/>
                  </a:lnTo>
                  <a:lnTo>
                    <a:pt x="21351" y="26456"/>
                  </a:lnTo>
                  <a:lnTo>
                    <a:pt x="24059" y="22623"/>
                  </a:lnTo>
                  <a:lnTo>
                    <a:pt x="25738" y="18980"/>
                  </a:lnTo>
                  <a:lnTo>
                    <a:pt x="26791" y="16633"/>
                  </a:lnTo>
                  <a:lnTo>
                    <a:pt x="27318" y="14304"/>
                  </a:lnTo>
                  <a:lnTo>
                    <a:pt x="27318" y="8791"/>
                  </a:lnTo>
                  <a:lnTo>
                    <a:pt x="26083" y="5989"/>
                  </a:lnTo>
                  <a:lnTo>
                    <a:pt x="21147" y="1195"/>
                  </a:lnTo>
                  <a:lnTo>
                    <a:pt x="18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3603" y="244419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17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8657" y="2421913"/>
              <a:ext cx="31115" cy="46990"/>
            </a:xfrm>
            <a:custGeom>
              <a:avLst/>
              <a:gdLst/>
              <a:ahLst/>
              <a:cxnLst/>
              <a:rect l="l" t="t" r="r" b="b"/>
              <a:pathLst>
                <a:path w="31115" h="46989">
                  <a:moveTo>
                    <a:pt x="24873" y="34583"/>
                  </a:moveTo>
                  <a:lnTo>
                    <a:pt x="19339" y="34583"/>
                  </a:lnTo>
                  <a:lnTo>
                    <a:pt x="19339" y="46661"/>
                  </a:lnTo>
                  <a:lnTo>
                    <a:pt x="24873" y="46661"/>
                  </a:lnTo>
                  <a:lnTo>
                    <a:pt x="24873" y="34583"/>
                  </a:lnTo>
                  <a:close/>
                </a:path>
                <a:path w="31115" h="46989">
                  <a:moveTo>
                    <a:pt x="24873" y="0"/>
                  </a:moveTo>
                  <a:lnTo>
                    <a:pt x="21208" y="0"/>
                  </a:lnTo>
                  <a:lnTo>
                    <a:pt x="0" y="30268"/>
                  </a:lnTo>
                  <a:lnTo>
                    <a:pt x="0" y="34583"/>
                  </a:lnTo>
                  <a:lnTo>
                    <a:pt x="31057" y="34583"/>
                  </a:lnTo>
                  <a:lnTo>
                    <a:pt x="31057" y="29837"/>
                  </a:lnTo>
                  <a:lnTo>
                    <a:pt x="3305" y="29837"/>
                  </a:lnTo>
                  <a:lnTo>
                    <a:pt x="19339" y="7123"/>
                  </a:lnTo>
                  <a:lnTo>
                    <a:pt x="24873" y="7123"/>
                  </a:lnTo>
                  <a:lnTo>
                    <a:pt x="24873" y="0"/>
                  </a:lnTo>
                  <a:close/>
                </a:path>
                <a:path w="31115" h="46989">
                  <a:moveTo>
                    <a:pt x="24873" y="7123"/>
                  </a:moveTo>
                  <a:lnTo>
                    <a:pt x="19339" y="7123"/>
                  </a:lnTo>
                  <a:lnTo>
                    <a:pt x="19339" y="29837"/>
                  </a:lnTo>
                  <a:lnTo>
                    <a:pt x="24873" y="29837"/>
                  </a:lnTo>
                  <a:lnTo>
                    <a:pt x="24873" y="7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43603" y="221565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17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0527" y="2196460"/>
              <a:ext cx="29209" cy="47625"/>
            </a:xfrm>
            <a:custGeom>
              <a:avLst/>
              <a:gdLst/>
              <a:ahLst/>
              <a:cxnLst/>
              <a:rect l="l" t="t" r="r" b="b"/>
              <a:pathLst>
                <a:path w="29209" h="47625">
                  <a:moveTo>
                    <a:pt x="27964" y="0"/>
                  </a:moveTo>
                  <a:lnTo>
                    <a:pt x="23627" y="0"/>
                  </a:lnTo>
                  <a:lnTo>
                    <a:pt x="21040" y="493"/>
                  </a:lnTo>
                  <a:lnTo>
                    <a:pt x="0" y="35127"/>
                  </a:lnTo>
                  <a:lnTo>
                    <a:pt x="2131" y="40333"/>
                  </a:lnTo>
                  <a:lnTo>
                    <a:pt x="8603" y="46414"/>
                  </a:lnTo>
                  <a:lnTo>
                    <a:pt x="11262" y="47445"/>
                  </a:lnTo>
                  <a:lnTo>
                    <a:pt x="18977" y="47445"/>
                  </a:lnTo>
                  <a:lnTo>
                    <a:pt x="22624" y="45579"/>
                  </a:lnTo>
                  <a:lnTo>
                    <a:pt x="13706" y="45579"/>
                  </a:lnTo>
                  <a:lnTo>
                    <a:pt x="12291" y="45052"/>
                  </a:lnTo>
                  <a:lnTo>
                    <a:pt x="6396" y="33143"/>
                  </a:lnTo>
                  <a:lnTo>
                    <a:pt x="6513" y="27785"/>
                  </a:lnTo>
                  <a:lnTo>
                    <a:pt x="11836" y="21139"/>
                  </a:lnTo>
                  <a:lnTo>
                    <a:pt x="7620" y="21139"/>
                  </a:lnTo>
                  <a:lnTo>
                    <a:pt x="27964" y="1294"/>
                  </a:lnTo>
                  <a:lnTo>
                    <a:pt x="27964" y="0"/>
                  </a:lnTo>
                  <a:close/>
                </a:path>
                <a:path w="29209" h="47625">
                  <a:moveTo>
                    <a:pt x="24698" y="20780"/>
                  </a:moveTo>
                  <a:lnTo>
                    <a:pt x="16917" y="20780"/>
                  </a:lnTo>
                  <a:lnTo>
                    <a:pt x="19098" y="22176"/>
                  </a:lnTo>
                  <a:lnTo>
                    <a:pt x="22165" y="27785"/>
                  </a:lnTo>
                  <a:lnTo>
                    <a:pt x="22933" y="31103"/>
                  </a:lnTo>
                  <a:lnTo>
                    <a:pt x="22853" y="38607"/>
                  </a:lnTo>
                  <a:lnTo>
                    <a:pt x="22154" y="40967"/>
                  </a:lnTo>
                  <a:lnTo>
                    <a:pt x="19038" y="44660"/>
                  </a:lnTo>
                  <a:lnTo>
                    <a:pt x="17300" y="45579"/>
                  </a:lnTo>
                  <a:lnTo>
                    <a:pt x="22624" y="45579"/>
                  </a:lnTo>
                  <a:lnTo>
                    <a:pt x="27749" y="38607"/>
                  </a:lnTo>
                  <a:lnTo>
                    <a:pt x="28775" y="35480"/>
                  </a:lnTo>
                  <a:lnTo>
                    <a:pt x="28898" y="27343"/>
                  </a:lnTo>
                  <a:lnTo>
                    <a:pt x="27749" y="24120"/>
                  </a:lnTo>
                  <a:lnTo>
                    <a:pt x="24698" y="20780"/>
                  </a:lnTo>
                  <a:close/>
                </a:path>
                <a:path w="29209" h="47625">
                  <a:moveTo>
                    <a:pt x="20439" y="17832"/>
                  </a:moveTo>
                  <a:lnTo>
                    <a:pt x="14065" y="17832"/>
                  </a:lnTo>
                  <a:lnTo>
                    <a:pt x="10829" y="18931"/>
                  </a:lnTo>
                  <a:lnTo>
                    <a:pt x="7620" y="21139"/>
                  </a:lnTo>
                  <a:lnTo>
                    <a:pt x="11836" y="21139"/>
                  </a:lnTo>
                  <a:lnTo>
                    <a:pt x="12315" y="20959"/>
                  </a:lnTo>
                  <a:lnTo>
                    <a:pt x="13226" y="20780"/>
                  </a:lnTo>
                  <a:lnTo>
                    <a:pt x="24698" y="20780"/>
                  </a:lnTo>
                  <a:lnTo>
                    <a:pt x="23147" y="19082"/>
                  </a:lnTo>
                  <a:lnTo>
                    <a:pt x="20439" y="17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3603" y="1987118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17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91824" y="1966405"/>
              <a:ext cx="26670" cy="47625"/>
            </a:xfrm>
            <a:custGeom>
              <a:avLst/>
              <a:gdLst/>
              <a:ahLst/>
              <a:cxnLst/>
              <a:rect l="l" t="t" r="r" b="b"/>
              <a:pathLst>
                <a:path w="26669" h="47625">
                  <a:moveTo>
                    <a:pt x="16697" y="0"/>
                  </a:moveTo>
                  <a:lnTo>
                    <a:pt x="9221" y="0"/>
                  </a:lnTo>
                  <a:lnTo>
                    <a:pt x="6178" y="1076"/>
                  </a:lnTo>
                  <a:lnTo>
                    <a:pt x="1576" y="5391"/>
                  </a:lnTo>
                  <a:lnTo>
                    <a:pt x="427" y="7952"/>
                  </a:lnTo>
                  <a:lnTo>
                    <a:pt x="562" y="13321"/>
                  </a:lnTo>
                  <a:lnTo>
                    <a:pt x="954" y="14699"/>
                  </a:lnTo>
                  <a:lnTo>
                    <a:pt x="3063" y="18292"/>
                  </a:lnTo>
                  <a:lnTo>
                    <a:pt x="5387" y="20679"/>
                  </a:lnTo>
                  <a:lnTo>
                    <a:pt x="8982" y="23655"/>
                  </a:lnTo>
                  <a:lnTo>
                    <a:pt x="5674" y="26048"/>
                  </a:lnTo>
                  <a:lnTo>
                    <a:pt x="3338" y="28239"/>
                  </a:lnTo>
                  <a:lnTo>
                    <a:pt x="606" y="32218"/>
                  </a:lnTo>
                  <a:lnTo>
                    <a:pt x="19" y="33933"/>
                  </a:lnTo>
                  <a:lnTo>
                    <a:pt x="0" y="39011"/>
                  </a:lnTo>
                  <a:lnTo>
                    <a:pt x="882" y="41213"/>
                  </a:lnTo>
                  <a:lnTo>
                    <a:pt x="2798" y="43421"/>
                  </a:lnTo>
                  <a:lnTo>
                    <a:pt x="5243" y="46106"/>
                  </a:lnTo>
                  <a:lnTo>
                    <a:pt x="8645" y="47445"/>
                  </a:lnTo>
                  <a:lnTo>
                    <a:pt x="16986" y="47445"/>
                  </a:lnTo>
                  <a:lnTo>
                    <a:pt x="20197" y="46307"/>
                  </a:lnTo>
                  <a:lnTo>
                    <a:pt x="20901" y="45652"/>
                  </a:lnTo>
                  <a:lnTo>
                    <a:pt x="11066" y="45652"/>
                  </a:lnTo>
                  <a:lnTo>
                    <a:pt x="9054" y="44778"/>
                  </a:lnTo>
                  <a:lnTo>
                    <a:pt x="5891" y="41275"/>
                  </a:lnTo>
                  <a:lnTo>
                    <a:pt x="5114" y="39011"/>
                  </a:lnTo>
                  <a:lnTo>
                    <a:pt x="5099" y="33933"/>
                  </a:lnTo>
                  <a:lnTo>
                    <a:pt x="5564" y="31871"/>
                  </a:lnTo>
                  <a:lnTo>
                    <a:pt x="7316" y="28178"/>
                  </a:lnTo>
                  <a:lnTo>
                    <a:pt x="8693" y="26480"/>
                  </a:lnTo>
                  <a:lnTo>
                    <a:pt x="10563" y="24944"/>
                  </a:lnTo>
                  <a:lnTo>
                    <a:pt x="20388" y="24944"/>
                  </a:lnTo>
                  <a:lnTo>
                    <a:pt x="19814" y="24417"/>
                  </a:lnTo>
                  <a:lnTo>
                    <a:pt x="15882" y="21352"/>
                  </a:lnTo>
                  <a:lnTo>
                    <a:pt x="17961" y="20052"/>
                  </a:lnTo>
                  <a:lnTo>
                    <a:pt x="14302" y="20052"/>
                  </a:lnTo>
                  <a:lnTo>
                    <a:pt x="5316" y="9773"/>
                  </a:lnTo>
                  <a:lnTo>
                    <a:pt x="5316" y="6854"/>
                  </a:lnTo>
                  <a:lnTo>
                    <a:pt x="6033" y="5290"/>
                  </a:lnTo>
                  <a:lnTo>
                    <a:pt x="8910" y="2611"/>
                  </a:lnTo>
                  <a:lnTo>
                    <a:pt x="10780" y="1939"/>
                  </a:lnTo>
                  <a:lnTo>
                    <a:pt x="20711" y="1939"/>
                  </a:lnTo>
                  <a:lnTo>
                    <a:pt x="19670" y="1008"/>
                  </a:lnTo>
                  <a:lnTo>
                    <a:pt x="16697" y="0"/>
                  </a:lnTo>
                  <a:close/>
                </a:path>
                <a:path w="26669" h="47625">
                  <a:moveTo>
                    <a:pt x="20388" y="24944"/>
                  </a:moveTo>
                  <a:lnTo>
                    <a:pt x="10563" y="24944"/>
                  </a:lnTo>
                  <a:lnTo>
                    <a:pt x="15451" y="28777"/>
                  </a:lnTo>
                  <a:lnTo>
                    <a:pt x="18717" y="31916"/>
                  </a:lnTo>
                  <a:lnTo>
                    <a:pt x="21132" y="35514"/>
                  </a:lnTo>
                  <a:lnTo>
                    <a:pt x="21563" y="36971"/>
                  </a:lnTo>
                  <a:lnTo>
                    <a:pt x="21563" y="40569"/>
                  </a:lnTo>
                  <a:lnTo>
                    <a:pt x="20832" y="42239"/>
                  </a:lnTo>
                  <a:lnTo>
                    <a:pt x="17907" y="44962"/>
                  </a:lnTo>
                  <a:lnTo>
                    <a:pt x="15955" y="45652"/>
                  </a:lnTo>
                  <a:lnTo>
                    <a:pt x="20901" y="45652"/>
                  </a:lnTo>
                  <a:lnTo>
                    <a:pt x="25086" y="41751"/>
                  </a:lnTo>
                  <a:lnTo>
                    <a:pt x="26307" y="39011"/>
                  </a:lnTo>
                  <a:lnTo>
                    <a:pt x="26307" y="33261"/>
                  </a:lnTo>
                  <a:lnTo>
                    <a:pt x="25445" y="30840"/>
                  </a:lnTo>
                  <a:lnTo>
                    <a:pt x="22426" y="26816"/>
                  </a:lnTo>
                  <a:lnTo>
                    <a:pt x="20388" y="24944"/>
                  </a:lnTo>
                  <a:close/>
                </a:path>
                <a:path w="26669" h="47625">
                  <a:moveTo>
                    <a:pt x="20711" y="1939"/>
                  </a:moveTo>
                  <a:lnTo>
                    <a:pt x="15381" y="1939"/>
                  </a:lnTo>
                  <a:lnTo>
                    <a:pt x="17189" y="2611"/>
                  </a:lnTo>
                  <a:lnTo>
                    <a:pt x="19825" y="5290"/>
                  </a:lnTo>
                  <a:lnTo>
                    <a:pt x="20382" y="6854"/>
                  </a:lnTo>
                  <a:lnTo>
                    <a:pt x="20414" y="11572"/>
                  </a:lnTo>
                  <a:lnTo>
                    <a:pt x="20125" y="12856"/>
                  </a:lnTo>
                  <a:lnTo>
                    <a:pt x="18687" y="15680"/>
                  </a:lnTo>
                  <a:lnTo>
                    <a:pt x="16986" y="17614"/>
                  </a:lnTo>
                  <a:lnTo>
                    <a:pt x="14302" y="20052"/>
                  </a:lnTo>
                  <a:lnTo>
                    <a:pt x="17961" y="20052"/>
                  </a:lnTo>
                  <a:lnTo>
                    <a:pt x="19718" y="18953"/>
                  </a:lnTo>
                  <a:lnTo>
                    <a:pt x="22246" y="16868"/>
                  </a:lnTo>
                  <a:lnTo>
                    <a:pt x="24701" y="13287"/>
                  </a:lnTo>
                  <a:lnTo>
                    <a:pt x="25300" y="11572"/>
                  </a:lnTo>
                  <a:lnTo>
                    <a:pt x="25220" y="7139"/>
                  </a:lnTo>
                  <a:lnTo>
                    <a:pt x="24175" y="5032"/>
                  </a:lnTo>
                  <a:lnTo>
                    <a:pt x="20711" y="1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3603" y="175858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17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8893" y="1736350"/>
              <a:ext cx="59055" cy="47625"/>
            </a:xfrm>
            <a:custGeom>
              <a:avLst/>
              <a:gdLst/>
              <a:ahLst/>
              <a:cxnLst/>
              <a:rect l="l" t="t" r="r" b="b"/>
              <a:pathLst>
                <a:path w="59055" h="47625">
                  <a:moveTo>
                    <a:pt x="12222" y="5458"/>
                  </a:moveTo>
                  <a:lnTo>
                    <a:pt x="4529" y="5458"/>
                  </a:lnTo>
                  <a:lnTo>
                    <a:pt x="5019" y="5626"/>
                  </a:lnTo>
                  <a:lnTo>
                    <a:pt x="5834" y="6299"/>
                  </a:lnTo>
                  <a:lnTo>
                    <a:pt x="6134" y="6825"/>
                  </a:lnTo>
                  <a:lnTo>
                    <a:pt x="6327" y="7548"/>
                  </a:lnTo>
                  <a:lnTo>
                    <a:pt x="6517" y="8456"/>
                  </a:lnTo>
                  <a:lnTo>
                    <a:pt x="6493" y="42973"/>
                  </a:lnTo>
                  <a:lnTo>
                    <a:pt x="790" y="45433"/>
                  </a:lnTo>
                  <a:lnTo>
                    <a:pt x="790" y="46655"/>
                  </a:lnTo>
                  <a:lnTo>
                    <a:pt x="17973" y="46655"/>
                  </a:lnTo>
                  <a:lnTo>
                    <a:pt x="17973" y="45433"/>
                  </a:lnTo>
                  <a:lnTo>
                    <a:pt x="15911" y="45388"/>
                  </a:lnTo>
                  <a:lnTo>
                    <a:pt x="14545" y="45192"/>
                  </a:lnTo>
                  <a:lnTo>
                    <a:pt x="13205" y="44520"/>
                  </a:lnTo>
                  <a:lnTo>
                    <a:pt x="12760" y="44032"/>
                  </a:lnTo>
                  <a:lnTo>
                    <a:pt x="12329" y="42738"/>
                  </a:lnTo>
                  <a:lnTo>
                    <a:pt x="12222" y="5458"/>
                  </a:lnTo>
                  <a:close/>
                </a:path>
                <a:path w="59055" h="47625">
                  <a:moveTo>
                    <a:pt x="12222" y="0"/>
                  </a:moveTo>
                  <a:lnTo>
                    <a:pt x="11070" y="0"/>
                  </a:lnTo>
                  <a:lnTo>
                    <a:pt x="0" y="5458"/>
                  </a:lnTo>
                  <a:lnTo>
                    <a:pt x="503" y="6467"/>
                  </a:lnTo>
                  <a:lnTo>
                    <a:pt x="1941" y="5794"/>
                  </a:lnTo>
                  <a:lnTo>
                    <a:pt x="3091" y="5458"/>
                  </a:lnTo>
                  <a:lnTo>
                    <a:pt x="12222" y="5458"/>
                  </a:lnTo>
                  <a:lnTo>
                    <a:pt x="12222" y="0"/>
                  </a:lnTo>
                  <a:close/>
                </a:path>
                <a:path w="59055" h="47625">
                  <a:moveTo>
                    <a:pt x="47281" y="0"/>
                  </a:moveTo>
                  <a:lnTo>
                    <a:pt x="41625" y="0"/>
                  </a:lnTo>
                  <a:lnTo>
                    <a:pt x="39540" y="739"/>
                  </a:lnTo>
                  <a:lnTo>
                    <a:pt x="37526" y="2224"/>
                  </a:lnTo>
                  <a:lnTo>
                    <a:pt x="34890" y="4046"/>
                  </a:lnTo>
                  <a:lnTo>
                    <a:pt x="32796" y="6837"/>
                  </a:lnTo>
                  <a:lnTo>
                    <a:pt x="29678" y="14358"/>
                  </a:lnTo>
                  <a:lnTo>
                    <a:pt x="28901" y="18858"/>
                  </a:lnTo>
                  <a:lnTo>
                    <a:pt x="28901" y="30167"/>
                  </a:lnTo>
                  <a:lnTo>
                    <a:pt x="30122" y="35396"/>
                  </a:lnTo>
                  <a:lnTo>
                    <a:pt x="35442" y="44878"/>
                  </a:lnTo>
                  <a:lnTo>
                    <a:pt x="39061" y="47445"/>
                  </a:lnTo>
                  <a:lnTo>
                    <a:pt x="45627" y="47445"/>
                  </a:lnTo>
                  <a:lnTo>
                    <a:pt x="47916" y="46604"/>
                  </a:lnTo>
                  <a:lnTo>
                    <a:pt x="49677" y="45360"/>
                  </a:lnTo>
                  <a:lnTo>
                    <a:pt x="41027" y="45360"/>
                  </a:lnTo>
                  <a:lnTo>
                    <a:pt x="39109" y="43685"/>
                  </a:lnTo>
                  <a:lnTo>
                    <a:pt x="36281" y="36349"/>
                  </a:lnTo>
                  <a:lnTo>
                    <a:pt x="35515" y="31221"/>
                  </a:lnTo>
                  <a:lnTo>
                    <a:pt x="35515" y="21060"/>
                  </a:lnTo>
                  <a:lnTo>
                    <a:pt x="42224" y="2224"/>
                  </a:lnTo>
                  <a:lnTo>
                    <a:pt x="50754" y="2224"/>
                  </a:lnTo>
                  <a:lnTo>
                    <a:pt x="50420" y="1793"/>
                  </a:lnTo>
                  <a:lnTo>
                    <a:pt x="47281" y="0"/>
                  </a:lnTo>
                  <a:close/>
                </a:path>
                <a:path w="59055" h="47625">
                  <a:moveTo>
                    <a:pt x="50754" y="2224"/>
                  </a:moveTo>
                  <a:lnTo>
                    <a:pt x="45053" y="2224"/>
                  </a:lnTo>
                  <a:lnTo>
                    <a:pt x="46178" y="2611"/>
                  </a:lnTo>
                  <a:lnTo>
                    <a:pt x="48382" y="4427"/>
                  </a:lnTo>
                  <a:lnTo>
                    <a:pt x="49413" y="6248"/>
                  </a:lnTo>
                  <a:lnTo>
                    <a:pt x="50268" y="9118"/>
                  </a:lnTo>
                  <a:lnTo>
                    <a:pt x="51283" y="12340"/>
                  </a:lnTo>
                  <a:lnTo>
                    <a:pt x="51722" y="15787"/>
                  </a:lnTo>
                  <a:lnTo>
                    <a:pt x="51712" y="30167"/>
                  </a:lnTo>
                  <a:lnTo>
                    <a:pt x="51307" y="34365"/>
                  </a:lnTo>
                  <a:lnTo>
                    <a:pt x="49582" y="40787"/>
                  </a:lnTo>
                  <a:lnTo>
                    <a:pt x="48599" y="42603"/>
                  </a:lnTo>
                  <a:lnTo>
                    <a:pt x="46012" y="44811"/>
                  </a:lnTo>
                  <a:lnTo>
                    <a:pt x="44763" y="45360"/>
                  </a:lnTo>
                  <a:lnTo>
                    <a:pt x="49677" y="45360"/>
                  </a:lnTo>
                  <a:lnTo>
                    <a:pt x="58448" y="15787"/>
                  </a:lnTo>
                  <a:lnTo>
                    <a:pt x="56699" y="9796"/>
                  </a:lnTo>
                  <a:lnTo>
                    <a:pt x="53201" y="5391"/>
                  </a:lnTo>
                  <a:lnTo>
                    <a:pt x="50754" y="2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43603" y="153005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17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8893" y="1510891"/>
              <a:ext cx="58419" cy="46990"/>
            </a:xfrm>
            <a:custGeom>
              <a:avLst/>
              <a:gdLst/>
              <a:ahLst/>
              <a:cxnLst/>
              <a:rect l="l" t="t" r="r" b="b"/>
              <a:pathLst>
                <a:path w="58419" h="46990">
                  <a:moveTo>
                    <a:pt x="12222" y="5458"/>
                  </a:moveTo>
                  <a:lnTo>
                    <a:pt x="4529" y="5458"/>
                  </a:lnTo>
                  <a:lnTo>
                    <a:pt x="5019" y="5632"/>
                  </a:lnTo>
                  <a:lnTo>
                    <a:pt x="5834" y="6304"/>
                  </a:lnTo>
                  <a:lnTo>
                    <a:pt x="6134" y="6831"/>
                  </a:lnTo>
                  <a:lnTo>
                    <a:pt x="6327" y="7554"/>
                  </a:lnTo>
                  <a:lnTo>
                    <a:pt x="6517" y="8456"/>
                  </a:lnTo>
                  <a:lnTo>
                    <a:pt x="6493" y="42979"/>
                  </a:lnTo>
                  <a:lnTo>
                    <a:pt x="790" y="45439"/>
                  </a:lnTo>
                  <a:lnTo>
                    <a:pt x="790" y="46661"/>
                  </a:lnTo>
                  <a:lnTo>
                    <a:pt x="17973" y="46661"/>
                  </a:lnTo>
                  <a:lnTo>
                    <a:pt x="17973" y="45439"/>
                  </a:lnTo>
                  <a:lnTo>
                    <a:pt x="15911" y="45388"/>
                  </a:lnTo>
                  <a:lnTo>
                    <a:pt x="14545" y="45198"/>
                  </a:lnTo>
                  <a:lnTo>
                    <a:pt x="13205" y="44525"/>
                  </a:lnTo>
                  <a:lnTo>
                    <a:pt x="12760" y="44032"/>
                  </a:lnTo>
                  <a:lnTo>
                    <a:pt x="12329" y="42738"/>
                  </a:lnTo>
                  <a:lnTo>
                    <a:pt x="12222" y="5458"/>
                  </a:lnTo>
                  <a:close/>
                </a:path>
                <a:path w="58419" h="46990">
                  <a:moveTo>
                    <a:pt x="12222" y="0"/>
                  </a:moveTo>
                  <a:lnTo>
                    <a:pt x="11070" y="0"/>
                  </a:lnTo>
                  <a:lnTo>
                    <a:pt x="0" y="5458"/>
                  </a:lnTo>
                  <a:lnTo>
                    <a:pt x="503" y="6472"/>
                  </a:lnTo>
                  <a:lnTo>
                    <a:pt x="1941" y="5800"/>
                  </a:lnTo>
                  <a:lnTo>
                    <a:pt x="3091" y="5458"/>
                  </a:lnTo>
                  <a:lnTo>
                    <a:pt x="12222" y="5458"/>
                  </a:lnTo>
                  <a:lnTo>
                    <a:pt x="12222" y="0"/>
                  </a:lnTo>
                  <a:close/>
                </a:path>
                <a:path w="58419" h="46990">
                  <a:moveTo>
                    <a:pt x="53143" y="5178"/>
                  </a:moveTo>
                  <a:lnTo>
                    <a:pt x="42896" y="5178"/>
                  </a:lnTo>
                  <a:lnTo>
                    <a:pt x="45029" y="6108"/>
                  </a:lnTo>
                  <a:lnTo>
                    <a:pt x="48575" y="9852"/>
                  </a:lnTo>
                  <a:lnTo>
                    <a:pt x="49462" y="12222"/>
                  </a:lnTo>
                  <a:lnTo>
                    <a:pt x="49423" y="18981"/>
                  </a:lnTo>
                  <a:lnTo>
                    <a:pt x="47844" y="23078"/>
                  </a:lnTo>
                  <a:lnTo>
                    <a:pt x="41373" y="32280"/>
                  </a:lnTo>
                  <a:lnTo>
                    <a:pt x="35801" y="38198"/>
                  </a:lnTo>
                  <a:lnTo>
                    <a:pt x="27894" y="45439"/>
                  </a:lnTo>
                  <a:lnTo>
                    <a:pt x="27894" y="46661"/>
                  </a:lnTo>
                  <a:lnTo>
                    <a:pt x="54853" y="46661"/>
                  </a:lnTo>
                  <a:lnTo>
                    <a:pt x="56694" y="41555"/>
                  </a:lnTo>
                  <a:lnTo>
                    <a:pt x="35011" y="41555"/>
                  </a:lnTo>
                  <a:lnTo>
                    <a:pt x="36450" y="40305"/>
                  </a:lnTo>
                  <a:lnTo>
                    <a:pt x="39948" y="36618"/>
                  </a:lnTo>
                  <a:lnTo>
                    <a:pt x="45508" y="30481"/>
                  </a:lnTo>
                  <a:lnTo>
                    <a:pt x="49245" y="26457"/>
                  </a:lnTo>
                  <a:lnTo>
                    <a:pt x="51953" y="22624"/>
                  </a:lnTo>
                  <a:lnTo>
                    <a:pt x="53677" y="18880"/>
                  </a:lnTo>
                  <a:lnTo>
                    <a:pt x="54685" y="16633"/>
                  </a:lnTo>
                  <a:lnTo>
                    <a:pt x="55213" y="14307"/>
                  </a:lnTo>
                  <a:lnTo>
                    <a:pt x="55203" y="8770"/>
                  </a:lnTo>
                  <a:lnTo>
                    <a:pt x="53980" y="5990"/>
                  </a:lnTo>
                  <a:lnTo>
                    <a:pt x="53143" y="5178"/>
                  </a:lnTo>
                  <a:close/>
                </a:path>
                <a:path w="58419" h="46990">
                  <a:moveTo>
                    <a:pt x="58017" y="37884"/>
                  </a:moveTo>
                  <a:lnTo>
                    <a:pt x="56795" y="37884"/>
                  </a:lnTo>
                  <a:lnTo>
                    <a:pt x="56220" y="38893"/>
                  </a:lnTo>
                  <a:lnTo>
                    <a:pt x="55537" y="39672"/>
                  </a:lnTo>
                  <a:lnTo>
                    <a:pt x="53954" y="40776"/>
                  </a:lnTo>
                  <a:lnTo>
                    <a:pt x="53067" y="41135"/>
                  </a:lnTo>
                  <a:lnTo>
                    <a:pt x="51104" y="41471"/>
                  </a:lnTo>
                  <a:lnTo>
                    <a:pt x="49389" y="41555"/>
                  </a:lnTo>
                  <a:lnTo>
                    <a:pt x="56694" y="41555"/>
                  </a:lnTo>
                  <a:lnTo>
                    <a:pt x="58017" y="37884"/>
                  </a:lnTo>
                  <a:close/>
                </a:path>
                <a:path w="58419" h="46990">
                  <a:moveTo>
                    <a:pt x="45939" y="0"/>
                  </a:moveTo>
                  <a:lnTo>
                    <a:pt x="38750" y="0"/>
                  </a:lnTo>
                  <a:lnTo>
                    <a:pt x="35863" y="1115"/>
                  </a:lnTo>
                  <a:lnTo>
                    <a:pt x="31213" y="5570"/>
                  </a:lnTo>
                  <a:lnTo>
                    <a:pt x="29761" y="8793"/>
                  </a:lnTo>
                  <a:lnTo>
                    <a:pt x="29188" y="12940"/>
                  </a:lnTo>
                  <a:lnTo>
                    <a:pt x="30409" y="12940"/>
                  </a:lnTo>
                  <a:lnTo>
                    <a:pt x="31272" y="10401"/>
                  </a:lnTo>
                  <a:lnTo>
                    <a:pt x="32603" y="8473"/>
                  </a:lnTo>
                  <a:lnTo>
                    <a:pt x="36197" y="5834"/>
                  </a:lnTo>
                  <a:lnTo>
                    <a:pt x="38199" y="5178"/>
                  </a:lnTo>
                  <a:lnTo>
                    <a:pt x="53143" y="5178"/>
                  </a:lnTo>
                  <a:lnTo>
                    <a:pt x="49041" y="1199"/>
                  </a:lnTo>
                  <a:lnTo>
                    <a:pt x="45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3603" y="130151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17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8893" y="1280836"/>
              <a:ext cx="59055" cy="46990"/>
            </a:xfrm>
            <a:custGeom>
              <a:avLst/>
              <a:gdLst/>
              <a:ahLst/>
              <a:cxnLst/>
              <a:rect l="l" t="t" r="r" b="b"/>
              <a:pathLst>
                <a:path w="59055" h="46990">
                  <a:moveTo>
                    <a:pt x="12222" y="5464"/>
                  </a:moveTo>
                  <a:lnTo>
                    <a:pt x="4529" y="5464"/>
                  </a:lnTo>
                  <a:lnTo>
                    <a:pt x="5019" y="5632"/>
                  </a:lnTo>
                  <a:lnTo>
                    <a:pt x="5834" y="6299"/>
                  </a:lnTo>
                  <a:lnTo>
                    <a:pt x="6134" y="6831"/>
                  </a:lnTo>
                  <a:lnTo>
                    <a:pt x="6327" y="7548"/>
                  </a:lnTo>
                  <a:lnTo>
                    <a:pt x="6517" y="8462"/>
                  </a:lnTo>
                  <a:lnTo>
                    <a:pt x="6493" y="42979"/>
                  </a:lnTo>
                  <a:lnTo>
                    <a:pt x="790" y="45439"/>
                  </a:lnTo>
                  <a:lnTo>
                    <a:pt x="790" y="46661"/>
                  </a:lnTo>
                  <a:lnTo>
                    <a:pt x="17973" y="46661"/>
                  </a:lnTo>
                  <a:lnTo>
                    <a:pt x="17973" y="45439"/>
                  </a:lnTo>
                  <a:lnTo>
                    <a:pt x="15911" y="45388"/>
                  </a:lnTo>
                  <a:lnTo>
                    <a:pt x="14545" y="45198"/>
                  </a:lnTo>
                  <a:lnTo>
                    <a:pt x="13205" y="44525"/>
                  </a:lnTo>
                  <a:lnTo>
                    <a:pt x="12760" y="44032"/>
                  </a:lnTo>
                  <a:lnTo>
                    <a:pt x="12329" y="42738"/>
                  </a:lnTo>
                  <a:lnTo>
                    <a:pt x="12222" y="5464"/>
                  </a:lnTo>
                  <a:close/>
                </a:path>
                <a:path w="59055" h="46990">
                  <a:moveTo>
                    <a:pt x="12222" y="0"/>
                  </a:moveTo>
                  <a:lnTo>
                    <a:pt x="11070" y="0"/>
                  </a:lnTo>
                  <a:lnTo>
                    <a:pt x="0" y="5464"/>
                  </a:lnTo>
                  <a:lnTo>
                    <a:pt x="503" y="6472"/>
                  </a:lnTo>
                  <a:lnTo>
                    <a:pt x="1941" y="5800"/>
                  </a:lnTo>
                  <a:lnTo>
                    <a:pt x="3091" y="5464"/>
                  </a:lnTo>
                  <a:lnTo>
                    <a:pt x="12222" y="5464"/>
                  </a:lnTo>
                  <a:lnTo>
                    <a:pt x="12222" y="0"/>
                  </a:lnTo>
                  <a:close/>
                </a:path>
                <a:path w="59055" h="46990">
                  <a:moveTo>
                    <a:pt x="52338" y="34583"/>
                  </a:moveTo>
                  <a:lnTo>
                    <a:pt x="46802" y="34583"/>
                  </a:lnTo>
                  <a:lnTo>
                    <a:pt x="46802" y="46661"/>
                  </a:lnTo>
                  <a:lnTo>
                    <a:pt x="52338" y="46661"/>
                  </a:lnTo>
                  <a:lnTo>
                    <a:pt x="52338" y="34583"/>
                  </a:lnTo>
                  <a:close/>
                </a:path>
                <a:path w="59055" h="46990">
                  <a:moveTo>
                    <a:pt x="52338" y="0"/>
                  </a:moveTo>
                  <a:lnTo>
                    <a:pt x="48671" y="0"/>
                  </a:lnTo>
                  <a:lnTo>
                    <a:pt x="27463" y="30268"/>
                  </a:lnTo>
                  <a:lnTo>
                    <a:pt x="27463" y="34583"/>
                  </a:lnTo>
                  <a:lnTo>
                    <a:pt x="58520" y="34583"/>
                  </a:lnTo>
                  <a:lnTo>
                    <a:pt x="58520" y="29837"/>
                  </a:lnTo>
                  <a:lnTo>
                    <a:pt x="30771" y="29837"/>
                  </a:lnTo>
                  <a:lnTo>
                    <a:pt x="46802" y="7117"/>
                  </a:lnTo>
                  <a:lnTo>
                    <a:pt x="52338" y="7117"/>
                  </a:lnTo>
                  <a:lnTo>
                    <a:pt x="52338" y="0"/>
                  </a:lnTo>
                  <a:close/>
                </a:path>
                <a:path w="59055" h="46990">
                  <a:moveTo>
                    <a:pt x="52338" y="7117"/>
                  </a:moveTo>
                  <a:lnTo>
                    <a:pt x="46802" y="7117"/>
                  </a:lnTo>
                  <a:lnTo>
                    <a:pt x="46802" y="29837"/>
                  </a:lnTo>
                  <a:lnTo>
                    <a:pt x="52338" y="29837"/>
                  </a:lnTo>
                  <a:lnTo>
                    <a:pt x="52338" y="7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43603" y="107298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17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8893" y="1050781"/>
              <a:ext cx="58419" cy="47625"/>
            </a:xfrm>
            <a:custGeom>
              <a:avLst/>
              <a:gdLst/>
              <a:ahLst/>
              <a:cxnLst/>
              <a:rect l="l" t="t" r="r" b="b"/>
              <a:pathLst>
                <a:path w="58419" h="47625">
                  <a:moveTo>
                    <a:pt x="12222" y="5464"/>
                  </a:moveTo>
                  <a:lnTo>
                    <a:pt x="4529" y="5464"/>
                  </a:lnTo>
                  <a:lnTo>
                    <a:pt x="5019" y="5632"/>
                  </a:lnTo>
                  <a:lnTo>
                    <a:pt x="5834" y="6299"/>
                  </a:lnTo>
                  <a:lnTo>
                    <a:pt x="6134" y="6831"/>
                  </a:lnTo>
                  <a:lnTo>
                    <a:pt x="6327" y="7548"/>
                  </a:lnTo>
                  <a:lnTo>
                    <a:pt x="6517" y="8456"/>
                  </a:lnTo>
                  <a:lnTo>
                    <a:pt x="6493" y="42979"/>
                  </a:lnTo>
                  <a:lnTo>
                    <a:pt x="790" y="45433"/>
                  </a:lnTo>
                  <a:lnTo>
                    <a:pt x="790" y="46655"/>
                  </a:lnTo>
                  <a:lnTo>
                    <a:pt x="17973" y="46655"/>
                  </a:lnTo>
                  <a:lnTo>
                    <a:pt x="17973" y="45433"/>
                  </a:lnTo>
                  <a:lnTo>
                    <a:pt x="15911" y="45388"/>
                  </a:lnTo>
                  <a:lnTo>
                    <a:pt x="14545" y="45192"/>
                  </a:lnTo>
                  <a:lnTo>
                    <a:pt x="13205" y="44525"/>
                  </a:lnTo>
                  <a:lnTo>
                    <a:pt x="12760" y="44032"/>
                  </a:lnTo>
                  <a:lnTo>
                    <a:pt x="12329" y="42738"/>
                  </a:lnTo>
                  <a:lnTo>
                    <a:pt x="12222" y="5464"/>
                  </a:lnTo>
                  <a:close/>
                </a:path>
                <a:path w="58419" h="47625">
                  <a:moveTo>
                    <a:pt x="12222" y="0"/>
                  </a:moveTo>
                  <a:lnTo>
                    <a:pt x="11070" y="0"/>
                  </a:lnTo>
                  <a:lnTo>
                    <a:pt x="0" y="5464"/>
                  </a:lnTo>
                  <a:lnTo>
                    <a:pt x="503" y="6467"/>
                  </a:lnTo>
                  <a:lnTo>
                    <a:pt x="1941" y="5800"/>
                  </a:lnTo>
                  <a:lnTo>
                    <a:pt x="3091" y="5464"/>
                  </a:lnTo>
                  <a:lnTo>
                    <a:pt x="12222" y="5464"/>
                  </a:lnTo>
                  <a:lnTo>
                    <a:pt x="12222" y="0"/>
                  </a:lnTo>
                  <a:close/>
                </a:path>
                <a:path w="58419" h="47625">
                  <a:moveTo>
                    <a:pt x="57299" y="0"/>
                  </a:moveTo>
                  <a:lnTo>
                    <a:pt x="52960" y="0"/>
                  </a:lnTo>
                  <a:lnTo>
                    <a:pt x="50372" y="487"/>
                  </a:lnTo>
                  <a:lnTo>
                    <a:pt x="29332" y="35133"/>
                  </a:lnTo>
                  <a:lnTo>
                    <a:pt x="31465" y="40328"/>
                  </a:lnTo>
                  <a:lnTo>
                    <a:pt x="37936" y="46420"/>
                  </a:lnTo>
                  <a:lnTo>
                    <a:pt x="40596" y="47445"/>
                  </a:lnTo>
                  <a:lnTo>
                    <a:pt x="48312" y="47445"/>
                  </a:lnTo>
                  <a:lnTo>
                    <a:pt x="51958" y="45579"/>
                  </a:lnTo>
                  <a:lnTo>
                    <a:pt x="43039" y="45579"/>
                  </a:lnTo>
                  <a:lnTo>
                    <a:pt x="41625" y="45052"/>
                  </a:lnTo>
                  <a:lnTo>
                    <a:pt x="35729" y="33143"/>
                  </a:lnTo>
                  <a:lnTo>
                    <a:pt x="35846" y="27785"/>
                  </a:lnTo>
                  <a:lnTo>
                    <a:pt x="41170" y="21133"/>
                  </a:lnTo>
                  <a:lnTo>
                    <a:pt x="36953" y="21133"/>
                  </a:lnTo>
                  <a:lnTo>
                    <a:pt x="57299" y="1294"/>
                  </a:lnTo>
                  <a:lnTo>
                    <a:pt x="57299" y="0"/>
                  </a:lnTo>
                  <a:close/>
                </a:path>
                <a:path w="58419" h="47625">
                  <a:moveTo>
                    <a:pt x="54023" y="20774"/>
                  </a:moveTo>
                  <a:lnTo>
                    <a:pt x="46250" y="20774"/>
                  </a:lnTo>
                  <a:lnTo>
                    <a:pt x="48430" y="22176"/>
                  </a:lnTo>
                  <a:lnTo>
                    <a:pt x="51498" y="27785"/>
                  </a:lnTo>
                  <a:lnTo>
                    <a:pt x="52266" y="31103"/>
                  </a:lnTo>
                  <a:lnTo>
                    <a:pt x="52188" y="38607"/>
                  </a:lnTo>
                  <a:lnTo>
                    <a:pt x="51487" y="40967"/>
                  </a:lnTo>
                  <a:lnTo>
                    <a:pt x="48372" y="44654"/>
                  </a:lnTo>
                  <a:lnTo>
                    <a:pt x="46633" y="45579"/>
                  </a:lnTo>
                  <a:lnTo>
                    <a:pt x="51958" y="45579"/>
                  </a:lnTo>
                  <a:lnTo>
                    <a:pt x="57082" y="38607"/>
                  </a:lnTo>
                  <a:lnTo>
                    <a:pt x="58108" y="35480"/>
                  </a:lnTo>
                  <a:lnTo>
                    <a:pt x="58232" y="27343"/>
                  </a:lnTo>
                  <a:lnTo>
                    <a:pt x="57082" y="24120"/>
                  </a:lnTo>
                  <a:lnTo>
                    <a:pt x="54023" y="20774"/>
                  </a:lnTo>
                  <a:close/>
                </a:path>
                <a:path w="58419" h="47625">
                  <a:moveTo>
                    <a:pt x="49773" y="17827"/>
                  </a:moveTo>
                  <a:lnTo>
                    <a:pt x="43398" y="17827"/>
                  </a:lnTo>
                  <a:lnTo>
                    <a:pt x="40164" y="18931"/>
                  </a:lnTo>
                  <a:lnTo>
                    <a:pt x="36953" y="21133"/>
                  </a:lnTo>
                  <a:lnTo>
                    <a:pt x="41170" y="21133"/>
                  </a:lnTo>
                  <a:lnTo>
                    <a:pt x="41649" y="20954"/>
                  </a:lnTo>
                  <a:lnTo>
                    <a:pt x="42559" y="20774"/>
                  </a:lnTo>
                  <a:lnTo>
                    <a:pt x="54023" y="20774"/>
                  </a:lnTo>
                  <a:lnTo>
                    <a:pt x="52481" y="19088"/>
                  </a:lnTo>
                  <a:lnTo>
                    <a:pt x="49773" y="17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6911" y="2786986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13310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6911" y="2558452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13310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56911" y="2329919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13310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6911" y="2101383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13310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56911" y="1872853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13310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6911" y="1644317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13310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56911" y="1415787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13310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56911" y="1187251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13310" y="0"/>
                  </a:moveTo>
                  <a:lnTo>
                    <a:pt x="0" y="0"/>
                  </a:lnTo>
                </a:path>
              </a:pathLst>
            </a:custGeom>
            <a:ln w="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6794" y="934459"/>
              <a:ext cx="635376" cy="6283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52" name="object 52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(33/37)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190437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107950"/>
            <a:r>
              <a:rPr sz="600" b="1" spc="6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Gause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3" action="ppaction://hlinksldjump"/>
              </a:rPr>
              <a:t>Experiments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1526" y="308293"/>
            <a:ext cx="4608195" cy="2218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67005">
              <a:spcBef>
                <a:spcPts val="409"/>
              </a:spcBef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Chemostat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44205" y="726992"/>
            <a:ext cx="3304776" cy="242312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(6/37)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80717" y="1651166"/>
            <a:ext cx="4040504" cy="904875"/>
            <a:chOff x="309192" y="1651165"/>
            <a:chExt cx="4040504" cy="904875"/>
          </a:xfrm>
        </p:grpSpPr>
        <p:sp>
          <p:nvSpPr>
            <p:cNvPr id="6" name="object 6"/>
            <p:cNvSpPr/>
            <p:nvPr/>
          </p:nvSpPr>
          <p:spPr>
            <a:xfrm>
              <a:off x="309192" y="1651165"/>
              <a:ext cx="3989704" cy="170815"/>
            </a:xfrm>
            <a:custGeom>
              <a:avLst/>
              <a:gdLst/>
              <a:ahLst/>
              <a:cxnLst/>
              <a:rect l="l" t="t" r="r" b="b"/>
              <a:pathLst>
                <a:path w="3989704" h="17081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256"/>
                  </a:lnTo>
                  <a:lnTo>
                    <a:pt x="3989654" y="170256"/>
                  </a:lnTo>
                  <a:lnTo>
                    <a:pt x="3989654" y="50800"/>
                  </a:lnTo>
                  <a:lnTo>
                    <a:pt x="3985645" y="31075"/>
                  </a:lnTo>
                  <a:lnTo>
                    <a:pt x="3974731" y="14922"/>
                  </a:lnTo>
                  <a:lnTo>
                    <a:pt x="3958578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A8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194" y="1695399"/>
              <a:ext cx="4040403" cy="1639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994" y="2453995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794" y="2441295"/>
              <a:ext cx="3938803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8848" y="1746199"/>
              <a:ext cx="50749" cy="7077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2" y="1853044"/>
              <a:ext cx="3989704" cy="652145"/>
            </a:xfrm>
            <a:custGeom>
              <a:avLst/>
              <a:gdLst/>
              <a:ahLst/>
              <a:cxnLst/>
              <a:rect l="l" t="t" r="r" b="b"/>
              <a:pathLst>
                <a:path w="3989704" h="652144">
                  <a:moveTo>
                    <a:pt x="3989654" y="0"/>
                  </a:moveTo>
                  <a:lnTo>
                    <a:pt x="0" y="0"/>
                  </a:lnTo>
                  <a:lnTo>
                    <a:pt x="0" y="600951"/>
                  </a:lnTo>
                  <a:lnTo>
                    <a:pt x="4008" y="620675"/>
                  </a:lnTo>
                  <a:lnTo>
                    <a:pt x="14922" y="636828"/>
                  </a:lnTo>
                  <a:lnTo>
                    <a:pt x="31075" y="647742"/>
                  </a:lnTo>
                  <a:lnTo>
                    <a:pt x="50800" y="651751"/>
                  </a:lnTo>
                  <a:lnTo>
                    <a:pt x="3938854" y="651751"/>
                  </a:lnTo>
                  <a:lnTo>
                    <a:pt x="3958578" y="647742"/>
                  </a:lnTo>
                  <a:lnTo>
                    <a:pt x="3974731" y="636828"/>
                  </a:lnTo>
                  <a:lnTo>
                    <a:pt x="3985645" y="620675"/>
                  </a:lnTo>
                  <a:lnTo>
                    <a:pt x="3989654" y="600951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5" y="1733499"/>
              <a:ext cx="0" cy="739775"/>
            </a:xfrm>
            <a:custGeom>
              <a:avLst/>
              <a:gdLst/>
              <a:ahLst/>
              <a:cxnLst/>
              <a:rect l="l" t="t" r="r" b="b"/>
              <a:pathLst>
                <a:path h="739775">
                  <a:moveTo>
                    <a:pt x="0" y="7395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5" y="17207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5" y="1708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5" y="1695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8845" y="167634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5326" y="305093"/>
            <a:ext cx="4760595" cy="2896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3204"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Existence</a:t>
            </a: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Uniqueness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50">
              <a:latin typeface="Calibri"/>
              <a:cs typeface="Calibri"/>
            </a:endParaRPr>
          </a:p>
          <a:p>
            <a:pPr marL="435609"/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differential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equation:</a:t>
            </a:r>
            <a:endParaRPr sz="1000">
              <a:latin typeface="Calibri"/>
              <a:cs typeface="Calibri"/>
            </a:endParaRPr>
          </a:p>
          <a:p>
            <a:pPr marL="435609" marR="427990" indent="916940">
              <a:lnSpc>
                <a:spcPct val="182600"/>
              </a:lnSpc>
              <a:spcBef>
                <a:spcPts val="5"/>
              </a:spcBef>
              <a:tabLst>
                <a:tab pos="2296795" algn="l"/>
                <a:tab pos="2795905" algn="l"/>
                <a:tab pos="4162425" algn="l"/>
              </a:tabLst>
            </a:pP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50" i="1" spc="142" baseline="31746" dirty="0">
                <a:latin typeface="Arial"/>
                <a:cs typeface="Arial"/>
              </a:rPr>
              <a:t>′</a:t>
            </a:r>
            <a:r>
              <a:rPr sz="1050" i="1" baseline="31746" dirty="0">
                <a:latin typeface="Arial"/>
                <a:cs typeface="Arial"/>
              </a:rPr>
              <a:t> </a:t>
            </a:r>
            <a:r>
              <a:rPr sz="1050" i="1" spc="-97" baseline="31746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Calibri"/>
                <a:cs typeface="Calibri"/>
              </a:rPr>
              <a:t>t,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40" dirty="0">
                <a:latin typeface="Calibri"/>
                <a:cs typeface="Calibri"/>
              </a:rPr>
              <a:t>(1) 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reasonable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conditions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22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has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existence</a:t>
            </a:r>
            <a:r>
              <a:rPr sz="1000" b="1" i="1" spc="114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uniqueness</a:t>
            </a:r>
            <a:endParaRPr sz="1000">
              <a:latin typeface="Calibri"/>
              <a:cs typeface="Calibri"/>
            </a:endParaRPr>
          </a:p>
          <a:p>
            <a:pPr marL="435609">
              <a:lnSpc>
                <a:spcPts val="1195"/>
              </a:lnSpc>
            </a:pP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its</a:t>
            </a:r>
            <a:r>
              <a:rPr sz="1000" spc="8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solutions.</a:t>
            </a:r>
            <a:endParaRPr sz="1000">
              <a:latin typeface="Calibri"/>
              <a:cs typeface="Calibri"/>
            </a:endParaRPr>
          </a:p>
          <a:p>
            <a:pPr marL="435609">
              <a:spcBef>
                <a:spcPts val="585"/>
              </a:spcBef>
            </a:pPr>
            <a:r>
              <a:rPr sz="1000" spc="25" dirty="0">
                <a:solidFill>
                  <a:srgbClr val="FFFFFF"/>
                </a:solidFill>
                <a:latin typeface="Calibri"/>
                <a:cs typeface="Calibri"/>
              </a:rPr>
              <a:t>Theorem</a:t>
            </a:r>
            <a:endParaRPr sz="1000">
              <a:latin typeface="Calibri"/>
              <a:cs typeface="Calibri"/>
            </a:endParaRPr>
          </a:p>
          <a:p>
            <a:pPr marL="435609">
              <a:lnSpc>
                <a:spcPts val="1200"/>
              </a:lnSpc>
              <a:spcBef>
                <a:spcPts val="345"/>
              </a:spcBef>
            </a:pPr>
            <a:r>
              <a:rPr sz="1000" i="1" spc="65" dirty="0">
                <a:latin typeface="Calibri"/>
                <a:cs typeface="Calibri"/>
              </a:rPr>
              <a:t>If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23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and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∂f/∂y</a:t>
            </a:r>
            <a:r>
              <a:rPr sz="1000" i="1" spc="16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are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15" dirty="0">
                <a:latin typeface="Calibri"/>
                <a:cs typeface="Calibri"/>
              </a:rPr>
              <a:t>continuous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60" dirty="0">
                <a:latin typeface="Calibri"/>
                <a:cs typeface="Calibri"/>
              </a:rPr>
              <a:t>in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a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rectangle</a:t>
            </a:r>
            <a:endParaRPr sz="1000">
              <a:latin typeface="Calibri"/>
              <a:cs typeface="Calibri"/>
            </a:endParaRPr>
          </a:p>
          <a:p>
            <a:pPr marL="435609">
              <a:lnSpc>
                <a:spcPts val="1195"/>
              </a:lnSpc>
            </a:pPr>
            <a:r>
              <a:rPr sz="1000" i="1" spc="210" dirty="0">
                <a:latin typeface="Calibri"/>
                <a:cs typeface="Calibri"/>
              </a:rPr>
              <a:t>R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: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Arial"/>
                <a:cs typeface="Arial"/>
              </a:rPr>
              <a:t>|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35" dirty="0">
                <a:latin typeface="Calibri"/>
                <a:cs typeface="Calibri"/>
              </a:rPr>
              <a:t>t</a:t>
            </a:r>
            <a:r>
              <a:rPr sz="1050" spc="52" baseline="-11904" dirty="0">
                <a:latin typeface="Tahoma"/>
                <a:cs typeface="Tahoma"/>
              </a:rPr>
              <a:t>0</a:t>
            </a:r>
            <a:r>
              <a:rPr sz="1000" i="1" spc="35" dirty="0">
                <a:latin typeface="Arial"/>
                <a:cs typeface="Arial"/>
              </a:rPr>
              <a:t>|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225" dirty="0">
                <a:latin typeface="Arial"/>
                <a:cs typeface="Arial"/>
              </a:rPr>
              <a:t>≤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Arial"/>
                <a:cs typeface="Arial"/>
              </a:rPr>
              <a:t>|</a:t>
            </a:r>
            <a:r>
              <a:rPr sz="1000" i="1" spc="25" dirty="0">
                <a:latin typeface="Calibri"/>
                <a:cs typeface="Calibri"/>
              </a:rPr>
              <a:t>y</a:t>
            </a:r>
            <a:r>
              <a:rPr sz="1000" i="1" spc="30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50" spc="60" baseline="-11904" dirty="0">
                <a:latin typeface="Tahoma"/>
                <a:cs typeface="Tahoma"/>
              </a:rPr>
              <a:t>0</a:t>
            </a:r>
            <a:r>
              <a:rPr sz="1000" i="1" spc="40" dirty="0">
                <a:latin typeface="Arial"/>
                <a:cs typeface="Arial"/>
              </a:rPr>
              <a:t>|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225" dirty="0">
                <a:latin typeface="Arial"/>
                <a:cs typeface="Arial"/>
              </a:rPr>
              <a:t>≤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-20" dirty="0">
                <a:latin typeface="Calibri"/>
                <a:cs typeface="Calibri"/>
              </a:rPr>
              <a:t>b,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then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there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45" dirty="0">
                <a:latin typeface="Calibri"/>
                <a:cs typeface="Calibri"/>
              </a:rPr>
              <a:t>is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some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interval</a:t>
            </a:r>
            <a:endParaRPr sz="1000">
              <a:latin typeface="Calibri"/>
              <a:cs typeface="Calibri"/>
            </a:endParaRPr>
          </a:p>
          <a:p>
            <a:pPr marL="435609" marR="578485">
              <a:lnSpc>
                <a:spcPts val="1200"/>
              </a:lnSpc>
              <a:spcBef>
                <a:spcPts val="40"/>
              </a:spcBef>
            </a:pPr>
            <a:r>
              <a:rPr sz="1000" i="1" spc="20" dirty="0">
                <a:latin typeface="Arial"/>
                <a:cs typeface="Arial"/>
              </a:rPr>
              <a:t>|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35" dirty="0">
                <a:latin typeface="Calibri"/>
                <a:cs typeface="Calibri"/>
              </a:rPr>
              <a:t>t</a:t>
            </a:r>
            <a:r>
              <a:rPr sz="1050" spc="52" baseline="-11904" dirty="0">
                <a:latin typeface="Tahoma"/>
                <a:cs typeface="Tahoma"/>
              </a:rPr>
              <a:t>0</a:t>
            </a:r>
            <a:r>
              <a:rPr sz="1000" i="1" spc="35" dirty="0">
                <a:latin typeface="Arial"/>
                <a:cs typeface="Arial"/>
              </a:rPr>
              <a:t>|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225" dirty="0">
                <a:latin typeface="Arial"/>
                <a:cs typeface="Arial"/>
              </a:rPr>
              <a:t>≤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55" dirty="0">
                <a:latin typeface="Calibri"/>
                <a:cs typeface="Calibri"/>
              </a:rPr>
              <a:t>h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25" dirty="0">
                <a:latin typeface="Arial"/>
                <a:cs typeface="Arial"/>
              </a:rPr>
              <a:t>≤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|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10" dirty="0">
                <a:latin typeface="Arial"/>
                <a:cs typeface="Arial"/>
              </a:rPr>
              <a:t>|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i="1" spc="60" dirty="0">
                <a:latin typeface="Calibri"/>
                <a:cs typeface="Calibri"/>
              </a:rPr>
              <a:t>in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which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there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i="1" spc="15" dirty="0">
                <a:latin typeface="Calibri"/>
                <a:cs typeface="Calibri"/>
              </a:rPr>
              <a:t>exists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a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unique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solution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8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30" dirty="0">
                <a:latin typeface="Calibri"/>
                <a:cs typeface="Calibri"/>
              </a:rPr>
              <a:t>φ</a:t>
            </a:r>
            <a:r>
              <a:rPr sz="1000" spc="30" dirty="0">
                <a:latin typeface="Calibri"/>
                <a:cs typeface="Calibri"/>
              </a:rPr>
              <a:t>(</a:t>
            </a:r>
            <a:r>
              <a:rPr sz="1000" i="1" spc="30" dirty="0">
                <a:latin typeface="Calibri"/>
                <a:cs typeface="Calibri"/>
              </a:rPr>
              <a:t>t</a:t>
            </a:r>
            <a:r>
              <a:rPr sz="1000" spc="30" dirty="0">
                <a:latin typeface="Calibri"/>
                <a:cs typeface="Calibri"/>
              </a:rPr>
              <a:t>)</a:t>
            </a:r>
            <a:r>
              <a:rPr sz="1000" spc="13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of </a:t>
            </a:r>
            <a:r>
              <a:rPr sz="1000" i="1" spc="-21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the</a:t>
            </a:r>
            <a:r>
              <a:rPr sz="1000" i="1" spc="12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initial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5" dirty="0">
                <a:latin typeface="Calibri"/>
                <a:cs typeface="Calibri"/>
              </a:rPr>
              <a:t>value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problem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i="1" spc="65" dirty="0">
                <a:latin typeface="Calibri"/>
                <a:cs typeface="Calibri"/>
                <a:hlinkClick r:id="rId12" action="ppaction://hlinksldjump"/>
              </a:rPr>
              <a:t>(1).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435609"/>
            <a:r>
              <a:rPr sz="1000" spc="75" dirty="0">
                <a:latin typeface="Calibri"/>
                <a:cs typeface="Calibri"/>
              </a:rPr>
              <a:t>This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spc="75" dirty="0">
                <a:latin typeface="Calibri"/>
                <a:cs typeface="Calibri"/>
              </a:rPr>
              <a:t>theorem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guarantees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that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don’t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cross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00B233"/>
                </a:solidFill>
                <a:latin typeface="Calibri"/>
                <a:cs typeface="Calibri"/>
              </a:rPr>
              <a:t>graph</a:t>
            </a:r>
            <a:r>
              <a:rPr sz="1000" spc="4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435609" marR="636270">
              <a:spcBef>
                <a:spcPts val="595"/>
              </a:spcBef>
            </a:pPr>
            <a:r>
              <a:rPr sz="1000" spc="55" dirty="0">
                <a:latin typeface="Calibri"/>
                <a:cs typeface="Calibri"/>
              </a:rPr>
              <a:t>Thus,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geometrically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it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easy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trace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direction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from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any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starting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point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in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direction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field</a:t>
            </a:r>
            <a:r>
              <a:rPr sz="1000" spc="4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9" name="object 19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(34/37)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1526" y="348743"/>
            <a:ext cx="46081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005"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AutonomousDirection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820" y="712331"/>
            <a:ext cx="3747135" cy="45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We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examine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direction</a:t>
            </a:r>
            <a:r>
              <a:rPr sz="1000" b="1" i="1" spc="19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DF0D0D"/>
                </a:solidFill>
                <a:latin typeface="Calibri"/>
                <a:cs typeface="Calibri"/>
              </a:rPr>
              <a:t>field</a:t>
            </a:r>
            <a:r>
              <a:rPr sz="1000" b="1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autonomous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differential </a:t>
            </a:r>
            <a:r>
              <a:rPr sz="1000" b="1" i="1" spc="-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equation</a:t>
            </a:r>
            <a:endParaRPr sz="1000">
              <a:latin typeface="Calibri"/>
              <a:cs typeface="Calibri"/>
            </a:endParaRPr>
          </a:p>
          <a:p>
            <a:pPr marL="1668145">
              <a:lnSpc>
                <a:spcPts val="980"/>
              </a:lnSpc>
            </a:pPr>
            <a:r>
              <a:rPr sz="1000" i="1" spc="20" dirty="0">
                <a:latin typeface="Calibri"/>
                <a:cs typeface="Calibri"/>
              </a:rPr>
              <a:t>dy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7117" y="1182471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0" y="0"/>
                </a:moveTo>
                <a:lnTo>
                  <a:pt x="13242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84855" y="1161670"/>
            <a:ext cx="1371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7170" y="1074878"/>
            <a:ext cx="4349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420" y="1338097"/>
            <a:ext cx="3952875" cy="184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In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14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vs.</a:t>
            </a:r>
            <a:r>
              <a:rPr sz="1000" spc="215" dirty="0">
                <a:latin typeface="Calibri"/>
                <a:cs typeface="Calibri"/>
              </a:rPr>
              <a:t> </a:t>
            </a:r>
            <a:r>
              <a:rPr sz="1000" i="1" spc="15" dirty="0">
                <a:latin typeface="Calibri"/>
                <a:cs typeface="Calibri"/>
              </a:rPr>
              <a:t>t</a:t>
            </a:r>
            <a:r>
              <a:rPr sz="1000" spc="15" dirty="0">
                <a:latin typeface="Calibri"/>
                <a:cs typeface="Calibri"/>
              </a:rPr>
              <a:t>-plane,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direction</a:t>
            </a:r>
            <a:r>
              <a:rPr sz="1000" b="1" i="1" spc="19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DF0D0D"/>
                </a:solidFill>
                <a:latin typeface="Calibri"/>
                <a:cs typeface="Calibri"/>
              </a:rPr>
              <a:t>field</a:t>
            </a:r>
            <a:r>
              <a:rPr sz="1000" b="1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constant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each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value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sz="1000" i="1" spc="45" dirty="0">
                <a:latin typeface="Calibri"/>
                <a:cs typeface="Calibri"/>
              </a:rPr>
              <a:t>y</a:t>
            </a:r>
            <a:r>
              <a:rPr sz="1000" spc="4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>
              <a:spcBef>
                <a:spcPts val="595"/>
              </a:spcBef>
            </a:pPr>
            <a:r>
              <a:rPr sz="1000" b="1" i="1" spc="85" dirty="0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sz="1000" spc="85" dirty="0">
                <a:latin typeface="Calibri"/>
                <a:cs typeface="Calibri"/>
              </a:rPr>
              <a:t>,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i="1" spc="50" dirty="0">
                <a:latin typeface="Calibri"/>
                <a:cs typeface="Calibri"/>
              </a:rPr>
              <a:t>y</a:t>
            </a:r>
            <a:r>
              <a:rPr sz="1050" i="1" spc="75" baseline="-11904" dirty="0">
                <a:latin typeface="Calibri"/>
                <a:cs typeface="Calibri"/>
              </a:rPr>
              <a:t>e</a:t>
            </a:r>
            <a:r>
              <a:rPr sz="1000" spc="50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have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slope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spc="65" dirty="0">
                <a:latin typeface="Calibri"/>
                <a:cs typeface="Calibri"/>
              </a:rPr>
              <a:t>0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in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direction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DF0D0D"/>
                </a:solidFill>
                <a:latin typeface="Calibri"/>
                <a:cs typeface="Calibri"/>
              </a:rPr>
              <a:t>field</a:t>
            </a:r>
            <a:r>
              <a:rPr sz="1000" spc="4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 marR="272415">
              <a:spcBef>
                <a:spcPts val="590"/>
              </a:spcBef>
            </a:pPr>
            <a:r>
              <a:rPr sz="1000" dirty="0">
                <a:latin typeface="Calibri"/>
                <a:cs typeface="Calibri"/>
              </a:rPr>
              <a:t>Between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sz="1000" spc="60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direction</a:t>
            </a:r>
            <a:r>
              <a:rPr sz="1000" b="1" i="1" spc="19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DF0D0D"/>
                </a:solidFill>
                <a:latin typeface="Calibri"/>
                <a:cs typeface="Calibri"/>
              </a:rPr>
              <a:t>field</a:t>
            </a:r>
            <a:r>
              <a:rPr sz="1000" b="1" i="1" spc="10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has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only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slopes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same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sign.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  <a:spcBef>
                <a:spcPts val="590"/>
              </a:spcBef>
            </a:pPr>
            <a:r>
              <a:rPr sz="1000" spc="75" dirty="0">
                <a:latin typeface="Calibri"/>
                <a:cs typeface="Calibri"/>
              </a:rPr>
              <a:t>It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follows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that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monotonically</a:t>
            </a:r>
            <a:r>
              <a:rPr sz="1000" b="1" i="1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toward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away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from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sz="1000" b="1" i="1" spc="60" dirty="0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sz="1000" spc="6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 marR="30480">
              <a:spcBef>
                <a:spcPts val="595"/>
              </a:spcBef>
            </a:pPr>
            <a:r>
              <a:rPr sz="1000" spc="65" dirty="0">
                <a:latin typeface="Calibri"/>
                <a:cs typeface="Calibri"/>
              </a:rPr>
              <a:t>The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qualitative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behavior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8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 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autonomous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differential </a:t>
            </a: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equation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captured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in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DF0D0D"/>
                </a:solidFill>
                <a:latin typeface="Calibri"/>
                <a:cs typeface="Calibri"/>
              </a:rPr>
              <a:t>1D-line</a:t>
            </a:r>
            <a:r>
              <a:rPr sz="1000" spc="85" dirty="0">
                <a:latin typeface="Calibri"/>
                <a:cs typeface="Calibri"/>
              </a:rPr>
              <a:t>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where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sz="1000" b="1" i="1" spc="105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marked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directions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noted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arrows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pointing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right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or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left.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70821" y="3276480"/>
            <a:ext cx="22148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0"/>
              </a:lnSpc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</a:rPr>
              <a:t>Continuous</a:t>
            </a:r>
            <a:r>
              <a:rPr sz="600" b="1" spc="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</a:rPr>
              <a:t>Models </a:t>
            </a:r>
            <a:r>
              <a:rPr sz="600" b="1" spc="2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</a:rPr>
              <a:t>Logistic</a:t>
            </a:r>
            <a:r>
              <a:rPr sz="600" b="1" spc="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</a:rPr>
              <a:t>Malthusian</a:t>
            </a:r>
            <a:r>
              <a:rPr sz="600" b="1" spc="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155" dirty="0">
                <a:solidFill>
                  <a:srgbClr val="FFFFFF"/>
                </a:solidFill>
                <a:latin typeface="Georgia"/>
                <a:cs typeface="Georgia"/>
              </a:rPr>
              <a:t>G</a:t>
            </a:r>
            <a:endParaRPr sz="600">
              <a:latin typeface="Georgia"/>
              <a:cs typeface="Georgia"/>
            </a:endParaRPr>
          </a:p>
          <a:p>
            <a:pPr marL="12700">
              <a:lnSpc>
                <a:spcPts val="640"/>
              </a:lnSpc>
            </a:pPr>
            <a:r>
              <a:rPr sz="600" b="1" spc="270" dirty="0">
                <a:solidFill>
                  <a:srgbClr val="FFFFFF"/>
                </a:solidFill>
                <a:latin typeface="Georgia"/>
                <a:cs typeface="Georgia"/>
              </a:rPr>
              <a:t>—</a:t>
            </a:r>
            <a:r>
              <a:rPr sz="600" b="1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</a:rPr>
              <a:t>(35/37)</a:t>
            </a:r>
            <a:endParaRPr sz="6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7" y="348743"/>
            <a:ext cx="8991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Portrait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236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19" y="638315"/>
            <a:ext cx="38201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qualitative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95" dirty="0">
                <a:solidFill>
                  <a:srgbClr val="0000FF"/>
                </a:solidFill>
                <a:latin typeface="Calibri"/>
                <a:cs typeface="Calibri"/>
              </a:rPr>
              <a:t>dynamics</a:t>
            </a:r>
            <a:r>
              <a:rPr sz="1000" b="1" i="1" spc="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scalar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autonomous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differential </a:t>
            </a:r>
            <a:r>
              <a:rPr sz="1000" b="1" i="1" spc="-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equation</a:t>
            </a:r>
            <a:r>
              <a:rPr sz="1000" b="1" i="1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given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by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DF0D0D"/>
                </a:solidFill>
                <a:latin typeface="Calibri"/>
                <a:cs typeface="Calibri"/>
              </a:rPr>
              <a:t>1D-phase</a:t>
            </a:r>
            <a:r>
              <a:rPr sz="1000" b="1" spc="15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DF0D0D"/>
                </a:solidFill>
                <a:latin typeface="Calibri"/>
                <a:cs typeface="Calibri"/>
              </a:rPr>
              <a:t>portrait</a:t>
            </a:r>
            <a:r>
              <a:rPr sz="1000" spc="8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109" y="1141972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0520" y="1068502"/>
            <a:ext cx="1558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1000" spc="105" dirty="0">
                <a:latin typeface="Calibri"/>
                <a:cs typeface="Calibri"/>
              </a:rPr>
              <a:t>F</a:t>
            </a:r>
            <a:r>
              <a:rPr sz="1000" spc="5" dirty="0">
                <a:latin typeface="Calibri"/>
                <a:cs typeface="Calibri"/>
              </a:rPr>
              <a:t>or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50" i="1" u="sng" spc="104" baseline="357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dy</a:t>
            </a:r>
            <a:r>
              <a:rPr sz="1050" i="1" baseline="35714" dirty="0">
                <a:latin typeface="Calibri"/>
                <a:cs typeface="Calibri"/>
              </a:rPr>
              <a:t>  </a:t>
            </a:r>
            <a:r>
              <a:rPr sz="1050" i="1" spc="-82" baseline="35714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50" dirty="0">
                <a:latin typeface="Calibri"/>
                <a:cs typeface="Calibri"/>
              </a:rPr>
              <a:t>),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000" b="1" i="1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aph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5491" y="1331405"/>
            <a:ext cx="50939" cy="509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65491" y="1483234"/>
            <a:ext cx="50939" cy="509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109" y="1825207"/>
            <a:ext cx="63233" cy="632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109" y="2331314"/>
            <a:ext cx="63233" cy="632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109" y="2837422"/>
            <a:ext cx="63233" cy="6323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95920" y="1150100"/>
            <a:ext cx="3553460" cy="21153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>
              <a:lnSpc>
                <a:spcPts val="795"/>
              </a:lnSpc>
              <a:spcBef>
                <a:spcPts val="95"/>
              </a:spcBef>
            </a:pPr>
            <a:r>
              <a:rPr sz="700" i="1" spc="60" dirty="0">
                <a:latin typeface="Calibri"/>
                <a:cs typeface="Calibri"/>
              </a:rPr>
              <a:t>dt</a:t>
            </a:r>
            <a:endParaRPr sz="700">
              <a:latin typeface="Calibri"/>
              <a:cs typeface="Calibri"/>
            </a:endParaRPr>
          </a:p>
          <a:p>
            <a:pPr marL="289560">
              <a:lnSpc>
                <a:spcPts val="1155"/>
              </a:lnSpc>
            </a:pPr>
            <a:r>
              <a:rPr sz="1000" b="1" i="1" spc="90" dirty="0">
                <a:solidFill>
                  <a:srgbClr val="00B233"/>
                </a:solidFill>
                <a:latin typeface="Calibri"/>
                <a:cs typeface="Calibri"/>
              </a:rPr>
              <a:t>Equilibria</a:t>
            </a:r>
            <a:r>
              <a:rPr sz="1000" b="1" i="1" spc="10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</a:t>
            </a:r>
            <a:r>
              <a:rPr sz="1000" spc="25" dirty="0">
                <a:latin typeface="Calibri"/>
                <a:cs typeface="Calibri"/>
              </a:rPr>
              <a:t>ccur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when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0.</a:t>
            </a:r>
            <a:endParaRPr sz="1000">
              <a:latin typeface="Calibri"/>
              <a:cs typeface="Calibri"/>
            </a:endParaRPr>
          </a:p>
          <a:p>
            <a:pPr marL="289560">
              <a:lnSpc>
                <a:spcPts val="1195"/>
              </a:lnSpc>
            </a:pPr>
            <a:r>
              <a:rPr sz="1000" spc="25" dirty="0">
                <a:latin typeface="Calibri"/>
                <a:cs typeface="Calibri"/>
              </a:rPr>
              <a:t>Solutions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increase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10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i="1" spc="18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000" i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000" i="1" spc="7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000" spc="8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0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i="1" spc="275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000" i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Calibri"/>
                <a:cs typeface="Calibri"/>
              </a:rPr>
              <a:t>decrease</a:t>
            </a:r>
            <a:r>
              <a:rPr sz="1000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FF"/>
                </a:solidFill>
                <a:latin typeface="Calibri"/>
                <a:cs typeface="Calibri"/>
              </a:rPr>
              <a:t>when</a:t>
            </a:r>
            <a:endParaRPr sz="1000">
              <a:latin typeface="Calibri"/>
              <a:cs typeface="Calibri"/>
            </a:endParaRPr>
          </a:p>
          <a:p>
            <a:pPr marL="289560">
              <a:lnSpc>
                <a:spcPts val="1200"/>
              </a:lnSpc>
            </a:pPr>
            <a:r>
              <a:rPr sz="1000" i="1" spc="18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000" i="1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000" i="1" spc="7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000" spc="8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10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i="1" spc="275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1000" i="1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0000FF"/>
                </a:solidFill>
                <a:latin typeface="Calibri"/>
                <a:cs typeface="Calibri"/>
              </a:rPr>
              <a:t>0.</a:t>
            </a:r>
            <a:endParaRPr sz="1000">
              <a:latin typeface="Calibri"/>
              <a:cs typeface="Calibri"/>
            </a:endParaRPr>
          </a:p>
          <a:p>
            <a:pPr marL="12700" marR="274955">
              <a:spcBef>
                <a:spcPts val="395"/>
              </a:spcBef>
            </a:pPr>
            <a:r>
              <a:rPr sz="1000" spc="30" dirty="0">
                <a:latin typeface="Calibri"/>
                <a:cs typeface="Calibri"/>
              </a:rPr>
              <a:t>When </a:t>
            </a:r>
            <a:r>
              <a:rPr sz="1000" spc="5" dirty="0">
                <a:latin typeface="Calibri"/>
                <a:cs typeface="Calibri"/>
              </a:rPr>
              <a:t>arrows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b="1" spc="65" dirty="0">
                <a:solidFill>
                  <a:srgbClr val="DF0D0D"/>
                </a:solidFill>
                <a:latin typeface="Calibri"/>
                <a:cs typeface="Calibri"/>
              </a:rPr>
              <a:t>phase </a:t>
            </a:r>
            <a:r>
              <a:rPr sz="1000" b="1" spc="90" dirty="0">
                <a:solidFill>
                  <a:srgbClr val="DF0D0D"/>
                </a:solidFill>
                <a:latin typeface="Calibri"/>
                <a:cs typeface="Calibri"/>
              </a:rPr>
              <a:t>portrait </a:t>
            </a:r>
            <a:r>
              <a:rPr sz="1000" spc="20" dirty="0">
                <a:latin typeface="Calibri"/>
                <a:cs typeface="Calibri"/>
              </a:rPr>
              <a:t>point </a:t>
            </a:r>
            <a:r>
              <a:rPr sz="1000" spc="5" dirty="0">
                <a:latin typeface="Calibri"/>
                <a:cs typeface="Calibri"/>
              </a:rPr>
              <a:t>toward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 </a:t>
            </a:r>
            <a:r>
              <a:rPr sz="1000" spc="25" dirty="0">
                <a:latin typeface="Calibri"/>
                <a:cs typeface="Calibri"/>
              </a:rPr>
              <a:t> equilibrium,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then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it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0000FF"/>
                </a:solidFill>
                <a:latin typeface="Calibri"/>
                <a:cs typeface="Calibri"/>
              </a:rPr>
              <a:t>stable</a:t>
            </a:r>
            <a:r>
              <a:rPr sz="1000" b="1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indicated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solid </a:t>
            </a:r>
            <a:r>
              <a:rPr sz="1000" b="1" i="1" spc="-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circle</a:t>
            </a:r>
            <a:r>
              <a:rPr sz="1000" spc="7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46355">
              <a:spcBef>
                <a:spcPts val="385"/>
              </a:spcBef>
            </a:pPr>
            <a:r>
              <a:rPr sz="1000" spc="30" dirty="0">
                <a:latin typeface="Calibri"/>
                <a:cs typeface="Calibri"/>
              </a:rPr>
              <a:t>When </a:t>
            </a:r>
            <a:r>
              <a:rPr sz="1000" spc="5" dirty="0">
                <a:latin typeface="Calibri"/>
                <a:cs typeface="Calibri"/>
              </a:rPr>
              <a:t>arrows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b="1" spc="65" dirty="0">
                <a:solidFill>
                  <a:srgbClr val="DF0D0D"/>
                </a:solidFill>
                <a:latin typeface="Calibri"/>
                <a:cs typeface="Calibri"/>
              </a:rPr>
              <a:t>phase </a:t>
            </a:r>
            <a:r>
              <a:rPr sz="1000" b="1" spc="90" dirty="0">
                <a:solidFill>
                  <a:srgbClr val="DF0D0D"/>
                </a:solidFill>
                <a:latin typeface="Calibri"/>
                <a:cs typeface="Calibri"/>
              </a:rPr>
              <a:t>portrait </a:t>
            </a:r>
            <a:r>
              <a:rPr sz="1000" spc="20" dirty="0">
                <a:latin typeface="Calibri"/>
                <a:cs typeface="Calibri"/>
              </a:rPr>
              <a:t>point </a:t>
            </a:r>
            <a:r>
              <a:rPr sz="1000" spc="5" dirty="0">
                <a:latin typeface="Calibri"/>
                <a:cs typeface="Calibri"/>
              </a:rPr>
              <a:t>away</a:t>
            </a:r>
            <a:r>
              <a:rPr sz="1000" spc="10" dirty="0">
                <a:latin typeface="Calibri"/>
                <a:cs typeface="Calibri"/>
              </a:rPr>
              <a:t> from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 </a:t>
            </a:r>
            <a:r>
              <a:rPr sz="1000" spc="25" dirty="0">
                <a:latin typeface="Calibri"/>
                <a:cs typeface="Calibri"/>
              </a:rPr>
              <a:t> equilibrium,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then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it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DF0D0D"/>
                </a:solidFill>
                <a:latin typeface="Calibri"/>
                <a:cs typeface="Calibri"/>
              </a:rPr>
              <a:t>unstable</a:t>
            </a:r>
            <a:r>
              <a:rPr sz="1000" b="1" i="1" spc="10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indicated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DF0D0D"/>
                </a:solidFill>
                <a:latin typeface="Calibri"/>
                <a:cs typeface="Calibri"/>
              </a:rPr>
              <a:t>open </a:t>
            </a:r>
            <a:r>
              <a:rPr sz="1000" b="1" i="1" spc="-21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circle</a:t>
            </a:r>
            <a:r>
              <a:rPr sz="1000" spc="7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5080">
              <a:spcBef>
                <a:spcPts val="385"/>
              </a:spcBef>
            </a:pPr>
            <a:r>
              <a:rPr sz="1000" spc="30" dirty="0">
                <a:latin typeface="Calibri"/>
                <a:cs typeface="Calibri"/>
              </a:rPr>
              <a:t>When </a:t>
            </a:r>
            <a:r>
              <a:rPr sz="1000" spc="5" dirty="0">
                <a:latin typeface="Calibri"/>
                <a:cs typeface="Calibri"/>
              </a:rPr>
              <a:t>arrows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b="1" spc="65" dirty="0">
                <a:solidFill>
                  <a:srgbClr val="DF0D0D"/>
                </a:solidFill>
                <a:latin typeface="Calibri"/>
                <a:cs typeface="Calibri"/>
              </a:rPr>
              <a:t>phase </a:t>
            </a:r>
            <a:r>
              <a:rPr sz="1000" b="1" spc="90" dirty="0">
                <a:solidFill>
                  <a:srgbClr val="DF0D0D"/>
                </a:solidFill>
                <a:latin typeface="Calibri"/>
                <a:cs typeface="Calibri"/>
              </a:rPr>
              <a:t>portrait </a:t>
            </a:r>
            <a:r>
              <a:rPr sz="1000" spc="-5" dirty="0">
                <a:latin typeface="Calibri"/>
                <a:cs typeface="Calibri"/>
              </a:rPr>
              <a:t>go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in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same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direction </a:t>
            </a:r>
            <a:r>
              <a:rPr sz="1000" spc="20" dirty="0">
                <a:latin typeface="Calibri"/>
                <a:cs typeface="Calibri"/>
              </a:rPr>
              <a:t> through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equilibrium,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then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it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DF0D0D"/>
                </a:solidFill>
                <a:latin typeface="Calibri"/>
                <a:cs typeface="Calibri"/>
              </a:rPr>
              <a:t>semi-stable</a:t>
            </a:r>
            <a:r>
              <a:rPr sz="1000" b="1" i="1" spc="11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indicated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DF0D0D"/>
                </a:solidFill>
                <a:latin typeface="Calibri"/>
                <a:cs typeface="Calibri"/>
              </a:rPr>
              <a:t>half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DF0D0D"/>
                </a:solidFill>
                <a:latin typeface="Calibri"/>
                <a:cs typeface="Calibri"/>
              </a:rPr>
              <a:t>open</a:t>
            </a:r>
            <a:r>
              <a:rPr sz="1000" b="1" i="1" spc="185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DF0D0D"/>
                </a:solidFill>
                <a:latin typeface="Calibri"/>
                <a:cs typeface="Calibri"/>
              </a:rPr>
              <a:t>circle</a:t>
            </a:r>
            <a:r>
              <a:rPr sz="1000" spc="7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7" name="object 17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75" dirty="0"/>
              <a:t> </a:t>
            </a:r>
            <a:r>
              <a:rPr spc="60" dirty="0"/>
              <a:t>(36/37)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891540">
              <a:lnSpc>
                <a:spcPts val="650"/>
              </a:lnSpc>
              <a:spcBef>
                <a:spcPts val="170"/>
              </a:spcBef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Equilibria</a:t>
            </a:r>
            <a:r>
              <a:rPr sz="600" b="1" spc="10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600" b="1" spc="105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40" dirty="0">
                <a:solidFill>
                  <a:srgbClr val="EF8585"/>
                </a:solidFill>
                <a:latin typeface="Georgia"/>
                <a:cs typeface="Georgia"/>
                <a:hlinkClick r:id="rId4" action="ppaction://hlinksldjump"/>
              </a:rPr>
              <a:t>Linearization </a:t>
            </a:r>
            <a:r>
              <a:rPr sz="600" b="1" spc="-135" dirty="0">
                <a:solidFill>
                  <a:srgbClr val="EF8585"/>
                </a:solidFill>
                <a:latin typeface="Georgia"/>
                <a:cs typeface="Georgia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Direction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5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Field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Phase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Portrait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7" y="348743"/>
            <a:ext cx="8991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 Portrait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236" y="348743"/>
            <a:ext cx="8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820" y="719367"/>
            <a:ext cx="14458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95" dirty="0">
                <a:solidFill>
                  <a:srgbClr val="0000FF"/>
                </a:solidFill>
                <a:latin typeface="Calibri"/>
                <a:cs typeface="Calibri"/>
              </a:rPr>
              <a:t>Logistic</a:t>
            </a:r>
            <a:r>
              <a:rPr sz="1000" b="1" spc="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spc="1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33522" y="1146374"/>
            <a:ext cx="2286000" cy="1925320"/>
            <a:chOff x="1961997" y="1146374"/>
            <a:chExt cx="2286000" cy="1925320"/>
          </a:xfrm>
        </p:grpSpPr>
        <p:sp>
          <p:nvSpPr>
            <p:cNvPr id="9" name="object 9"/>
            <p:cNvSpPr/>
            <p:nvPr/>
          </p:nvSpPr>
          <p:spPr>
            <a:xfrm>
              <a:off x="1961997" y="1146374"/>
              <a:ext cx="2286000" cy="1925320"/>
            </a:xfrm>
            <a:custGeom>
              <a:avLst/>
              <a:gdLst/>
              <a:ahLst/>
              <a:cxnLst/>
              <a:rect l="l" t="t" r="r" b="b"/>
              <a:pathLst>
                <a:path w="2286000" h="1925320">
                  <a:moveTo>
                    <a:pt x="0" y="0"/>
                  </a:moveTo>
                  <a:lnTo>
                    <a:pt x="0" y="1925019"/>
                  </a:lnTo>
                  <a:lnTo>
                    <a:pt x="2285960" y="1925019"/>
                  </a:lnTo>
                  <a:lnTo>
                    <a:pt x="22859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2259" y="2971132"/>
              <a:ext cx="2176145" cy="0"/>
            </a:xfrm>
            <a:custGeom>
              <a:avLst/>
              <a:gdLst/>
              <a:ahLst/>
              <a:cxnLst/>
              <a:rect l="l" t="t" r="r" b="b"/>
              <a:pathLst>
                <a:path w="2176145">
                  <a:moveTo>
                    <a:pt x="0" y="0"/>
                  </a:moveTo>
                  <a:lnTo>
                    <a:pt x="217567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2259" y="1251648"/>
              <a:ext cx="2176145" cy="0"/>
            </a:xfrm>
            <a:custGeom>
              <a:avLst/>
              <a:gdLst/>
              <a:ahLst/>
              <a:cxnLst/>
              <a:rect l="l" t="t" r="r" b="b"/>
              <a:pathLst>
                <a:path w="2176145">
                  <a:moveTo>
                    <a:pt x="0" y="0"/>
                  </a:moveTo>
                  <a:lnTo>
                    <a:pt x="217567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2259" y="1251648"/>
              <a:ext cx="0" cy="1719580"/>
            </a:xfrm>
            <a:custGeom>
              <a:avLst/>
              <a:gdLst/>
              <a:ahLst/>
              <a:cxnLst/>
              <a:rect l="l" t="t" r="r" b="b"/>
              <a:pathLst>
                <a:path h="1719580">
                  <a:moveTo>
                    <a:pt x="0" y="17194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37931" y="1251648"/>
              <a:ext cx="0" cy="1719580"/>
            </a:xfrm>
            <a:custGeom>
              <a:avLst/>
              <a:gdLst/>
              <a:ahLst/>
              <a:cxnLst/>
              <a:rect l="l" t="t" r="r" b="b"/>
              <a:pathLst>
                <a:path h="1719580">
                  <a:moveTo>
                    <a:pt x="0" y="17194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4304" y="2042585"/>
              <a:ext cx="70182" cy="1406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6088" y="1147030"/>
              <a:ext cx="506114" cy="566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5742" y="1251648"/>
              <a:ext cx="1728706" cy="181603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62259" y="2541261"/>
              <a:ext cx="2176145" cy="0"/>
            </a:xfrm>
            <a:custGeom>
              <a:avLst/>
              <a:gdLst/>
              <a:ahLst/>
              <a:cxnLst/>
              <a:rect l="l" t="t" r="r" b="b"/>
              <a:pathLst>
                <a:path w="2176145">
                  <a:moveTo>
                    <a:pt x="0" y="0"/>
                  </a:moveTo>
                  <a:lnTo>
                    <a:pt x="2175672" y="0"/>
                  </a:lnTo>
                </a:path>
              </a:pathLst>
            </a:custGeom>
            <a:ln w="7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97298" y="2513689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50130" y="25065"/>
                  </a:moveTo>
                  <a:lnTo>
                    <a:pt x="48160" y="15309"/>
                  </a:lnTo>
                  <a:lnTo>
                    <a:pt x="42788" y="7342"/>
                  </a:lnTo>
                  <a:lnTo>
                    <a:pt x="34820" y="1970"/>
                  </a:lnTo>
                  <a:lnTo>
                    <a:pt x="25065" y="0"/>
                  </a:lnTo>
                  <a:lnTo>
                    <a:pt x="15309" y="1970"/>
                  </a:lnTo>
                  <a:lnTo>
                    <a:pt x="7342" y="7342"/>
                  </a:lnTo>
                  <a:lnTo>
                    <a:pt x="1970" y="15309"/>
                  </a:lnTo>
                  <a:lnTo>
                    <a:pt x="0" y="25065"/>
                  </a:lnTo>
                  <a:lnTo>
                    <a:pt x="1970" y="34821"/>
                  </a:lnTo>
                  <a:lnTo>
                    <a:pt x="7342" y="42788"/>
                  </a:lnTo>
                  <a:lnTo>
                    <a:pt x="15309" y="48160"/>
                  </a:lnTo>
                  <a:lnTo>
                    <a:pt x="25065" y="50130"/>
                  </a:lnTo>
                  <a:lnTo>
                    <a:pt x="34820" y="48160"/>
                  </a:lnTo>
                  <a:lnTo>
                    <a:pt x="42788" y="42788"/>
                  </a:lnTo>
                  <a:lnTo>
                    <a:pt x="48160" y="34821"/>
                  </a:lnTo>
                  <a:lnTo>
                    <a:pt x="50130" y="25065"/>
                  </a:lnTo>
                </a:path>
              </a:pathLst>
            </a:custGeom>
            <a:ln w="50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7749" y="2513689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50130" y="25065"/>
                  </a:moveTo>
                  <a:lnTo>
                    <a:pt x="48160" y="15309"/>
                  </a:lnTo>
                  <a:lnTo>
                    <a:pt x="42788" y="7342"/>
                  </a:lnTo>
                  <a:lnTo>
                    <a:pt x="34821" y="1970"/>
                  </a:lnTo>
                  <a:lnTo>
                    <a:pt x="25065" y="0"/>
                  </a:lnTo>
                  <a:lnTo>
                    <a:pt x="15307" y="1970"/>
                  </a:lnTo>
                  <a:lnTo>
                    <a:pt x="7340" y="7342"/>
                  </a:lnTo>
                  <a:lnTo>
                    <a:pt x="1969" y="15309"/>
                  </a:lnTo>
                  <a:lnTo>
                    <a:pt x="0" y="25065"/>
                  </a:lnTo>
                  <a:lnTo>
                    <a:pt x="1969" y="34821"/>
                  </a:lnTo>
                  <a:lnTo>
                    <a:pt x="7340" y="42788"/>
                  </a:lnTo>
                  <a:lnTo>
                    <a:pt x="15307" y="48160"/>
                  </a:lnTo>
                  <a:lnTo>
                    <a:pt x="25065" y="50130"/>
                  </a:lnTo>
                  <a:lnTo>
                    <a:pt x="34821" y="48160"/>
                  </a:lnTo>
                  <a:lnTo>
                    <a:pt x="42788" y="42788"/>
                  </a:lnTo>
                  <a:lnTo>
                    <a:pt x="48160" y="34821"/>
                  </a:lnTo>
                  <a:lnTo>
                    <a:pt x="50130" y="25065"/>
                  </a:lnTo>
                </a:path>
              </a:pathLst>
            </a:custGeom>
            <a:ln w="50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2259" y="2541261"/>
              <a:ext cx="2176145" cy="0"/>
            </a:xfrm>
            <a:custGeom>
              <a:avLst/>
              <a:gdLst/>
              <a:ahLst/>
              <a:cxnLst/>
              <a:rect l="l" t="t" r="r" b="b"/>
              <a:pathLst>
                <a:path w="2176145">
                  <a:moveTo>
                    <a:pt x="0" y="0"/>
                  </a:moveTo>
                  <a:lnTo>
                    <a:pt x="2175672" y="0"/>
                  </a:lnTo>
                </a:path>
              </a:pathLst>
            </a:custGeom>
            <a:ln w="1503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02311" y="251870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104" y="20052"/>
                  </a:moveTo>
                  <a:lnTo>
                    <a:pt x="38528" y="12247"/>
                  </a:lnTo>
                  <a:lnTo>
                    <a:pt x="34231" y="5873"/>
                  </a:lnTo>
                  <a:lnTo>
                    <a:pt x="27857" y="1575"/>
                  </a:lnTo>
                  <a:lnTo>
                    <a:pt x="20052" y="0"/>
                  </a:lnTo>
                  <a:lnTo>
                    <a:pt x="12247" y="1575"/>
                  </a:lnTo>
                  <a:lnTo>
                    <a:pt x="5873" y="5873"/>
                  </a:lnTo>
                  <a:lnTo>
                    <a:pt x="1575" y="12247"/>
                  </a:lnTo>
                  <a:lnTo>
                    <a:pt x="0" y="20052"/>
                  </a:lnTo>
                  <a:lnTo>
                    <a:pt x="1575" y="27857"/>
                  </a:lnTo>
                  <a:lnTo>
                    <a:pt x="5873" y="34231"/>
                  </a:lnTo>
                  <a:lnTo>
                    <a:pt x="12247" y="38528"/>
                  </a:lnTo>
                  <a:lnTo>
                    <a:pt x="20052" y="40104"/>
                  </a:lnTo>
                  <a:lnTo>
                    <a:pt x="27857" y="38528"/>
                  </a:lnTo>
                  <a:lnTo>
                    <a:pt x="34231" y="34231"/>
                  </a:lnTo>
                  <a:lnTo>
                    <a:pt x="38528" y="27857"/>
                  </a:lnTo>
                  <a:lnTo>
                    <a:pt x="40104" y="20052"/>
                  </a:lnTo>
                </a:path>
              </a:pathLst>
            </a:custGeom>
            <a:ln w="50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0256" y="25161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58" y="0"/>
                  </a:moveTo>
                  <a:lnTo>
                    <a:pt x="13778" y="1772"/>
                  </a:lnTo>
                  <a:lnTo>
                    <a:pt x="6607" y="6607"/>
                  </a:lnTo>
                  <a:lnTo>
                    <a:pt x="1772" y="13778"/>
                  </a:lnTo>
                  <a:lnTo>
                    <a:pt x="0" y="22558"/>
                  </a:lnTo>
                  <a:lnTo>
                    <a:pt x="1772" y="31339"/>
                  </a:lnTo>
                  <a:lnTo>
                    <a:pt x="6607" y="38509"/>
                  </a:lnTo>
                  <a:lnTo>
                    <a:pt x="13778" y="43344"/>
                  </a:lnTo>
                  <a:lnTo>
                    <a:pt x="22558" y="45117"/>
                  </a:lnTo>
                  <a:lnTo>
                    <a:pt x="31339" y="43344"/>
                  </a:lnTo>
                  <a:lnTo>
                    <a:pt x="38509" y="38509"/>
                  </a:lnTo>
                  <a:lnTo>
                    <a:pt x="43344" y="31339"/>
                  </a:lnTo>
                  <a:lnTo>
                    <a:pt x="45117" y="22558"/>
                  </a:lnTo>
                  <a:lnTo>
                    <a:pt x="43344" y="13778"/>
                  </a:lnTo>
                  <a:lnTo>
                    <a:pt x="38509" y="6607"/>
                  </a:lnTo>
                  <a:lnTo>
                    <a:pt x="31339" y="1772"/>
                  </a:lnTo>
                  <a:lnTo>
                    <a:pt x="225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0256" y="25161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45117" y="22558"/>
                  </a:moveTo>
                  <a:lnTo>
                    <a:pt x="43344" y="13778"/>
                  </a:lnTo>
                  <a:lnTo>
                    <a:pt x="38509" y="6607"/>
                  </a:lnTo>
                  <a:lnTo>
                    <a:pt x="31339" y="1772"/>
                  </a:lnTo>
                  <a:lnTo>
                    <a:pt x="22558" y="0"/>
                  </a:lnTo>
                  <a:lnTo>
                    <a:pt x="13778" y="1772"/>
                  </a:lnTo>
                  <a:lnTo>
                    <a:pt x="6607" y="6607"/>
                  </a:lnTo>
                  <a:lnTo>
                    <a:pt x="1772" y="13778"/>
                  </a:lnTo>
                  <a:lnTo>
                    <a:pt x="0" y="22558"/>
                  </a:lnTo>
                  <a:lnTo>
                    <a:pt x="1772" y="31339"/>
                  </a:lnTo>
                  <a:lnTo>
                    <a:pt x="6607" y="38509"/>
                  </a:lnTo>
                  <a:lnTo>
                    <a:pt x="13778" y="43344"/>
                  </a:lnTo>
                  <a:lnTo>
                    <a:pt x="22558" y="45117"/>
                  </a:lnTo>
                  <a:lnTo>
                    <a:pt x="31339" y="43344"/>
                  </a:lnTo>
                  <a:lnTo>
                    <a:pt x="38509" y="38509"/>
                  </a:lnTo>
                  <a:lnTo>
                    <a:pt x="43344" y="31339"/>
                  </a:lnTo>
                  <a:lnTo>
                    <a:pt x="45117" y="22558"/>
                  </a:lnTo>
                </a:path>
              </a:pathLst>
            </a:custGeom>
            <a:ln w="50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06395" y="2410528"/>
            <a:ext cx="1009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150" spc="20" dirty="0">
                <a:solidFill>
                  <a:srgbClr val="FF0000"/>
                </a:solidFill>
                <a:latin typeface="Arial MT"/>
                <a:cs typeface="Arial MT"/>
              </a:rPr>
              <a:t>&lt;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3335" y="2410528"/>
            <a:ext cx="146431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384175" algn="l"/>
                <a:tab pos="710565" algn="l"/>
                <a:tab pos="1036955" algn="l"/>
                <a:tab pos="1363345" algn="l"/>
              </a:tabLst>
            </a:pPr>
            <a:r>
              <a:rPr sz="1150" spc="20" dirty="0">
                <a:solidFill>
                  <a:srgbClr val="FF0000"/>
                </a:solidFill>
                <a:latin typeface="Arial MT"/>
                <a:cs typeface="Arial MT"/>
              </a:rPr>
              <a:t>&lt;	&gt;	&gt;	&gt;	&gt;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11191" y="2264188"/>
            <a:ext cx="1431925" cy="389890"/>
            <a:chOff x="2439665" y="2264188"/>
            <a:chExt cx="1431925" cy="38989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80819" y="2264188"/>
              <a:ext cx="443431" cy="12355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439657" y="2582849"/>
              <a:ext cx="1431925" cy="71120"/>
            </a:xfrm>
            <a:custGeom>
              <a:avLst/>
              <a:gdLst/>
              <a:ahLst/>
              <a:cxnLst/>
              <a:rect l="l" t="t" r="r" b="b"/>
              <a:pathLst>
                <a:path w="1431925" h="71119">
                  <a:moveTo>
                    <a:pt x="42214" y="42240"/>
                  </a:moveTo>
                  <a:lnTo>
                    <a:pt x="33426" y="6019"/>
                  </a:lnTo>
                  <a:lnTo>
                    <a:pt x="33426" y="42240"/>
                  </a:lnTo>
                  <a:lnTo>
                    <a:pt x="33312" y="45008"/>
                  </a:lnTo>
                  <a:lnTo>
                    <a:pt x="32423" y="54305"/>
                  </a:lnTo>
                  <a:lnTo>
                    <a:pt x="31280" y="58534"/>
                  </a:lnTo>
                  <a:lnTo>
                    <a:pt x="27622" y="66154"/>
                  </a:lnTo>
                  <a:lnTo>
                    <a:pt x="24853" y="68059"/>
                  </a:lnTo>
                  <a:lnTo>
                    <a:pt x="18275" y="68059"/>
                  </a:lnTo>
                  <a:lnTo>
                    <a:pt x="8775" y="28130"/>
                  </a:lnTo>
                  <a:lnTo>
                    <a:pt x="8915" y="25209"/>
                  </a:lnTo>
                  <a:lnTo>
                    <a:pt x="9829" y="16687"/>
                  </a:lnTo>
                  <a:lnTo>
                    <a:pt x="10947" y="12915"/>
                  </a:lnTo>
                  <a:lnTo>
                    <a:pt x="14617" y="6007"/>
                  </a:lnTo>
                  <a:lnTo>
                    <a:pt x="17386" y="4305"/>
                  </a:lnTo>
                  <a:lnTo>
                    <a:pt x="24917" y="4305"/>
                  </a:lnTo>
                  <a:lnTo>
                    <a:pt x="33426" y="42240"/>
                  </a:lnTo>
                  <a:lnTo>
                    <a:pt x="33426" y="6019"/>
                  </a:lnTo>
                  <a:lnTo>
                    <a:pt x="31191" y="4305"/>
                  </a:lnTo>
                  <a:lnTo>
                    <a:pt x="29146" y="2717"/>
                  </a:lnTo>
                  <a:lnTo>
                    <a:pt x="25539" y="1638"/>
                  </a:lnTo>
                  <a:lnTo>
                    <a:pt x="15455" y="1638"/>
                  </a:lnTo>
                  <a:lnTo>
                    <a:pt x="11049" y="3429"/>
                  </a:lnTo>
                  <a:lnTo>
                    <a:pt x="0" y="45796"/>
                  </a:lnTo>
                  <a:lnTo>
                    <a:pt x="1473" y="53809"/>
                  </a:lnTo>
                  <a:lnTo>
                    <a:pt x="7378" y="67271"/>
                  </a:lnTo>
                  <a:lnTo>
                    <a:pt x="12954" y="70650"/>
                  </a:lnTo>
                  <a:lnTo>
                    <a:pt x="26847" y="70650"/>
                  </a:lnTo>
                  <a:lnTo>
                    <a:pt x="31242" y="68897"/>
                  </a:lnTo>
                  <a:lnTo>
                    <a:pt x="31978" y="68059"/>
                  </a:lnTo>
                  <a:lnTo>
                    <a:pt x="37452" y="61899"/>
                  </a:lnTo>
                  <a:lnTo>
                    <a:pt x="39547" y="57645"/>
                  </a:lnTo>
                  <a:lnTo>
                    <a:pt x="41694" y="47625"/>
                  </a:lnTo>
                  <a:lnTo>
                    <a:pt x="42214" y="42240"/>
                  </a:lnTo>
                  <a:close/>
                </a:path>
                <a:path w="1431925" h="71119">
                  <a:moveTo>
                    <a:pt x="1431759" y="419"/>
                  </a:moveTo>
                  <a:lnTo>
                    <a:pt x="1431417" y="0"/>
                  </a:lnTo>
                  <a:lnTo>
                    <a:pt x="1412900" y="0"/>
                  </a:lnTo>
                  <a:lnTo>
                    <a:pt x="1412252" y="355"/>
                  </a:lnTo>
                  <a:lnTo>
                    <a:pt x="1375283" y="58508"/>
                  </a:lnTo>
                  <a:lnTo>
                    <a:pt x="1367447" y="1092"/>
                  </a:lnTo>
                  <a:lnTo>
                    <a:pt x="1367345" y="355"/>
                  </a:lnTo>
                  <a:lnTo>
                    <a:pt x="1366926" y="0"/>
                  </a:lnTo>
                  <a:lnTo>
                    <a:pt x="1348232" y="0"/>
                  </a:lnTo>
                  <a:lnTo>
                    <a:pt x="1348003" y="114"/>
                  </a:lnTo>
                  <a:lnTo>
                    <a:pt x="1347647" y="584"/>
                  </a:lnTo>
                  <a:lnTo>
                    <a:pt x="1347508" y="901"/>
                  </a:lnTo>
                  <a:lnTo>
                    <a:pt x="1347355" y="1739"/>
                  </a:lnTo>
                  <a:lnTo>
                    <a:pt x="1347292" y="2032"/>
                  </a:lnTo>
                  <a:lnTo>
                    <a:pt x="1347241" y="2184"/>
                  </a:lnTo>
                  <a:lnTo>
                    <a:pt x="1347241" y="3073"/>
                  </a:lnTo>
                  <a:lnTo>
                    <a:pt x="1347584" y="3517"/>
                  </a:lnTo>
                  <a:lnTo>
                    <a:pt x="1351813" y="3517"/>
                  </a:lnTo>
                  <a:lnTo>
                    <a:pt x="1354213" y="3644"/>
                  </a:lnTo>
                  <a:lnTo>
                    <a:pt x="1355458" y="3911"/>
                  </a:lnTo>
                  <a:lnTo>
                    <a:pt x="1356245" y="3962"/>
                  </a:lnTo>
                  <a:lnTo>
                    <a:pt x="1356639" y="4356"/>
                  </a:lnTo>
                  <a:lnTo>
                    <a:pt x="1356639" y="5346"/>
                  </a:lnTo>
                  <a:lnTo>
                    <a:pt x="1356588" y="5816"/>
                  </a:lnTo>
                  <a:lnTo>
                    <a:pt x="1356487" y="6502"/>
                  </a:lnTo>
                  <a:lnTo>
                    <a:pt x="1343406" y="58813"/>
                  </a:lnTo>
                  <a:lnTo>
                    <a:pt x="1342351" y="62890"/>
                  </a:lnTo>
                  <a:lnTo>
                    <a:pt x="1338643" y="64935"/>
                  </a:lnTo>
                  <a:lnTo>
                    <a:pt x="1331963" y="64935"/>
                  </a:lnTo>
                  <a:lnTo>
                    <a:pt x="1331722" y="65062"/>
                  </a:lnTo>
                  <a:lnTo>
                    <a:pt x="1331417" y="65582"/>
                  </a:lnTo>
                  <a:lnTo>
                    <a:pt x="1331290" y="65913"/>
                  </a:lnTo>
                  <a:lnTo>
                    <a:pt x="1331074" y="66687"/>
                  </a:lnTo>
                  <a:lnTo>
                    <a:pt x="1331023" y="66967"/>
                  </a:lnTo>
                  <a:lnTo>
                    <a:pt x="1331023" y="68008"/>
                  </a:lnTo>
                  <a:lnTo>
                    <a:pt x="1331341" y="68453"/>
                  </a:lnTo>
                  <a:lnTo>
                    <a:pt x="1331963" y="68453"/>
                  </a:lnTo>
                  <a:lnTo>
                    <a:pt x="1354048" y="68453"/>
                  </a:lnTo>
                  <a:lnTo>
                    <a:pt x="1354442" y="68313"/>
                  </a:lnTo>
                  <a:lnTo>
                    <a:pt x="1354759" y="67741"/>
                  </a:lnTo>
                  <a:lnTo>
                    <a:pt x="1354937" y="67144"/>
                  </a:lnTo>
                  <a:lnTo>
                    <a:pt x="1355153" y="66255"/>
                  </a:lnTo>
                  <a:lnTo>
                    <a:pt x="1355153" y="65366"/>
                  </a:lnTo>
                  <a:lnTo>
                    <a:pt x="1354810" y="64935"/>
                  </a:lnTo>
                  <a:lnTo>
                    <a:pt x="1351940" y="64935"/>
                  </a:lnTo>
                  <a:lnTo>
                    <a:pt x="1350086" y="64655"/>
                  </a:lnTo>
                  <a:lnTo>
                    <a:pt x="1347050" y="63563"/>
                  </a:lnTo>
                  <a:lnTo>
                    <a:pt x="1346301" y="62420"/>
                  </a:lnTo>
                  <a:lnTo>
                    <a:pt x="1346301" y="60706"/>
                  </a:lnTo>
                  <a:lnTo>
                    <a:pt x="1346352" y="60388"/>
                  </a:lnTo>
                  <a:lnTo>
                    <a:pt x="1346504" y="59639"/>
                  </a:lnTo>
                  <a:lnTo>
                    <a:pt x="1360398" y="4305"/>
                  </a:lnTo>
                  <a:lnTo>
                    <a:pt x="1368856" y="67360"/>
                  </a:lnTo>
                  <a:lnTo>
                    <a:pt x="1368958" y="68084"/>
                  </a:lnTo>
                  <a:lnTo>
                    <a:pt x="1369428" y="68453"/>
                  </a:lnTo>
                  <a:lnTo>
                    <a:pt x="1371257" y="68453"/>
                  </a:lnTo>
                  <a:lnTo>
                    <a:pt x="1371942" y="68084"/>
                  </a:lnTo>
                  <a:lnTo>
                    <a:pt x="1372311" y="67360"/>
                  </a:lnTo>
                  <a:lnTo>
                    <a:pt x="1412798" y="3517"/>
                  </a:lnTo>
                  <a:lnTo>
                    <a:pt x="1398384" y="61556"/>
                  </a:lnTo>
                  <a:lnTo>
                    <a:pt x="1392008" y="64935"/>
                  </a:lnTo>
                  <a:lnTo>
                    <a:pt x="1387627" y="64935"/>
                  </a:lnTo>
                  <a:lnTo>
                    <a:pt x="1387424" y="65049"/>
                  </a:lnTo>
                  <a:lnTo>
                    <a:pt x="1387106" y="65519"/>
                  </a:lnTo>
                  <a:lnTo>
                    <a:pt x="1386979" y="65836"/>
                  </a:lnTo>
                  <a:lnTo>
                    <a:pt x="1386776" y="66675"/>
                  </a:lnTo>
                  <a:lnTo>
                    <a:pt x="1386636" y="67119"/>
                  </a:lnTo>
                  <a:lnTo>
                    <a:pt x="1386636" y="68008"/>
                  </a:lnTo>
                  <a:lnTo>
                    <a:pt x="1386979" y="68453"/>
                  </a:lnTo>
                  <a:lnTo>
                    <a:pt x="1414449" y="68453"/>
                  </a:lnTo>
                  <a:lnTo>
                    <a:pt x="1414818" y="68326"/>
                  </a:lnTo>
                  <a:lnTo>
                    <a:pt x="1415084" y="67805"/>
                  </a:lnTo>
                  <a:lnTo>
                    <a:pt x="1415249" y="67195"/>
                  </a:lnTo>
                  <a:lnTo>
                    <a:pt x="1415465" y="66255"/>
                  </a:lnTo>
                  <a:lnTo>
                    <a:pt x="1415465" y="65366"/>
                  </a:lnTo>
                  <a:lnTo>
                    <a:pt x="1415148" y="64935"/>
                  </a:lnTo>
                  <a:lnTo>
                    <a:pt x="1410970" y="64935"/>
                  </a:lnTo>
                  <a:lnTo>
                    <a:pt x="1408544" y="64795"/>
                  </a:lnTo>
                  <a:lnTo>
                    <a:pt x="1407236" y="64541"/>
                  </a:lnTo>
                  <a:lnTo>
                    <a:pt x="1406931" y="64490"/>
                  </a:lnTo>
                  <a:lnTo>
                    <a:pt x="1406690" y="64427"/>
                  </a:lnTo>
                  <a:lnTo>
                    <a:pt x="1406372" y="64325"/>
                  </a:lnTo>
                  <a:lnTo>
                    <a:pt x="1406105" y="63842"/>
                  </a:lnTo>
                  <a:lnTo>
                    <a:pt x="1406067" y="63627"/>
                  </a:lnTo>
                  <a:lnTo>
                    <a:pt x="1406067" y="63055"/>
                  </a:lnTo>
                  <a:lnTo>
                    <a:pt x="1420012" y="6883"/>
                  </a:lnTo>
                  <a:lnTo>
                    <a:pt x="1426375" y="3517"/>
                  </a:lnTo>
                  <a:lnTo>
                    <a:pt x="1430769" y="3517"/>
                  </a:lnTo>
                  <a:lnTo>
                    <a:pt x="1430972" y="3390"/>
                  </a:lnTo>
                  <a:lnTo>
                    <a:pt x="1431290" y="2870"/>
                  </a:lnTo>
                  <a:lnTo>
                    <a:pt x="1431417" y="2540"/>
                  </a:lnTo>
                  <a:lnTo>
                    <a:pt x="1431759" y="1244"/>
                  </a:lnTo>
                  <a:lnTo>
                    <a:pt x="1431759" y="4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93420" y="1099794"/>
            <a:ext cx="1551305" cy="2075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spc="30" dirty="0">
                <a:latin typeface="Calibri"/>
                <a:cs typeface="Calibri"/>
              </a:rPr>
              <a:t>Horizontal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axis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sz="1000" b="1" spc="95" dirty="0">
                <a:solidFill>
                  <a:srgbClr val="DF0D0D"/>
                </a:solidFill>
                <a:latin typeface="Calibri"/>
                <a:cs typeface="Calibri"/>
              </a:rPr>
              <a:t>Phase</a:t>
            </a:r>
            <a:r>
              <a:rPr sz="1000" b="1" spc="114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DF0D0D"/>
                </a:solidFill>
                <a:latin typeface="Calibri"/>
                <a:cs typeface="Calibri"/>
              </a:rPr>
              <a:t>Portrait</a:t>
            </a:r>
            <a:r>
              <a:rPr sz="1000" spc="9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  <a:spcBef>
                <a:spcPts val="595"/>
              </a:spcBef>
            </a:pPr>
            <a:r>
              <a:rPr sz="1000" b="1" spc="105" dirty="0">
                <a:solidFill>
                  <a:srgbClr val="DF0D0D"/>
                </a:solidFill>
                <a:latin typeface="Calibri"/>
                <a:cs typeface="Calibri"/>
              </a:rPr>
              <a:t>Extinction</a:t>
            </a:r>
            <a:r>
              <a:rPr sz="1000" b="1" spc="120" dirty="0">
                <a:solidFill>
                  <a:srgbClr val="DF0D0D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DF0D0D"/>
                </a:solidFill>
                <a:latin typeface="Calibri"/>
                <a:cs typeface="Calibri"/>
              </a:rPr>
              <a:t>equilibrium</a:t>
            </a:r>
            <a:r>
              <a:rPr sz="1000" spc="7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95"/>
              </a:lnSpc>
            </a:pPr>
            <a:r>
              <a:rPr sz="1000" i="1" spc="8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050" i="1" spc="120" baseline="-1190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050" i="1" spc="217" baseline="-119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0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DF0D0D"/>
                </a:solidFill>
                <a:latin typeface="Calibri"/>
                <a:cs typeface="Calibri"/>
              </a:rPr>
              <a:t>unstable</a:t>
            </a:r>
            <a:r>
              <a:rPr sz="1000" spc="5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  <a:spcBef>
                <a:spcPts val="590"/>
              </a:spcBef>
            </a:pPr>
            <a:r>
              <a:rPr sz="1000" b="1" spc="120" dirty="0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sz="1000" b="1" spc="1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sz="1000" spc="7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95"/>
              </a:lnSpc>
            </a:pPr>
            <a:r>
              <a:rPr sz="1000" i="1" spc="12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050" i="1" spc="60" baseline="-11904" dirty="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050" i="1" spc="15" baseline="-119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i="1" spc="11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000" i="1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200"/>
              </a:lnSpc>
            </a:pP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0000FF"/>
                </a:solidFill>
                <a:latin typeface="Calibri"/>
                <a:cs typeface="Calibri"/>
              </a:rPr>
              <a:t>stable</a:t>
            </a:r>
            <a:r>
              <a:rPr sz="1000" b="1" i="1"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equilibrium</a:t>
            </a:r>
            <a:r>
              <a:rPr sz="1000" spc="6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8100" marR="99695">
              <a:spcBef>
                <a:spcPts val="595"/>
              </a:spcBef>
            </a:pPr>
            <a:r>
              <a:rPr sz="1000" spc="25" dirty="0">
                <a:latin typeface="Calibri"/>
                <a:cs typeface="Calibri"/>
              </a:rPr>
              <a:t>Positive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initial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conditions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result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in all </a:t>
            </a:r>
            <a:r>
              <a:rPr sz="1000" spc="15" dirty="0">
                <a:latin typeface="Calibri"/>
                <a:cs typeface="Calibri"/>
              </a:rPr>
              <a:t>solutions </a:t>
            </a:r>
            <a:r>
              <a:rPr sz="1000" spc="20" dirty="0">
                <a:latin typeface="Calibri"/>
                <a:cs typeface="Calibri"/>
              </a:rPr>
              <a:t> tending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in </a:t>
            </a:r>
            <a:r>
              <a:rPr sz="1000" spc="15" dirty="0">
                <a:latin typeface="Calibri"/>
                <a:cs typeface="Calibri"/>
              </a:rPr>
              <a:t>time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sz="1000" b="1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sz="1000" spc="7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31" name="object 31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75" dirty="0"/>
              <a:t> </a:t>
            </a:r>
            <a:r>
              <a:rPr spc="60" dirty="0"/>
              <a:t>(37/37)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190437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107950"/>
            <a:r>
              <a:rPr sz="600" b="1" spc="6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Gause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Experiments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1526" y="348743"/>
            <a:ext cx="4608195" cy="748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005">
              <a:spcBef>
                <a:spcPts val="90"/>
              </a:spcBef>
            </a:pP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Monoculture</a:t>
            </a:r>
            <a:r>
              <a:rPr sz="1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Yeast</a:t>
            </a:r>
            <a:r>
              <a:rPr sz="11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Experiments</a:t>
            </a:r>
            <a:endParaRPr sz="11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100">
              <a:latin typeface="Calibri"/>
              <a:cs typeface="Calibri"/>
            </a:endParaRPr>
          </a:p>
          <a:p>
            <a:pPr marL="359410"/>
            <a:r>
              <a:rPr sz="1000" b="1" spc="90" dirty="0">
                <a:solidFill>
                  <a:srgbClr val="0000FF"/>
                </a:solidFill>
                <a:latin typeface="Calibri"/>
                <a:cs typeface="Calibri"/>
              </a:rPr>
              <a:t>Monoculture</a:t>
            </a:r>
            <a:r>
              <a:rPr sz="1000" b="1" spc="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0000FF"/>
                </a:solidFill>
                <a:latin typeface="Calibri"/>
                <a:cs typeface="Calibri"/>
              </a:rPr>
              <a:t>Yeast</a:t>
            </a:r>
            <a:r>
              <a:rPr sz="1000" b="1" spc="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100" dirty="0">
                <a:solidFill>
                  <a:srgbClr val="0000FF"/>
                </a:solidFill>
                <a:latin typeface="Calibri"/>
                <a:cs typeface="Calibri"/>
              </a:rPr>
              <a:t>Experiments</a:t>
            </a:r>
            <a:endParaRPr sz="1000">
              <a:latin typeface="Calibri"/>
              <a:cs typeface="Calibri"/>
            </a:endParaRPr>
          </a:p>
          <a:p>
            <a:pPr marL="359410">
              <a:spcBef>
                <a:spcPts val="595"/>
              </a:spcBef>
            </a:pPr>
            <a:r>
              <a:rPr sz="1000" spc="30" dirty="0">
                <a:latin typeface="Calibri"/>
                <a:cs typeface="Calibri"/>
              </a:rPr>
              <a:t>Single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species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culture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Saccharomyces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cerevisiae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8992" y="1172133"/>
          <a:ext cx="3416933" cy="7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7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4"/>
                        </a:lnSpc>
                      </a:pPr>
                      <a:r>
                        <a:rPr sz="800" spc="40" dirty="0">
                          <a:latin typeface="Calibri"/>
                          <a:cs typeface="Calibri"/>
                        </a:rPr>
                        <a:t>Volume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4"/>
                        </a:lnSpc>
                      </a:pPr>
                      <a:r>
                        <a:rPr sz="800" spc="7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4"/>
                        </a:lnSpc>
                      </a:pPr>
                      <a:r>
                        <a:rPr sz="800" spc="40" dirty="0">
                          <a:latin typeface="Calibri"/>
                          <a:cs typeface="Calibri"/>
                        </a:rPr>
                        <a:t>Volume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4"/>
                        </a:lnSpc>
                      </a:pPr>
                      <a:r>
                        <a:rPr sz="800" spc="7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40" dirty="0">
                          <a:latin typeface="Calibri"/>
                          <a:cs typeface="Calibri"/>
                        </a:rPr>
                        <a:t>Volume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0.37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10.97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38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12.77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1.63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23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12.5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42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12.87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6.2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25.5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12.6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45.5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12.9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8.87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27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12.9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12.7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10.66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34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13.27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18820" y="1965961"/>
            <a:ext cx="32150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30" dirty="0">
                <a:latin typeface="Calibri"/>
                <a:cs typeface="Calibri"/>
              </a:rPr>
              <a:t>Single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species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culture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B233"/>
                </a:solidFill>
                <a:latin typeface="Calibri"/>
                <a:cs typeface="Calibri"/>
              </a:rPr>
              <a:t>Schizosaccharomyces</a:t>
            </a:r>
            <a:r>
              <a:rPr sz="1000" b="1" i="1" spc="18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B233"/>
                </a:solidFill>
                <a:latin typeface="Calibri"/>
                <a:cs typeface="Calibri"/>
              </a:rPr>
              <a:t>kephir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28992" y="2218359"/>
          <a:ext cx="3416933" cy="62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7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40" dirty="0">
                          <a:latin typeface="Calibri"/>
                          <a:cs typeface="Calibri"/>
                        </a:rPr>
                        <a:t>Volume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7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40" dirty="0">
                          <a:latin typeface="Calibri"/>
                          <a:cs typeface="Calibri"/>
                        </a:rPr>
                        <a:t>Volume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7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40" dirty="0">
                          <a:latin typeface="Calibri"/>
                          <a:cs typeface="Calibri"/>
                        </a:rPr>
                        <a:t>Volume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1.27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42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2.73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87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5.67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45.5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4.56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111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5.8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23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66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4.87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135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5.83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25.5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2.33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18820" y="2886926"/>
            <a:ext cx="37496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much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slower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growing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B233"/>
                </a:solidFill>
                <a:latin typeface="Calibri"/>
                <a:cs typeface="Calibri"/>
              </a:rPr>
              <a:t>Schizosaccharomyces</a:t>
            </a:r>
            <a:r>
              <a:rPr sz="1000" b="1" i="1" spc="185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B233"/>
                </a:solidFill>
                <a:latin typeface="Calibri"/>
                <a:cs typeface="Calibri"/>
              </a:rPr>
              <a:t>kephir</a:t>
            </a:r>
            <a:r>
              <a:rPr sz="1000" b="1" i="1" spc="110" dirty="0">
                <a:solidFill>
                  <a:srgbClr val="00B233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required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much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longer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approach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90" dirty="0">
                <a:solidFill>
                  <a:srgbClr val="0000FF"/>
                </a:solidFill>
                <a:latin typeface="Calibri"/>
                <a:cs typeface="Calibri"/>
              </a:rPr>
              <a:t>carrying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0" dirty="0">
                <a:solidFill>
                  <a:srgbClr val="0000FF"/>
                </a:solidFill>
                <a:latin typeface="Calibri"/>
                <a:cs typeface="Calibri"/>
              </a:rPr>
              <a:t>capacity</a:t>
            </a:r>
            <a:r>
              <a:rPr sz="1000" spc="6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1" name="object 11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(8/37)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7F7F7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190437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107950"/>
            <a:r>
              <a:rPr sz="600" b="1" spc="6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Gause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Experiments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1526" y="348743"/>
            <a:ext cx="46081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005">
              <a:spcBef>
                <a:spcPts val="90"/>
              </a:spcBef>
            </a:pP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Mixed</a:t>
            </a:r>
            <a:r>
              <a:rPr sz="11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Culture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Yeast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Experiments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820" y="731427"/>
            <a:ext cx="3395345" cy="6330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spcBef>
                <a:spcPts val="690"/>
              </a:spcBef>
            </a:pPr>
            <a:r>
              <a:rPr sz="1000" b="1" spc="110" dirty="0">
                <a:solidFill>
                  <a:srgbClr val="0000FF"/>
                </a:solidFill>
                <a:latin typeface="Calibri"/>
                <a:cs typeface="Calibri"/>
              </a:rPr>
              <a:t>Mixed</a:t>
            </a:r>
            <a:r>
              <a:rPr sz="1000" b="1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0000FF"/>
                </a:solidFill>
                <a:latin typeface="Calibri"/>
                <a:cs typeface="Calibri"/>
              </a:rPr>
              <a:t>Culture</a:t>
            </a:r>
            <a:r>
              <a:rPr sz="1000" b="1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0000FF"/>
                </a:solidFill>
                <a:latin typeface="Calibri"/>
                <a:cs typeface="Calibri"/>
              </a:rPr>
              <a:t>Yeast</a:t>
            </a:r>
            <a:r>
              <a:rPr sz="1000" b="1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100" dirty="0">
                <a:solidFill>
                  <a:srgbClr val="0000FF"/>
                </a:solidFill>
                <a:latin typeface="Calibri"/>
                <a:cs typeface="Calibri"/>
              </a:rPr>
              <a:t>Experiments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spcBef>
                <a:spcPts val="595"/>
              </a:spcBef>
            </a:pPr>
            <a:r>
              <a:rPr sz="1000" spc="75" dirty="0">
                <a:latin typeface="Calibri"/>
                <a:cs typeface="Calibri"/>
              </a:rPr>
              <a:t>This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experiment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examines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competition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20" dirty="0">
                <a:latin typeface="Calibri"/>
                <a:cs typeface="Calibri"/>
              </a:rPr>
              <a:t> </a:t>
            </a:r>
            <a:r>
              <a:rPr sz="1000" b="1" spc="65" dirty="0">
                <a:latin typeface="Calibri"/>
                <a:cs typeface="Calibri"/>
              </a:rPr>
              <a:t>2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yeast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species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competing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same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resource.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991" y="1439303"/>
          <a:ext cx="3606164" cy="776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7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23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50" dirty="0">
                          <a:latin typeface="Calibri"/>
                          <a:cs typeface="Calibri"/>
                        </a:rPr>
                        <a:t>Vol</a:t>
                      </a:r>
                      <a:r>
                        <a:rPr sz="800" spc="85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sz="800" i="1" spc="85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800" i="1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spc="40" dirty="0">
                          <a:latin typeface="Calibri"/>
                          <a:cs typeface="Calibri"/>
                        </a:rPr>
                        <a:t>cerevisiae</a:t>
                      </a:r>
                      <a:r>
                        <a:rPr sz="800" spc="40" dirty="0"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0.375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0.92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3.08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3.99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4.69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5.78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6.15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909"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dirty="0">
                          <a:latin typeface="Calibri"/>
                          <a:cs typeface="Calibri"/>
                        </a:rPr>
                        <a:t>S. </a:t>
                      </a:r>
                      <a:r>
                        <a:rPr sz="800" i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dirty="0">
                          <a:latin typeface="Calibri"/>
                          <a:cs typeface="Calibri"/>
                        </a:rPr>
                        <a:t>kephir</a:t>
                      </a:r>
                      <a:r>
                        <a:rPr sz="800" i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0.29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0.37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0.63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0.98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1.22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1.46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909">
                <a:tc>
                  <a:txBody>
                    <a:bodyPr/>
                    <a:lstStyle/>
                    <a:p>
                      <a:pPr marR="4445" algn="ctr">
                        <a:lnSpc>
                          <a:spcPts val="940"/>
                        </a:lnSpc>
                      </a:pPr>
                      <a:r>
                        <a:rPr sz="800" spc="7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(hr)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9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25.5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27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38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42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45.5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94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R="4445" algn="ctr">
                        <a:lnSpc>
                          <a:spcPts val="840"/>
                        </a:lnSpc>
                      </a:pPr>
                      <a:r>
                        <a:rPr sz="800" spc="50" dirty="0">
                          <a:latin typeface="Calibri"/>
                          <a:cs typeface="Calibri"/>
                        </a:rPr>
                        <a:t>Vol</a:t>
                      </a:r>
                      <a:r>
                        <a:rPr sz="800" spc="85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sz="800" i="1" spc="85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800" i="1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spc="40" dirty="0">
                          <a:latin typeface="Calibri"/>
                          <a:cs typeface="Calibri"/>
                        </a:rPr>
                        <a:t>cerevisiae</a:t>
                      </a:r>
                      <a:r>
                        <a:rPr sz="800" spc="40" dirty="0"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9.91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9.47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10.57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7.27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9.88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840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8.3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R="4445" algn="ctr">
                        <a:lnSpc>
                          <a:spcPts val="844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800" i="1" dirty="0">
                          <a:latin typeface="Calibri"/>
                          <a:cs typeface="Calibri"/>
                        </a:rPr>
                        <a:t>S. </a:t>
                      </a:r>
                      <a:r>
                        <a:rPr sz="800" i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dirty="0">
                          <a:latin typeface="Calibri"/>
                          <a:cs typeface="Calibri"/>
                        </a:rPr>
                        <a:t>kephir</a:t>
                      </a:r>
                      <a:r>
                        <a:rPr sz="800" i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1.11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1.225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1.71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0.96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1.84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18820" y="2334336"/>
            <a:ext cx="3816985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 </a:t>
            </a:r>
            <a:r>
              <a:rPr sz="1000" spc="25" dirty="0">
                <a:latin typeface="Calibri"/>
                <a:cs typeface="Calibri"/>
              </a:rPr>
              <a:t>data </a:t>
            </a:r>
            <a:r>
              <a:rPr sz="1000" spc="-10" dirty="0">
                <a:latin typeface="Calibri"/>
                <a:cs typeface="Calibri"/>
              </a:rPr>
              <a:t>show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20" dirty="0">
                <a:latin typeface="Calibri"/>
                <a:cs typeface="Calibri"/>
              </a:rPr>
              <a:t>populations increasing, </a:t>
            </a:r>
            <a:r>
              <a:rPr sz="1000" spc="35" dirty="0">
                <a:latin typeface="Calibri"/>
                <a:cs typeface="Calibri"/>
              </a:rPr>
              <a:t>but </a:t>
            </a:r>
            <a:r>
              <a:rPr sz="1000" spc="-5" dirty="0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sz="1000" spc="-10" dirty="0">
                <a:solidFill>
                  <a:srgbClr val="FF0000"/>
                </a:solidFill>
                <a:latin typeface="Calibri"/>
                <a:cs typeface="Calibri"/>
              </a:rPr>
              <a:t>these </a:t>
            </a:r>
            <a:r>
              <a:rPr sz="1000" spc="20" dirty="0">
                <a:solidFill>
                  <a:srgbClr val="FF0000"/>
                </a:solidFill>
                <a:latin typeface="Calibri"/>
                <a:cs typeface="Calibri"/>
              </a:rPr>
              <a:t>populations </a:t>
            </a:r>
            <a:r>
              <a:rPr sz="1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Calibri"/>
                <a:cs typeface="Calibri"/>
              </a:rPr>
              <a:t>move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toward </a:t>
            </a:r>
            <a:r>
              <a:rPr sz="1000" spc="20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1000" spc="25" dirty="0">
                <a:solidFill>
                  <a:srgbClr val="FF0000"/>
                </a:solidFill>
                <a:latin typeface="Calibri"/>
                <a:cs typeface="Calibri"/>
              </a:rPr>
              <a:t>equilibrium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1000" spc="-10" dirty="0">
                <a:solidFill>
                  <a:srgbClr val="FF0000"/>
                </a:solidFill>
                <a:latin typeface="Calibri"/>
                <a:cs typeface="Calibri"/>
              </a:rPr>
              <a:t>does </a:t>
            </a:r>
            <a:r>
              <a:rPr sz="1000" spc="10" dirty="0">
                <a:solidFill>
                  <a:srgbClr val="FF0000"/>
                </a:solidFill>
                <a:latin typeface="Calibri"/>
                <a:cs typeface="Calibri"/>
              </a:rPr>
              <a:t>something </a:t>
            </a:r>
            <a:r>
              <a:rPr sz="1000" spc="-20" dirty="0">
                <a:solidFill>
                  <a:srgbClr val="FF0000"/>
                </a:solidFill>
                <a:latin typeface="Calibri"/>
                <a:cs typeface="Calibri"/>
              </a:rPr>
              <a:t>else </a:t>
            </a:r>
            <a:r>
              <a:rPr sz="1000" spc="15" dirty="0">
                <a:solidFill>
                  <a:srgbClr val="FF0000"/>
                </a:solidFill>
                <a:latin typeface="Calibri"/>
                <a:cs typeface="Calibri"/>
              </a:rPr>
              <a:t>happen </a:t>
            </a:r>
            <a:r>
              <a:rPr sz="1000" spc="30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FF0000"/>
                </a:solidFill>
                <a:latin typeface="Calibri"/>
                <a:cs typeface="Calibri"/>
              </a:rPr>
              <a:t>populations?</a:t>
            </a:r>
            <a:endParaRPr sz="1000">
              <a:latin typeface="Calibri"/>
              <a:cs typeface="Calibri"/>
            </a:endParaRPr>
          </a:p>
          <a:p>
            <a:pPr marL="12700" algn="just">
              <a:spcBef>
                <a:spcPts val="585"/>
              </a:spcBef>
            </a:pPr>
            <a:r>
              <a:rPr sz="1000" spc="55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techniques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FF0000"/>
                </a:solidFill>
                <a:latin typeface="Calibri"/>
                <a:cs typeface="Calibri"/>
              </a:rPr>
              <a:t>fit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models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0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FF0000"/>
                </a:solidFill>
                <a:latin typeface="Calibri"/>
                <a:cs typeface="Calibri"/>
              </a:rPr>
              <a:t>data?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(9/37)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3426" y="348742"/>
            <a:ext cx="4684395" cy="245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104">
              <a:spcBef>
                <a:spcPts val="90"/>
              </a:spcBef>
            </a:pP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Malthusian</a:t>
            </a:r>
            <a:r>
              <a:rPr sz="1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  <a:p>
            <a:pPr marL="397510" marR="503555">
              <a:spcBef>
                <a:spcPts val="965"/>
              </a:spcBef>
            </a:pPr>
            <a:r>
              <a:rPr sz="1000" b="1" spc="85" dirty="0">
                <a:solidFill>
                  <a:srgbClr val="0000FF"/>
                </a:solidFill>
                <a:latin typeface="Calibri"/>
                <a:cs typeface="Calibri"/>
              </a:rPr>
              <a:t>Malthusian </a:t>
            </a:r>
            <a:r>
              <a:rPr sz="1000" b="1" spc="105" dirty="0">
                <a:solidFill>
                  <a:srgbClr val="0000FF"/>
                </a:solidFill>
                <a:latin typeface="Calibri"/>
                <a:cs typeface="Calibri"/>
              </a:rPr>
              <a:t>Growth </a:t>
            </a:r>
            <a:r>
              <a:rPr sz="1000" b="1" spc="7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75" dirty="0">
                <a:latin typeface="Calibri"/>
                <a:cs typeface="Calibri"/>
              </a:rPr>
              <a:t>: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The </a:t>
            </a: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 </a:t>
            </a:r>
            <a:r>
              <a:rPr sz="1000" b="1" i="1" spc="-2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b="1" i="1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has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form:</a:t>
            </a:r>
            <a:endParaRPr sz="1000">
              <a:latin typeface="Calibri"/>
              <a:cs typeface="Calibri"/>
            </a:endParaRPr>
          </a:p>
          <a:p>
            <a:pPr marL="1837055">
              <a:lnSpc>
                <a:spcPts val="1190"/>
              </a:lnSpc>
            </a:pPr>
            <a:r>
              <a:rPr sz="1000" i="1" spc="90" dirty="0">
                <a:latin typeface="Calibri"/>
                <a:cs typeface="Calibri"/>
              </a:rPr>
              <a:t>P</a:t>
            </a:r>
            <a:r>
              <a:rPr sz="1050" i="1" spc="135" baseline="-11904" dirty="0">
                <a:latin typeface="Calibri"/>
                <a:cs typeface="Calibri"/>
              </a:rPr>
              <a:t>n</a:t>
            </a:r>
            <a:r>
              <a:rPr sz="1050" spc="135" baseline="-11904" dirty="0">
                <a:latin typeface="Tahoma"/>
                <a:cs typeface="Tahoma"/>
              </a:rPr>
              <a:t>+1</a:t>
            </a:r>
            <a:r>
              <a:rPr sz="1050" spc="127" baseline="-11904" dirty="0">
                <a:latin typeface="Tahoma"/>
                <a:cs typeface="Tahoma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(1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spc="105" dirty="0">
                <a:latin typeface="Calibri"/>
                <a:cs typeface="Calibri"/>
              </a:rPr>
              <a:t>)</a:t>
            </a:r>
            <a:r>
              <a:rPr sz="1000" i="1" spc="105" dirty="0">
                <a:latin typeface="Calibri"/>
                <a:cs typeface="Calibri"/>
              </a:rPr>
              <a:t>P</a:t>
            </a:r>
            <a:r>
              <a:rPr sz="1050" i="1" spc="157" baseline="-11904" dirty="0">
                <a:latin typeface="Calibri"/>
                <a:cs typeface="Calibri"/>
              </a:rPr>
              <a:t>n</a:t>
            </a:r>
            <a:r>
              <a:rPr sz="1000" i="1" spc="10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397510" marR="499109">
              <a:spcBef>
                <a:spcPts val="490"/>
              </a:spcBef>
            </a:pPr>
            <a:r>
              <a:rPr sz="1000" spc="-10" dirty="0">
                <a:latin typeface="Calibri"/>
                <a:cs typeface="Calibri"/>
              </a:rPr>
              <a:t>where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P</a:t>
            </a:r>
            <a:r>
              <a:rPr sz="1050" i="1" spc="187" baseline="-11904" dirty="0">
                <a:latin typeface="Calibri"/>
                <a:cs typeface="Calibri"/>
              </a:rPr>
              <a:t>n</a:t>
            </a:r>
            <a:r>
              <a:rPr sz="1050" i="1" spc="337" baseline="-11904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population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at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time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13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per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capita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growth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rate.</a:t>
            </a:r>
            <a:endParaRPr sz="1000">
              <a:latin typeface="Calibri"/>
              <a:cs typeface="Calibri"/>
            </a:endParaRPr>
          </a:p>
          <a:p>
            <a:pPr marL="397510">
              <a:spcBef>
                <a:spcPts val="520"/>
              </a:spcBef>
            </a:pPr>
            <a:r>
              <a:rPr sz="1000" spc="-5" dirty="0">
                <a:latin typeface="Calibri"/>
                <a:cs typeface="Calibri"/>
              </a:rPr>
              <a:t>We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want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change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this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model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into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5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97510" marR="523240">
              <a:lnSpc>
                <a:spcPct val="143700"/>
              </a:lnSpc>
            </a:pPr>
            <a:r>
              <a:rPr sz="1000" spc="65" dirty="0">
                <a:latin typeface="Calibri"/>
                <a:cs typeface="Calibri"/>
              </a:rPr>
              <a:t>Let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P</a:t>
            </a:r>
            <a:r>
              <a:rPr sz="1050" i="1" spc="187" baseline="-11904" dirty="0">
                <a:latin typeface="Calibri"/>
                <a:cs typeface="Calibri"/>
              </a:rPr>
              <a:t>n</a:t>
            </a:r>
            <a:r>
              <a:rPr sz="1050" i="1" spc="254" baseline="-11904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≡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60" dirty="0">
                <a:latin typeface="Calibri"/>
                <a:cs typeface="Calibri"/>
              </a:rPr>
              <a:t>(</a:t>
            </a:r>
            <a:r>
              <a:rPr sz="1000" i="1" spc="60" dirty="0">
                <a:latin typeface="Calibri"/>
                <a:cs typeface="Calibri"/>
              </a:rPr>
              <a:t>t</a:t>
            </a:r>
            <a:r>
              <a:rPr sz="1000" spc="60" dirty="0">
                <a:latin typeface="Calibri"/>
                <a:cs typeface="Calibri"/>
              </a:rPr>
              <a:t>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assume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time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step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05" dirty="0">
                <a:latin typeface="Calibri"/>
                <a:cs typeface="Calibri"/>
              </a:rPr>
              <a:t> ∆</a:t>
            </a:r>
            <a:r>
              <a:rPr sz="1000" i="1" spc="105" dirty="0">
                <a:latin typeface="Calibri"/>
                <a:cs typeface="Calibri"/>
              </a:rPr>
              <a:t>t</a:t>
            </a:r>
            <a:r>
              <a:rPr sz="1000" spc="105" dirty="0">
                <a:latin typeface="Calibri"/>
                <a:cs typeface="Calibri"/>
              </a:rPr>
              <a:t>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90" dirty="0">
                <a:latin typeface="Calibri"/>
                <a:cs typeface="Calibri"/>
              </a:rPr>
              <a:t>P</a:t>
            </a:r>
            <a:r>
              <a:rPr sz="1050" i="1" spc="135" baseline="-11904" dirty="0">
                <a:latin typeface="Calibri"/>
                <a:cs typeface="Calibri"/>
              </a:rPr>
              <a:t>n</a:t>
            </a:r>
            <a:r>
              <a:rPr sz="1050" spc="135" baseline="-11904" dirty="0">
                <a:latin typeface="Tahoma"/>
                <a:cs typeface="Tahoma"/>
              </a:rPr>
              <a:t>+1</a:t>
            </a:r>
            <a:r>
              <a:rPr sz="1050" spc="165" baseline="-11904" dirty="0">
                <a:latin typeface="Tahoma"/>
                <a:cs typeface="Tahoma"/>
              </a:rPr>
              <a:t> </a:t>
            </a:r>
            <a:r>
              <a:rPr sz="1000" i="1" spc="190" dirty="0">
                <a:latin typeface="Arial"/>
                <a:cs typeface="Arial"/>
              </a:rPr>
              <a:t>≡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</a:t>
            </a:r>
            <a:r>
              <a:rPr sz="1000" i="1" spc="50" dirty="0">
                <a:latin typeface="Calibri"/>
                <a:cs typeface="Calibri"/>
              </a:rPr>
              <a:t>t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95" dirty="0">
                <a:latin typeface="Calibri"/>
                <a:cs typeface="Calibri"/>
              </a:rPr>
              <a:t>∆</a:t>
            </a:r>
            <a:r>
              <a:rPr sz="1000" i="1" spc="95" dirty="0">
                <a:latin typeface="Calibri"/>
                <a:cs typeface="Calibri"/>
              </a:rPr>
              <a:t>t</a:t>
            </a:r>
            <a:r>
              <a:rPr sz="1000" spc="95" dirty="0">
                <a:latin typeface="Calibri"/>
                <a:cs typeface="Calibri"/>
              </a:rPr>
              <a:t>).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Assume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that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13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per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capita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growth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rate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per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unit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time,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then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endParaRPr sz="1000">
              <a:latin typeface="Calibri"/>
              <a:cs typeface="Calibri"/>
            </a:endParaRPr>
          </a:p>
          <a:p>
            <a:pPr marL="397510">
              <a:lnSpc>
                <a:spcPts val="1195"/>
              </a:lnSpc>
            </a:pP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r>
              <a:rPr sz="1000" b="1" i="1" spc="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becomes:</a:t>
            </a:r>
            <a:endParaRPr sz="1000">
              <a:latin typeface="Calibri"/>
              <a:cs typeface="Calibri"/>
            </a:endParaRPr>
          </a:p>
          <a:p>
            <a:pPr algn="ctr">
              <a:spcBef>
                <a:spcPts val="819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397510">
              <a:spcBef>
                <a:spcPts val="820"/>
              </a:spcBef>
            </a:pPr>
            <a:r>
              <a:rPr sz="1000" spc="75" dirty="0">
                <a:latin typeface="Calibri"/>
                <a:cs typeface="Calibri"/>
              </a:rPr>
              <a:t>This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can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rearrranged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give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6629" y="2952446"/>
            <a:ext cx="19608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835150" algn="l"/>
              </a:tabLst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70" dirty="0">
                <a:latin typeface="Calibri"/>
                <a:cs typeface="Calibri"/>
              </a:rPr>
              <a:t>tP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5" dirty="0">
                <a:latin typeface="Calibri"/>
                <a:cs typeface="Calibri"/>
              </a:rPr>
              <a:t>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7818" y="3039238"/>
            <a:ext cx="1765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20" dirty="0"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883" y="2866848"/>
            <a:ext cx="15449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1000" i="1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000" i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000" i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2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2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∆</a:t>
            </a:r>
            <a:r>
              <a:rPr sz="1000" i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0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i="1" u="sng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000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i="1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000" i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000" i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0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5" dirty="0">
                <a:latin typeface="Calibri"/>
                <a:cs typeface="Calibri"/>
              </a:rPr>
              <a:t> </a:t>
            </a:r>
            <a:r>
              <a:rPr sz="1500" spc="412" baseline="-36111" dirty="0">
                <a:latin typeface="Calibri"/>
                <a:cs typeface="Calibri"/>
              </a:rPr>
              <a:t>=</a:t>
            </a:r>
            <a:r>
              <a:rPr sz="1500" spc="75" baseline="-36111" dirty="0">
                <a:latin typeface="Calibri"/>
                <a:cs typeface="Calibri"/>
              </a:rPr>
              <a:t> </a:t>
            </a:r>
            <a:r>
              <a:rPr sz="1500" i="1" spc="195" baseline="-36111" dirty="0">
                <a:latin typeface="Calibri"/>
                <a:cs typeface="Calibri"/>
              </a:rPr>
              <a:t>r</a:t>
            </a:r>
            <a:r>
              <a:rPr sz="1500" i="1" spc="179" baseline="-36111" dirty="0">
                <a:latin typeface="Calibri"/>
                <a:cs typeface="Calibri"/>
              </a:rPr>
              <a:t>P</a:t>
            </a:r>
            <a:r>
              <a:rPr sz="1500" i="1" spc="-135" baseline="-36111" dirty="0">
                <a:latin typeface="Calibri"/>
                <a:cs typeface="Calibri"/>
              </a:rPr>
              <a:t> </a:t>
            </a:r>
            <a:r>
              <a:rPr sz="1500" spc="120" baseline="-36111" dirty="0">
                <a:latin typeface="Calibri"/>
                <a:cs typeface="Calibri"/>
              </a:rPr>
              <a:t>(</a:t>
            </a:r>
            <a:r>
              <a:rPr sz="1500" i="1" spc="30" baseline="-36111" dirty="0">
                <a:latin typeface="Calibri"/>
                <a:cs typeface="Calibri"/>
              </a:rPr>
              <a:t>t</a:t>
            </a:r>
            <a:r>
              <a:rPr sz="1500" spc="120" baseline="-36111" dirty="0">
                <a:latin typeface="Calibri"/>
                <a:cs typeface="Calibri"/>
              </a:rPr>
              <a:t>)</a:t>
            </a:r>
            <a:r>
              <a:rPr sz="1500" i="1" spc="30" baseline="-36111" dirty="0">
                <a:latin typeface="Calibri"/>
                <a:cs typeface="Calibri"/>
              </a:rPr>
              <a:t>.</a:t>
            </a:r>
            <a:endParaRPr sz="1500" baseline="-36111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0" name="object 1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(10/37)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1526" y="348743"/>
            <a:ext cx="46081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005"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11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820" y="749478"/>
            <a:ext cx="3808095" cy="88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b="1" spc="90" dirty="0">
                <a:solidFill>
                  <a:srgbClr val="0000FF"/>
                </a:solidFill>
                <a:latin typeface="Calibri"/>
                <a:cs typeface="Calibri"/>
              </a:rPr>
              <a:t>Continuous </a:t>
            </a:r>
            <a:r>
              <a:rPr sz="1000" b="1" spc="105" dirty="0">
                <a:solidFill>
                  <a:srgbClr val="0000FF"/>
                </a:solidFill>
                <a:latin typeface="Calibri"/>
                <a:cs typeface="Calibri"/>
              </a:rPr>
              <a:t>Growth </a:t>
            </a:r>
            <a:r>
              <a:rPr sz="1000" b="1" spc="7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75" dirty="0">
                <a:latin typeface="Calibri"/>
                <a:cs typeface="Calibri"/>
              </a:rPr>
              <a:t>: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The </a:t>
            </a:r>
            <a:r>
              <a:rPr sz="1000" b="1" i="1" spc="70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 </a:t>
            </a:r>
            <a:r>
              <a:rPr sz="1000" b="1" i="1" spc="-2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b="1" i="1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was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rearranged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give:</a:t>
            </a:r>
            <a:endParaRPr sz="1000">
              <a:latin typeface="Calibri"/>
              <a:cs typeface="Calibri"/>
            </a:endParaRPr>
          </a:p>
          <a:p>
            <a:pPr marL="12700" marR="1041400" indent="1141095">
              <a:lnSpc>
                <a:spcPts val="2190"/>
              </a:lnSpc>
              <a:spcBef>
                <a:spcPts val="100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90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70" dirty="0">
                <a:latin typeface="Calibri"/>
                <a:cs typeface="Calibri"/>
              </a:rPr>
              <a:t>tP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0" dirty="0">
                <a:latin typeface="Calibri"/>
                <a:cs typeface="Calibri"/>
              </a:rPr>
              <a:t>, 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consider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limiting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case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as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40" dirty="0">
                <a:latin typeface="Calibri"/>
                <a:cs typeface="Calibri"/>
              </a:rPr>
              <a:t>∆</a:t>
            </a:r>
            <a:r>
              <a:rPr sz="1000" i="1" spc="140" dirty="0">
                <a:latin typeface="Calibri"/>
                <a:cs typeface="Calibri"/>
              </a:rPr>
              <a:t>t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Arial"/>
                <a:cs typeface="Arial"/>
              </a:rPr>
              <a:t>→ </a:t>
            </a:r>
            <a:r>
              <a:rPr sz="1000" spc="5" dirty="0">
                <a:latin typeface="Calibri"/>
                <a:cs typeface="Calibri"/>
              </a:rPr>
              <a:t>0,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3998" y="1921866"/>
            <a:ext cx="29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220" dirty="0">
                <a:latin typeface="Tahoma"/>
                <a:cs typeface="Tahoma"/>
              </a:rPr>
              <a:t>∆</a:t>
            </a:r>
            <a:r>
              <a:rPr sz="700" i="1" spc="65" dirty="0">
                <a:latin typeface="Calibri"/>
                <a:cs typeface="Calibri"/>
              </a:rPr>
              <a:t>t</a:t>
            </a:r>
            <a:r>
              <a:rPr sz="700" i="1" spc="90" dirty="0">
                <a:latin typeface="Arial"/>
                <a:cs typeface="Arial"/>
              </a:rPr>
              <a:t>→</a:t>
            </a:r>
            <a:r>
              <a:rPr sz="700" spc="10" dirty="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0448" y="1889088"/>
            <a:ext cx="1765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20" dirty="0"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2450" y="1716698"/>
            <a:ext cx="1755139" cy="248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>
              <a:lnSpc>
                <a:spcPts val="935"/>
              </a:lnSpc>
              <a:spcBef>
                <a:spcPts val="95"/>
              </a:spcBef>
            </a:pPr>
            <a:r>
              <a:rPr sz="1000" i="1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000" i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000" i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2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2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∆</a:t>
            </a:r>
            <a:r>
              <a:rPr sz="1000" i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0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i="1" u="sng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000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i="1" u="sng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000" i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000" i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000" u="sng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35"/>
              </a:lnSpc>
              <a:tabLst>
                <a:tab pos="1269365" algn="l"/>
              </a:tabLst>
            </a:pPr>
            <a:r>
              <a:rPr sz="1000" spc="40" dirty="0">
                <a:latin typeface="Calibri"/>
                <a:cs typeface="Calibri"/>
              </a:rPr>
              <a:t>lim	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8820" y="2123593"/>
            <a:ext cx="38385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left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hand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side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definition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derivative,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so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this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equation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becomes: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8590" y="2375942"/>
            <a:ext cx="1727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60" dirty="0">
                <a:latin typeface="Calibri"/>
                <a:cs typeface="Calibri"/>
              </a:rPr>
              <a:t>dP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1290" y="256913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6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89760" y="2461540"/>
            <a:ext cx="1626235" cy="248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ts val="940"/>
              </a:lnSpc>
              <a:spcBef>
                <a:spcPts val="95"/>
              </a:spcBef>
              <a:tabLst>
                <a:tab pos="972819" algn="l"/>
              </a:tabLst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940"/>
              </a:lnSpc>
            </a:pP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8820" y="2648847"/>
            <a:ext cx="3110865" cy="447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50" dirty="0">
                <a:latin typeface="Calibri"/>
                <a:cs typeface="Calibri"/>
              </a:rPr>
              <a:t>.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75" dirty="0">
                <a:latin typeface="Calibri"/>
                <a:cs typeface="Calibri"/>
              </a:rPr>
              <a:t>This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a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first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order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75" dirty="0">
                <a:solidFill>
                  <a:srgbClr val="0000FF"/>
                </a:solidFill>
                <a:latin typeface="Calibri"/>
                <a:cs typeface="Calibri"/>
              </a:rPr>
              <a:t>linear</a:t>
            </a:r>
            <a:r>
              <a:rPr sz="1000" b="1" i="1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65" dirty="0">
                <a:solidFill>
                  <a:srgbClr val="0000FF"/>
                </a:solidFill>
                <a:latin typeface="Calibri"/>
                <a:cs typeface="Calibri"/>
              </a:rPr>
              <a:t>differential</a:t>
            </a:r>
            <a:r>
              <a:rPr sz="1000" b="1" i="1" spc="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50" dirty="0">
                <a:solidFill>
                  <a:srgbClr val="0000FF"/>
                </a:solidFill>
                <a:latin typeface="Calibri"/>
                <a:cs typeface="Calibri"/>
              </a:rPr>
              <a:t>equation</a:t>
            </a:r>
            <a:r>
              <a:rPr sz="1000" spc="5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(11/37)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1526" y="348743"/>
            <a:ext cx="46081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005">
              <a:spcBef>
                <a:spcPts val="90"/>
              </a:spcBef>
            </a:pP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Malthusian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819" y="894525"/>
            <a:ext cx="35280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000" b="1" spc="85" dirty="0">
                <a:solidFill>
                  <a:srgbClr val="0000FF"/>
                </a:solidFill>
                <a:latin typeface="Calibri"/>
                <a:cs typeface="Calibri"/>
              </a:rPr>
              <a:t>Malthusian</a:t>
            </a:r>
            <a:r>
              <a:rPr sz="1000" b="1" spc="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105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spc="1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75" dirty="0">
                <a:latin typeface="Calibri"/>
                <a:cs typeface="Calibri"/>
              </a:rPr>
              <a:t>:</a:t>
            </a:r>
            <a:r>
              <a:rPr sz="1000" spc="22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b="1" i="1" spc="80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r>
              <a:rPr sz="1000" b="1" i="1" spc="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85" dirty="0">
                <a:solidFill>
                  <a:srgbClr val="0000FF"/>
                </a:solidFill>
                <a:latin typeface="Calibri"/>
                <a:cs typeface="Calibri"/>
              </a:rPr>
              <a:t>Malthusian </a:t>
            </a:r>
            <a:r>
              <a:rPr sz="1000" b="1" i="1" spc="-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i="1" spc="1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i="1" spc="4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spc="4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590" y="1171474"/>
            <a:ext cx="1727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i="1" spc="60" dirty="0">
                <a:latin typeface="Calibri"/>
                <a:cs typeface="Calibri"/>
              </a:rPr>
              <a:t>dP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1290" y="136466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6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9760" y="1257072"/>
            <a:ext cx="1626235" cy="248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ts val="940"/>
              </a:lnSpc>
              <a:spcBef>
                <a:spcPts val="95"/>
              </a:spcBef>
              <a:tabLst>
                <a:tab pos="972819" algn="l"/>
              </a:tabLst>
            </a:pP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r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(0)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940"/>
              </a:lnSpc>
            </a:pPr>
            <a:r>
              <a:rPr sz="1000" i="1" spc="10" dirty="0">
                <a:latin typeface="Calibri"/>
                <a:cs typeface="Calibri"/>
              </a:rPr>
              <a:t>dt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420" y="1520291"/>
            <a:ext cx="3884929" cy="139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spc="15" dirty="0">
                <a:latin typeface="Calibri"/>
                <a:cs typeface="Calibri"/>
              </a:rPr>
              <a:t>has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solution:</a:t>
            </a:r>
            <a:endParaRPr sz="1000">
              <a:latin typeface="Calibri"/>
              <a:cs typeface="Calibri"/>
            </a:endParaRPr>
          </a:p>
          <a:p>
            <a:pPr marL="79375" algn="ctr">
              <a:lnSpc>
                <a:spcPts val="1200"/>
              </a:lnSpc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50" i="1" spc="217" baseline="31746" dirty="0">
                <a:latin typeface="Calibri"/>
                <a:cs typeface="Calibri"/>
              </a:rPr>
              <a:t>r</a:t>
            </a:r>
            <a:r>
              <a:rPr sz="1050" i="1" spc="172" baseline="31746" dirty="0">
                <a:latin typeface="Calibri"/>
                <a:cs typeface="Calibri"/>
              </a:rPr>
              <a:t>t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38100" marR="231140"/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early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stages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yeast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cultures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both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show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this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exponential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growth.</a:t>
            </a:r>
            <a:endParaRPr sz="1000">
              <a:latin typeface="Calibri"/>
              <a:cs typeface="Calibri"/>
            </a:endParaRPr>
          </a:p>
          <a:p>
            <a:pPr marL="38100" marR="17780">
              <a:spcBef>
                <a:spcPts val="590"/>
              </a:spcBef>
            </a:pPr>
            <a:r>
              <a:rPr sz="1000" spc="20" dirty="0">
                <a:solidFill>
                  <a:srgbClr val="FF0000"/>
                </a:solidFill>
                <a:latin typeface="Calibri"/>
                <a:cs typeface="Calibri"/>
              </a:rPr>
              <a:t>How </a:t>
            </a:r>
            <a:r>
              <a:rPr sz="1000" spc="30" dirty="0">
                <a:solidFill>
                  <a:srgbClr val="FF0000"/>
                </a:solidFill>
                <a:latin typeface="Calibri"/>
                <a:cs typeface="Calibri"/>
              </a:rPr>
              <a:t>might </a:t>
            </a:r>
            <a:r>
              <a:rPr sz="1000" spc="-4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FF0000"/>
                </a:solidFill>
                <a:latin typeface="Calibri"/>
                <a:cs typeface="Calibri"/>
              </a:rPr>
              <a:t>match </a:t>
            </a:r>
            <a:r>
              <a:rPr sz="1000" spc="30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1000" spc="10" dirty="0">
                <a:solidFill>
                  <a:srgbClr val="FF0000"/>
                </a:solidFill>
                <a:latin typeface="Calibri"/>
                <a:cs typeface="Calibri"/>
              </a:rPr>
              <a:t> to</a:t>
            </a:r>
            <a:r>
              <a:rPr sz="1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the  </a:t>
            </a:r>
            <a:r>
              <a:rPr sz="1000" spc="20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1000" spc="-1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1000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FF0000"/>
                </a:solidFill>
                <a:latin typeface="Calibri"/>
                <a:cs typeface="Calibri"/>
              </a:rPr>
              <a:t>hours  </a:t>
            </a:r>
            <a:r>
              <a:rPr sz="1000" spc="35" dirty="0">
                <a:solidFill>
                  <a:srgbClr val="FF0000"/>
                </a:solidFill>
                <a:latin typeface="Calibri"/>
                <a:cs typeface="Calibri"/>
              </a:rPr>
              <a:t>(4 </a:t>
            </a:r>
            <a:r>
              <a:rPr sz="1000" spc="25" dirty="0">
                <a:solidFill>
                  <a:srgbClr val="FF0000"/>
                </a:solidFill>
                <a:latin typeface="Calibri"/>
                <a:cs typeface="Calibri"/>
              </a:rPr>
              <a:t>data points) </a:t>
            </a:r>
            <a:r>
              <a:rPr sz="1000" spc="-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FF0000"/>
                </a:solidFill>
                <a:latin typeface="Calibri"/>
                <a:cs typeface="Calibri"/>
              </a:rPr>
              <a:t>growing</a:t>
            </a:r>
            <a:r>
              <a:rPr sz="10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FF0000"/>
                </a:solidFill>
                <a:latin typeface="Calibri"/>
                <a:cs typeface="Calibri"/>
              </a:rPr>
              <a:t>culture</a:t>
            </a:r>
            <a:r>
              <a:rPr sz="1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0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FF0000"/>
                </a:solidFill>
                <a:latin typeface="Calibri"/>
                <a:cs typeface="Calibri"/>
              </a:rPr>
              <a:t>Saccharomyces</a:t>
            </a:r>
            <a:r>
              <a:rPr sz="1000" i="1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i="1" spc="15" dirty="0">
                <a:solidFill>
                  <a:srgbClr val="FF0000"/>
                </a:solidFill>
                <a:latin typeface="Calibri"/>
                <a:cs typeface="Calibri"/>
              </a:rPr>
              <a:t>cerevisiae</a:t>
            </a:r>
            <a:r>
              <a:rPr sz="1000" spc="1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1000">
              <a:latin typeface="Calibri"/>
              <a:cs typeface="Calibri"/>
            </a:endParaRPr>
          </a:p>
          <a:p>
            <a:pPr marL="38100">
              <a:spcBef>
                <a:spcPts val="590"/>
              </a:spcBef>
            </a:pPr>
            <a:r>
              <a:rPr sz="1000" spc="35" dirty="0">
                <a:latin typeface="Calibri"/>
                <a:cs typeface="Calibri"/>
              </a:rPr>
              <a:t>There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multiple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methods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fitting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this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model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these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12" name="object 12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(12/37)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210" y="1"/>
            <a:ext cx="186245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b="1" spc="6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Chemostat</a:t>
            </a:r>
            <a:r>
              <a:rPr sz="600" b="1" spc="12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with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8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Two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Yeast</a:t>
            </a:r>
            <a:r>
              <a:rPr sz="600" b="1" spc="130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b="1" spc="45" dirty="0">
                <a:solidFill>
                  <a:srgbClr val="7F7F7F"/>
                </a:solidFill>
                <a:latin typeface="Georgia"/>
                <a:cs typeface="Georgia"/>
                <a:hlinkClick r:id="rId2" action="ppaction://hlinksldjump"/>
              </a:rPr>
              <a:t>Populations</a:t>
            </a:r>
            <a:endParaRPr sz="600">
              <a:latin typeface="Georgia"/>
              <a:cs typeface="Georgia"/>
            </a:endParaRPr>
          </a:p>
          <a:p>
            <a:pPr marL="915035" marR="5080" indent="45085">
              <a:lnSpc>
                <a:spcPts val="650"/>
              </a:lnSpc>
              <a:spcBef>
                <a:spcPts val="45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Continuous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Models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Qualitative</a:t>
            </a:r>
            <a:r>
              <a:rPr sz="600" b="1" spc="50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b="1" spc="55" dirty="0">
                <a:solidFill>
                  <a:srgbClr val="7F7F7F"/>
                </a:solidFill>
                <a:latin typeface="Georgia"/>
                <a:cs typeface="Georgia"/>
                <a:hlinkClick r:id="rId4" action="ppaction://hlinksldjump"/>
              </a:rPr>
              <a:t>Analysis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21" y="1"/>
            <a:ext cx="2304415" cy="278281"/>
          </a:xfrm>
          <a:prstGeom prst="rect">
            <a:avLst/>
          </a:prstGeom>
          <a:solidFill>
            <a:srgbClr val="DF0D0D"/>
          </a:solidFill>
        </p:spPr>
        <p:txBody>
          <a:bodyPr vert="horz" wrap="square" lIns="0" tIns="21590" rIns="0" bIns="0" rtlCol="0">
            <a:spAutoFit/>
          </a:bodyPr>
          <a:lstStyle/>
          <a:p>
            <a:pPr marL="107950" marR="961390">
              <a:lnSpc>
                <a:spcPts val="650"/>
              </a:lnSpc>
              <a:spcBef>
                <a:spcPts val="170"/>
              </a:spcBef>
            </a:pPr>
            <a:r>
              <a:rPr sz="600" b="1" spc="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Malthusian</a:t>
            </a:r>
            <a:r>
              <a:rPr sz="600" b="1" spc="10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Growth</a:t>
            </a:r>
            <a:r>
              <a:rPr sz="600" b="1" spc="11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b="1" spc="6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Model </a:t>
            </a:r>
            <a:r>
              <a:rPr sz="600" b="1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Logistic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5" action="ppaction://hlinksldjump"/>
              </a:rPr>
              <a:t>Model</a:t>
            </a:r>
            <a:endParaRPr sz="600">
              <a:latin typeface="Georgia"/>
              <a:cs typeface="Georgia"/>
            </a:endParaRPr>
          </a:p>
          <a:p>
            <a:pPr marL="107950">
              <a:lnSpc>
                <a:spcPts val="635"/>
              </a:lnSpc>
            </a:pP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Logistic</a:t>
            </a:r>
            <a:r>
              <a:rPr sz="600" b="1" spc="114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Growth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6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Model</a:t>
            </a:r>
            <a:r>
              <a:rPr sz="600" b="1" spc="120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b="1" spc="45" dirty="0">
                <a:solidFill>
                  <a:srgbClr val="EF8585"/>
                </a:solidFill>
                <a:latin typeface="Georgia"/>
                <a:cs typeface="Georgia"/>
                <a:hlinkClick r:id="rId6" action="ppaction://hlinksldjump"/>
              </a:rPr>
              <a:t>Solution</a:t>
            </a:r>
            <a:endParaRPr sz="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525" y="305766"/>
            <a:ext cx="4608004" cy="3106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988" y="348743"/>
            <a:ext cx="44049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  <a:tabLst>
                <a:tab pos="4322445" algn="l"/>
              </a:tabLst>
            </a:pP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Malt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usian</a:t>
            </a:r>
            <a:r>
              <a:rPr sz="11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Gr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owth</a:t>
            </a:r>
            <a:r>
              <a:rPr sz="11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del	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920" y="716903"/>
            <a:ext cx="4020185" cy="237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spcBef>
                <a:spcPts val="95"/>
              </a:spcBef>
            </a:pPr>
            <a:r>
              <a:rPr sz="1000" spc="6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0000FF"/>
                </a:solidFill>
                <a:latin typeface="Calibri"/>
                <a:cs typeface="Calibri"/>
              </a:rPr>
              <a:t>Malthusian</a:t>
            </a:r>
            <a:r>
              <a:rPr sz="1000" b="1" spc="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0000FF"/>
                </a:solidFill>
                <a:latin typeface="Calibri"/>
                <a:cs typeface="Calibri"/>
              </a:rPr>
              <a:t>growth</a:t>
            </a:r>
            <a:r>
              <a:rPr sz="1000" b="1" spc="1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000" b="1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is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given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by: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71120" algn="ctr"/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50" spc="89" baseline="-11904" dirty="0">
                <a:latin typeface="Tahoma"/>
                <a:cs typeface="Tahoma"/>
              </a:rPr>
              <a:t>0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50" i="1" spc="217" baseline="31746" dirty="0">
                <a:latin typeface="Calibri"/>
                <a:cs typeface="Calibri"/>
              </a:rPr>
              <a:t>r</a:t>
            </a:r>
            <a:r>
              <a:rPr sz="1050" i="1" spc="172" baseline="31746" dirty="0">
                <a:latin typeface="Calibri"/>
                <a:cs typeface="Calibri"/>
              </a:rPr>
              <a:t>t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101600">
              <a:spcBef>
                <a:spcPts val="990"/>
              </a:spcBef>
            </a:pP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30" dirty="0">
                <a:latin typeface="Calibri"/>
                <a:cs typeface="Calibri"/>
              </a:rPr>
              <a:t>w</a:t>
            </a:r>
            <a:r>
              <a:rPr sz="1000" spc="-60" dirty="0">
                <a:latin typeface="Calibri"/>
                <a:cs typeface="Calibri"/>
              </a:rPr>
              <a:t>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30" dirty="0">
                <a:latin typeface="Calibri"/>
                <a:cs typeface="Calibri"/>
              </a:rPr>
              <a:t>w</a:t>
            </a:r>
            <a:r>
              <a:rPr sz="1000" spc="20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50" dirty="0">
                <a:latin typeface="Calibri"/>
                <a:cs typeface="Calibri"/>
              </a:rPr>
              <a:t>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fit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50" i="1" spc="254" baseline="-11904" dirty="0">
                <a:latin typeface="Calibri"/>
                <a:cs typeface="Calibri"/>
              </a:rPr>
              <a:t>i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14" dirty="0">
                <a:latin typeface="Calibri"/>
                <a:cs typeface="Calibri"/>
              </a:rPr>
              <a:t>P</a:t>
            </a:r>
            <a:r>
              <a:rPr sz="1050" i="1" spc="254" baseline="-11904" dirty="0">
                <a:latin typeface="Calibri"/>
                <a:cs typeface="Calibri"/>
              </a:rPr>
              <a:t>i</a:t>
            </a:r>
            <a:r>
              <a:rPr sz="1000" spc="45" dirty="0">
                <a:latin typeface="Calibri"/>
                <a:cs typeface="Calibri"/>
              </a:rPr>
              <a:t>):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70485" algn="ctr">
              <a:tabLst>
                <a:tab pos="696595" algn="l"/>
                <a:tab pos="1420495" algn="l"/>
                <a:tab pos="1982470" algn="l"/>
              </a:tabLst>
            </a:pPr>
            <a:r>
              <a:rPr sz="1000" spc="35" dirty="0">
                <a:latin typeface="Calibri"/>
                <a:cs typeface="Calibri"/>
              </a:rPr>
              <a:t>(0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20" dirty="0">
                <a:latin typeface="Calibri"/>
                <a:cs typeface="Calibri"/>
              </a:rPr>
              <a:t>37)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35" dirty="0">
                <a:latin typeface="Calibri"/>
                <a:cs typeface="Calibri"/>
              </a:rPr>
              <a:t>(1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20" dirty="0">
                <a:latin typeface="Calibri"/>
                <a:cs typeface="Calibri"/>
              </a:rPr>
              <a:t>63)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35" dirty="0">
                <a:latin typeface="Calibri"/>
                <a:cs typeface="Calibri"/>
              </a:rPr>
              <a:t>(9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6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35" dirty="0">
                <a:latin typeface="Calibri"/>
                <a:cs typeface="Calibri"/>
              </a:rPr>
              <a:t>2)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dirty="0">
                <a:latin typeface="Calibri"/>
                <a:cs typeface="Calibri"/>
              </a:rPr>
              <a:t>	</a:t>
            </a:r>
            <a:r>
              <a:rPr sz="1000" spc="20" dirty="0">
                <a:latin typeface="Calibri"/>
                <a:cs typeface="Calibri"/>
              </a:rPr>
              <a:t>and</a:t>
            </a:r>
            <a:r>
              <a:rPr sz="1000" dirty="0">
                <a:latin typeface="Calibri"/>
                <a:cs typeface="Calibri"/>
              </a:rPr>
              <a:t>   </a:t>
            </a:r>
            <a:r>
              <a:rPr sz="1000" spc="9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(10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8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20" dirty="0">
                <a:latin typeface="Calibri"/>
                <a:cs typeface="Calibri"/>
              </a:rPr>
              <a:t>87)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300">
              <a:latin typeface="Calibri"/>
              <a:cs typeface="Calibri"/>
            </a:endParaRPr>
          </a:p>
          <a:p>
            <a:pPr marL="101600" marR="81280"/>
            <a:r>
              <a:rPr sz="1000" spc="50" dirty="0">
                <a:latin typeface="Calibri"/>
                <a:cs typeface="Calibri"/>
              </a:rPr>
              <a:t>If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45" dirty="0">
                <a:latin typeface="Calibri"/>
                <a:cs typeface="Calibri"/>
              </a:rPr>
              <a:t>we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are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simply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fitting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these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data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to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obtain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estimate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value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of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r</a:t>
            </a:r>
            <a:r>
              <a:rPr sz="1000" spc="75" dirty="0">
                <a:latin typeface="Calibri"/>
                <a:cs typeface="Calibri"/>
              </a:rPr>
              <a:t>, </a:t>
            </a:r>
            <a:r>
              <a:rPr sz="1000" spc="10" dirty="0">
                <a:latin typeface="Calibri"/>
                <a:cs typeface="Calibri"/>
              </a:rPr>
              <a:t>then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algebraic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fit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through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first  and  </a:t>
            </a:r>
            <a:r>
              <a:rPr sz="1000" spc="35" dirty="0">
                <a:latin typeface="Calibri"/>
                <a:cs typeface="Calibri"/>
              </a:rPr>
              <a:t>third </a:t>
            </a:r>
            <a:r>
              <a:rPr sz="1000" spc="20" dirty="0">
                <a:latin typeface="Calibri"/>
                <a:cs typeface="Calibri"/>
              </a:rPr>
              <a:t>points  is 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sufficient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with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i="1" spc="65" dirty="0">
                <a:latin typeface="Calibri"/>
                <a:cs typeface="Calibri"/>
              </a:rPr>
              <a:t>P</a:t>
            </a:r>
            <a:r>
              <a:rPr sz="1050" spc="97" baseline="-11904" dirty="0">
                <a:latin typeface="Tahoma"/>
                <a:cs typeface="Tahoma"/>
              </a:rPr>
              <a:t>0</a:t>
            </a:r>
            <a:r>
              <a:rPr sz="1050" spc="157" baseline="-11904" dirty="0">
                <a:latin typeface="Tahoma"/>
                <a:cs typeface="Tahoma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0</a:t>
            </a:r>
            <a:r>
              <a:rPr sz="1000" i="1" spc="-5" dirty="0">
                <a:latin typeface="Calibri"/>
                <a:cs typeface="Calibri"/>
              </a:rPr>
              <a:t>.</a:t>
            </a:r>
            <a:r>
              <a:rPr sz="1000" spc="-5" dirty="0">
                <a:latin typeface="Calibri"/>
                <a:cs typeface="Calibri"/>
              </a:rPr>
              <a:t>37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800">
              <a:latin typeface="Calibri"/>
              <a:cs typeface="Calibri"/>
            </a:endParaRPr>
          </a:p>
          <a:p>
            <a:pPr marL="71120" algn="ctr">
              <a:tabLst>
                <a:tab pos="1473835" algn="l"/>
                <a:tab pos="1839595" algn="l"/>
              </a:tabLst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(9)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0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15" dirty="0">
                <a:latin typeface="Calibri"/>
                <a:cs typeface="Calibri"/>
              </a:rPr>
              <a:t>37</a:t>
            </a:r>
            <a:r>
              <a:rPr sz="1000" i="1" spc="15" dirty="0">
                <a:latin typeface="Calibri"/>
                <a:cs typeface="Calibri"/>
              </a:rPr>
              <a:t>e</a:t>
            </a:r>
            <a:r>
              <a:rPr sz="1050" spc="22" baseline="31746" dirty="0">
                <a:latin typeface="Tahoma"/>
                <a:cs typeface="Tahoma"/>
              </a:rPr>
              <a:t>9</a:t>
            </a:r>
            <a:r>
              <a:rPr sz="1050" i="1" spc="22" baseline="31746" dirty="0">
                <a:latin typeface="Calibri"/>
                <a:cs typeface="Calibri"/>
              </a:rPr>
              <a:t>r </a:t>
            </a:r>
            <a:r>
              <a:rPr sz="1050" i="1" spc="30" baseline="31746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6</a:t>
            </a:r>
            <a:r>
              <a:rPr sz="1000" i="1" dirty="0">
                <a:latin typeface="Calibri"/>
                <a:cs typeface="Calibri"/>
              </a:rPr>
              <a:t>.</a:t>
            </a:r>
            <a:r>
              <a:rPr sz="1000" dirty="0">
                <a:latin typeface="Calibri"/>
                <a:cs typeface="Calibri"/>
              </a:rPr>
              <a:t>2	</a:t>
            </a:r>
            <a:r>
              <a:rPr sz="1000" spc="5" dirty="0">
                <a:latin typeface="Calibri"/>
                <a:cs typeface="Calibri"/>
              </a:rPr>
              <a:t>or	</a:t>
            </a:r>
            <a:r>
              <a:rPr sz="1000" i="1" spc="105" dirty="0">
                <a:latin typeface="Calibri"/>
                <a:cs typeface="Calibri"/>
              </a:rPr>
              <a:t>r</a:t>
            </a:r>
            <a:r>
              <a:rPr sz="1000" i="1" spc="6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30" dirty="0">
                <a:latin typeface="Calibri"/>
                <a:cs typeface="Calibri"/>
              </a:rPr>
              <a:t> ln(16</a:t>
            </a:r>
            <a:r>
              <a:rPr sz="1000" i="1" spc="30" dirty="0">
                <a:latin typeface="Calibri"/>
                <a:cs typeface="Calibri"/>
              </a:rPr>
              <a:t>.</a:t>
            </a:r>
            <a:r>
              <a:rPr sz="1000" spc="30" dirty="0">
                <a:latin typeface="Calibri"/>
                <a:cs typeface="Calibri"/>
              </a:rPr>
              <a:t>76)</a:t>
            </a:r>
            <a:r>
              <a:rPr sz="1000" i="1" spc="30" dirty="0">
                <a:latin typeface="Calibri"/>
                <a:cs typeface="Calibri"/>
              </a:rPr>
              <a:t>/</a:t>
            </a:r>
            <a:r>
              <a:rPr sz="1000" spc="30" dirty="0">
                <a:latin typeface="Calibri"/>
                <a:cs typeface="Calibri"/>
              </a:rPr>
              <a:t>9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i="1" dirty="0">
                <a:latin typeface="Calibri"/>
                <a:cs typeface="Calibri"/>
              </a:rPr>
              <a:t>.</a:t>
            </a:r>
            <a:r>
              <a:rPr sz="1000" dirty="0">
                <a:latin typeface="Calibri"/>
                <a:cs typeface="Calibri"/>
              </a:rPr>
              <a:t>3132</a:t>
            </a:r>
            <a:r>
              <a:rPr sz="1000" i="1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101600">
              <a:lnSpc>
                <a:spcPts val="1200"/>
              </a:lnSpc>
              <a:spcBef>
                <a:spcPts val="995"/>
              </a:spcBef>
            </a:pPr>
            <a:r>
              <a:rPr sz="1000" spc="15" dirty="0">
                <a:latin typeface="Calibri"/>
                <a:cs typeface="Calibri"/>
              </a:rPr>
              <a:t>which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spc="10" dirty="0">
                <a:latin typeface="Calibri"/>
                <a:cs typeface="Calibri"/>
              </a:rPr>
              <a:t>gives:</a:t>
            </a:r>
            <a:endParaRPr sz="1000">
              <a:latin typeface="Calibri"/>
              <a:cs typeface="Calibri"/>
            </a:endParaRPr>
          </a:p>
          <a:p>
            <a:pPr marL="71120" algn="ctr">
              <a:lnSpc>
                <a:spcPts val="1200"/>
              </a:lnSpc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0" dirty="0">
                <a:latin typeface="Calibri"/>
                <a:cs typeface="Calibri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37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50" spc="15" baseline="31746" dirty="0">
                <a:latin typeface="Tahoma"/>
                <a:cs typeface="Tahoma"/>
              </a:rPr>
              <a:t>0</a:t>
            </a:r>
            <a:r>
              <a:rPr sz="1050" i="1" spc="82" baseline="31746" dirty="0">
                <a:latin typeface="Calibri"/>
                <a:cs typeface="Calibri"/>
              </a:rPr>
              <a:t>.</a:t>
            </a:r>
            <a:r>
              <a:rPr sz="1050" spc="15" baseline="31746" dirty="0">
                <a:latin typeface="Tahoma"/>
                <a:cs typeface="Tahoma"/>
              </a:rPr>
              <a:t>3132</a:t>
            </a:r>
            <a:r>
              <a:rPr sz="1050" i="1" spc="172" baseline="31746" dirty="0">
                <a:latin typeface="Calibri"/>
                <a:cs typeface="Calibri"/>
              </a:rPr>
              <a:t>t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526" y="3333687"/>
            <a:ext cx="4608195" cy="122555"/>
            <a:chOff x="0" y="3333686"/>
            <a:chExt cx="4608195" cy="122555"/>
          </a:xfrm>
        </p:grpSpPr>
        <p:sp>
          <p:nvSpPr>
            <p:cNvPr id="8" name="object 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870668" y="2867620"/>
            <a:ext cx="278239" cy="6844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590"/>
              </a:lnSpc>
            </a:pPr>
            <a:r>
              <a:rPr spc="50" dirty="0"/>
              <a:t>Continuous</a:t>
            </a:r>
            <a:r>
              <a:rPr spc="125" dirty="0"/>
              <a:t> </a:t>
            </a:r>
            <a:r>
              <a:rPr spc="55" dirty="0"/>
              <a:t>Models </a:t>
            </a:r>
            <a:r>
              <a:rPr spc="200" dirty="0"/>
              <a:t> </a:t>
            </a:r>
            <a:r>
              <a:rPr spc="45" dirty="0"/>
              <a:t>Logistic</a:t>
            </a:r>
            <a:r>
              <a:rPr spc="125" dirty="0"/>
              <a:t> </a:t>
            </a:r>
            <a:r>
              <a:rPr spc="50" dirty="0"/>
              <a:t>and</a:t>
            </a:r>
            <a:r>
              <a:rPr spc="130" dirty="0"/>
              <a:t> </a:t>
            </a:r>
            <a:r>
              <a:rPr spc="50" dirty="0"/>
              <a:t>Malthusian</a:t>
            </a:r>
            <a:r>
              <a:rPr spc="125" dirty="0"/>
              <a:t> </a:t>
            </a:r>
            <a:r>
              <a:rPr spc="155" dirty="0"/>
              <a:t>G</a:t>
            </a:r>
          </a:p>
          <a:p>
            <a:pPr marL="12700">
              <a:lnSpc>
                <a:spcPts val="640"/>
              </a:lnSpc>
            </a:pPr>
            <a:r>
              <a:rPr spc="270" dirty="0"/>
              <a:t>—</a:t>
            </a:r>
            <a:r>
              <a:rPr spc="80" dirty="0"/>
              <a:t> </a:t>
            </a:r>
            <a:r>
              <a:rPr spc="65" dirty="0"/>
              <a:t>(13/37)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4396</Words>
  <Application>Microsoft Office PowerPoint</Application>
  <PresentationFormat>Custom</PresentationFormat>
  <Paragraphs>760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 MT</vt:lpstr>
      <vt:lpstr>Arial</vt:lpstr>
      <vt:lpstr>Calibri</vt:lpstr>
      <vt:lpstr>Century Gothic</vt:lpstr>
      <vt:lpstr>Courier New</vt:lpstr>
      <vt:lpstr>Georgia</vt:lpstr>
      <vt:lpstr>Lucida Console</vt:lpstr>
      <vt:lpstr>Lucida Sans Unicode</vt:lpstr>
      <vt:lpstr>Tahoma</vt:lpstr>
      <vt:lpstr>Times New Roman</vt:lpstr>
      <vt:lpstr>Trebuchet MS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636 - Mathematical Modeling - Continuous Models   Logistic and Malthusian Growth</dc:title>
  <dc:creator>Joseph M. Mahaffy, "426830A jmahaffy@sdsu.edu"526930B </dc:creator>
  <cp:lastModifiedBy>James Simons</cp:lastModifiedBy>
  <cp:revision>5</cp:revision>
  <dcterms:created xsi:type="dcterms:W3CDTF">2022-07-22T23:46:49Z</dcterms:created>
  <dcterms:modified xsi:type="dcterms:W3CDTF">2022-07-23T02:31:45Z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2022-07-22T00:00:00Z</vt:filetime>
  </property>
</Properties>
</file>