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Roboto Serif Black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erifBlack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Serif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d5168ca5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d5168ca5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d5168ca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d5168ca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d5168ca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d5168ca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d5168ca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d5168ca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d5168ca5a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d5168ca5a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0" y="21523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448"/>
              <a:buFont typeface="Arial"/>
              <a:buNone/>
            </a:pPr>
            <a:r>
              <a:t/>
            </a:r>
            <a:endParaRPr sz="3866">
              <a:solidFill>
                <a:schemeClr val="lt1"/>
              </a:solidFill>
              <a:latin typeface="Roboto Serif Black"/>
              <a:ea typeface="Roboto Serif Black"/>
              <a:cs typeface="Roboto Serif Black"/>
              <a:sym typeface="Roboto Serif Blac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689"/>
              <a:buFont typeface="Roboto Serif Black"/>
              <a:buNone/>
            </a:pPr>
            <a:r>
              <a:rPr lang="en" sz="3866">
                <a:latin typeface="Roboto Serif Black"/>
                <a:ea typeface="Roboto Serif Black"/>
                <a:cs typeface="Roboto Serif Black"/>
                <a:sym typeface="Roboto Serif Black"/>
              </a:rPr>
              <a:t>Student Engagement Analysis</a:t>
            </a:r>
            <a:endParaRPr sz="3866">
              <a:solidFill>
                <a:schemeClr val="lt1"/>
              </a:solidFill>
              <a:latin typeface="Roboto Serif Black"/>
              <a:ea typeface="Roboto Serif Black"/>
              <a:cs typeface="Roboto Serif Black"/>
              <a:sym typeface="Roboto Serif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61338" y="25717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2275"/>
              <a:t>Zylentrix </a:t>
            </a:r>
            <a:endParaRPr sz="227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72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📊 </a:t>
            </a:r>
            <a:r>
              <a:rPr b="1" lang="en" sz="3000"/>
              <a:t>Insights &amp; Recommendations Report</a:t>
            </a:r>
            <a:endParaRPr sz="470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913675"/>
            <a:ext cx="8520600" cy="25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</a:rPr>
              <a:t> 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1"/>
                </a:solidFill>
              </a:rPr>
              <a:t>Project:</a:t>
            </a:r>
            <a:r>
              <a:rPr lang="en" sz="2800">
                <a:solidFill>
                  <a:schemeClr val="dk1"/>
                </a:solidFill>
              </a:rPr>
              <a:t> Zylentrix Student Engagement Analysis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</a:t>
            </a: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Silambarasan Senthilkumar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Role:</a:t>
            </a:r>
            <a:r>
              <a:rPr lang="e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Analyst Intern</a:t>
            </a:r>
            <a:endParaRPr b="1"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257175"/>
            <a:ext cx="85206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✅ </a:t>
            </a:r>
            <a:r>
              <a:rPr b="1" lang="en" sz="3000"/>
              <a:t>Top 5 Insights</a:t>
            </a:r>
            <a:endParaRPr sz="470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0" y="1212550"/>
            <a:ext cx="8520600" cy="3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1. </a:t>
            </a:r>
            <a:r>
              <a:rPr b="1"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Engaged Students:</a:t>
            </a:r>
            <a:r>
              <a:rPr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Students aged </a:t>
            </a:r>
            <a:r>
              <a:rPr b="1"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24-30</a:t>
            </a:r>
            <a:r>
              <a:rPr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1"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Bangalore and Delhi</a:t>
            </a:r>
            <a:r>
              <a:rPr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have the highest engagement &amp; satisfaction.</a:t>
            </a:r>
            <a:br>
              <a:rPr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3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2. Time Spent Correlates with Completion:</a:t>
            </a:r>
            <a:r>
              <a:rPr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More time spent = better completion and satisfaction.</a:t>
            </a:r>
            <a:br>
              <a:rPr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3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Rating Drives Results:</a:t>
            </a:r>
            <a:r>
              <a:rPr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Courses rated </a:t>
            </a:r>
            <a:r>
              <a:rPr b="1"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4+</a:t>
            </a:r>
            <a:r>
              <a:rPr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drive more engagement and completion.</a:t>
            </a:r>
            <a:br>
              <a:rPr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3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4. Urban Bias:</a:t>
            </a:r>
            <a:r>
              <a:rPr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Students in urban cities show consistently better participation.</a:t>
            </a:r>
            <a:br>
              <a:rPr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3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Early Joiners Excel:</a:t>
            </a:r>
            <a:r>
              <a:rPr lang="en" sz="63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Students who joined earlier perform better on average.</a:t>
            </a:r>
            <a:endParaRPr sz="63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243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45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39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" sz="839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839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839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Microlearning Modules:</a:t>
            </a:r>
            <a:r>
              <a:rPr lang="en" sz="839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Break lessons into smaller, digestible formats.</a:t>
            </a:r>
            <a:br>
              <a:rPr lang="en" sz="839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839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39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" sz="839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839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Low-Engagement Locations:</a:t>
            </a:r>
            <a:r>
              <a:rPr lang="en" sz="839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 localized interventions for underperforming cities.</a:t>
            </a:r>
            <a:br>
              <a:rPr lang="en" sz="839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839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39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Use Gamification:</a:t>
            </a:r>
            <a:r>
              <a:rPr lang="en" sz="839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badges, leaderboards, and rewards to boost engagement.</a:t>
            </a:r>
            <a:endParaRPr sz="839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7243">
                <a:solidFill>
                  <a:schemeClr val="dk1"/>
                </a:solidFill>
              </a:rPr>
            </a:br>
            <a:endParaRPr b="1" sz="724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22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 </a:t>
            </a: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3 Student Segments (Engagement + Satisfaction)</a:t>
            </a:r>
            <a:endParaRPr sz="580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02500"/>
            <a:ext cx="8520600" cy="3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Location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Avg Engagement + Satisfactio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              Bangalore                                                    123.0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30              Bangalore                                                    122.3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30                 Delhi                                                          117.2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4294967295" type="title"/>
          </p:nvPr>
        </p:nvSpPr>
        <p:spPr>
          <a:xfrm>
            <a:off x="870125" y="2072100"/>
            <a:ext cx="9571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66">
                <a:latin typeface="Roboto Black"/>
                <a:ea typeface="Roboto Black"/>
                <a:cs typeface="Roboto Black"/>
                <a:sym typeface="Roboto Black"/>
              </a:rPr>
              <a:t>THANK YOU</a:t>
            </a: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