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EE4DB-15B2-D1A0-854D-7BC67406A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E2156A-6181-B3EC-4574-0B4EC7031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AA322-35E1-030C-3722-A26D19B08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ACB7-5EB8-4F8E-B6E1-131986BD7064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7B22DD-668D-E1B9-CF53-576FA498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CC9DBA-3EA6-29CD-8CF4-34C034336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5FCB-8638-4306-8F79-5B6E56C14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31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132A0-711E-3CBD-199D-C8923063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7201AA-80D9-DA2F-6A44-A8A712479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01B31-AB76-739A-EB7C-E814B87A7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ACB7-5EB8-4F8E-B6E1-131986BD7064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CDC355-1375-4152-3DCF-1A40B3CD6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146B3-D59C-87C3-DBC4-09F5F6ECD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5FCB-8638-4306-8F79-5B6E56C14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043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3F703B-A9A3-F8D4-DFBA-22D6C0CB1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5A49A9-6B9D-E3F5-D854-23F24D7D1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2761AB-562A-2A13-215F-3AA1A8F01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ACB7-5EB8-4F8E-B6E1-131986BD7064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08514-4E86-31AD-DEDF-CDDCDE5B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673075-B205-05D1-3544-A206D7E3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5FCB-8638-4306-8F79-5B6E56C14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68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85AEB-BDAC-F119-3F47-9EEA94DBA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3109DE-ED96-9DAF-BEF7-FF26995B0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8C19E-05D2-A4DA-F438-D39EE6970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ACB7-5EB8-4F8E-B6E1-131986BD7064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3F5C1C-0A85-FD32-8D5A-B85C2671E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965484-00E1-5F20-C4C9-E7BC0ACD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5FCB-8638-4306-8F79-5B6E56C14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08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1F210-B9F2-6C72-947D-5832D02B6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760E2A-235D-1A88-0F36-810245870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289F40-A585-487D-162F-C29C0347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ACB7-5EB8-4F8E-B6E1-131986BD7064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E1688-E68D-122C-67A8-017A2FEF7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6A7A24-6E20-8784-F0D1-9C1B6B512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5FCB-8638-4306-8F79-5B6E56C14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59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F309B-6F16-F405-28E9-6C9225BC5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5B8C2-1FC2-405F-BE4A-C7C5484C7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3B4BC7-94ED-AFEF-6A40-AA33C1366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6AF02A-EC3A-ADD6-E7EB-A8A19ABA3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ACB7-5EB8-4F8E-B6E1-131986BD7064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831AA9-FA64-7E19-8A1C-C91A1167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A63149-A68F-03EC-8E1B-509934C9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5FCB-8638-4306-8F79-5B6E56C14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68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DC5DC-98AA-A5C0-D2D1-03355D83D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FE17BE-7E28-F420-BA8A-08864A970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DE5A65-3893-5DD2-9EA9-449F3117F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C3E1B6-EB79-7C29-76C3-6D2EE1D01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50903D-8AAC-1FF8-C274-F2C99012F8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36CA3F-1B35-22F9-CD8D-EE9C8262E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ACB7-5EB8-4F8E-B6E1-131986BD7064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A7FCA7-001C-AD94-B912-7CE0DBF07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DEB27D-DEAA-1D68-7CEC-0D928955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5FCB-8638-4306-8F79-5B6E56C14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36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B041A-E39C-6C38-10FA-37977E483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F0AC7C-9147-ECA4-D4D5-9FE641CD7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ACB7-5EB8-4F8E-B6E1-131986BD7064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A15758-C988-EDC7-C7AC-6E188866C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4C9FAC-0B51-4E55-14C9-7DD8F48E3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5FCB-8638-4306-8F79-5B6E56C14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45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E437A5-2D7E-5411-34D9-0AE11676D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ACB7-5EB8-4F8E-B6E1-131986BD7064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C25051-8548-9BDA-885B-B1DFD1BF2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B961F7-555A-99D9-7955-35C944170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5FCB-8638-4306-8F79-5B6E56C14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97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054EA-024F-68F9-3C28-1B9AE5349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81D178-04E0-1A18-177C-20C330603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798F32-3626-A12E-D31A-DE6305B46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9DA15D-D199-8E66-62F4-D904BE7CA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ACB7-5EB8-4F8E-B6E1-131986BD7064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D7D7DD-6B60-7E2E-8139-2FA43EE24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ECDD97-C0E8-A5AD-36CB-8C714F78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5FCB-8638-4306-8F79-5B6E56C14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55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38FD1-A0C5-908A-447B-89D71B9D9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0148ED-8720-D741-38D1-E0E5600E7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EB8DAD-4922-0E43-4414-B174AE530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D07C6B-C72C-C06D-8E31-75BCB26A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ACB7-5EB8-4F8E-B6E1-131986BD7064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6BFD71-D73F-302C-FCB2-CEF3E586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CA5B02-417D-05F8-4943-380F3F30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5FCB-8638-4306-8F79-5B6E56C14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61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000E67-8408-8A3D-FD6B-7D5876235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6FF06B-9A90-4A10-FBF4-ACC701210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633B4-3EF6-BCF1-3342-18D568A5A0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4ACB7-5EB8-4F8E-B6E1-131986BD7064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DDBD7C-B5E9-804B-5837-E307067EF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47FD69-3DA0-811A-E66F-FE5BDBE5E2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35FCB-8638-4306-8F79-5B6E56C14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2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nsan-survivor.tistory.com/1305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CDDECC-623F-1FAB-4E5F-D4DA7C71A1B0}"/>
              </a:ext>
            </a:extLst>
          </p:cNvPr>
          <p:cNvSpPr txBox="1"/>
          <p:nvPr/>
        </p:nvSpPr>
        <p:spPr>
          <a:xfrm>
            <a:off x="415636" y="2853523"/>
            <a:ext cx="11360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err="1"/>
              <a:t>라즈베리파이</a:t>
            </a:r>
            <a:r>
              <a:rPr lang="ko-KR" altLang="en-US" sz="5400" b="1" dirty="0"/>
              <a:t> </a:t>
            </a:r>
            <a:r>
              <a:rPr lang="en-US" altLang="ko-KR" sz="5400" b="1" dirty="0"/>
              <a:t>&amp; </a:t>
            </a:r>
            <a:r>
              <a:rPr lang="ko-KR" altLang="en-US" sz="5400" b="1" dirty="0" err="1"/>
              <a:t>아두이노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51838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096E2-9ECB-171F-DCDB-57CD6BCF3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04165"/>
            <a:ext cx="10515600" cy="1325563"/>
          </a:xfrm>
        </p:spPr>
        <p:txBody>
          <a:bodyPr/>
          <a:lstStyle/>
          <a:p>
            <a:r>
              <a:rPr lang="ko-KR" altLang="en-US" b="1" dirty="0" err="1"/>
              <a:t>라즈베리파이</a:t>
            </a:r>
            <a:r>
              <a:rPr lang="ko-KR" altLang="en-US" b="1" dirty="0"/>
              <a:t>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AC83E0-5ACF-57DA-4925-08C925ED6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083"/>
            <a:ext cx="10515600" cy="4351338"/>
          </a:xfrm>
        </p:spPr>
        <p:txBody>
          <a:bodyPr>
            <a:normAutofit/>
          </a:bodyPr>
          <a:lstStyle/>
          <a:p>
            <a:pPr algn="l" fontAlgn="base">
              <a:lnSpc>
                <a:spcPct val="150000"/>
              </a:lnSpc>
            </a:pPr>
            <a:r>
              <a:rPr lang="en-US" altLang="ko-KR" sz="2400" b="0" i="0" dirty="0">
                <a:solidFill>
                  <a:srgbClr val="676767"/>
                </a:solidFill>
                <a:effectLst/>
                <a:latin typeface="+mn-ea"/>
              </a:rPr>
              <a:t>1. </a:t>
            </a:r>
            <a:r>
              <a:rPr lang="ko-KR" altLang="en-US" sz="2400" b="0" i="0" dirty="0">
                <a:solidFill>
                  <a:srgbClr val="676767"/>
                </a:solidFill>
                <a:effectLst/>
                <a:latin typeface="+mn-ea"/>
              </a:rPr>
              <a:t>신용카드 크기의 작고 독자적 동작이 가능한 초소형 컴퓨터</a:t>
            </a:r>
          </a:p>
          <a:p>
            <a:pPr algn="l" fontAlgn="base">
              <a:lnSpc>
                <a:spcPct val="150000"/>
              </a:lnSpc>
            </a:pPr>
            <a:r>
              <a:rPr lang="en-US" altLang="ko-KR" sz="2400" b="0" i="0" dirty="0">
                <a:solidFill>
                  <a:srgbClr val="676767"/>
                </a:solidFill>
                <a:effectLst/>
                <a:latin typeface="+mn-ea"/>
              </a:rPr>
              <a:t>2. </a:t>
            </a:r>
            <a:r>
              <a:rPr lang="ko-KR" altLang="en-US" sz="2400" b="0" i="0" dirty="0">
                <a:solidFill>
                  <a:srgbClr val="676767"/>
                </a:solidFill>
                <a:effectLst/>
                <a:latin typeface="+mn-ea"/>
              </a:rPr>
              <a:t>저렴한 가격</a:t>
            </a:r>
            <a:r>
              <a:rPr lang="en-US" altLang="ko-KR" sz="2400" b="0" i="0" dirty="0">
                <a:solidFill>
                  <a:srgbClr val="676767"/>
                </a:solidFill>
                <a:effectLst/>
                <a:latin typeface="+mn-ea"/>
              </a:rPr>
              <a:t>(</a:t>
            </a:r>
            <a:r>
              <a:rPr lang="ko-KR" altLang="en-US" sz="2400" b="0" i="0" dirty="0">
                <a:solidFill>
                  <a:srgbClr val="676767"/>
                </a:solidFill>
                <a:effectLst/>
                <a:latin typeface="+mn-ea"/>
              </a:rPr>
              <a:t>국내 대략 </a:t>
            </a:r>
            <a:r>
              <a:rPr lang="en-US" altLang="ko-KR" sz="2400" b="0" i="0" dirty="0">
                <a:solidFill>
                  <a:srgbClr val="676767"/>
                </a:solidFill>
                <a:effectLst/>
                <a:latin typeface="+mn-ea"/>
              </a:rPr>
              <a:t>5</a:t>
            </a:r>
            <a:r>
              <a:rPr lang="ko-KR" altLang="en-US" sz="2400" b="0" i="0" dirty="0">
                <a:solidFill>
                  <a:srgbClr val="676767"/>
                </a:solidFill>
                <a:effectLst/>
                <a:latin typeface="+mn-ea"/>
              </a:rPr>
              <a:t>만원 대의 가격</a:t>
            </a:r>
            <a:r>
              <a:rPr lang="en-US" altLang="ko-KR" sz="2400" b="0" i="0" dirty="0">
                <a:solidFill>
                  <a:srgbClr val="676767"/>
                </a:solidFill>
                <a:effectLst/>
                <a:latin typeface="+mn-ea"/>
              </a:rPr>
              <a:t>)</a:t>
            </a:r>
          </a:p>
          <a:p>
            <a:pPr algn="l" fontAlgn="base">
              <a:lnSpc>
                <a:spcPct val="150000"/>
              </a:lnSpc>
            </a:pPr>
            <a:r>
              <a:rPr lang="en-US" altLang="ko-KR" sz="2400" b="0" i="0" dirty="0">
                <a:solidFill>
                  <a:srgbClr val="676767"/>
                </a:solidFill>
                <a:effectLst/>
                <a:latin typeface="+mn-ea"/>
              </a:rPr>
              <a:t>3. </a:t>
            </a:r>
            <a:r>
              <a:rPr lang="ko-KR" altLang="en-US" sz="2400" b="0" i="0" dirty="0">
                <a:solidFill>
                  <a:srgbClr val="676767"/>
                </a:solidFill>
                <a:effectLst/>
                <a:latin typeface="+mn-ea"/>
              </a:rPr>
              <a:t>다양한 운영체제 지원</a:t>
            </a:r>
            <a:r>
              <a:rPr lang="en-US" altLang="ko-KR" sz="2400" b="0" i="0" dirty="0">
                <a:solidFill>
                  <a:srgbClr val="676767"/>
                </a:solidFill>
                <a:effectLst/>
                <a:latin typeface="+mn-ea"/>
              </a:rPr>
              <a:t>(</a:t>
            </a:r>
            <a:r>
              <a:rPr lang="ko-KR" altLang="en-US" sz="2400" b="0" i="0" dirty="0">
                <a:solidFill>
                  <a:srgbClr val="676767"/>
                </a:solidFill>
                <a:effectLst/>
                <a:latin typeface="+mn-ea"/>
              </a:rPr>
              <a:t>기본적으로 </a:t>
            </a:r>
            <a:r>
              <a:rPr lang="ko-KR" altLang="en-US" sz="2400" b="0" i="0" dirty="0" err="1">
                <a:solidFill>
                  <a:srgbClr val="676767"/>
                </a:solidFill>
                <a:effectLst/>
                <a:latin typeface="+mn-ea"/>
              </a:rPr>
              <a:t>리눅스계열</a:t>
            </a:r>
            <a:r>
              <a:rPr lang="ko-KR" altLang="en-US" sz="2400" b="0" i="0" dirty="0">
                <a:solidFill>
                  <a:srgbClr val="676767"/>
                </a:solidFill>
                <a:effectLst/>
                <a:latin typeface="+mn-ea"/>
              </a:rPr>
              <a:t> </a:t>
            </a:r>
            <a:r>
              <a:rPr lang="en-US" altLang="ko-KR" sz="2400" b="0" i="0" dirty="0">
                <a:solidFill>
                  <a:srgbClr val="676767"/>
                </a:solidFill>
                <a:effectLst/>
                <a:latin typeface="+mn-ea"/>
              </a:rPr>
              <a:t>OS </a:t>
            </a:r>
            <a:r>
              <a:rPr lang="ko-KR" altLang="en-US" sz="2400" b="0" i="0" dirty="0">
                <a:solidFill>
                  <a:srgbClr val="676767"/>
                </a:solidFill>
                <a:effectLst/>
                <a:latin typeface="+mn-ea"/>
              </a:rPr>
              <a:t>지원</a:t>
            </a:r>
            <a:r>
              <a:rPr lang="en-US" altLang="ko-KR" sz="2400" b="0" i="0" dirty="0">
                <a:solidFill>
                  <a:srgbClr val="676767"/>
                </a:solidFill>
                <a:effectLst/>
                <a:latin typeface="+mn-ea"/>
              </a:rPr>
              <a:t>)</a:t>
            </a:r>
          </a:p>
          <a:p>
            <a:pPr algn="l" fontAlgn="base">
              <a:lnSpc>
                <a:spcPct val="150000"/>
              </a:lnSpc>
            </a:pPr>
            <a:r>
              <a:rPr lang="en-US" altLang="ko-KR" sz="2400" b="0" i="0" dirty="0">
                <a:solidFill>
                  <a:srgbClr val="676767"/>
                </a:solidFill>
                <a:effectLst/>
                <a:latin typeface="+mn-ea"/>
              </a:rPr>
              <a:t>3. PC </a:t>
            </a:r>
            <a:r>
              <a:rPr lang="ko-KR" altLang="en-US" sz="2400" b="0" i="0" dirty="0">
                <a:solidFill>
                  <a:srgbClr val="676767"/>
                </a:solidFill>
                <a:effectLst/>
                <a:latin typeface="+mn-ea"/>
              </a:rPr>
              <a:t>주변기기 활용 가능</a:t>
            </a:r>
            <a:r>
              <a:rPr lang="en-US" altLang="ko-KR" sz="2400" b="0" i="0" dirty="0">
                <a:solidFill>
                  <a:srgbClr val="676767"/>
                </a:solidFill>
                <a:effectLst/>
                <a:latin typeface="+mn-ea"/>
              </a:rPr>
              <a:t>(USB </a:t>
            </a:r>
            <a:r>
              <a:rPr lang="ko-KR" altLang="en-US" sz="2400" b="0" i="0" dirty="0">
                <a:solidFill>
                  <a:srgbClr val="676767"/>
                </a:solidFill>
                <a:effectLst/>
                <a:latin typeface="+mn-ea"/>
              </a:rPr>
              <a:t>연결단자를 통하여 마우스</a:t>
            </a:r>
            <a:r>
              <a:rPr lang="en-US" altLang="ko-KR" sz="2400" b="0" i="0" dirty="0">
                <a:solidFill>
                  <a:srgbClr val="676767"/>
                </a:solidFill>
                <a:effectLst/>
                <a:latin typeface="+mn-ea"/>
              </a:rPr>
              <a:t>, </a:t>
            </a:r>
            <a:r>
              <a:rPr lang="ko-KR" altLang="en-US" sz="2400" b="0" i="0" dirty="0">
                <a:solidFill>
                  <a:srgbClr val="676767"/>
                </a:solidFill>
                <a:effectLst/>
                <a:latin typeface="+mn-ea"/>
              </a:rPr>
              <a:t>키보드 연결이 가능하다</a:t>
            </a:r>
            <a:r>
              <a:rPr lang="en-US" altLang="ko-KR" sz="2400" b="0" i="0" dirty="0">
                <a:solidFill>
                  <a:srgbClr val="676767"/>
                </a:solidFill>
                <a:effectLst/>
                <a:latin typeface="+mn-ea"/>
              </a:rPr>
              <a:t>)</a:t>
            </a:r>
          </a:p>
          <a:p>
            <a:pPr algn="l" fontAlgn="base">
              <a:lnSpc>
                <a:spcPct val="150000"/>
              </a:lnSpc>
            </a:pPr>
            <a:r>
              <a:rPr lang="en-US" altLang="ko-KR" sz="2400" b="0" i="0" dirty="0">
                <a:solidFill>
                  <a:srgbClr val="676767"/>
                </a:solidFill>
                <a:effectLst/>
                <a:latin typeface="+mn-ea"/>
              </a:rPr>
              <a:t>4. GPID </a:t>
            </a:r>
            <a:r>
              <a:rPr lang="ko-KR" altLang="en-US" sz="2400" b="0" i="0" dirty="0">
                <a:solidFill>
                  <a:srgbClr val="676767"/>
                </a:solidFill>
                <a:effectLst/>
                <a:latin typeface="+mn-ea"/>
              </a:rPr>
              <a:t>지원하여 각종 센서 및 소자들의 제어가 가능하다</a:t>
            </a:r>
            <a:r>
              <a:rPr lang="en-US" altLang="ko-KR" sz="2400" b="0" i="0" dirty="0">
                <a:solidFill>
                  <a:srgbClr val="676767"/>
                </a:solidFill>
                <a:effectLst/>
                <a:latin typeface="+mn-ea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4169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3D450-70B0-0D4E-1696-A171742B6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94" y="179774"/>
            <a:ext cx="10515600" cy="1325563"/>
          </a:xfrm>
        </p:spPr>
        <p:txBody>
          <a:bodyPr/>
          <a:lstStyle/>
          <a:p>
            <a:r>
              <a:rPr lang="ko-KR" altLang="en-US" b="1" dirty="0" err="1"/>
              <a:t>라즈베리파이</a:t>
            </a:r>
            <a:r>
              <a:rPr lang="ko-KR" altLang="en-US" b="1" dirty="0"/>
              <a:t> 구성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9262250-F6D8-CFCC-8B21-8BFD3A645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3427" y="2178368"/>
            <a:ext cx="4361433" cy="336899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74CC3CF-1915-6DCB-2022-3275A0EDC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52" y="2421773"/>
            <a:ext cx="6376575" cy="354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F9B3F83-A1B6-7D82-CB37-8B9C148AB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343" y="1757537"/>
            <a:ext cx="7419975" cy="50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EA94E6-73AA-CF85-2B5E-1D3A35BEE739}"/>
              </a:ext>
            </a:extLst>
          </p:cNvPr>
          <p:cNvSpPr txBox="1"/>
          <p:nvPr/>
        </p:nvSpPr>
        <p:spPr>
          <a:xfrm>
            <a:off x="725978" y="0"/>
            <a:ext cx="10124901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b="0" i="0" dirty="0">
                <a:solidFill>
                  <a:srgbClr val="2B2B2B"/>
                </a:solidFill>
                <a:effectLst/>
                <a:latin typeface="+mn-ea"/>
              </a:rPr>
              <a:t>Raspberry Pi (</a:t>
            </a:r>
            <a:r>
              <a:rPr lang="ko-KR" altLang="en-US" b="0" i="0" dirty="0" err="1">
                <a:solidFill>
                  <a:srgbClr val="2B2B2B"/>
                </a:solidFill>
                <a:effectLst/>
                <a:latin typeface="+mn-ea"/>
              </a:rPr>
              <a:t>라즈베리파이</a:t>
            </a:r>
            <a:r>
              <a:rPr lang="en-US" altLang="ko-KR" b="0" i="0" dirty="0">
                <a:solidFill>
                  <a:srgbClr val="2B2B2B"/>
                </a:solidFill>
                <a:effectLst/>
                <a:latin typeface="+mn-ea"/>
              </a:rPr>
              <a:t>) </a:t>
            </a:r>
            <a:r>
              <a:rPr lang="ko-KR" altLang="en-US" b="0" i="0" dirty="0">
                <a:solidFill>
                  <a:srgbClr val="2B2B2B"/>
                </a:solidFill>
                <a:effectLst/>
                <a:latin typeface="+mn-ea"/>
              </a:rPr>
              <a:t>를 컴퓨터처럼 사용하기 위해서는 몇 가지 주변 장치들이 필요합니다</a:t>
            </a:r>
            <a:r>
              <a:rPr lang="en-US" altLang="ko-KR" b="0" i="0" dirty="0">
                <a:solidFill>
                  <a:srgbClr val="2B2B2B"/>
                </a:solidFill>
                <a:effectLst/>
                <a:latin typeface="+mn-ea"/>
              </a:rPr>
              <a:t>. </a:t>
            </a:r>
            <a:r>
              <a:rPr lang="ko-KR" altLang="en-US" b="0" i="0" dirty="0">
                <a:solidFill>
                  <a:srgbClr val="2B2B2B"/>
                </a:solidFill>
                <a:effectLst/>
                <a:latin typeface="+mn-ea"/>
              </a:rPr>
              <a:t>모니터</a:t>
            </a:r>
            <a:r>
              <a:rPr lang="en-US" altLang="ko-KR" b="0" i="0" dirty="0">
                <a:solidFill>
                  <a:srgbClr val="2B2B2B"/>
                </a:solidFill>
                <a:effectLst/>
                <a:latin typeface="+mn-ea"/>
              </a:rPr>
              <a:t>, </a:t>
            </a:r>
            <a:r>
              <a:rPr lang="ko-KR" altLang="en-US" b="0" i="0" dirty="0">
                <a:solidFill>
                  <a:srgbClr val="2B2B2B"/>
                </a:solidFill>
                <a:effectLst/>
                <a:latin typeface="+mn-ea"/>
              </a:rPr>
              <a:t>키보드</a:t>
            </a:r>
            <a:r>
              <a:rPr lang="en-US" altLang="ko-KR" b="0" i="0" dirty="0">
                <a:solidFill>
                  <a:srgbClr val="2B2B2B"/>
                </a:solidFill>
                <a:effectLst/>
                <a:latin typeface="+mn-ea"/>
              </a:rPr>
              <a:t>, </a:t>
            </a:r>
            <a:r>
              <a:rPr lang="ko-KR" altLang="en-US" b="0" i="0" dirty="0">
                <a:solidFill>
                  <a:srgbClr val="2B2B2B"/>
                </a:solidFill>
                <a:effectLst/>
                <a:latin typeface="+mn-ea"/>
              </a:rPr>
              <a:t>마우스는 물론이고</a:t>
            </a:r>
            <a:r>
              <a:rPr lang="en-US" altLang="ko-KR" b="0" i="0" dirty="0">
                <a:solidFill>
                  <a:srgbClr val="2B2B2B"/>
                </a:solidFill>
                <a:effectLst/>
                <a:latin typeface="+mn-ea"/>
              </a:rPr>
              <a:t>, HDMI (</a:t>
            </a:r>
            <a:r>
              <a:rPr lang="ko-KR" altLang="en-US" b="0" i="0" dirty="0">
                <a:solidFill>
                  <a:srgbClr val="2B2B2B"/>
                </a:solidFill>
                <a:effectLst/>
                <a:latin typeface="+mn-ea"/>
              </a:rPr>
              <a:t>혹은 </a:t>
            </a:r>
            <a:r>
              <a:rPr lang="en-US" altLang="ko-KR" b="0" i="0" dirty="0">
                <a:solidFill>
                  <a:srgbClr val="2B2B2B"/>
                </a:solidFill>
                <a:effectLst/>
                <a:latin typeface="+mn-ea"/>
              </a:rPr>
              <a:t>Micro-HDMI) </a:t>
            </a:r>
            <a:r>
              <a:rPr lang="ko-KR" altLang="en-US" b="0" i="0" dirty="0">
                <a:solidFill>
                  <a:srgbClr val="2B2B2B"/>
                </a:solidFill>
                <a:effectLst/>
                <a:latin typeface="+mn-ea"/>
              </a:rPr>
              <a:t>케이블</a:t>
            </a:r>
            <a:r>
              <a:rPr lang="en-US" altLang="ko-KR" b="0" i="0" dirty="0">
                <a:solidFill>
                  <a:srgbClr val="2B2B2B"/>
                </a:solidFill>
                <a:effectLst/>
                <a:latin typeface="+mn-ea"/>
              </a:rPr>
              <a:t>, </a:t>
            </a:r>
            <a:r>
              <a:rPr lang="ko-KR" altLang="en-US" b="0" i="0" dirty="0">
                <a:solidFill>
                  <a:srgbClr val="2B2B2B"/>
                </a:solidFill>
                <a:effectLst/>
                <a:latin typeface="+mn-ea"/>
              </a:rPr>
              <a:t>전원 연결선</a:t>
            </a:r>
            <a:r>
              <a:rPr lang="en-US" altLang="ko-KR" b="0" i="0" dirty="0">
                <a:solidFill>
                  <a:srgbClr val="2B2B2B"/>
                </a:solidFill>
                <a:effectLst/>
                <a:latin typeface="+mn-ea"/>
              </a:rPr>
              <a:t>, </a:t>
            </a:r>
            <a:r>
              <a:rPr lang="ko-KR" altLang="en-US" b="0" i="0" dirty="0">
                <a:solidFill>
                  <a:srgbClr val="2B2B2B"/>
                </a:solidFill>
                <a:effectLst/>
                <a:latin typeface="+mn-ea"/>
              </a:rPr>
              <a:t>그리고 </a:t>
            </a:r>
            <a:r>
              <a:rPr lang="en-US" altLang="ko-KR" b="0" i="0" dirty="0">
                <a:solidFill>
                  <a:srgbClr val="2B2B2B"/>
                </a:solidFill>
                <a:effectLst/>
                <a:latin typeface="+mn-ea"/>
              </a:rPr>
              <a:t>SD (</a:t>
            </a:r>
            <a:r>
              <a:rPr lang="ko-KR" altLang="en-US" b="0" i="0" dirty="0">
                <a:solidFill>
                  <a:srgbClr val="2B2B2B"/>
                </a:solidFill>
                <a:effectLst/>
                <a:latin typeface="+mn-ea"/>
              </a:rPr>
              <a:t>혹은 </a:t>
            </a:r>
            <a:r>
              <a:rPr lang="en-US" altLang="ko-KR" b="0" i="0" dirty="0">
                <a:solidFill>
                  <a:srgbClr val="2B2B2B"/>
                </a:solidFill>
                <a:effectLst/>
                <a:latin typeface="+mn-ea"/>
              </a:rPr>
              <a:t>Micro-SD) </a:t>
            </a:r>
            <a:r>
              <a:rPr lang="ko-KR" altLang="en-US" b="0" i="0" dirty="0">
                <a:solidFill>
                  <a:srgbClr val="2B2B2B"/>
                </a:solidFill>
                <a:effectLst/>
                <a:latin typeface="+mn-ea"/>
              </a:rPr>
              <a:t>카드가 필요합니다</a:t>
            </a:r>
            <a:r>
              <a:rPr lang="en-US" altLang="ko-KR" b="0" i="0" dirty="0">
                <a:solidFill>
                  <a:srgbClr val="2B2B2B"/>
                </a:solidFill>
                <a:effectLst/>
                <a:latin typeface="+mn-ea"/>
              </a:rPr>
              <a:t>. </a:t>
            </a:r>
            <a:r>
              <a:rPr lang="ko-KR" altLang="en-US" b="0" i="0" dirty="0">
                <a:solidFill>
                  <a:srgbClr val="2B2B2B"/>
                </a:solidFill>
                <a:effectLst/>
                <a:latin typeface="+mn-ea"/>
              </a:rPr>
              <a:t>앞서 말씀드린 주변 장치들을 </a:t>
            </a:r>
            <a:r>
              <a:rPr lang="en-US" altLang="ko-KR" b="0" i="0" dirty="0">
                <a:solidFill>
                  <a:srgbClr val="2B2B2B"/>
                </a:solidFill>
                <a:effectLst/>
                <a:latin typeface="+mn-ea"/>
              </a:rPr>
              <a:t>Raspberry Pi (</a:t>
            </a:r>
            <a:r>
              <a:rPr lang="ko-KR" altLang="en-US" b="0" i="0" dirty="0" err="1">
                <a:solidFill>
                  <a:srgbClr val="2B2B2B"/>
                </a:solidFill>
                <a:effectLst/>
                <a:latin typeface="+mn-ea"/>
              </a:rPr>
              <a:t>라즈베리파이</a:t>
            </a:r>
            <a:r>
              <a:rPr lang="en-US" altLang="ko-KR" b="0" i="0" dirty="0">
                <a:solidFill>
                  <a:srgbClr val="2B2B2B"/>
                </a:solidFill>
                <a:effectLst/>
                <a:latin typeface="+mn-ea"/>
              </a:rPr>
              <a:t>) </a:t>
            </a:r>
            <a:r>
              <a:rPr lang="ko-KR" altLang="en-US" b="0" i="0" dirty="0">
                <a:solidFill>
                  <a:srgbClr val="2B2B2B"/>
                </a:solidFill>
                <a:effectLst/>
                <a:latin typeface="+mn-ea"/>
              </a:rPr>
              <a:t>에 연결하면 완전한 컴퓨터로 사용할 수 있게 됩니다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2174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EBF30-8C81-5BD1-6B5D-287838FCD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92" y="0"/>
            <a:ext cx="10515600" cy="1325563"/>
          </a:xfrm>
        </p:spPr>
        <p:txBody>
          <a:bodyPr/>
          <a:lstStyle/>
          <a:p>
            <a:r>
              <a:rPr lang="ko-KR" altLang="en-US" b="1" dirty="0" err="1"/>
              <a:t>라즈베리파이</a:t>
            </a:r>
            <a:r>
              <a:rPr lang="ko-KR" altLang="en-US" b="1" dirty="0"/>
              <a:t> 사용 구성필수품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141440-726C-CEEF-DC35-ACDA3E2E3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028"/>
            <a:ext cx="10515600" cy="516212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SD</a:t>
            </a:r>
            <a:r>
              <a:rPr lang="ko-KR" altLang="en-US" dirty="0"/>
              <a:t>카드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모니터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마우스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키보드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HDMI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전원연결선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랜선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0382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4EADD-9BBC-B8D3-30F5-105DD186B6E0}"/>
              </a:ext>
            </a:extLst>
          </p:cNvPr>
          <p:cNvSpPr txBox="1">
            <a:spLocks/>
          </p:cNvSpPr>
          <p:nvPr/>
        </p:nvSpPr>
        <p:spPr>
          <a:xfrm>
            <a:off x="163627" y="50028"/>
            <a:ext cx="10515600" cy="876729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/>
              <a:t>라즈베리파이</a:t>
            </a:r>
            <a:r>
              <a:rPr lang="ko-KR" altLang="en-US" b="1" dirty="0"/>
              <a:t> </a:t>
            </a:r>
            <a:r>
              <a:rPr lang="ko-KR" altLang="en-US" b="1" dirty="0" err="1"/>
              <a:t>와이파이연결</a:t>
            </a:r>
            <a:endParaRPr lang="en-US" altLang="ko-K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F286E-7E27-CDF4-09BF-DC3884E87DBE}"/>
              </a:ext>
            </a:extLst>
          </p:cNvPr>
          <p:cNvSpPr txBox="1"/>
          <p:nvPr/>
        </p:nvSpPr>
        <p:spPr>
          <a:xfrm>
            <a:off x="1456554" y="1350661"/>
            <a:ext cx="6138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https://ansan-survivor.tistory.com/1305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9563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DDD53-8E03-DAB6-7D9D-8F5EE7238D3C}"/>
              </a:ext>
            </a:extLst>
          </p:cNvPr>
          <p:cNvSpPr txBox="1">
            <a:spLocks/>
          </p:cNvSpPr>
          <p:nvPr/>
        </p:nvSpPr>
        <p:spPr>
          <a:xfrm>
            <a:off x="163627" y="117990"/>
            <a:ext cx="10515600" cy="876729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/>
              <a:t>라즈베리파이</a:t>
            </a:r>
            <a:r>
              <a:rPr lang="ko-KR" altLang="en-US" b="1" dirty="0"/>
              <a:t> </a:t>
            </a:r>
            <a:r>
              <a:rPr lang="ko-KR" altLang="en-US" b="1" dirty="0" err="1"/>
              <a:t>아두이노</a:t>
            </a:r>
            <a:r>
              <a:rPr lang="ko-KR" altLang="en-US" b="1" dirty="0"/>
              <a:t> 무선통신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058AD1-8B95-3EC1-3ED4-81EF5E788922}"/>
              </a:ext>
            </a:extLst>
          </p:cNvPr>
          <p:cNvSpPr txBox="1"/>
          <p:nvPr/>
        </p:nvSpPr>
        <p:spPr>
          <a:xfrm>
            <a:off x="1037967" y="1476632"/>
            <a:ext cx="8921578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FF0000"/>
                </a:solidFill>
              </a:rPr>
              <a:t>블루투스 모듈을 사용해야 하는데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FF0000"/>
                </a:solidFill>
              </a:rPr>
              <a:t>통신속도도 느리고 통신거리도 짧음</a:t>
            </a:r>
            <a:r>
              <a:rPr lang="en-US" altLang="ko-KR" sz="2400" dirty="0">
                <a:solidFill>
                  <a:srgbClr val="FF0000"/>
                </a:solidFill>
              </a:rPr>
              <a:t>.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270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CBDC8-8C59-B92E-88FE-8B910CFEA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78" y="87098"/>
            <a:ext cx="10515600" cy="1325563"/>
          </a:xfrm>
        </p:spPr>
        <p:txBody>
          <a:bodyPr/>
          <a:lstStyle/>
          <a:p>
            <a:r>
              <a:rPr lang="ko-KR" altLang="en-US" b="1" dirty="0" err="1"/>
              <a:t>라즈베리파이</a:t>
            </a:r>
            <a:r>
              <a:rPr lang="ko-KR" altLang="en-US" b="1" dirty="0"/>
              <a:t> 컴퓨터와 무선 통신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F1F664-679E-E3E7-7C5D-8F3AEF26E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78" y="1773380"/>
            <a:ext cx="6722381" cy="442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11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4E70CE-2AE5-1570-3218-58FEF6286D27}"/>
              </a:ext>
            </a:extLst>
          </p:cNvPr>
          <p:cNvSpPr txBox="1"/>
          <p:nvPr/>
        </p:nvSpPr>
        <p:spPr>
          <a:xfrm>
            <a:off x="406400" y="350520"/>
            <a:ext cx="9210040" cy="1974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컴퓨터와 </a:t>
            </a:r>
            <a:r>
              <a:rPr lang="ko-KR" altLang="en-US" dirty="0" err="1"/>
              <a:t>라즈베리파이가</a:t>
            </a:r>
            <a:r>
              <a:rPr lang="ko-KR" altLang="en-US" dirty="0"/>
              <a:t> 같은 네트워크에 있으면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라즈베리파이를</a:t>
            </a:r>
            <a:r>
              <a:rPr lang="ko-KR" altLang="en-US" dirty="0"/>
              <a:t> </a:t>
            </a:r>
            <a:r>
              <a:rPr lang="en-US" altLang="ko-KR" dirty="0"/>
              <a:t>SSH</a:t>
            </a:r>
            <a:r>
              <a:rPr lang="ko-KR" altLang="en-US" dirty="0" err="1"/>
              <a:t>활성하</a:t>
            </a:r>
            <a:r>
              <a:rPr lang="ko-KR" altLang="en-US" dirty="0"/>
              <a:t> 상태로 </a:t>
            </a:r>
            <a:r>
              <a:rPr lang="ko-KR" altLang="en-US" dirty="0" err="1"/>
              <a:t>만들어줘야한다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라즈베리파이에서</a:t>
            </a:r>
            <a:r>
              <a:rPr lang="ko-KR" altLang="en-US" dirty="0"/>
              <a:t> 명령어 </a:t>
            </a:r>
            <a:r>
              <a:rPr lang="en-US" altLang="ko-KR" dirty="0" err="1"/>
              <a:t>ifconfig</a:t>
            </a:r>
            <a:r>
              <a:rPr lang="ko-KR" altLang="en-US" dirty="0"/>
              <a:t>를 통해 </a:t>
            </a:r>
            <a:r>
              <a:rPr lang="ko-KR" altLang="en-US" dirty="0" err="1"/>
              <a:t>아이피주소를</a:t>
            </a:r>
            <a:r>
              <a:rPr lang="ko-KR" altLang="en-US" dirty="0"/>
              <a:t> 알아낸다</a:t>
            </a:r>
            <a:r>
              <a:rPr lang="en-US" altLang="ko-KR" dirty="0"/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Ubuntu Condensed" panose="020B0604020202020204" pitchFamily="34" charset="0"/>
              </a:rPr>
              <a:t>	</a:t>
            </a:r>
            <a:r>
              <a:rPr lang="ko-KR" altLang="en-US" sz="1600" b="0" i="0" dirty="0">
                <a:solidFill>
                  <a:srgbClr val="0070C0"/>
                </a:solidFill>
                <a:effectLst/>
                <a:latin typeface="Ubuntu Condensed" panose="020B0604020202020204" pitchFamily="34" charset="0"/>
              </a:rPr>
              <a:t>유선이라면</a:t>
            </a:r>
            <a:r>
              <a:rPr lang="en-US" altLang="ko-KR" sz="1600" b="0" i="0" dirty="0">
                <a:solidFill>
                  <a:srgbClr val="0070C0"/>
                </a:solidFill>
                <a:effectLst/>
                <a:latin typeface="Ubuntu Condensed" panose="020B0604020202020204" pitchFamily="34" charset="0"/>
              </a:rPr>
              <a:t>eth0</a:t>
            </a:r>
            <a:r>
              <a:rPr lang="ko-KR" altLang="en-US" sz="1600" b="0" i="0" dirty="0">
                <a:solidFill>
                  <a:srgbClr val="0070C0"/>
                </a:solidFill>
                <a:effectLst/>
                <a:latin typeface="Ubuntu Condensed" panose="020B0604020202020204" pitchFamily="34" charset="0"/>
              </a:rPr>
              <a:t>부분을</a:t>
            </a:r>
            <a:r>
              <a:rPr lang="en-US" altLang="ko-KR" sz="1600" b="0" i="0" dirty="0">
                <a:solidFill>
                  <a:srgbClr val="0070C0"/>
                </a:solidFill>
                <a:effectLst/>
                <a:latin typeface="Ubuntu Condensed" panose="020B0604020202020204" pitchFamily="34" charset="0"/>
              </a:rPr>
              <a:t>, </a:t>
            </a:r>
            <a:r>
              <a:rPr lang="ko-KR" altLang="en-US" sz="1600" b="0" i="0" dirty="0">
                <a:solidFill>
                  <a:srgbClr val="0070C0"/>
                </a:solidFill>
                <a:effectLst/>
                <a:latin typeface="Ubuntu Condensed" panose="020B0604020202020204" pitchFamily="34" charset="0"/>
              </a:rPr>
              <a:t>무선이라면 </a:t>
            </a:r>
            <a:r>
              <a:rPr lang="en-US" altLang="ko-KR" sz="1600" b="0" i="0" dirty="0">
                <a:solidFill>
                  <a:srgbClr val="0070C0"/>
                </a:solidFill>
                <a:effectLst/>
                <a:latin typeface="Ubuntu Condensed" panose="020B0604020202020204" pitchFamily="34" charset="0"/>
              </a:rPr>
              <a:t>wlan0 </a:t>
            </a:r>
            <a:r>
              <a:rPr lang="ko-KR" altLang="en-US" sz="1600" b="0" i="0" dirty="0">
                <a:solidFill>
                  <a:srgbClr val="0070C0"/>
                </a:solidFill>
                <a:effectLst/>
                <a:latin typeface="Ubuntu Condensed" panose="020B0604020202020204" pitchFamily="34" charset="0"/>
              </a:rPr>
              <a:t>부분의 </a:t>
            </a:r>
            <a:r>
              <a:rPr lang="en-US" altLang="ko-KR" sz="1600" b="0" i="0" dirty="0" err="1">
                <a:solidFill>
                  <a:srgbClr val="0070C0"/>
                </a:solidFill>
                <a:effectLst/>
                <a:latin typeface="Ubuntu Condensed" panose="020B0604020202020204" pitchFamily="34" charset="0"/>
              </a:rPr>
              <a:t>inte</a:t>
            </a:r>
            <a:r>
              <a:rPr lang="en-US" altLang="ko-KR" sz="1600" b="0" i="0" dirty="0">
                <a:solidFill>
                  <a:srgbClr val="0070C0"/>
                </a:solidFill>
                <a:effectLst/>
                <a:latin typeface="Ubuntu Condensed" panose="020B0604020202020204" pitchFamily="34" charset="0"/>
              </a:rPr>
              <a:t> </a:t>
            </a:r>
            <a:r>
              <a:rPr lang="en-US" altLang="ko-KR" sz="1600" b="0" i="0" dirty="0" err="1">
                <a:solidFill>
                  <a:srgbClr val="0070C0"/>
                </a:solidFill>
                <a:effectLst/>
                <a:latin typeface="Ubuntu Condensed" panose="020B0604020202020204" pitchFamily="34" charset="0"/>
              </a:rPr>
              <a:t>addr</a:t>
            </a:r>
            <a:r>
              <a:rPr lang="ko-KR" altLang="en-US" sz="1600" b="0" i="0" dirty="0">
                <a:solidFill>
                  <a:srgbClr val="0070C0"/>
                </a:solidFill>
                <a:effectLst/>
                <a:latin typeface="Ubuntu Condensed" panose="020B0604020202020204" pitchFamily="34" charset="0"/>
              </a:rPr>
              <a:t>부분이 자신의 </a:t>
            </a:r>
            <a:r>
              <a:rPr lang="en-US" altLang="ko-KR" sz="1600" b="0" i="0" dirty="0">
                <a:solidFill>
                  <a:srgbClr val="0070C0"/>
                </a:solidFill>
                <a:effectLst/>
                <a:latin typeface="Ubuntu Condensed" panose="020B0604020202020204" pitchFamily="34" charset="0"/>
              </a:rPr>
              <a:t>IP</a:t>
            </a:r>
            <a:r>
              <a:rPr lang="ko-KR" altLang="en-US" sz="1600" b="0" i="0" dirty="0">
                <a:solidFill>
                  <a:srgbClr val="0070C0"/>
                </a:solidFill>
                <a:effectLst/>
                <a:latin typeface="Ubuntu Condensed" panose="020B0604020202020204" pitchFamily="34" charset="0"/>
              </a:rPr>
              <a:t>주소이다</a:t>
            </a:r>
            <a:r>
              <a:rPr lang="en-US" altLang="ko-KR" sz="1600" b="0" i="0" dirty="0">
                <a:solidFill>
                  <a:srgbClr val="0070C0"/>
                </a:solidFill>
                <a:effectLst/>
                <a:latin typeface="Ubuntu Condensed" panose="020B0604020202020204" pitchFamily="34" charset="0"/>
              </a:rPr>
              <a:t>.</a:t>
            </a:r>
            <a:endParaRPr lang="en-US" altLang="ko-KR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4D531D-9EF2-C43C-28B4-8B404CFBD01F}"/>
              </a:ext>
            </a:extLst>
          </p:cNvPr>
          <p:cNvSpPr txBox="1"/>
          <p:nvPr/>
        </p:nvSpPr>
        <p:spPr>
          <a:xfrm>
            <a:off x="650240" y="2659856"/>
            <a:ext cx="9210040" cy="1059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1.Window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윈도우즈에서는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ssh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직접적으로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지원하지않으므로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직접 설치를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해야한다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다행히도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putty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라는 오픈소스 프로젝트가 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이 프로그램을 사용해서 우리는 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ssh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 해보도록 하자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9839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228</Words>
  <Application>Microsoft Office PowerPoint</Application>
  <PresentationFormat>와이드스크린</PresentationFormat>
  <Paragraphs>32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Ubuntu Condensed</vt:lpstr>
      <vt:lpstr>Office 테마</vt:lpstr>
      <vt:lpstr>PowerPoint 프레젠테이션</vt:lpstr>
      <vt:lpstr>라즈베리파이 특징</vt:lpstr>
      <vt:lpstr>라즈베리파이 구성</vt:lpstr>
      <vt:lpstr>PowerPoint 프레젠테이션</vt:lpstr>
      <vt:lpstr>라즈베리파이 사용 구성필수품</vt:lpstr>
      <vt:lpstr>PowerPoint 프레젠테이션</vt:lpstr>
      <vt:lpstr>PowerPoint 프레젠테이션</vt:lpstr>
      <vt:lpstr>라즈베리파이 컴퓨터와 무선 통신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5388</dc:creator>
  <cp:lastModifiedBy>5388</cp:lastModifiedBy>
  <cp:revision>30</cp:revision>
  <dcterms:created xsi:type="dcterms:W3CDTF">2023-04-26T04:13:14Z</dcterms:created>
  <dcterms:modified xsi:type="dcterms:W3CDTF">2023-05-04T06:18:17Z</dcterms:modified>
</cp:coreProperties>
</file>